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0"/>
  </p:normalViewPr>
  <p:slideViewPr>
    <p:cSldViewPr snapToGrid="0" snapToObjects="1">
      <p:cViewPr>
        <p:scale>
          <a:sx n="28" d="100"/>
          <a:sy n="28" d="100"/>
        </p:scale>
        <p:origin x="100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F9974C-CEF4-5B4A-835A-19F97B23F348}"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9974C-CEF4-5B4A-835A-19F97B23F348}" type="datetimeFigureOut">
              <a:rPr lang="en-US" smtClean="0"/>
              <a:t>5/5/20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F9974C-CEF4-5B4A-835A-19F97B23F348}"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F9974C-CEF4-5B4A-835A-19F97B23F348}" type="datetimeFigureOut">
              <a:rPr lang="en-US" smtClean="0"/>
              <a:t>5/5/20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9974C-CEF4-5B4A-835A-19F97B23F348}" type="datetimeFigureOut">
              <a:rPr lang="en-US" smtClean="0"/>
              <a:t>5/5/20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9974C-CEF4-5B4A-835A-19F97B23F348}" type="datetimeFigureOut">
              <a:rPr lang="en-US" smtClean="0"/>
              <a:t>5/5/20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9974C-CEF4-5B4A-835A-19F97B23F348}"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9974C-CEF4-5B4A-835A-19F97B23F348}" type="datetimeFigureOut">
              <a:rPr lang="en-US" smtClean="0"/>
              <a:t>5/5/20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3DD62-F15D-6F48-903C-0BA2D26914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7F9974C-CEF4-5B4A-835A-19F97B23F348}" type="datetimeFigureOut">
              <a:rPr lang="en-US" smtClean="0"/>
              <a:t>5/5/20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7C3DD62-F15D-6F48-903C-0BA2D2691410}" type="slidenum">
              <a:rPr lang="en-US" smtClean="0"/>
              <a:t>‹#›</a:t>
            </a:fld>
            <a:endParaRPr lang="en-US"/>
          </a:p>
        </p:txBody>
      </p:sp>
    </p:spTree>
    <p:extLst>
      <p:ext uri="{BB962C8B-B14F-4D97-AF65-F5344CB8AC3E}">
        <p14:creationId xmlns:p14="http://schemas.microsoft.com/office/powerpoint/2010/main" val="1989080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694" y="774700"/>
            <a:ext cx="6762523" cy="6859651"/>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5982" y="774700"/>
            <a:ext cx="6762523" cy="6859651"/>
          </a:xfrm>
          <a:prstGeom prst="rect">
            <a:avLst/>
          </a:prstGeom>
        </p:spPr>
      </p:pic>
      <p:sp>
        <p:nvSpPr>
          <p:cNvPr id="11" name="Rectangle 10"/>
          <p:cNvSpPr/>
          <p:nvPr/>
        </p:nvSpPr>
        <p:spPr>
          <a:xfrm>
            <a:off x="1705610" y="8620760"/>
            <a:ext cx="12440158"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2" name="Rectangle 11"/>
          <p:cNvSpPr/>
          <p:nvPr/>
        </p:nvSpPr>
        <p:spPr>
          <a:xfrm>
            <a:off x="31226760" y="8620760"/>
            <a:ext cx="11050270"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lumMod val="95000"/>
                  <a:lumOff val="5000"/>
                </a:schemeClr>
              </a:solidFill>
            </a:endParaRPr>
          </a:p>
        </p:txBody>
      </p:sp>
      <p:sp>
        <p:nvSpPr>
          <p:cNvPr id="13" name="Frame 12"/>
          <p:cNvSpPr/>
          <p:nvPr/>
        </p:nvSpPr>
        <p:spPr>
          <a:xfrm>
            <a:off x="10774020" y="3578087"/>
            <a:ext cx="22263652" cy="4056264"/>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4" name="Rectangle 13"/>
          <p:cNvSpPr/>
          <p:nvPr/>
        </p:nvSpPr>
        <p:spPr>
          <a:xfrm>
            <a:off x="16367760" y="8620760"/>
            <a:ext cx="12637008"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5" name="Frame 14"/>
          <p:cNvSpPr/>
          <p:nvPr/>
        </p:nvSpPr>
        <p:spPr>
          <a:xfrm>
            <a:off x="1705610" y="10058400"/>
            <a:ext cx="12440158"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6" name="Rectangle 15"/>
          <p:cNvSpPr/>
          <p:nvPr/>
        </p:nvSpPr>
        <p:spPr>
          <a:xfrm>
            <a:off x="31226760" y="16678757"/>
            <a:ext cx="11050270"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17" name="Frame 16"/>
          <p:cNvSpPr/>
          <p:nvPr/>
        </p:nvSpPr>
        <p:spPr>
          <a:xfrm>
            <a:off x="31226760" y="18188940"/>
            <a:ext cx="11050270" cy="1189228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8" name="Frame 17"/>
          <p:cNvSpPr/>
          <p:nvPr/>
        </p:nvSpPr>
        <p:spPr>
          <a:xfrm>
            <a:off x="31226760" y="10114280"/>
            <a:ext cx="11050270" cy="582676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1705610" y="16690340"/>
            <a:ext cx="27299158" cy="149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0C00"/>
              </a:solidFill>
              <a:effectLst>
                <a:outerShdw blurRad="38100" dist="25400" dir="5400000" algn="ctr" rotWithShape="0">
                  <a:srgbClr val="6E747A">
                    <a:alpha val="43000"/>
                  </a:srgbClr>
                </a:outerShdw>
              </a:effectLst>
            </a:endParaRPr>
          </a:p>
        </p:txBody>
      </p:sp>
      <p:sp>
        <p:nvSpPr>
          <p:cNvPr id="22" name="Frame 21"/>
          <p:cNvSpPr/>
          <p:nvPr/>
        </p:nvSpPr>
        <p:spPr>
          <a:xfrm>
            <a:off x="1705610" y="18188940"/>
            <a:ext cx="27299158" cy="1189228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3" name="Frame 22"/>
          <p:cNvSpPr/>
          <p:nvPr/>
        </p:nvSpPr>
        <p:spPr>
          <a:xfrm>
            <a:off x="16367760" y="10058400"/>
            <a:ext cx="12637008" cy="5882640"/>
          </a:xfrm>
          <a:prstGeom prst="frame">
            <a:avLst>
              <a:gd name="adj1" fmla="val 54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4" name="TextBox 23"/>
          <p:cNvSpPr txBox="1"/>
          <p:nvPr/>
        </p:nvSpPr>
        <p:spPr>
          <a:xfrm>
            <a:off x="18962433" y="8765439"/>
            <a:ext cx="7264781" cy="1209242"/>
          </a:xfrm>
          <a:prstGeom prst="rect">
            <a:avLst/>
          </a:prstGeom>
          <a:noFill/>
        </p:spPr>
        <p:txBody>
          <a:bodyPr wrap="square" rtlCol="0">
            <a:spAutoFit/>
          </a:bodyPr>
          <a:lstStyle/>
          <a:p>
            <a:r>
              <a:rPr lang="en-US" b="1" dirty="0" smtClean="0"/>
              <a:t>Technologies Used</a:t>
            </a:r>
            <a:endParaRPr lang="en-US" b="1" dirty="0"/>
          </a:p>
        </p:txBody>
      </p:sp>
      <p:sp>
        <p:nvSpPr>
          <p:cNvPr id="25" name="Rectangle 24"/>
          <p:cNvSpPr/>
          <p:nvPr/>
        </p:nvSpPr>
        <p:spPr>
          <a:xfrm>
            <a:off x="6393605" y="8853020"/>
            <a:ext cx="3411640" cy="1209242"/>
          </a:xfrm>
          <a:prstGeom prst="rect">
            <a:avLst/>
          </a:prstGeom>
        </p:spPr>
        <p:txBody>
          <a:bodyPr wrap="none">
            <a:spAutoFit/>
          </a:bodyPr>
          <a:lstStyle/>
          <a:p>
            <a:r>
              <a:rPr lang="en-US" b="1" dirty="0" smtClean="0"/>
              <a:t>Abstract</a:t>
            </a:r>
            <a:endParaRPr lang="en-US" b="1" dirty="0"/>
          </a:p>
        </p:txBody>
      </p:sp>
      <p:sp>
        <p:nvSpPr>
          <p:cNvPr id="26" name="TextBox 25"/>
          <p:cNvSpPr txBox="1"/>
          <p:nvPr/>
        </p:nvSpPr>
        <p:spPr>
          <a:xfrm>
            <a:off x="32065595" y="8771942"/>
            <a:ext cx="9372600" cy="1209242"/>
          </a:xfrm>
          <a:prstGeom prst="rect">
            <a:avLst/>
          </a:prstGeom>
          <a:noFill/>
        </p:spPr>
        <p:txBody>
          <a:bodyPr wrap="square" rtlCol="0">
            <a:spAutoFit/>
          </a:bodyPr>
          <a:lstStyle/>
          <a:p>
            <a:r>
              <a:rPr lang="en-US" b="1" dirty="0" smtClean="0"/>
              <a:t>Real World Applications</a:t>
            </a:r>
            <a:endParaRPr lang="en-US" b="1" dirty="0"/>
          </a:p>
        </p:txBody>
      </p:sp>
      <p:sp>
        <p:nvSpPr>
          <p:cNvPr id="27" name="TextBox 26"/>
          <p:cNvSpPr txBox="1"/>
          <p:nvPr/>
        </p:nvSpPr>
        <p:spPr>
          <a:xfrm>
            <a:off x="34548159" y="16829939"/>
            <a:ext cx="4407472" cy="1209242"/>
          </a:xfrm>
          <a:prstGeom prst="rect">
            <a:avLst/>
          </a:prstGeom>
          <a:noFill/>
        </p:spPr>
        <p:txBody>
          <a:bodyPr wrap="square" rtlCol="0">
            <a:spAutoFit/>
          </a:bodyPr>
          <a:lstStyle/>
          <a:p>
            <a:r>
              <a:rPr lang="en-US" b="1" smtClean="0"/>
              <a:t>Conclusion</a:t>
            </a:r>
            <a:endParaRPr lang="en-US" b="1" dirty="0"/>
          </a:p>
        </p:txBody>
      </p:sp>
      <p:sp>
        <p:nvSpPr>
          <p:cNvPr id="28" name="Rectangle 27"/>
          <p:cNvSpPr/>
          <p:nvPr/>
        </p:nvSpPr>
        <p:spPr>
          <a:xfrm>
            <a:off x="13875553" y="16823436"/>
            <a:ext cx="2959272" cy="1209242"/>
          </a:xfrm>
          <a:prstGeom prst="rect">
            <a:avLst/>
          </a:prstGeom>
        </p:spPr>
        <p:txBody>
          <a:bodyPr wrap="none">
            <a:spAutoFit/>
          </a:bodyPr>
          <a:lstStyle/>
          <a:p>
            <a:r>
              <a:rPr lang="en-US" b="1" dirty="0" smtClean="0"/>
              <a:t>Results</a:t>
            </a:r>
            <a:endParaRPr lang="en-US" b="1" dirty="0"/>
          </a:p>
        </p:txBody>
      </p:sp>
      <p:sp>
        <p:nvSpPr>
          <p:cNvPr id="30" name="TextBox 29"/>
          <p:cNvSpPr txBox="1"/>
          <p:nvPr/>
        </p:nvSpPr>
        <p:spPr>
          <a:xfrm>
            <a:off x="10892460" y="3668872"/>
            <a:ext cx="22145212" cy="2326150"/>
          </a:xfrm>
          <a:prstGeom prst="rect">
            <a:avLst/>
          </a:prstGeom>
          <a:noFill/>
        </p:spPr>
        <p:txBody>
          <a:bodyPr wrap="square" rtlCol="0">
            <a:spAutoFit/>
          </a:bodyPr>
          <a:lstStyle/>
          <a:p>
            <a:pPr algn="ctr"/>
            <a:r>
              <a:rPr lang="en-US" b="1" dirty="0" smtClean="0"/>
              <a:t>Increasing the Efficiency of Text </a:t>
            </a:r>
            <a:r>
              <a:rPr lang="en-US" b="1" dirty="0"/>
              <a:t>A</a:t>
            </a:r>
            <a:r>
              <a:rPr lang="en-US" b="1" dirty="0" smtClean="0"/>
              <a:t>nalysis </a:t>
            </a:r>
            <a:r>
              <a:rPr lang="en-US" b="1" dirty="0"/>
              <a:t>P</a:t>
            </a:r>
            <a:r>
              <a:rPr lang="en-US" b="1" dirty="0" smtClean="0"/>
              <a:t>rograms </a:t>
            </a:r>
            <a:r>
              <a:rPr lang="en-US" b="1" dirty="0"/>
              <a:t>U</a:t>
            </a:r>
            <a:r>
              <a:rPr lang="en-US" b="1" dirty="0" smtClean="0"/>
              <a:t>sing a Multi-Tiered Approach</a:t>
            </a:r>
            <a:endParaRPr lang="en-US" b="1" dirty="0"/>
          </a:p>
        </p:txBody>
      </p:sp>
      <p:sp>
        <p:nvSpPr>
          <p:cNvPr id="32" name="TextBox 31"/>
          <p:cNvSpPr txBox="1"/>
          <p:nvPr/>
        </p:nvSpPr>
        <p:spPr>
          <a:xfrm>
            <a:off x="17249577" y="10644449"/>
            <a:ext cx="5345246" cy="4524315"/>
          </a:xfrm>
          <a:prstGeom prst="rect">
            <a:avLst/>
          </a:prstGeom>
          <a:noFill/>
        </p:spPr>
        <p:txBody>
          <a:bodyPr wrap="none" rtlCol="0">
            <a:spAutoFit/>
          </a:bodyPr>
          <a:lstStyle/>
          <a:p>
            <a:pPr marL="685800" indent="-685800">
              <a:lnSpc>
                <a:spcPct val="150000"/>
              </a:lnSpc>
              <a:buFont typeface="Arial" charset="0"/>
              <a:buChar char="•"/>
            </a:pPr>
            <a:r>
              <a:rPr lang="en-US" sz="4800" dirty="0" smtClean="0"/>
              <a:t>Python</a:t>
            </a:r>
          </a:p>
          <a:p>
            <a:pPr marL="685800" indent="-685800">
              <a:lnSpc>
                <a:spcPct val="150000"/>
              </a:lnSpc>
              <a:buFont typeface="Arial" charset="0"/>
              <a:buChar char="•"/>
            </a:pPr>
            <a:r>
              <a:rPr lang="en-US" sz="4800" dirty="0" err="1" smtClean="0"/>
              <a:t>Jupyter</a:t>
            </a:r>
            <a:r>
              <a:rPr lang="en-US" sz="4800" dirty="0" smtClean="0"/>
              <a:t> Notebook</a:t>
            </a:r>
          </a:p>
          <a:p>
            <a:pPr marL="685800" indent="-685800">
              <a:lnSpc>
                <a:spcPct val="150000"/>
              </a:lnSpc>
              <a:buFont typeface="Arial" charset="0"/>
              <a:buChar char="•"/>
            </a:pPr>
            <a:r>
              <a:rPr lang="en-US" sz="4800" dirty="0" err="1" smtClean="0"/>
              <a:t>Github</a:t>
            </a:r>
            <a:endParaRPr lang="en-US" sz="4800" dirty="0" smtClean="0"/>
          </a:p>
          <a:p>
            <a:pPr marL="685800" indent="-685800">
              <a:lnSpc>
                <a:spcPct val="150000"/>
              </a:lnSpc>
              <a:buFont typeface="Arial" charset="0"/>
              <a:buChar char="•"/>
            </a:pPr>
            <a:r>
              <a:rPr lang="en-US" sz="4800" dirty="0" smtClean="0"/>
              <a:t>Doc2Vec</a:t>
            </a:r>
          </a:p>
        </p:txBody>
      </p:sp>
      <p:sp>
        <p:nvSpPr>
          <p:cNvPr id="33" name="TextBox 32"/>
          <p:cNvSpPr txBox="1"/>
          <p:nvPr/>
        </p:nvSpPr>
        <p:spPr>
          <a:xfrm>
            <a:off x="23127172" y="10598729"/>
            <a:ext cx="4392549" cy="4524315"/>
          </a:xfrm>
          <a:prstGeom prst="rect">
            <a:avLst/>
          </a:prstGeom>
          <a:noFill/>
        </p:spPr>
        <p:txBody>
          <a:bodyPr wrap="none" rtlCol="0">
            <a:spAutoFit/>
          </a:bodyPr>
          <a:lstStyle/>
          <a:p>
            <a:pPr marL="685800" indent="-685800">
              <a:lnSpc>
                <a:spcPct val="150000"/>
              </a:lnSpc>
              <a:buFont typeface="Arial" charset="0"/>
              <a:buChar char="•"/>
            </a:pPr>
            <a:r>
              <a:rPr lang="en-US" sz="4800" dirty="0" smtClean="0"/>
              <a:t>Pandas</a:t>
            </a:r>
          </a:p>
          <a:p>
            <a:pPr marL="685800" indent="-685800">
              <a:lnSpc>
                <a:spcPct val="150000"/>
              </a:lnSpc>
              <a:buFont typeface="Arial" charset="0"/>
              <a:buChar char="•"/>
            </a:pPr>
            <a:r>
              <a:rPr lang="en-US" sz="4800" dirty="0" err="1" smtClean="0"/>
              <a:t>nltk</a:t>
            </a:r>
            <a:endParaRPr lang="en-US" sz="4800" dirty="0" smtClean="0"/>
          </a:p>
          <a:p>
            <a:pPr marL="685800" indent="-685800">
              <a:lnSpc>
                <a:spcPct val="150000"/>
              </a:lnSpc>
              <a:buFont typeface="Arial" charset="0"/>
              <a:buChar char="•"/>
            </a:pPr>
            <a:r>
              <a:rPr lang="en-US" sz="4800" dirty="0" err="1"/>
              <a:t>s</a:t>
            </a:r>
            <a:r>
              <a:rPr lang="en-US" sz="4800" dirty="0" err="1" smtClean="0"/>
              <a:t>klearn</a:t>
            </a:r>
            <a:endParaRPr lang="en-US" sz="4800" dirty="0" smtClean="0"/>
          </a:p>
          <a:p>
            <a:pPr marL="685800" indent="-685800">
              <a:lnSpc>
                <a:spcPct val="150000"/>
              </a:lnSpc>
              <a:buFont typeface="Arial" charset="0"/>
              <a:buChar char="•"/>
            </a:pPr>
            <a:r>
              <a:rPr lang="en-US" sz="4800" dirty="0" err="1" smtClean="0"/>
              <a:t>BeautifulSoup</a:t>
            </a:r>
            <a:endParaRPr lang="en-US" sz="4800" dirty="0" smtClean="0"/>
          </a:p>
        </p:txBody>
      </p:sp>
      <p:sp>
        <p:nvSpPr>
          <p:cNvPr id="34" name="TextBox 33"/>
          <p:cNvSpPr txBox="1"/>
          <p:nvPr/>
        </p:nvSpPr>
        <p:spPr>
          <a:xfrm>
            <a:off x="32065595" y="10204532"/>
            <a:ext cx="5860579" cy="1085810"/>
          </a:xfrm>
          <a:prstGeom prst="rect">
            <a:avLst/>
          </a:prstGeom>
          <a:noFill/>
        </p:spPr>
        <p:txBody>
          <a:bodyPr wrap="none" rtlCol="0">
            <a:spAutoFit/>
          </a:bodyPr>
          <a:lstStyle/>
          <a:p>
            <a:pPr marL="685800" indent="-685800">
              <a:lnSpc>
                <a:spcPct val="150000"/>
              </a:lnSpc>
              <a:buFont typeface="Arial" charset="0"/>
              <a:buChar char="•"/>
            </a:pPr>
            <a:r>
              <a:rPr lang="en-US" sz="4800" dirty="0" smtClean="0"/>
              <a:t>Patent Enforcement</a:t>
            </a:r>
          </a:p>
        </p:txBody>
      </p:sp>
      <p:sp>
        <p:nvSpPr>
          <p:cNvPr id="35" name="TextBox 34"/>
          <p:cNvSpPr txBox="1"/>
          <p:nvPr/>
        </p:nvSpPr>
        <p:spPr>
          <a:xfrm>
            <a:off x="32634120" y="13792062"/>
            <a:ext cx="9642910" cy="1569660"/>
          </a:xfrm>
          <a:prstGeom prst="rect">
            <a:avLst/>
          </a:prstGeom>
          <a:noFill/>
        </p:spPr>
        <p:txBody>
          <a:bodyPr wrap="square" rtlCol="0">
            <a:spAutoFit/>
          </a:bodyPr>
          <a:lstStyle/>
          <a:p>
            <a:pPr marL="457200" indent="-457200">
              <a:buFont typeface="Courier New" charset="0"/>
              <a:buChar char="o"/>
            </a:pPr>
            <a:r>
              <a:rPr lang="en-US" sz="3200" dirty="0" smtClean="0"/>
              <a:t>Enable universities </a:t>
            </a:r>
            <a:r>
              <a:rPr lang="en-US" sz="3200" dirty="0"/>
              <a:t>to efficiently compare the </a:t>
            </a:r>
            <a:r>
              <a:rPr lang="en-US" sz="3200" dirty="0" smtClean="0"/>
              <a:t>course                                              descriptions </a:t>
            </a:r>
            <a:r>
              <a:rPr lang="en-US" sz="3200" dirty="0"/>
              <a:t>and make a guided decision as to whether or not the credits should transfer. </a:t>
            </a:r>
          </a:p>
        </p:txBody>
      </p:sp>
      <p:sp>
        <p:nvSpPr>
          <p:cNvPr id="36" name="TextBox 35"/>
          <p:cNvSpPr txBox="1"/>
          <p:nvPr/>
        </p:nvSpPr>
        <p:spPr>
          <a:xfrm>
            <a:off x="32634120" y="11245333"/>
            <a:ext cx="9275879" cy="1569660"/>
          </a:xfrm>
          <a:prstGeom prst="rect">
            <a:avLst/>
          </a:prstGeom>
          <a:noFill/>
        </p:spPr>
        <p:txBody>
          <a:bodyPr wrap="square" rtlCol="0">
            <a:spAutoFit/>
          </a:bodyPr>
          <a:lstStyle/>
          <a:p>
            <a:pPr marL="457200" indent="-457200">
              <a:buFont typeface="Courier New" charset="0"/>
              <a:buChar char="o"/>
            </a:pPr>
            <a:r>
              <a:rPr lang="en-US" sz="3200" dirty="0"/>
              <a:t>P</a:t>
            </a:r>
            <a:r>
              <a:rPr lang="en-US" sz="3200" dirty="0" smtClean="0"/>
              <a:t>atents </a:t>
            </a:r>
            <a:r>
              <a:rPr lang="en-US" sz="3200" dirty="0"/>
              <a:t>can be compared </a:t>
            </a:r>
            <a:r>
              <a:rPr lang="en-US" sz="3200" dirty="0" smtClean="0"/>
              <a:t>to </a:t>
            </a:r>
            <a:r>
              <a:rPr lang="en-US" sz="3200" dirty="0"/>
              <a:t>product descriptions </a:t>
            </a:r>
            <a:r>
              <a:rPr lang="en-US" sz="3200" dirty="0" smtClean="0"/>
              <a:t>quickly and efficiently </a:t>
            </a:r>
            <a:r>
              <a:rPr lang="en-US" sz="3200" dirty="0" smtClean="0"/>
              <a:t>allowing </a:t>
            </a:r>
            <a:r>
              <a:rPr lang="en-US" sz="3200" dirty="0"/>
              <a:t>companies to sift through </a:t>
            </a:r>
            <a:r>
              <a:rPr lang="en-US" sz="3200" dirty="0" smtClean="0"/>
              <a:t>large volumes </a:t>
            </a:r>
            <a:r>
              <a:rPr lang="en-US" sz="3200" dirty="0"/>
              <a:t>of </a:t>
            </a:r>
            <a:r>
              <a:rPr lang="en-US" sz="3200" dirty="0" smtClean="0"/>
              <a:t>potential infringements. </a:t>
            </a:r>
            <a:endParaRPr lang="en-US" sz="3200" dirty="0"/>
          </a:p>
        </p:txBody>
      </p:sp>
      <p:pic>
        <p:nvPicPr>
          <p:cNvPr id="37" name="Picture 36" descr="plots/Regular_analysis_related_corpus.png"/>
          <p:cNvPicPr/>
          <p:nvPr/>
        </p:nvPicPr>
        <p:blipFill rotWithShape="1">
          <a:blip r:embed="rId3">
            <a:extLst>
              <a:ext uri="{28A0092B-C50C-407E-A947-70E740481C1C}">
                <a14:useLocalDpi xmlns:a14="http://schemas.microsoft.com/office/drawing/2010/main" val="0"/>
              </a:ext>
            </a:extLst>
          </a:blip>
          <a:srcRect l="-9" r="-9"/>
          <a:stretch/>
        </p:blipFill>
        <p:spPr bwMode="auto">
          <a:xfrm>
            <a:off x="2729950" y="18742977"/>
            <a:ext cx="8044070" cy="4955223"/>
          </a:xfrm>
          <a:prstGeom prst="rect">
            <a:avLst/>
          </a:prstGeom>
          <a:noFill/>
          <a:ln>
            <a:noFill/>
          </a:ln>
        </p:spPr>
      </p:pic>
      <p:pic>
        <p:nvPicPr>
          <p:cNvPr id="38" name="Picture 37" descr="plots/Multi-tiered_analysis_related_corpus.png"/>
          <p:cNvPicPr/>
          <p:nvPr/>
        </p:nvPicPr>
        <p:blipFill rotWithShape="1">
          <a:blip r:embed="rId4">
            <a:extLst>
              <a:ext uri="{28A0092B-C50C-407E-A947-70E740481C1C}">
                <a14:useLocalDpi xmlns:a14="http://schemas.microsoft.com/office/drawing/2010/main" val="0"/>
              </a:ext>
            </a:extLst>
          </a:blip>
          <a:srcRect l="-1224" t="-1295" r="-1224" b="-1295"/>
          <a:stretch/>
        </p:blipFill>
        <p:spPr bwMode="auto">
          <a:xfrm>
            <a:off x="2611510" y="23698200"/>
            <a:ext cx="8280950" cy="4759960"/>
          </a:xfrm>
          <a:prstGeom prst="rect">
            <a:avLst/>
          </a:prstGeom>
          <a:noFill/>
          <a:ln>
            <a:noFill/>
          </a:ln>
        </p:spPr>
      </p:pic>
      <p:pic>
        <p:nvPicPr>
          <p:cNvPr id="39" name="Picture 38" descr="plots/Regular_analysis_fifty_fifty_corpus.png"/>
          <p:cNvPicPr/>
          <p:nvPr/>
        </p:nvPicPr>
        <p:blipFill rotWithShape="1">
          <a:blip r:embed="rId5">
            <a:extLst>
              <a:ext uri="{28A0092B-C50C-407E-A947-70E740481C1C}">
                <a14:useLocalDpi xmlns:a14="http://schemas.microsoft.com/office/drawing/2010/main" val="0"/>
              </a:ext>
            </a:extLst>
          </a:blip>
          <a:srcRect l="3475" t="3454" r="3421" b="-6411"/>
          <a:stretch/>
        </p:blipFill>
        <p:spPr bwMode="auto">
          <a:xfrm>
            <a:off x="11493560" y="18938240"/>
            <a:ext cx="7478485" cy="5081089"/>
          </a:xfrm>
          <a:prstGeom prst="rect">
            <a:avLst/>
          </a:prstGeom>
          <a:noFill/>
          <a:ln>
            <a:noFill/>
          </a:ln>
          <a:extLst>
            <a:ext uri="{53640926-AAD7-44D8-BBD7-CCE9431645EC}">
              <a14:shadowObscured xmlns:a14="http://schemas.microsoft.com/office/drawing/2010/main"/>
            </a:ext>
          </a:extLst>
        </p:spPr>
      </p:pic>
      <p:pic>
        <p:nvPicPr>
          <p:cNvPr id="40" name="Picture 39" descr="plots/Multi-tiered_analysis_fifty_fifty_corpus.png"/>
          <p:cNvPicPr/>
          <p:nvPr/>
        </p:nvPicPr>
        <p:blipFill rotWithShape="1">
          <a:blip r:embed="rId6">
            <a:extLst>
              <a:ext uri="{28A0092B-C50C-407E-A947-70E740481C1C}">
                <a14:useLocalDpi xmlns:a14="http://schemas.microsoft.com/office/drawing/2010/main" val="0"/>
              </a:ext>
            </a:extLst>
          </a:blip>
          <a:srcRect l="3398" t="3383" r="3398" b="-6386"/>
          <a:stretch/>
        </p:blipFill>
        <p:spPr bwMode="auto">
          <a:xfrm>
            <a:off x="11493561" y="23959696"/>
            <a:ext cx="7468872" cy="4835070"/>
          </a:xfrm>
          <a:prstGeom prst="rect">
            <a:avLst/>
          </a:prstGeom>
          <a:noFill/>
          <a:ln>
            <a:noFill/>
          </a:ln>
          <a:extLst>
            <a:ext uri="{53640926-AAD7-44D8-BBD7-CCE9431645EC}">
              <a14:shadowObscured xmlns:a14="http://schemas.microsoft.com/office/drawing/2010/main"/>
            </a:ext>
          </a:extLst>
        </p:spPr>
      </p:pic>
      <p:pic>
        <p:nvPicPr>
          <p:cNvPr id="41" name="Picture 40" descr="plots/Regular_analysis_random_corpus.png"/>
          <p:cNvPicPr/>
          <p:nvPr/>
        </p:nvPicPr>
        <p:blipFill rotWithShape="1">
          <a:blip r:embed="rId7">
            <a:extLst>
              <a:ext uri="{28A0092B-C50C-407E-A947-70E740481C1C}">
                <a14:useLocalDpi xmlns:a14="http://schemas.microsoft.com/office/drawing/2010/main" val="0"/>
              </a:ext>
            </a:extLst>
          </a:blip>
          <a:srcRect l="3403" t="-1496" r="3376" b="-1496"/>
          <a:stretch/>
        </p:blipFill>
        <p:spPr bwMode="auto">
          <a:xfrm>
            <a:off x="19573144" y="18742976"/>
            <a:ext cx="7946577" cy="4955223"/>
          </a:xfrm>
          <a:prstGeom prst="rect">
            <a:avLst/>
          </a:prstGeom>
          <a:noFill/>
          <a:ln>
            <a:noFill/>
          </a:ln>
          <a:extLst>
            <a:ext uri="{53640926-AAD7-44D8-BBD7-CCE9431645EC}">
              <a14:shadowObscured xmlns:a14="http://schemas.microsoft.com/office/drawing/2010/main"/>
            </a:ext>
          </a:extLst>
        </p:spPr>
      </p:pic>
      <p:pic>
        <p:nvPicPr>
          <p:cNvPr id="42" name="Picture 41" descr="plots/Multi-tiered_analysis_random_corpus.png"/>
          <p:cNvPicPr/>
          <p:nvPr/>
        </p:nvPicPr>
        <p:blipFill rotWithShape="1">
          <a:blip r:embed="rId8">
            <a:extLst>
              <a:ext uri="{28A0092B-C50C-407E-A947-70E740481C1C}">
                <a14:useLocalDpi xmlns:a14="http://schemas.microsoft.com/office/drawing/2010/main" val="0"/>
              </a:ext>
            </a:extLst>
          </a:blip>
          <a:srcRect l="2868" t="-1457" r="2868" b="-1457"/>
          <a:stretch/>
        </p:blipFill>
        <p:spPr bwMode="auto">
          <a:xfrm>
            <a:off x="19573144" y="23698199"/>
            <a:ext cx="7946577" cy="5096567"/>
          </a:xfrm>
          <a:prstGeom prst="rect">
            <a:avLst/>
          </a:prstGeom>
          <a:noFill/>
          <a:ln>
            <a:noFill/>
          </a:ln>
          <a:extLst>
            <a:ext uri="{53640926-AAD7-44D8-BBD7-CCE9431645EC}">
              <a14:shadowObscured xmlns:a14="http://schemas.microsoft.com/office/drawing/2010/main"/>
            </a:ext>
          </a:extLst>
        </p:spPr>
      </p:pic>
      <p:sp>
        <p:nvSpPr>
          <p:cNvPr id="43" name="TextBox 42"/>
          <p:cNvSpPr txBox="1"/>
          <p:nvPr/>
        </p:nvSpPr>
        <p:spPr>
          <a:xfrm>
            <a:off x="31665375" y="18413211"/>
            <a:ext cx="10611655" cy="12289198"/>
          </a:xfrm>
          <a:prstGeom prst="rect">
            <a:avLst/>
          </a:prstGeom>
          <a:noFill/>
        </p:spPr>
        <p:txBody>
          <a:bodyPr wrap="square" rtlCol="0">
            <a:spAutoFit/>
          </a:bodyPr>
          <a:lstStyle/>
          <a:p>
            <a:r>
              <a:rPr lang="en-US" sz="4800" dirty="0"/>
              <a:t>This data shows that it is possible to boost efficiency in natural language processing applications using a multi-tiered approach. It also shows that this approach works best on broad sets of documents that span multiple different topics. However, it still proves to be effective for boosting efficiency on more focused data sets. This means that the approach has a wide range of potential applications in the Data Science Industry. Considerations should be made to implement a similar system in any application involved in natural language processing and text similarity analysis. </a:t>
            </a:r>
          </a:p>
          <a:p>
            <a:endParaRPr lang="en-US" dirty="0"/>
          </a:p>
        </p:txBody>
      </p:sp>
      <p:sp>
        <p:nvSpPr>
          <p:cNvPr id="53" name="TextBox 52"/>
          <p:cNvSpPr txBox="1"/>
          <p:nvPr/>
        </p:nvSpPr>
        <p:spPr>
          <a:xfrm>
            <a:off x="1913922" y="10464142"/>
            <a:ext cx="12231846" cy="6195222"/>
          </a:xfrm>
          <a:prstGeom prst="rect">
            <a:avLst/>
          </a:prstGeom>
          <a:noFill/>
        </p:spPr>
        <p:txBody>
          <a:bodyPr wrap="square" rtlCol="0">
            <a:spAutoFit/>
          </a:bodyPr>
          <a:lstStyle/>
          <a:p>
            <a:r>
              <a:rPr lang="en-US" sz="3600" dirty="0"/>
              <a:t>Natural Language Processing is an increasingly researched field that has a few major barricades holding back its progress. One of these barricades is the intensive computational costs used by its processes. The goal for this project is to explore potential efficiencies that can be gained by implementing a multi-tiered filter based analysis system. A text-analysis script was written and designed in order to prove this hypothesis. The resulting data indicates that a multi-tier approach can be successfully implemented for an increase in efficiency. </a:t>
            </a:r>
          </a:p>
          <a:p>
            <a:endParaRPr lang="en-US" dirty="0"/>
          </a:p>
        </p:txBody>
      </p:sp>
      <p:sp>
        <p:nvSpPr>
          <p:cNvPr id="54" name="TextBox 53"/>
          <p:cNvSpPr txBox="1"/>
          <p:nvPr/>
        </p:nvSpPr>
        <p:spPr>
          <a:xfrm>
            <a:off x="32065595" y="12692960"/>
            <a:ext cx="4771434" cy="1085810"/>
          </a:xfrm>
          <a:prstGeom prst="rect">
            <a:avLst/>
          </a:prstGeom>
          <a:noFill/>
        </p:spPr>
        <p:txBody>
          <a:bodyPr wrap="none" rtlCol="0">
            <a:spAutoFit/>
          </a:bodyPr>
          <a:lstStyle/>
          <a:p>
            <a:pPr marL="685800" indent="-685800">
              <a:lnSpc>
                <a:spcPct val="150000"/>
              </a:lnSpc>
              <a:buFont typeface="Arial" charset="0"/>
              <a:buChar char="•"/>
            </a:pPr>
            <a:r>
              <a:rPr lang="en-US" sz="4800" dirty="0" smtClean="0"/>
              <a:t>Credit Transfers</a:t>
            </a:r>
          </a:p>
        </p:txBody>
      </p:sp>
      <p:sp>
        <p:nvSpPr>
          <p:cNvPr id="55" name="TextBox 54"/>
          <p:cNvSpPr txBox="1"/>
          <p:nvPr/>
        </p:nvSpPr>
        <p:spPr>
          <a:xfrm>
            <a:off x="16347145" y="6215901"/>
            <a:ext cx="11117402" cy="923330"/>
          </a:xfrm>
          <a:prstGeom prst="rect">
            <a:avLst/>
          </a:prstGeom>
          <a:noFill/>
        </p:spPr>
        <p:txBody>
          <a:bodyPr wrap="none" rtlCol="0">
            <a:spAutoFit/>
          </a:bodyPr>
          <a:lstStyle/>
          <a:p>
            <a:r>
              <a:rPr lang="en-US" sz="5400" b="1" dirty="0" smtClean="0"/>
              <a:t>By Daniel O’Brien and Michael </a:t>
            </a:r>
            <a:r>
              <a:rPr lang="en-US" sz="5400" b="1" dirty="0" err="1"/>
              <a:t>G</a:t>
            </a:r>
            <a:r>
              <a:rPr lang="en-US" sz="5400" b="1" dirty="0" err="1" smtClean="0"/>
              <a:t>ildein</a:t>
            </a:r>
            <a:endParaRPr lang="en-US" sz="7200" b="1" dirty="0"/>
          </a:p>
        </p:txBody>
      </p:sp>
    </p:spTree>
    <p:extLst>
      <p:ext uri="{BB962C8B-B14F-4D97-AF65-F5344CB8AC3E}">
        <p14:creationId xmlns:p14="http://schemas.microsoft.com/office/powerpoint/2010/main" val="1851431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266</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Courier New</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dcterms:created xsi:type="dcterms:W3CDTF">2020-05-05T21:24:06Z</dcterms:created>
  <dcterms:modified xsi:type="dcterms:W3CDTF">2020-05-06T00:10:17Z</dcterms:modified>
</cp:coreProperties>
</file>