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9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21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22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23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24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25.xml" ContentType="application/vnd.openxmlformats-officedocument.presentationml.notesSlide+xml"/>
  <Override PartName="/ppt/theme/themeOverride20.xml" ContentType="application/vnd.openxmlformats-officedocument.themeOverride+xml"/>
  <Override PartName="/ppt/notesSlides/notesSlide26.xml" ContentType="application/vnd.openxmlformats-officedocument.presentationml.notesSlide+xml"/>
  <Override PartName="/ppt/theme/themeOverride21.xml" ContentType="application/vnd.openxmlformats-officedocument.themeOverride+xml"/>
  <Override PartName="/ppt/notesSlides/notesSlide27.xml" ContentType="application/vnd.openxmlformats-officedocument.presentationml.notesSlide+xml"/>
  <Override PartName="/ppt/theme/themeOverride22.xml" ContentType="application/vnd.openxmlformats-officedocument.themeOverride+xml"/>
  <Override PartName="/ppt/notesSlides/notesSlide28.xml" ContentType="application/vnd.openxmlformats-officedocument.presentationml.notesSlide+xml"/>
  <Override PartName="/ppt/theme/themeOverride23.xml" ContentType="application/vnd.openxmlformats-officedocument.themeOverride+xml"/>
  <Override PartName="/ppt/notesSlides/notesSlide29.xml" ContentType="application/vnd.openxmlformats-officedocument.presentationml.notesSlide+xml"/>
  <Override PartName="/ppt/theme/themeOverride24.xml" ContentType="application/vnd.openxmlformats-officedocument.themeOverride+xml"/>
  <Override PartName="/ppt/notesSlides/notesSlide30.xml" ContentType="application/vnd.openxmlformats-officedocument.presentationml.notesSlide+xml"/>
  <Override PartName="/ppt/theme/themeOverride25.xml" ContentType="application/vnd.openxmlformats-officedocument.themeOverride+xml"/>
  <Override PartName="/ppt/notesSlides/notesSlide31.xml" ContentType="application/vnd.openxmlformats-officedocument.presentationml.notesSlide+xml"/>
  <Override PartName="/ppt/theme/themeOverride26.xml" ContentType="application/vnd.openxmlformats-officedocument.themeOverride+xml"/>
  <Override PartName="/ppt/notesSlides/notesSlide32.xml" ContentType="application/vnd.openxmlformats-officedocument.presentationml.notesSlide+xml"/>
  <Override PartName="/ppt/theme/themeOverride27.xml" ContentType="application/vnd.openxmlformats-officedocument.themeOverr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theme/themeOverride28.xml" ContentType="application/vnd.openxmlformats-officedocument.themeOverride+xml"/>
  <Override PartName="/ppt/notesSlides/notesSlide36.xml" ContentType="application/vnd.openxmlformats-officedocument.presentationml.notesSlide+xml"/>
  <Override PartName="/ppt/theme/themeOverride29.xml" ContentType="application/vnd.openxmlformats-officedocument.themeOverride+xml"/>
  <Override PartName="/ppt/notesSlides/notesSlide37.xml" ContentType="application/vnd.openxmlformats-officedocument.presentationml.notesSlide+xml"/>
  <Override PartName="/ppt/theme/themeOverride30.xml" ContentType="application/vnd.openxmlformats-officedocument.themeOverride+xml"/>
  <Override PartName="/ppt/notesSlides/notesSlide38.xml" ContentType="application/vnd.openxmlformats-officedocument.presentationml.notesSlide+xml"/>
  <Override PartName="/ppt/theme/themeOverride31.xml" ContentType="application/vnd.openxmlformats-officedocument.themeOverr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7" r:id="rId2"/>
    <p:sldId id="300" r:id="rId3"/>
    <p:sldId id="256" r:id="rId4"/>
    <p:sldId id="260" r:id="rId5"/>
    <p:sldId id="269" r:id="rId6"/>
    <p:sldId id="270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71" r:id="rId15"/>
    <p:sldId id="272" r:id="rId16"/>
    <p:sldId id="267" r:id="rId17"/>
    <p:sldId id="268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7" r:id="rId35"/>
    <p:sldId id="298" r:id="rId36"/>
    <p:sldId id="299" r:id="rId37"/>
    <p:sldId id="290" r:id="rId38"/>
    <p:sldId id="291" r:id="rId39"/>
    <p:sldId id="292" r:id="rId4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9F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40" autoAdjust="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6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39B3C8-8D8D-4838-8EA0-C4F7D764AEAF}" type="datetimeFigureOut">
              <a:rPr lang="es-MX" smtClean="0"/>
              <a:t>19/01/2024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AA6DA-8CD7-4B4E-A710-060108F8DDA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0819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AA6DA-8CD7-4B4E-A710-060108F8DDAE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17858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AA6DA-8CD7-4B4E-A710-060108F8DDAE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28833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AA6DA-8CD7-4B4E-A710-060108F8DDAE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8260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AA6DA-8CD7-4B4E-A710-060108F8DDAE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04460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AA6DA-8CD7-4B4E-A710-060108F8DDAE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12139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AA6DA-8CD7-4B4E-A710-060108F8DDAE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34006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AA6DA-8CD7-4B4E-A710-060108F8DDAE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85370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AA6DA-8CD7-4B4E-A710-060108F8DDAE}" type="slidenum">
              <a:rPr lang="es-MX" smtClean="0"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910759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AA6DA-8CD7-4B4E-A710-060108F8DDAE}" type="slidenum">
              <a:rPr lang="es-MX" smtClean="0"/>
              <a:t>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78712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AA6DA-8CD7-4B4E-A710-060108F8DDAE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52201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AA6DA-8CD7-4B4E-A710-060108F8DDAE}" type="slidenum">
              <a:rPr lang="es-MX" smtClean="0"/>
              <a:t>19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1250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AA6DA-8CD7-4B4E-A710-060108F8DDAE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70433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AA6DA-8CD7-4B4E-A710-060108F8DDAE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36783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AA6DA-8CD7-4B4E-A710-060108F8DDAE}" type="slidenum">
              <a:rPr lang="es-MX" smtClean="0"/>
              <a:t>21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940610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AA6DA-8CD7-4B4E-A710-060108F8DDAE}" type="slidenum">
              <a:rPr lang="es-MX" smtClean="0"/>
              <a:t>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20462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AA6DA-8CD7-4B4E-A710-060108F8DDAE}" type="slidenum">
              <a:rPr lang="es-MX" smtClean="0"/>
              <a:t>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14875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AA6DA-8CD7-4B4E-A710-060108F8DDAE}" type="slidenum">
              <a:rPr lang="es-MX" smtClean="0"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66046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AA6DA-8CD7-4B4E-A710-060108F8DDAE}" type="slidenum">
              <a:rPr lang="es-MX" smtClean="0"/>
              <a:t>25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75125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AA6DA-8CD7-4B4E-A710-060108F8DDAE}" type="slidenum">
              <a:rPr lang="es-MX" smtClean="0"/>
              <a:t>26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76615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AA6DA-8CD7-4B4E-A710-060108F8DDAE}" type="slidenum">
              <a:rPr lang="es-MX" smtClean="0"/>
              <a:t>27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06441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AA6DA-8CD7-4B4E-A710-060108F8DDAE}" type="slidenum">
              <a:rPr lang="es-MX" smtClean="0"/>
              <a:t>28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28455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AA6DA-8CD7-4B4E-A710-060108F8DDAE}" type="slidenum">
              <a:rPr lang="es-MX" smtClean="0"/>
              <a:t>29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5721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AA6DA-8CD7-4B4E-A710-060108F8DDAE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72167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AA6DA-8CD7-4B4E-A710-060108F8DDAE}" type="slidenum">
              <a:rPr lang="es-MX" smtClean="0"/>
              <a:t>30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55150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AA6DA-8CD7-4B4E-A710-060108F8DDAE}" type="slidenum">
              <a:rPr lang="es-MX" smtClean="0"/>
              <a:t>31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24228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AA6DA-8CD7-4B4E-A710-060108F8DDAE}" type="slidenum">
              <a:rPr lang="es-MX" smtClean="0"/>
              <a:t>32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41801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AA6DA-8CD7-4B4E-A710-060108F8DDAE}" type="slidenum">
              <a:rPr lang="es-MX" smtClean="0"/>
              <a:t>33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94242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AA6DA-8CD7-4B4E-A710-060108F8DDAE}" type="slidenum">
              <a:rPr lang="es-MX" smtClean="0"/>
              <a:t>34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03757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AA6DA-8CD7-4B4E-A710-060108F8DDAE}" type="slidenum">
              <a:rPr lang="es-MX" smtClean="0"/>
              <a:t>35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74550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AA6DA-8CD7-4B4E-A710-060108F8DDAE}" type="slidenum">
              <a:rPr lang="es-MX" smtClean="0"/>
              <a:t>36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770959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AA6DA-8CD7-4B4E-A710-060108F8DDAE}" type="slidenum">
              <a:rPr lang="es-MX" smtClean="0"/>
              <a:t>37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9200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AA6DA-8CD7-4B4E-A710-060108F8DDAE}" type="slidenum">
              <a:rPr lang="es-MX" smtClean="0"/>
              <a:t>38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14802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AA6DA-8CD7-4B4E-A710-060108F8DDAE}" type="slidenum">
              <a:rPr lang="es-MX" smtClean="0"/>
              <a:t>39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9409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AA6DA-8CD7-4B4E-A710-060108F8DDAE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4295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AA6DA-8CD7-4B4E-A710-060108F8DDAE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0080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AA6DA-8CD7-4B4E-A710-060108F8DDAE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9929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AA6DA-8CD7-4B4E-A710-060108F8DDAE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0361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AA6DA-8CD7-4B4E-A710-060108F8DDAE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4573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AA6DA-8CD7-4B4E-A710-060108F8DDAE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760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E31FEB-A004-403C-AA15-8AF0F5CAE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A7874E-32A0-47AF-BAE0-9F6655FC85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19E094-06D3-4BC5-BC5E-3D7911D9F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FE73-4BFB-4493-8714-0E04E4A5E617}" type="datetimeFigureOut">
              <a:rPr lang="es-MX" smtClean="0"/>
              <a:t>19/01/2024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6EDFB1-02B7-42DF-BB6C-0D09E3EC0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133606-7886-4FA7-9EE0-0FD94C21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903D2-C3EB-4CC1-AD29-A704BC0366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953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EC0E13-4747-4E63-B9AB-4BC38E4B6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403B449-3E95-45C7-8E5E-77DDEC44C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04BC7D-E443-4817-A1F6-8DA960B1B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FE73-4BFB-4493-8714-0E04E4A5E617}" type="datetimeFigureOut">
              <a:rPr lang="es-MX" smtClean="0"/>
              <a:t>19/01/2024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CAF0FB-B423-40A8-AA7F-F8E4773C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075EB3-CA72-4680-B04C-55E1B5EB2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903D2-C3EB-4CC1-AD29-A704BC0366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1194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72B1B79-B63A-440F-A5EC-B88AA03EBA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0E70E09-1803-4DFE-BBE9-B217F682E8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DC7617-648F-4E00-B564-AE3192D2E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FE73-4BFB-4493-8714-0E04E4A5E617}" type="datetimeFigureOut">
              <a:rPr lang="es-MX" smtClean="0"/>
              <a:t>19/01/2024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B0BF77-63E5-484E-A286-67CD1F1C7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A54B27-6A85-42A8-8743-9253FE160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903D2-C3EB-4CC1-AD29-A704BC0366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4062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1B1234-D35E-4415-8914-6CEFCFF4E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D9549C-0F97-42C1-B641-445667380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045A43-1C31-43D2-AA71-CEE1AF2C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FE73-4BFB-4493-8714-0E04E4A5E617}" type="datetimeFigureOut">
              <a:rPr lang="es-MX" smtClean="0"/>
              <a:t>19/01/2024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5D3E03-7600-4CBF-9FB5-D82A7E9F9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6724F6-0DDC-4343-B951-50621BB7C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903D2-C3EB-4CC1-AD29-A704BC0366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1569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53E8CA-14D2-42E5-9D41-528BF34EB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3C941DB-F22E-48E9-ABB1-DE5EDD5D8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BD38CA-0102-4A8B-8E0C-A2AC5D4D4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FE73-4BFB-4493-8714-0E04E4A5E617}" type="datetimeFigureOut">
              <a:rPr lang="es-MX" smtClean="0"/>
              <a:t>19/01/2024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18DD7E-DCFA-4E6E-84EE-FDEC451C7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EFA081-9E7F-48CE-84C7-D5B30FCEC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903D2-C3EB-4CC1-AD29-A704BC0366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2447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79F214-D56B-4C6A-A68B-C6DDC0047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E7A628-6E2F-4F86-91CC-470BC5CB67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235AFBB-1714-4EEC-A872-EB6423CC5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4EAD208-4C24-45E4-893C-232BE92D4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FE73-4BFB-4493-8714-0E04E4A5E617}" type="datetimeFigureOut">
              <a:rPr lang="es-MX" smtClean="0"/>
              <a:t>19/01/2024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BCC610-5B94-4982-9F7A-0665B218A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B80279F-00E0-4AB1-BE43-FCBEF654B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903D2-C3EB-4CC1-AD29-A704BC0366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534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EBC3AE-6997-4263-BCDB-E47C686C1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523F22-AD2D-49DF-8809-1536F97C7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C0BE6CF-B3CC-41A5-A01F-2EED8679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9E02090-1249-4734-8E7F-1BAB8B382F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50E6D2C-607D-421C-92A3-B8725B48C0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7D8F99D-81ED-486C-B0A1-B23CFEAC8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FE73-4BFB-4493-8714-0E04E4A5E617}" type="datetimeFigureOut">
              <a:rPr lang="es-MX" smtClean="0"/>
              <a:t>19/01/2024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FF4F774-0692-496D-8B48-03B94D49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B258954-5235-4B38-9FB5-ABE49C839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903D2-C3EB-4CC1-AD29-A704BC0366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5571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95318B-D0A0-4DEE-AC70-406C172AB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041C38F-5F27-42A2-BFDB-DC7D1ADF9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FE73-4BFB-4493-8714-0E04E4A5E617}" type="datetimeFigureOut">
              <a:rPr lang="es-MX" smtClean="0"/>
              <a:t>19/01/2024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96745D5-A737-43F8-9486-92FA018A4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B30FCBB-BE5A-48F3-866C-C41294180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903D2-C3EB-4CC1-AD29-A704BC0366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4346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7B7974F-888F-4583-92A8-D0B4E05FB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FE73-4BFB-4493-8714-0E04E4A5E617}" type="datetimeFigureOut">
              <a:rPr lang="es-MX" smtClean="0"/>
              <a:t>19/01/2024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630D76E-4E78-4690-B565-FC6FF2BC3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3DA0F9E-B713-402C-92F9-F9A4318C1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903D2-C3EB-4CC1-AD29-A704BC0366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3225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CE4363-7C63-4483-AFDB-7AB56EFA8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BBBCD9-32F9-4FF0-A08A-FFE125903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D711CB0-BC54-4381-ACA7-02AA45D0C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263D030-4386-4543-AA7E-FBF55A26E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FE73-4BFB-4493-8714-0E04E4A5E617}" type="datetimeFigureOut">
              <a:rPr lang="es-MX" smtClean="0"/>
              <a:t>19/01/2024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DFEC962-0FCE-470C-9BF7-22CB17960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8C88CBA-B2D7-4B91-8878-CD52C961E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903D2-C3EB-4CC1-AD29-A704BC0366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2688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58E62D-8768-4244-990E-4B8C7F126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E372EF2-38C5-4988-99E4-50CD12633E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33B0221-13B5-45B9-AE71-416B9290B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04C908B-D32C-4034-A07A-0D5BE6920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FE73-4BFB-4493-8714-0E04E4A5E617}" type="datetimeFigureOut">
              <a:rPr lang="es-MX" smtClean="0"/>
              <a:t>19/01/2024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2626E87-59B1-450A-A493-D332B91E7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2DBB988-0A85-4CF4-A2C3-5162EF68C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903D2-C3EB-4CC1-AD29-A704BC0366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2298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5291DD6-28E6-4FDB-BD1D-D9F4D5B8F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2A58615-E7C1-4CDE-8BF2-E912ECB94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508A79-86AF-4769-AB5D-66CAD54E6E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BFE73-4BFB-4493-8714-0E04E4A5E617}" type="datetimeFigureOut">
              <a:rPr lang="es-MX" smtClean="0"/>
              <a:t>19/01/2024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CC8BD9-08CB-44A9-833E-8EF01D56F4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B6DE98-3A11-445B-9056-B2E04DCD37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903D2-C3EB-4CC1-AD29-A704BC0366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5554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4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5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6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7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8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9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0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2.xml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3.xml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4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5.xml"/><Relationship Id="rId4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6.xml"/><Relationship Id="rId4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7.xml"/><Relationship Id="rId4" Type="http://schemas.openxmlformats.org/officeDocument/2006/relationships/image" Target="../media/image4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7" Type="http://schemas.openxmlformats.org/officeDocument/2006/relationships/image" Target="../media/image53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8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7" Type="http://schemas.openxmlformats.org/officeDocument/2006/relationships/image" Target="../media/image57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9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7" Type="http://schemas.openxmlformats.org/officeDocument/2006/relationships/image" Target="../media/image6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0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1.xml"/><Relationship Id="rId4" Type="http://schemas.openxmlformats.org/officeDocument/2006/relationships/image" Target="../media/image6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BDDE818-3C7F-4727-9E01-89F445DA24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8422"/>
            <a:ext cx="12192000" cy="4601155"/>
          </a:xfrm>
          <a:prstGeom prst="rect">
            <a:avLst/>
          </a:prstGeom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DF27FB95-0C91-447D-89FF-5591D2541B76}"/>
              </a:ext>
            </a:extLst>
          </p:cNvPr>
          <p:cNvSpPr/>
          <p:nvPr/>
        </p:nvSpPr>
        <p:spPr>
          <a:xfrm>
            <a:off x="685800" y="742950"/>
            <a:ext cx="4991100" cy="178117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4800" dirty="0">
                <a:solidFill>
                  <a:srgbClr val="1F9F15"/>
                </a:solidFill>
                <a:latin typeface="Arial Black" panose="020B0A04020102020204" pitchFamily="34" charset="0"/>
              </a:rPr>
              <a:t>Manual</a:t>
            </a:r>
            <a:r>
              <a:rPr lang="es-MX" sz="4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3291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1C4F3562-4DCD-4EDB-9144-D7F62F744BD2}"/>
              </a:ext>
            </a:extLst>
          </p:cNvPr>
          <p:cNvSpPr/>
          <p:nvPr/>
        </p:nvSpPr>
        <p:spPr>
          <a:xfrm>
            <a:off x="1049867" y="237066"/>
            <a:ext cx="3852333" cy="9821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Pantalla inicio con el rol Dashboard </a:t>
            </a: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C15BDF1C-3756-4D25-8045-A5A90CC0CF03}"/>
              </a:ext>
            </a:extLst>
          </p:cNvPr>
          <p:cNvSpPr/>
          <p:nvPr/>
        </p:nvSpPr>
        <p:spPr>
          <a:xfrm>
            <a:off x="6989235" y="237066"/>
            <a:ext cx="1701800" cy="563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Indica el nombre de la lavadora 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48BD80FC-0DF2-43B6-881C-3FD49E9D2A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131" y="1528901"/>
            <a:ext cx="10295467" cy="4513008"/>
          </a:xfrm>
          <a:prstGeom prst="rect">
            <a:avLst/>
          </a:prstGeom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0E45D411-5970-4E6E-AEE7-D570C850198C}"/>
              </a:ext>
            </a:extLst>
          </p:cNvPr>
          <p:cNvCxnSpPr>
            <a:endCxn id="22" idx="1"/>
          </p:cNvCxnSpPr>
          <p:nvPr/>
        </p:nvCxnSpPr>
        <p:spPr>
          <a:xfrm flipV="1">
            <a:off x="3488267" y="518582"/>
            <a:ext cx="3500968" cy="12255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914D2B5-7E5C-40CD-A6A4-555E75D118D4}"/>
              </a:ext>
            </a:extLst>
          </p:cNvPr>
          <p:cNvSpPr/>
          <p:nvPr/>
        </p:nvSpPr>
        <p:spPr>
          <a:xfrm>
            <a:off x="6692902" y="1052983"/>
            <a:ext cx="1701800" cy="563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Indica el tipoi de lavado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B840C4BB-E85E-4169-87EE-33E020C79076}"/>
              </a:ext>
            </a:extLst>
          </p:cNvPr>
          <p:cNvCxnSpPr>
            <a:endCxn id="21" idx="1"/>
          </p:cNvCxnSpPr>
          <p:nvPr/>
        </p:nvCxnSpPr>
        <p:spPr>
          <a:xfrm flipV="1">
            <a:off x="4038600" y="1334499"/>
            <a:ext cx="2654302" cy="6911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AE2199B5-3069-4432-B32D-C63E58D877AD}"/>
              </a:ext>
            </a:extLst>
          </p:cNvPr>
          <p:cNvCxnSpPr/>
          <p:nvPr/>
        </p:nvCxnSpPr>
        <p:spPr>
          <a:xfrm flipV="1">
            <a:off x="4529667" y="2091933"/>
            <a:ext cx="2633133" cy="930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1EB0DE38-4D4C-4735-B30E-FC7C40261744}"/>
              </a:ext>
            </a:extLst>
          </p:cNvPr>
          <p:cNvSpPr/>
          <p:nvPr/>
        </p:nvSpPr>
        <p:spPr>
          <a:xfrm>
            <a:off x="7162799" y="1713216"/>
            <a:ext cx="1888067" cy="563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Indica la capacidad en uso </a:t>
            </a: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0A2B1D7D-3E68-4B9D-8B30-1651F4022F39}"/>
              </a:ext>
            </a:extLst>
          </p:cNvPr>
          <p:cNvSpPr/>
          <p:nvPr/>
        </p:nvSpPr>
        <p:spPr>
          <a:xfrm>
            <a:off x="4804835" y="4250694"/>
            <a:ext cx="1888067" cy="8538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🔴</a:t>
            </a:r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 indica que tiene poca capacidad</a:t>
            </a:r>
          </a:p>
          <a:p>
            <a:pPr algn="ctr"/>
            <a:r>
              <a:rPr lang="es-MX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🔴</a:t>
            </a:r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indica que tiene máxima capacidad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053368FF-8A54-463D-AFC5-0C532C73124B}"/>
              </a:ext>
            </a:extLst>
          </p:cNvPr>
          <p:cNvCxnSpPr/>
          <p:nvPr/>
        </p:nvCxnSpPr>
        <p:spPr>
          <a:xfrm flipH="1">
            <a:off x="4902200" y="2945813"/>
            <a:ext cx="1473200" cy="13048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9213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1C4F3562-4DCD-4EDB-9144-D7F62F744BD2}"/>
              </a:ext>
            </a:extLst>
          </p:cNvPr>
          <p:cNvSpPr/>
          <p:nvPr/>
        </p:nvSpPr>
        <p:spPr>
          <a:xfrm>
            <a:off x="1049867" y="237066"/>
            <a:ext cx="3852333" cy="9821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Pantalla inicio con el rol Dashboard </a:t>
            </a: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C15BDF1C-3756-4D25-8045-A5A90CC0CF03}"/>
              </a:ext>
            </a:extLst>
          </p:cNvPr>
          <p:cNvSpPr/>
          <p:nvPr/>
        </p:nvSpPr>
        <p:spPr>
          <a:xfrm>
            <a:off x="6438902" y="764549"/>
            <a:ext cx="1701800" cy="563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Señala las visitas del cliente el mes pasado 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06AAA6B8-1530-47E9-882A-CE6736C83C8B}"/>
              </a:ext>
            </a:extLst>
          </p:cNvPr>
          <p:cNvSpPr/>
          <p:nvPr/>
        </p:nvSpPr>
        <p:spPr>
          <a:xfrm>
            <a:off x="8826504" y="656167"/>
            <a:ext cx="1701800" cy="563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Señala las visitas del cliente el mes corriendo 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CD7BCC3E-3E43-4C4F-8835-6C7DB44466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53107"/>
            <a:ext cx="12192000" cy="2998452"/>
          </a:xfrm>
          <a:prstGeom prst="rect">
            <a:avLst/>
          </a:prstGeom>
        </p:spPr>
      </p:pic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D6F4AB5D-C9CF-4D9D-A4C8-0D1FB8CAB2E4}"/>
              </a:ext>
            </a:extLst>
          </p:cNvPr>
          <p:cNvCxnSpPr>
            <a:cxnSpLocks/>
          </p:cNvCxnSpPr>
          <p:nvPr/>
        </p:nvCxnSpPr>
        <p:spPr>
          <a:xfrm flipV="1">
            <a:off x="1126067" y="855134"/>
            <a:ext cx="5312835" cy="2167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9BFC24E3-E5E4-4D9F-AA96-BF7F282C791D}"/>
              </a:ext>
            </a:extLst>
          </p:cNvPr>
          <p:cNvCxnSpPr/>
          <p:nvPr/>
        </p:nvCxnSpPr>
        <p:spPr>
          <a:xfrm flipV="1">
            <a:off x="3810000" y="1151467"/>
            <a:ext cx="5016504" cy="21759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970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1C4F3562-4DCD-4EDB-9144-D7F62F744BD2}"/>
              </a:ext>
            </a:extLst>
          </p:cNvPr>
          <p:cNvSpPr/>
          <p:nvPr/>
        </p:nvSpPr>
        <p:spPr>
          <a:xfrm>
            <a:off x="1049867" y="237066"/>
            <a:ext cx="3852333" cy="9821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Pantalla usuarios</a:t>
            </a: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C15BDF1C-3756-4D25-8045-A5A90CC0CF03}"/>
              </a:ext>
            </a:extLst>
          </p:cNvPr>
          <p:cNvSpPr/>
          <p:nvPr/>
        </p:nvSpPr>
        <p:spPr>
          <a:xfrm>
            <a:off x="6989235" y="237066"/>
            <a:ext cx="1701800" cy="563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Agrega nuevos usuarios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6BC5200-4012-4325-8787-88CF18539E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833" y="1309754"/>
            <a:ext cx="11218334" cy="5311180"/>
          </a:xfrm>
          <a:prstGeom prst="rect">
            <a:avLst/>
          </a:prstGeom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0247EBF0-605B-4E99-AB85-D771B42DC663}"/>
              </a:ext>
            </a:extLst>
          </p:cNvPr>
          <p:cNvCxnSpPr/>
          <p:nvPr/>
        </p:nvCxnSpPr>
        <p:spPr>
          <a:xfrm flipV="1">
            <a:off x="4047067" y="728132"/>
            <a:ext cx="2942168" cy="10837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81A811F0-B17B-4B9B-BCB8-D202851ECAD5}"/>
              </a:ext>
            </a:extLst>
          </p:cNvPr>
          <p:cNvSpPr/>
          <p:nvPr/>
        </p:nvSpPr>
        <p:spPr>
          <a:xfrm>
            <a:off x="6261101" y="1739901"/>
            <a:ext cx="1701800" cy="563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Indica la cantidad de registros a mostrar 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47EAB92A-9F67-441F-B50C-6892075204A0}"/>
              </a:ext>
            </a:extLst>
          </p:cNvPr>
          <p:cNvCxnSpPr>
            <a:cxnSpLocks/>
          </p:cNvCxnSpPr>
          <p:nvPr/>
        </p:nvCxnSpPr>
        <p:spPr>
          <a:xfrm flipV="1">
            <a:off x="3683000" y="1902422"/>
            <a:ext cx="2578101" cy="698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A6F7965B-34FA-4197-B22D-0A842B350594}"/>
              </a:ext>
            </a:extLst>
          </p:cNvPr>
          <p:cNvSpPr/>
          <p:nvPr/>
        </p:nvSpPr>
        <p:spPr>
          <a:xfrm>
            <a:off x="4121150" y="5382224"/>
            <a:ext cx="1701800" cy="563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Hace búsquedas en tiempo real 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3C07841E-908E-449E-A1CA-714A333C469C}"/>
              </a:ext>
            </a:extLst>
          </p:cNvPr>
          <p:cNvCxnSpPr>
            <a:cxnSpLocks/>
          </p:cNvCxnSpPr>
          <p:nvPr/>
        </p:nvCxnSpPr>
        <p:spPr>
          <a:xfrm flipH="1">
            <a:off x="5435600" y="2785533"/>
            <a:ext cx="1303867" cy="25781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704EA0A0-D59F-4C89-AE4A-70A4116FCFEF}"/>
              </a:ext>
            </a:extLst>
          </p:cNvPr>
          <p:cNvCxnSpPr/>
          <p:nvPr/>
        </p:nvCxnSpPr>
        <p:spPr>
          <a:xfrm flipH="1">
            <a:off x="2192867" y="5113867"/>
            <a:ext cx="2040466" cy="6493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42988B3A-ED5B-4809-8EA2-987591C44742}"/>
              </a:ext>
            </a:extLst>
          </p:cNvPr>
          <p:cNvSpPr/>
          <p:nvPr/>
        </p:nvSpPr>
        <p:spPr>
          <a:xfrm>
            <a:off x="491067" y="5761566"/>
            <a:ext cx="1701800" cy="563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Patinador de los registros 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DB151963-6E35-45E7-8595-5738A027E963}"/>
              </a:ext>
            </a:extLst>
          </p:cNvPr>
          <p:cNvCxnSpPr>
            <a:cxnSpLocks/>
          </p:cNvCxnSpPr>
          <p:nvPr/>
        </p:nvCxnSpPr>
        <p:spPr>
          <a:xfrm flipH="1">
            <a:off x="9643533" y="4707467"/>
            <a:ext cx="872067" cy="567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F05AB92E-3964-4C60-AA7A-CB6CAC8BC434}"/>
              </a:ext>
            </a:extLst>
          </p:cNvPr>
          <p:cNvSpPr/>
          <p:nvPr/>
        </p:nvSpPr>
        <p:spPr>
          <a:xfrm>
            <a:off x="7958669" y="5212890"/>
            <a:ext cx="1701800" cy="563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El botón funciona para editar usuarios 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DC96BA1-66B8-4F56-84AE-73DF968780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5401" y="-1134237"/>
            <a:ext cx="2933700" cy="1116475"/>
          </a:xfrm>
        </p:spPr>
        <p:txBody>
          <a:bodyPr/>
          <a:lstStyle/>
          <a:p>
            <a:r>
              <a:rPr lang="es-MX" dirty="0"/>
              <a:t>Usuarios</a:t>
            </a:r>
          </a:p>
        </p:txBody>
      </p:sp>
    </p:spTree>
    <p:extLst>
      <p:ext uri="{BB962C8B-B14F-4D97-AF65-F5344CB8AC3E}">
        <p14:creationId xmlns:p14="http://schemas.microsoft.com/office/powerpoint/2010/main" val="685456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1C4F3562-4DCD-4EDB-9144-D7F62F744BD2}"/>
              </a:ext>
            </a:extLst>
          </p:cNvPr>
          <p:cNvSpPr/>
          <p:nvPr/>
        </p:nvSpPr>
        <p:spPr>
          <a:xfrm>
            <a:off x="1049867" y="237066"/>
            <a:ext cx="3852333" cy="9821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Pantalla usuarios</a:t>
            </a: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C15BDF1C-3756-4D25-8045-A5A90CC0CF03}"/>
              </a:ext>
            </a:extLst>
          </p:cNvPr>
          <p:cNvSpPr/>
          <p:nvPr/>
        </p:nvSpPr>
        <p:spPr>
          <a:xfrm>
            <a:off x="901702" y="1930399"/>
            <a:ext cx="1701800" cy="7281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Campo de texto para ingresar el nombre o los nombres del usuario a registrar 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FE1C4C6-8A44-434E-BEC2-81F919B765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9932" y="728132"/>
            <a:ext cx="6964549" cy="5706534"/>
          </a:xfrm>
          <a:prstGeom prst="rect">
            <a:avLst/>
          </a:prstGeom>
        </p:spPr>
      </p:pic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1DF365FA-BD5A-4244-8304-FA8BC6DDEEA6}"/>
              </a:ext>
            </a:extLst>
          </p:cNvPr>
          <p:cNvCxnSpPr>
            <a:endCxn id="22" idx="3"/>
          </p:cNvCxnSpPr>
          <p:nvPr/>
        </p:nvCxnSpPr>
        <p:spPr>
          <a:xfrm flipH="1">
            <a:off x="2603502" y="1676400"/>
            <a:ext cx="2510365" cy="6180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ACFDBDA0-9023-4737-A3A2-00037723B2B8}"/>
              </a:ext>
            </a:extLst>
          </p:cNvPr>
          <p:cNvSpPr/>
          <p:nvPr/>
        </p:nvSpPr>
        <p:spPr>
          <a:xfrm>
            <a:off x="681569" y="2836332"/>
            <a:ext cx="1701800" cy="7281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Campo de texto para ingresar los apellidos del usuario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930AD6F4-A6FF-4CF0-BBE3-6F80F3F51193}"/>
              </a:ext>
            </a:extLst>
          </p:cNvPr>
          <p:cNvCxnSpPr>
            <a:cxnSpLocks/>
          </p:cNvCxnSpPr>
          <p:nvPr/>
        </p:nvCxnSpPr>
        <p:spPr>
          <a:xfrm flipH="1">
            <a:off x="2383370" y="2567940"/>
            <a:ext cx="2586562" cy="320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brir llave 12">
            <a:extLst>
              <a:ext uri="{FF2B5EF4-FFF2-40B4-BE49-F238E27FC236}">
                <a16:creationId xmlns:a16="http://schemas.microsoft.com/office/drawing/2014/main" id="{3C52BAC2-DFAC-4196-B6CF-3A3DADE94E02}"/>
              </a:ext>
            </a:extLst>
          </p:cNvPr>
          <p:cNvSpPr/>
          <p:nvPr/>
        </p:nvSpPr>
        <p:spPr>
          <a:xfrm>
            <a:off x="4749799" y="2836332"/>
            <a:ext cx="152401" cy="144610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7974BB88-BC0C-40B8-9554-F5C0AAA458C2}"/>
              </a:ext>
            </a:extLst>
          </p:cNvPr>
          <p:cNvSpPr/>
          <p:nvPr/>
        </p:nvSpPr>
        <p:spPr>
          <a:xfrm>
            <a:off x="3047998" y="3221565"/>
            <a:ext cx="1701800" cy="7281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Roles para asignar al usuario de vistas </a:t>
            </a:r>
          </a:p>
        </p:txBody>
      </p:sp>
      <p:sp>
        <p:nvSpPr>
          <p:cNvPr id="16" name="Abrir llave 15">
            <a:extLst>
              <a:ext uri="{FF2B5EF4-FFF2-40B4-BE49-F238E27FC236}">
                <a16:creationId xmlns:a16="http://schemas.microsoft.com/office/drawing/2014/main" id="{446F8D7F-5634-46AA-B448-2363867EEA8A}"/>
              </a:ext>
            </a:extLst>
          </p:cNvPr>
          <p:cNvSpPr/>
          <p:nvPr/>
        </p:nvSpPr>
        <p:spPr>
          <a:xfrm>
            <a:off x="4725245" y="4550832"/>
            <a:ext cx="152401" cy="144610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A3D8E550-DA2C-4CBE-AFD9-2B40DF329BE0}"/>
              </a:ext>
            </a:extLst>
          </p:cNvPr>
          <p:cNvSpPr/>
          <p:nvPr/>
        </p:nvSpPr>
        <p:spPr>
          <a:xfrm>
            <a:off x="2989579" y="4909819"/>
            <a:ext cx="1701800" cy="7281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Roles para asignar al usuario de funcionalidad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90365308-577C-4C62-8A51-4584DDBE6BDD}"/>
              </a:ext>
            </a:extLst>
          </p:cNvPr>
          <p:cNvSpPr/>
          <p:nvPr/>
        </p:nvSpPr>
        <p:spPr>
          <a:xfrm>
            <a:off x="257519" y="4550832"/>
            <a:ext cx="1701800" cy="7281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Nota en caso de no llenar los campos dará error al registrar 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F1F650BC-6908-44BA-AED3-1D8435AAB1EE}"/>
              </a:ext>
            </a:extLst>
          </p:cNvPr>
          <p:cNvSpPr/>
          <p:nvPr/>
        </p:nvSpPr>
        <p:spPr>
          <a:xfrm>
            <a:off x="581061" y="5414857"/>
            <a:ext cx="1594390" cy="11641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Nota los roles se llenan en la vista de roles</a:t>
            </a:r>
          </a:p>
        </p:txBody>
      </p:sp>
    </p:spTree>
    <p:extLst>
      <p:ext uri="{BB962C8B-B14F-4D97-AF65-F5344CB8AC3E}">
        <p14:creationId xmlns:p14="http://schemas.microsoft.com/office/powerpoint/2010/main" val="17757155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1C4F3562-4DCD-4EDB-9144-D7F62F744BD2}"/>
              </a:ext>
            </a:extLst>
          </p:cNvPr>
          <p:cNvSpPr/>
          <p:nvPr/>
        </p:nvSpPr>
        <p:spPr>
          <a:xfrm>
            <a:off x="558800" y="262466"/>
            <a:ext cx="3852333" cy="9821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Pantalla usuarios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ADAC1F8-748A-4046-89EC-C9BF73DA08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7533" y="912458"/>
            <a:ext cx="7241162" cy="5945542"/>
          </a:xfrm>
          <a:prstGeom prst="rect">
            <a:avLst/>
          </a:prstGeom>
        </p:spPr>
      </p:pic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B20F3857-05C1-4994-8CFC-8962F110F0AE}"/>
              </a:ext>
            </a:extLst>
          </p:cNvPr>
          <p:cNvSpPr/>
          <p:nvPr/>
        </p:nvSpPr>
        <p:spPr>
          <a:xfrm>
            <a:off x="6629400" y="186266"/>
            <a:ext cx="3852333" cy="9821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Al darle editar usuarios aparecerá la siguiente vista 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C71C707C-ECD0-4FDB-84DD-3E04C5244E75}"/>
              </a:ext>
            </a:extLst>
          </p:cNvPr>
          <p:cNvSpPr/>
          <p:nvPr/>
        </p:nvSpPr>
        <p:spPr>
          <a:xfrm>
            <a:off x="2590800" y="1807149"/>
            <a:ext cx="1701800" cy="563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Indica que roles asignados tiene para mostrar vistas 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816FEA95-7F24-4FE6-9136-18017890CAFC}"/>
              </a:ext>
            </a:extLst>
          </p:cNvPr>
          <p:cNvSpPr/>
          <p:nvPr/>
        </p:nvSpPr>
        <p:spPr>
          <a:xfrm>
            <a:off x="2590800" y="2932731"/>
            <a:ext cx="1701800" cy="563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Indica que roles asignados para funcionalidad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80119CB5-9AF5-4A0E-8639-F4E96487CEAC}"/>
              </a:ext>
            </a:extLst>
          </p:cNvPr>
          <p:cNvCxnSpPr/>
          <p:nvPr/>
        </p:nvCxnSpPr>
        <p:spPr>
          <a:xfrm flipH="1" flipV="1">
            <a:off x="4292600" y="2269067"/>
            <a:ext cx="626533" cy="880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BF267E06-F39B-4A28-B8F5-E821711B3658}"/>
              </a:ext>
            </a:extLst>
          </p:cNvPr>
          <p:cNvCxnSpPr>
            <a:cxnSpLocks/>
            <a:endCxn id="19" idx="3"/>
          </p:cNvCxnSpPr>
          <p:nvPr/>
        </p:nvCxnSpPr>
        <p:spPr>
          <a:xfrm flipH="1" flipV="1">
            <a:off x="4292600" y="3214247"/>
            <a:ext cx="609600" cy="5872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79BD48C6-0CE2-4F2A-8E47-D588B47291B0}"/>
              </a:ext>
            </a:extLst>
          </p:cNvPr>
          <p:cNvCxnSpPr>
            <a:cxnSpLocks/>
          </p:cNvCxnSpPr>
          <p:nvPr/>
        </p:nvCxnSpPr>
        <p:spPr>
          <a:xfrm flipH="1" flipV="1">
            <a:off x="9694333" y="2088665"/>
            <a:ext cx="1" cy="4405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EF68F4A1-2C58-47A7-8F8F-24D2F47774B5}"/>
              </a:ext>
            </a:extLst>
          </p:cNvPr>
          <p:cNvSpPr/>
          <p:nvPr/>
        </p:nvSpPr>
        <p:spPr>
          <a:xfrm>
            <a:off x="9406466" y="1525633"/>
            <a:ext cx="1701800" cy="563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Actualiza el usuario 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C44F6697-8BDE-43E1-9B85-6BEE8C80A05E}"/>
              </a:ext>
            </a:extLst>
          </p:cNvPr>
          <p:cNvCxnSpPr>
            <a:cxnSpLocks/>
          </p:cNvCxnSpPr>
          <p:nvPr/>
        </p:nvCxnSpPr>
        <p:spPr>
          <a:xfrm flipH="1" flipV="1">
            <a:off x="10481732" y="3214247"/>
            <a:ext cx="2" cy="3279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9F64046B-51F2-4E56-9710-C0908333B6FF}"/>
              </a:ext>
            </a:extLst>
          </p:cNvPr>
          <p:cNvSpPr/>
          <p:nvPr/>
        </p:nvSpPr>
        <p:spPr>
          <a:xfrm>
            <a:off x="9948334" y="2252134"/>
            <a:ext cx="2110351" cy="8974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Actualiza la contraseña del usuario en caso de ser olvidada</a:t>
            </a:r>
          </a:p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Nota: solo aparecerá a los administradores </a:t>
            </a:r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0E8B0DE8-EB93-45AF-9AFF-AF54D2F768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746" y="4454049"/>
            <a:ext cx="4296375" cy="1371791"/>
          </a:xfrm>
          <a:prstGeom prst="rect">
            <a:avLst/>
          </a:prstGeom>
        </p:spPr>
      </p:pic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06888061-04F4-4F6B-8EA3-4304E1C6AB8E}"/>
              </a:ext>
            </a:extLst>
          </p:cNvPr>
          <p:cNvSpPr/>
          <p:nvPr/>
        </p:nvSpPr>
        <p:spPr>
          <a:xfrm>
            <a:off x="281746" y="3891017"/>
            <a:ext cx="2958826" cy="563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En caso de actualizar la contraseña aparecerá el siguiente mensaje, junto con el usuario </a:t>
            </a: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33A1E43A-41D6-4D58-A217-3CBBEACDCC73}"/>
              </a:ext>
            </a:extLst>
          </p:cNvPr>
          <p:cNvSpPr/>
          <p:nvPr/>
        </p:nvSpPr>
        <p:spPr>
          <a:xfrm>
            <a:off x="364067" y="1642047"/>
            <a:ext cx="1701800" cy="7281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Nota en caso de no llenar los campos dará error al actualizar </a:t>
            </a:r>
          </a:p>
        </p:txBody>
      </p:sp>
    </p:spTree>
    <p:extLst>
      <p:ext uri="{BB962C8B-B14F-4D97-AF65-F5344CB8AC3E}">
        <p14:creationId xmlns:p14="http://schemas.microsoft.com/office/powerpoint/2010/main" val="28042718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1C4F3562-4DCD-4EDB-9144-D7F62F744BD2}"/>
              </a:ext>
            </a:extLst>
          </p:cNvPr>
          <p:cNvSpPr/>
          <p:nvPr/>
        </p:nvSpPr>
        <p:spPr>
          <a:xfrm>
            <a:off x="1049867" y="237066"/>
            <a:ext cx="3852333" cy="9821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Pantalla clientes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1DEDF22-66D0-4518-B3E9-29FDC06AC4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7500" y="1292158"/>
            <a:ext cx="10604500" cy="5026091"/>
          </a:xfrm>
          <a:prstGeom prst="rect">
            <a:avLst/>
          </a:prstGeom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624AB7D8-6F0C-4306-829D-76630AEE0973}"/>
              </a:ext>
            </a:extLst>
          </p:cNvPr>
          <p:cNvSpPr/>
          <p:nvPr/>
        </p:nvSpPr>
        <p:spPr>
          <a:xfrm>
            <a:off x="5401735" y="298038"/>
            <a:ext cx="1888067" cy="8538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🔴</a:t>
            </a:r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 indica que el usuario esta activo</a:t>
            </a:r>
          </a:p>
          <a:p>
            <a:pPr algn="ctr"/>
            <a:r>
              <a:rPr lang="es-MX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🔴</a:t>
            </a:r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indica que el usuario esta inactivo 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AAB80032-8AC4-44A6-885F-F118B728AFA3}"/>
              </a:ext>
            </a:extLst>
          </p:cNvPr>
          <p:cNvCxnSpPr>
            <a:cxnSpLocks/>
          </p:cNvCxnSpPr>
          <p:nvPr/>
        </p:nvCxnSpPr>
        <p:spPr>
          <a:xfrm flipV="1">
            <a:off x="2976033" y="904672"/>
            <a:ext cx="2425702" cy="2159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27D433C4-D67B-4FDE-B3B6-B7E7FFBDD084}"/>
              </a:ext>
            </a:extLst>
          </p:cNvPr>
          <p:cNvSpPr/>
          <p:nvPr/>
        </p:nvSpPr>
        <p:spPr>
          <a:xfrm>
            <a:off x="355736" y="4533089"/>
            <a:ext cx="3852333" cy="21595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 registrar aparecerá una ventana como la siguiente</a:t>
            </a:r>
          </a:p>
          <a:p>
            <a:pPr algn="ctr"/>
            <a:endParaRPr lang="es-MX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MX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MX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MX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MX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MX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MX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MX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MX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MX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MX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074CB05C-5F53-4E4D-B72B-F8DAA56AAE05}"/>
              </a:ext>
            </a:extLst>
          </p:cNvPr>
          <p:cNvCxnSpPr>
            <a:cxnSpLocks/>
          </p:cNvCxnSpPr>
          <p:nvPr/>
        </p:nvCxnSpPr>
        <p:spPr>
          <a:xfrm flipH="1">
            <a:off x="1087966" y="1984442"/>
            <a:ext cx="942746" cy="25486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04333066-9702-4ECB-BD12-F3F5A7E61892}"/>
              </a:ext>
            </a:extLst>
          </p:cNvPr>
          <p:cNvSpPr/>
          <p:nvPr/>
        </p:nvSpPr>
        <p:spPr>
          <a:xfrm>
            <a:off x="4507122" y="4875727"/>
            <a:ext cx="4588240" cy="15537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 editar un cliente aparecerá una ventana como la siguiente, al igual se podrá desactivar </a:t>
            </a:r>
            <a:endParaRPr lang="es-MX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78A99A75-2492-42DC-B9BF-3A36FF3D403D}"/>
              </a:ext>
            </a:extLst>
          </p:cNvPr>
          <p:cNvCxnSpPr>
            <a:cxnSpLocks/>
          </p:cNvCxnSpPr>
          <p:nvPr/>
        </p:nvCxnSpPr>
        <p:spPr>
          <a:xfrm flipH="1">
            <a:off x="9824936" y="4105072"/>
            <a:ext cx="749030" cy="7706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n 14">
            <a:extLst>
              <a:ext uri="{FF2B5EF4-FFF2-40B4-BE49-F238E27FC236}">
                <a16:creationId xmlns:a16="http://schemas.microsoft.com/office/drawing/2014/main" id="{267C4B5D-EC4B-4ED6-924D-4A793308B1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4860" y="4915361"/>
            <a:ext cx="1894084" cy="1705573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A83CF753-24E4-4464-994B-5B706F9F0B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95362" y="4875727"/>
            <a:ext cx="2304983" cy="1965698"/>
          </a:xfrm>
          <a:prstGeom prst="rect">
            <a:avLst/>
          </a:prstGeom>
        </p:spPr>
      </p:pic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70B8759F-0D71-488E-A9AC-81085D6A57A0}"/>
              </a:ext>
            </a:extLst>
          </p:cNvPr>
          <p:cNvSpPr/>
          <p:nvPr/>
        </p:nvSpPr>
        <p:spPr>
          <a:xfrm>
            <a:off x="8271933" y="63950"/>
            <a:ext cx="3128412" cy="12123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ctr">
              <a:buFont typeface="Arial" panose="020B0604020202020204" pitchFamily="34" charset="0"/>
              <a:buChar char="•"/>
            </a:pPr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Cantidad de registros a mostrar</a:t>
            </a:r>
          </a:p>
          <a:p>
            <a:pPr marL="228600" indent="-228600" algn="ctr">
              <a:buFont typeface="Arial" panose="020B0604020202020204" pitchFamily="34" charset="0"/>
              <a:buChar char="•"/>
            </a:pPr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Búsqueda en tiempo real </a:t>
            </a:r>
          </a:p>
          <a:p>
            <a:pPr marL="228600" indent="-228600" algn="ctr">
              <a:buFont typeface="Arial" panose="020B0604020202020204" pitchFamily="34" charset="0"/>
              <a:buChar char="•"/>
            </a:pPr>
            <a:r>
              <a:rPr lang="es-MX" sz="1000" dirty="0" err="1">
                <a:latin typeface="Arial" panose="020B0604020202020204" pitchFamily="34" charset="0"/>
                <a:cs typeface="Arial" panose="020B0604020202020204" pitchFamily="34" charset="0"/>
              </a:rPr>
              <a:t>Paginador</a:t>
            </a:r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12C29823-444D-441B-92E9-2B0CC870B9AB}"/>
              </a:ext>
            </a:extLst>
          </p:cNvPr>
          <p:cNvCxnSpPr/>
          <p:nvPr/>
        </p:nvCxnSpPr>
        <p:spPr>
          <a:xfrm flipV="1">
            <a:off x="4747098" y="768485"/>
            <a:ext cx="3443591" cy="1760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525C95C5-FAB9-4202-AC04-905E80C8E4D0}"/>
              </a:ext>
            </a:extLst>
          </p:cNvPr>
          <p:cNvCxnSpPr/>
          <p:nvPr/>
        </p:nvCxnSpPr>
        <p:spPr>
          <a:xfrm flipH="1" flipV="1">
            <a:off x="10573966" y="1316836"/>
            <a:ext cx="408562" cy="11734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76031FA6-65D6-47AC-A7B9-AD96D9EBF132}"/>
              </a:ext>
            </a:extLst>
          </p:cNvPr>
          <p:cNvCxnSpPr/>
          <p:nvPr/>
        </p:nvCxnSpPr>
        <p:spPr>
          <a:xfrm flipV="1">
            <a:off x="6347056" y="1276305"/>
            <a:ext cx="2446748" cy="3441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79F83CBA-558B-4EA7-B7F6-424019279F39}"/>
              </a:ext>
            </a:extLst>
          </p:cNvPr>
          <p:cNvSpPr/>
          <p:nvPr/>
        </p:nvSpPr>
        <p:spPr>
          <a:xfrm>
            <a:off x="56834" y="1984442"/>
            <a:ext cx="1530666" cy="9281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Nota en caso de no llenar los campos dará error al registrar o actualizar 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7319F312-7D9B-4864-B5BA-E981ADE641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025679"/>
            <a:ext cx="3340099" cy="995004"/>
          </a:xfrm>
        </p:spPr>
        <p:txBody>
          <a:bodyPr/>
          <a:lstStyle/>
          <a:p>
            <a:r>
              <a:rPr lang="es-MX" dirty="0"/>
              <a:t>clientes</a:t>
            </a:r>
          </a:p>
        </p:txBody>
      </p:sp>
    </p:spTree>
    <p:extLst>
      <p:ext uri="{BB962C8B-B14F-4D97-AF65-F5344CB8AC3E}">
        <p14:creationId xmlns:p14="http://schemas.microsoft.com/office/powerpoint/2010/main" val="2826245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1C4F3562-4DCD-4EDB-9144-D7F62F744BD2}"/>
              </a:ext>
            </a:extLst>
          </p:cNvPr>
          <p:cNvSpPr/>
          <p:nvPr/>
        </p:nvSpPr>
        <p:spPr>
          <a:xfrm>
            <a:off x="1049867" y="237067"/>
            <a:ext cx="3852333" cy="8524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Pantalla Buscar estado de la prenda</a:t>
            </a: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C15BDF1C-3756-4D25-8045-A5A90CC0CF03}"/>
              </a:ext>
            </a:extLst>
          </p:cNvPr>
          <p:cNvSpPr/>
          <p:nvPr/>
        </p:nvSpPr>
        <p:spPr>
          <a:xfrm>
            <a:off x="5232314" y="324616"/>
            <a:ext cx="2057488" cy="6773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Campo de texto para la búsqueda de las prendas por medio de un código de barras 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DF6153B-6296-4ACD-A5C4-20B84D4C93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2144" y="1220550"/>
            <a:ext cx="10441021" cy="5002989"/>
          </a:xfrm>
          <a:prstGeom prst="rect">
            <a:avLst/>
          </a:prstGeom>
        </p:spPr>
      </p:pic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6CF324EB-9747-41DF-8CFB-9D9175DF2B2A}"/>
              </a:ext>
            </a:extLst>
          </p:cNvPr>
          <p:cNvCxnSpPr/>
          <p:nvPr/>
        </p:nvCxnSpPr>
        <p:spPr>
          <a:xfrm flipV="1">
            <a:off x="4717915" y="963038"/>
            <a:ext cx="787940" cy="10116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8388285C-98EA-4B1E-9DCE-7B3717CB70EB}"/>
              </a:ext>
            </a:extLst>
          </p:cNvPr>
          <p:cNvSpPr/>
          <p:nvPr/>
        </p:nvSpPr>
        <p:spPr>
          <a:xfrm>
            <a:off x="9908076" y="230671"/>
            <a:ext cx="2057488" cy="6773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estatus de la prenda 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9B15A867-5464-497B-9639-073AD5220FB3}"/>
              </a:ext>
            </a:extLst>
          </p:cNvPr>
          <p:cNvCxnSpPr/>
          <p:nvPr/>
        </p:nvCxnSpPr>
        <p:spPr>
          <a:xfrm flipV="1">
            <a:off x="10807430" y="963038"/>
            <a:ext cx="0" cy="1459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F5C08F44-E0FE-4B4D-B00C-ECB9B1B35969}"/>
              </a:ext>
            </a:extLst>
          </p:cNvPr>
          <p:cNvSpPr/>
          <p:nvPr/>
        </p:nvSpPr>
        <p:spPr>
          <a:xfrm>
            <a:off x="3265487" y="2539487"/>
            <a:ext cx="2057488" cy="6773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Información de la prenda 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EB083F9A-9A83-487C-9D80-6792AB635E49}"/>
              </a:ext>
            </a:extLst>
          </p:cNvPr>
          <p:cNvSpPr/>
          <p:nvPr/>
        </p:nvSpPr>
        <p:spPr>
          <a:xfrm>
            <a:off x="7391084" y="285704"/>
            <a:ext cx="1461086" cy="4244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Nombre del cliente 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0AACDF0A-6F3A-4068-A802-D16762711D18}"/>
              </a:ext>
            </a:extLst>
          </p:cNvPr>
          <p:cNvCxnSpPr/>
          <p:nvPr/>
        </p:nvCxnSpPr>
        <p:spPr>
          <a:xfrm flipV="1">
            <a:off x="6361889" y="719847"/>
            <a:ext cx="1381328" cy="10992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E1A262B4-85E7-46EF-A2B1-EAB174FB3329}"/>
              </a:ext>
            </a:extLst>
          </p:cNvPr>
          <p:cNvSpPr/>
          <p:nvPr/>
        </p:nvSpPr>
        <p:spPr>
          <a:xfrm>
            <a:off x="8091365" y="899043"/>
            <a:ext cx="1461086" cy="4244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Numero del Código de barras 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1D73029D-ABDD-4049-87FD-43BD4E39FEBE}"/>
              </a:ext>
            </a:extLst>
          </p:cNvPr>
          <p:cNvCxnSpPr/>
          <p:nvPr/>
        </p:nvCxnSpPr>
        <p:spPr>
          <a:xfrm flipV="1">
            <a:off x="6674595" y="1220550"/>
            <a:ext cx="1416770" cy="12016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brir llave 15">
            <a:extLst>
              <a:ext uri="{FF2B5EF4-FFF2-40B4-BE49-F238E27FC236}">
                <a16:creationId xmlns:a16="http://schemas.microsoft.com/office/drawing/2014/main" id="{B8802EA8-6E1E-4954-9A0B-D13C29765B36}"/>
              </a:ext>
            </a:extLst>
          </p:cNvPr>
          <p:cNvSpPr/>
          <p:nvPr/>
        </p:nvSpPr>
        <p:spPr>
          <a:xfrm>
            <a:off x="5505855" y="2679610"/>
            <a:ext cx="229519" cy="397088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F0346C11-C17E-4239-94E0-75220C586956}"/>
              </a:ext>
            </a:extLst>
          </p:cNvPr>
          <p:cNvSpPr/>
          <p:nvPr/>
        </p:nvSpPr>
        <p:spPr>
          <a:xfrm>
            <a:off x="3265487" y="4381513"/>
            <a:ext cx="2057488" cy="6773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Información sobre los procesos que ha pasado la prenda </a:t>
            </a:r>
          </a:p>
        </p:txBody>
      </p:sp>
      <p:sp>
        <p:nvSpPr>
          <p:cNvPr id="19" name="Abrir llave 18">
            <a:extLst>
              <a:ext uri="{FF2B5EF4-FFF2-40B4-BE49-F238E27FC236}">
                <a16:creationId xmlns:a16="http://schemas.microsoft.com/office/drawing/2014/main" id="{7617BA18-3BB0-4DB6-8517-9B207246A229}"/>
              </a:ext>
            </a:extLst>
          </p:cNvPr>
          <p:cNvSpPr/>
          <p:nvPr/>
        </p:nvSpPr>
        <p:spPr>
          <a:xfrm>
            <a:off x="5577840" y="3944530"/>
            <a:ext cx="518160" cy="154187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8974024A-B3B6-41AB-918D-B2462914D019}"/>
              </a:ext>
            </a:extLst>
          </p:cNvPr>
          <p:cNvCxnSpPr/>
          <p:nvPr/>
        </p:nvCxnSpPr>
        <p:spPr>
          <a:xfrm>
            <a:off x="6096000" y="2408436"/>
            <a:ext cx="2918460" cy="570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63DC1756-935D-45D9-838F-00BA5C88A950}"/>
              </a:ext>
            </a:extLst>
          </p:cNvPr>
          <p:cNvSpPr/>
          <p:nvPr/>
        </p:nvSpPr>
        <p:spPr>
          <a:xfrm>
            <a:off x="9018144" y="2798242"/>
            <a:ext cx="1461086" cy="4244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Botón para imprimir la papeleta </a:t>
            </a: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EAD4CD53-74BB-4518-849C-7EA65C2B0F98}"/>
              </a:ext>
            </a:extLst>
          </p:cNvPr>
          <p:cNvSpPr/>
          <p:nvPr/>
        </p:nvSpPr>
        <p:spPr>
          <a:xfrm>
            <a:off x="182104" y="2878154"/>
            <a:ext cx="1530666" cy="9281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Nota en caso de no llenar el campo no arrojara ningún resultado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7881B86-7D60-41C0-9372-9ECC2848BF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366" y="-836624"/>
            <a:ext cx="3762586" cy="775231"/>
          </a:xfrm>
        </p:spPr>
        <p:txBody>
          <a:bodyPr>
            <a:normAutofit fontScale="90000"/>
          </a:bodyPr>
          <a:lstStyle/>
          <a:p>
            <a:r>
              <a:rPr lang="es-MX" dirty="0"/>
              <a:t>Búsqueda</a:t>
            </a:r>
          </a:p>
        </p:txBody>
      </p:sp>
    </p:spTree>
    <p:extLst>
      <p:ext uri="{BB962C8B-B14F-4D97-AF65-F5344CB8AC3E}">
        <p14:creationId xmlns:p14="http://schemas.microsoft.com/office/powerpoint/2010/main" val="700470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1C4F3562-4DCD-4EDB-9144-D7F62F744BD2}"/>
              </a:ext>
            </a:extLst>
          </p:cNvPr>
          <p:cNvSpPr/>
          <p:nvPr/>
        </p:nvSpPr>
        <p:spPr>
          <a:xfrm>
            <a:off x="1049867" y="237066"/>
            <a:ext cx="3852333" cy="9821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Pantalla tipo lavados </a:t>
            </a: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C15BDF1C-3756-4D25-8045-A5A90CC0CF03}"/>
              </a:ext>
            </a:extLst>
          </p:cNvPr>
          <p:cNvSpPr/>
          <p:nvPr/>
        </p:nvSpPr>
        <p:spPr>
          <a:xfrm>
            <a:off x="6989234" y="237066"/>
            <a:ext cx="1976965" cy="563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Agrega un nuevo tipo de lavado y muestra una ventana como la siguiente 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411065D-CE39-40C7-9708-14C4BD98B2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1762" y="1556173"/>
            <a:ext cx="9581713" cy="4566285"/>
          </a:xfrm>
          <a:prstGeom prst="rect">
            <a:avLst/>
          </a:prstGeom>
        </p:spPr>
      </p:pic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05539399-8522-4CD7-99E1-465A9FEC1F4F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4741333" y="518582"/>
            <a:ext cx="2247901" cy="1513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>
            <a:extLst>
              <a:ext uri="{FF2B5EF4-FFF2-40B4-BE49-F238E27FC236}">
                <a16:creationId xmlns:a16="http://schemas.microsoft.com/office/drawing/2014/main" id="{A0A1203A-FB2F-46A2-885D-619F8092AB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5785" y="164399"/>
            <a:ext cx="1695067" cy="10548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D940FA6-9675-4259-9382-3B9B00E84D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57029" y="4864028"/>
            <a:ext cx="2247902" cy="1440676"/>
          </a:xfrm>
          <a:prstGeom prst="rect">
            <a:avLst/>
          </a:prstGeom>
        </p:spPr>
      </p:pic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A4A1C39B-2B2D-486E-8F33-D20A37980331}"/>
              </a:ext>
            </a:extLst>
          </p:cNvPr>
          <p:cNvSpPr/>
          <p:nvPr/>
        </p:nvSpPr>
        <p:spPr>
          <a:xfrm>
            <a:off x="7692763" y="4864028"/>
            <a:ext cx="1976965" cy="563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Edita el tipo de lavado y muestra una ventana como la siguiente 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7C7DE223-403D-4AEE-B28B-FD0E1A5B4992}"/>
              </a:ext>
            </a:extLst>
          </p:cNvPr>
          <p:cNvSpPr/>
          <p:nvPr/>
        </p:nvSpPr>
        <p:spPr>
          <a:xfrm>
            <a:off x="287069" y="4864028"/>
            <a:ext cx="3128412" cy="12123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ctr">
              <a:buFont typeface="Arial" panose="020B0604020202020204" pitchFamily="34" charset="0"/>
              <a:buChar char="•"/>
            </a:pPr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Cantidad de registros a mostrar</a:t>
            </a:r>
          </a:p>
          <a:p>
            <a:pPr marL="228600" indent="-228600" algn="ctr">
              <a:buFont typeface="Arial" panose="020B0604020202020204" pitchFamily="34" charset="0"/>
              <a:buChar char="•"/>
            </a:pPr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Búsqueda en tiempo real </a:t>
            </a:r>
          </a:p>
          <a:p>
            <a:pPr marL="228600" indent="-228600" algn="ctr">
              <a:buFont typeface="Arial" panose="020B0604020202020204" pitchFamily="34" charset="0"/>
              <a:buChar char="•"/>
            </a:pPr>
            <a:r>
              <a:rPr lang="es-MX" sz="1000" dirty="0" err="1">
                <a:latin typeface="Arial" panose="020B0604020202020204" pitchFamily="34" charset="0"/>
                <a:cs typeface="Arial" panose="020B0604020202020204" pitchFamily="34" charset="0"/>
              </a:rPr>
              <a:t>Paginador</a:t>
            </a:r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6D65255A-6EC9-4C45-A92F-FCAC5DDEC6D0}"/>
              </a:ext>
            </a:extLst>
          </p:cNvPr>
          <p:cNvCxnSpPr/>
          <p:nvPr/>
        </p:nvCxnSpPr>
        <p:spPr>
          <a:xfrm flipH="1">
            <a:off x="1134533" y="2760133"/>
            <a:ext cx="1092200" cy="2103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86EABF20-9CC3-4CC8-AA4D-0975E269FF1B}"/>
              </a:ext>
            </a:extLst>
          </p:cNvPr>
          <p:cNvCxnSpPr/>
          <p:nvPr/>
        </p:nvCxnSpPr>
        <p:spPr>
          <a:xfrm flipH="1">
            <a:off x="2641600" y="2777067"/>
            <a:ext cx="3996267" cy="20869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AD49D9A9-CC17-4B62-9B01-CC3C0A98854A}"/>
              </a:ext>
            </a:extLst>
          </p:cNvPr>
          <p:cNvCxnSpPr/>
          <p:nvPr/>
        </p:nvCxnSpPr>
        <p:spPr>
          <a:xfrm flipH="1">
            <a:off x="3327400" y="4732867"/>
            <a:ext cx="2988733" cy="568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AD4B20E5-EF9A-4522-AA03-14C87521FF91}"/>
              </a:ext>
            </a:extLst>
          </p:cNvPr>
          <p:cNvSpPr/>
          <p:nvPr/>
        </p:nvSpPr>
        <p:spPr>
          <a:xfrm>
            <a:off x="56834" y="1984442"/>
            <a:ext cx="1530666" cy="9281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Nota en caso de no llenar los campos dará error al registrar o actualizar 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E4614E5-B8EA-4C0E-84EA-6BF11AC51B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123438"/>
            <a:ext cx="4572000" cy="1069870"/>
          </a:xfrm>
        </p:spPr>
        <p:txBody>
          <a:bodyPr/>
          <a:lstStyle/>
          <a:p>
            <a:r>
              <a:rPr lang="es-MX" dirty="0"/>
              <a:t>Tipo</a:t>
            </a:r>
            <a:r>
              <a:rPr lang="es-MX" baseline="0" dirty="0"/>
              <a:t> lavados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82530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1C4F3562-4DCD-4EDB-9144-D7F62F744BD2}"/>
              </a:ext>
            </a:extLst>
          </p:cNvPr>
          <p:cNvSpPr/>
          <p:nvPr/>
        </p:nvSpPr>
        <p:spPr>
          <a:xfrm>
            <a:off x="1049867" y="237066"/>
            <a:ext cx="3852333" cy="9821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Pantalla lavadoras</a:t>
            </a: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C15BDF1C-3756-4D25-8045-A5A90CC0CF03}"/>
              </a:ext>
            </a:extLst>
          </p:cNvPr>
          <p:cNvSpPr/>
          <p:nvPr/>
        </p:nvSpPr>
        <p:spPr>
          <a:xfrm>
            <a:off x="5304368" y="338666"/>
            <a:ext cx="1909232" cy="563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Agrega un nuevo tipo de lavado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F81D13E-D9D8-4D71-95F3-1806336E0D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036" y="1871134"/>
            <a:ext cx="10763563" cy="3963458"/>
          </a:xfrm>
          <a:prstGeom prst="rect">
            <a:avLst/>
          </a:prstGeom>
        </p:spPr>
      </p:pic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FA3CDAC3-61BC-4FEB-98CB-C968026ECEE3}"/>
              </a:ext>
            </a:extLst>
          </p:cNvPr>
          <p:cNvCxnSpPr/>
          <p:nvPr/>
        </p:nvCxnSpPr>
        <p:spPr>
          <a:xfrm flipV="1">
            <a:off x="3132667" y="914400"/>
            <a:ext cx="2226733" cy="18626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49C22B8F-94A4-4AE2-991B-0403F7EA07FE}"/>
              </a:ext>
            </a:extLst>
          </p:cNvPr>
          <p:cNvSpPr/>
          <p:nvPr/>
        </p:nvSpPr>
        <p:spPr>
          <a:xfrm>
            <a:off x="701935" y="5408579"/>
            <a:ext cx="3128412" cy="12123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Font typeface="Arial" panose="020B0604020202020204" pitchFamily="34" charset="0"/>
              <a:buChar char="•"/>
            </a:pPr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Búsqueda en tiempo real </a:t>
            </a:r>
          </a:p>
          <a:p>
            <a:pPr marL="228600" indent="-228600" algn="ctr">
              <a:buFont typeface="Arial" panose="020B0604020202020204" pitchFamily="34" charset="0"/>
              <a:buChar char="•"/>
            </a:pPr>
            <a:r>
              <a:rPr lang="es-MX" sz="1000" dirty="0" err="1">
                <a:latin typeface="Arial" panose="020B0604020202020204" pitchFamily="34" charset="0"/>
                <a:cs typeface="Arial" panose="020B0604020202020204" pitchFamily="34" charset="0"/>
              </a:rPr>
              <a:t>Paginador</a:t>
            </a:r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912B536C-79B3-46C0-95CA-199F885F1209}"/>
              </a:ext>
            </a:extLst>
          </p:cNvPr>
          <p:cNvCxnSpPr/>
          <p:nvPr/>
        </p:nvCxnSpPr>
        <p:spPr>
          <a:xfrm flipH="1">
            <a:off x="3200400" y="2717800"/>
            <a:ext cx="4842933" cy="2717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B8E884FE-AE35-4CB5-9C5F-FC123E2A7D81}"/>
              </a:ext>
            </a:extLst>
          </p:cNvPr>
          <p:cNvCxnSpPr>
            <a:endCxn id="7" idx="3"/>
          </p:cNvCxnSpPr>
          <p:nvPr/>
        </p:nvCxnSpPr>
        <p:spPr>
          <a:xfrm flipH="1">
            <a:off x="3830347" y="5317067"/>
            <a:ext cx="2917586" cy="6976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6BB99B05-1409-43C5-8EA3-3BCDAA9688E5}"/>
              </a:ext>
            </a:extLst>
          </p:cNvPr>
          <p:cNvSpPr/>
          <p:nvPr/>
        </p:nvSpPr>
        <p:spPr>
          <a:xfrm>
            <a:off x="182035" y="1608667"/>
            <a:ext cx="1909232" cy="7666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🔴</a:t>
            </a:r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 indica que la lavadora esta libre</a:t>
            </a:r>
          </a:p>
          <a:p>
            <a:pPr algn="ctr"/>
            <a:r>
              <a:rPr lang="es-MX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🔴</a:t>
            </a:r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indica que la lavadora esta en uso </a:t>
            </a:r>
          </a:p>
          <a:p>
            <a:pPr algn="ctr"/>
            <a:endParaRPr lang="es-MX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D68413B3-0A92-436C-99F2-F5DDF4E0CB24}"/>
              </a:ext>
            </a:extLst>
          </p:cNvPr>
          <p:cNvCxnSpPr/>
          <p:nvPr/>
        </p:nvCxnSpPr>
        <p:spPr>
          <a:xfrm flipH="1" flipV="1">
            <a:off x="895036" y="2387600"/>
            <a:ext cx="823697" cy="1371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ítulo 2">
            <a:extLst>
              <a:ext uri="{FF2B5EF4-FFF2-40B4-BE49-F238E27FC236}">
                <a16:creationId xmlns:a16="http://schemas.microsoft.com/office/drawing/2014/main" id="{973EC070-833F-45EF-A4CD-38735C7BB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5400" y="-881065"/>
            <a:ext cx="3826933" cy="792163"/>
          </a:xfrm>
        </p:spPr>
        <p:txBody>
          <a:bodyPr>
            <a:normAutofit fontScale="90000"/>
          </a:bodyPr>
          <a:lstStyle/>
          <a:p>
            <a:r>
              <a:rPr lang="es-MX" dirty="0"/>
              <a:t>Lavadoras</a:t>
            </a:r>
          </a:p>
        </p:txBody>
      </p:sp>
    </p:spTree>
    <p:extLst>
      <p:ext uri="{BB962C8B-B14F-4D97-AF65-F5344CB8AC3E}">
        <p14:creationId xmlns:p14="http://schemas.microsoft.com/office/powerpoint/2010/main" val="5104209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1C4F3562-4DCD-4EDB-9144-D7F62F744BD2}"/>
              </a:ext>
            </a:extLst>
          </p:cNvPr>
          <p:cNvSpPr/>
          <p:nvPr/>
        </p:nvSpPr>
        <p:spPr>
          <a:xfrm>
            <a:off x="1049867" y="237066"/>
            <a:ext cx="3852333" cy="9821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Pantalla lavadoras</a:t>
            </a: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C15BDF1C-3756-4D25-8045-A5A90CC0CF03}"/>
              </a:ext>
            </a:extLst>
          </p:cNvPr>
          <p:cNvSpPr/>
          <p:nvPr/>
        </p:nvSpPr>
        <p:spPr>
          <a:xfrm>
            <a:off x="9440333" y="446616"/>
            <a:ext cx="1701800" cy="563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Agrega una lavadora nueva 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A331B47-7117-418C-A074-6ACB9BD232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6142" y="1352611"/>
            <a:ext cx="2983656" cy="510323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C80A0E0-F41A-43DF-8EC4-862E341ECE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7800" y="1352610"/>
            <a:ext cx="2930428" cy="5103234"/>
          </a:xfrm>
          <a:prstGeom prst="rect">
            <a:avLst/>
          </a:prstGeom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123537F1-7424-4B02-93DC-81779803021F}"/>
              </a:ext>
            </a:extLst>
          </p:cNvPr>
          <p:cNvCxnSpPr/>
          <p:nvPr/>
        </p:nvCxnSpPr>
        <p:spPr>
          <a:xfrm flipV="1">
            <a:off x="6832600" y="609600"/>
            <a:ext cx="2607733" cy="7430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A08C1DC6-2DFF-4B62-930E-BBA2CD00AB3E}"/>
              </a:ext>
            </a:extLst>
          </p:cNvPr>
          <p:cNvSpPr/>
          <p:nvPr/>
        </p:nvSpPr>
        <p:spPr>
          <a:xfrm>
            <a:off x="9668933" y="1252037"/>
            <a:ext cx="1701800" cy="563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Nombre de la lavadora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F5F97482-0253-4D68-A5D6-F23CE1F80734}"/>
              </a:ext>
            </a:extLst>
          </p:cNvPr>
          <p:cNvCxnSpPr/>
          <p:nvPr/>
        </p:nvCxnSpPr>
        <p:spPr>
          <a:xfrm flipV="1">
            <a:off x="7247467" y="1352610"/>
            <a:ext cx="2413000" cy="8910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42EFC6CB-E853-4D1F-BADF-9301F00CF2F7}"/>
              </a:ext>
            </a:extLst>
          </p:cNvPr>
          <p:cNvSpPr/>
          <p:nvPr/>
        </p:nvSpPr>
        <p:spPr>
          <a:xfrm>
            <a:off x="9688137" y="2243666"/>
            <a:ext cx="1701800" cy="8255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Selecciona el tipo de lavado, donde extrae la información de la pantalla de tipo de lavados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BA4D85B8-6E42-4669-B0F3-A3691F7184E2}"/>
              </a:ext>
            </a:extLst>
          </p:cNvPr>
          <p:cNvCxnSpPr/>
          <p:nvPr/>
        </p:nvCxnSpPr>
        <p:spPr>
          <a:xfrm flipV="1">
            <a:off x="7772400" y="2379133"/>
            <a:ext cx="1896533" cy="5757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7EA746AD-3921-4C4E-B07C-E15FE775B07E}"/>
              </a:ext>
            </a:extLst>
          </p:cNvPr>
          <p:cNvCxnSpPr/>
          <p:nvPr/>
        </p:nvCxnSpPr>
        <p:spPr>
          <a:xfrm flipV="1">
            <a:off x="8221133" y="3429000"/>
            <a:ext cx="1591734" cy="203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A8C21882-42A5-4EB2-9E0F-03E38560567B}"/>
              </a:ext>
            </a:extLst>
          </p:cNvPr>
          <p:cNvSpPr/>
          <p:nvPr/>
        </p:nvSpPr>
        <p:spPr>
          <a:xfrm>
            <a:off x="9812867" y="3249084"/>
            <a:ext cx="1701800" cy="563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Capacidad en kilogramos de la lavadora 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A5FF4CB8-031A-4931-9080-170292DA6E19}"/>
              </a:ext>
            </a:extLst>
          </p:cNvPr>
          <p:cNvSpPr/>
          <p:nvPr/>
        </p:nvSpPr>
        <p:spPr>
          <a:xfrm>
            <a:off x="9812867" y="4364573"/>
            <a:ext cx="1701800" cy="563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Capacidad mínima de la lavadora 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675E767C-E372-4FA4-98E7-B53E27984375}"/>
              </a:ext>
            </a:extLst>
          </p:cNvPr>
          <p:cNvSpPr/>
          <p:nvPr/>
        </p:nvSpPr>
        <p:spPr>
          <a:xfrm>
            <a:off x="9812867" y="5426047"/>
            <a:ext cx="1701800" cy="563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Capacidad máxima de la lavadora 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4C7C4E0F-D0E1-4586-98AC-527A665D9140}"/>
              </a:ext>
            </a:extLst>
          </p:cNvPr>
          <p:cNvCxnSpPr/>
          <p:nvPr/>
        </p:nvCxnSpPr>
        <p:spPr>
          <a:xfrm>
            <a:off x="7772400" y="4434417"/>
            <a:ext cx="20404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63BE8174-41AA-4A1F-9D43-1FFA302A0675}"/>
              </a:ext>
            </a:extLst>
          </p:cNvPr>
          <p:cNvCxnSpPr/>
          <p:nvPr/>
        </p:nvCxnSpPr>
        <p:spPr>
          <a:xfrm>
            <a:off x="7382933" y="5325533"/>
            <a:ext cx="2429934" cy="100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ECC79543-322B-402A-B293-7EA6210EABB0}"/>
              </a:ext>
            </a:extLst>
          </p:cNvPr>
          <p:cNvCxnSpPr/>
          <p:nvPr/>
        </p:nvCxnSpPr>
        <p:spPr>
          <a:xfrm flipV="1">
            <a:off x="5083073" y="477851"/>
            <a:ext cx="801260" cy="8477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63E87AFB-8521-4A7D-9D7E-A135EFF4CB09}"/>
              </a:ext>
            </a:extLst>
          </p:cNvPr>
          <p:cNvSpPr/>
          <p:nvPr/>
        </p:nvSpPr>
        <p:spPr>
          <a:xfrm>
            <a:off x="5909891" y="120639"/>
            <a:ext cx="1701800" cy="563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actualiza una lavadora nueva 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01A2FB45-3DC6-4166-9D62-583D00086751}"/>
              </a:ext>
            </a:extLst>
          </p:cNvPr>
          <p:cNvCxnSpPr>
            <a:cxnSpLocks/>
          </p:cNvCxnSpPr>
          <p:nvPr/>
        </p:nvCxnSpPr>
        <p:spPr>
          <a:xfrm flipH="1" flipV="1">
            <a:off x="1892301" y="5707563"/>
            <a:ext cx="1083732" cy="515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4FFEB17D-D4B6-4156-98C5-D169E294647D}"/>
              </a:ext>
            </a:extLst>
          </p:cNvPr>
          <p:cNvSpPr/>
          <p:nvPr/>
        </p:nvSpPr>
        <p:spPr>
          <a:xfrm>
            <a:off x="198967" y="5256511"/>
            <a:ext cx="1701800" cy="563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Inactiva la lavadora</a:t>
            </a:r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FFC91F80-1507-4617-8714-A0AD3EE9BC1F}"/>
              </a:ext>
            </a:extLst>
          </p:cNvPr>
          <p:cNvSpPr/>
          <p:nvPr/>
        </p:nvSpPr>
        <p:spPr>
          <a:xfrm>
            <a:off x="56834" y="1984442"/>
            <a:ext cx="1530666" cy="9281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Nota en caso de no llenar los campos dará error al registrar o actualizar </a:t>
            </a:r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F67350E2-0F63-4971-A375-FB19AE1631CD}"/>
              </a:ext>
            </a:extLst>
          </p:cNvPr>
          <p:cNvSpPr/>
          <p:nvPr/>
        </p:nvSpPr>
        <p:spPr>
          <a:xfrm>
            <a:off x="212377" y="3345180"/>
            <a:ext cx="1594390" cy="11641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Nota campo tipo de lavado se llena por medio de la pantalla tipo lavados</a:t>
            </a:r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28454989-96B3-4E6B-8B64-44963B06FB0A}"/>
              </a:ext>
            </a:extLst>
          </p:cNvPr>
          <p:cNvCxnSpPr>
            <a:cxnSpLocks/>
          </p:cNvCxnSpPr>
          <p:nvPr/>
        </p:nvCxnSpPr>
        <p:spPr>
          <a:xfrm flipH="1">
            <a:off x="1806767" y="3208411"/>
            <a:ext cx="4289234" cy="469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856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86D2D5-3DEF-4F46-BBB7-195D2CB9C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5846" y="165370"/>
            <a:ext cx="5147553" cy="669284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/>
              <a:t>Índice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C5CEA6-C5E1-4CDF-BC5A-E9C19CE06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B0A4F6E-E86F-4CFF-B2C1-C9EB18773BAE}"/>
              </a:ext>
            </a:extLst>
          </p:cNvPr>
          <p:cNvSpPr txBox="1"/>
          <p:nvPr/>
        </p:nvSpPr>
        <p:spPr>
          <a:xfrm>
            <a:off x="383458" y="992222"/>
            <a:ext cx="11503742" cy="518474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login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Inicio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Menú</a:t>
            </a:r>
            <a:endParaRPr lang="es-ES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Dashboard</a:t>
            </a:r>
            <a:endParaRPr lang="es-ES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Usuarios</a:t>
            </a:r>
            <a:endParaRPr lang="es-ES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clientes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Búsqueda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Tipo lavados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Lavadoras</a:t>
            </a:r>
            <a:endParaRPr lang="es-ES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Registro lavados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Procesos lavados </a:t>
            </a:r>
            <a:endParaRPr lang="es-ES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Prendas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Rastreo</a:t>
            </a:r>
            <a:endParaRPr lang="es-ES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Ordenes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Histórico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Canceladas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Roles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Reportes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Cambio contraseña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Sesión caduca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Llegada / nueva orden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Llegada / ordenes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Proceso prendas / por procesar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000000"/>
                </a:solidFill>
                <a:latin typeface="Calibri Light" panose="020F0302020204030204" pitchFamily="34" charset="0"/>
              </a:rPr>
              <a:t>Proceso prendas / procesando</a:t>
            </a:r>
            <a:endParaRPr lang="es-MX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Entregas / ordenes concluidas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000000"/>
                </a:solidFill>
                <a:latin typeface="Calibri Light" panose="020F0302020204030204" pitchFamily="34" charset="0"/>
              </a:rPr>
              <a:t>Entregas / prendas concluidas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63655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1C4F3562-4DCD-4EDB-9144-D7F62F744BD2}"/>
              </a:ext>
            </a:extLst>
          </p:cNvPr>
          <p:cNvSpPr/>
          <p:nvPr/>
        </p:nvSpPr>
        <p:spPr>
          <a:xfrm>
            <a:off x="1049867" y="237066"/>
            <a:ext cx="3852333" cy="9821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Pantalla registro de lavado</a:t>
            </a: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C15BDF1C-3756-4D25-8045-A5A90CC0CF03}"/>
              </a:ext>
            </a:extLst>
          </p:cNvPr>
          <p:cNvSpPr/>
          <p:nvPr/>
        </p:nvSpPr>
        <p:spPr>
          <a:xfrm>
            <a:off x="5075769" y="578909"/>
            <a:ext cx="1701800" cy="563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Nombre del proceso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A5A126D-F323-4EEB-AEF3-A401D40697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7733" y="1462400"/>
            <a:ext cx="10151533" cy="4816691"/>
          </a:xfrm>
          <a:prstGeom prst="rect">
            <a:avLst/>
          </a:prstGeom>
        </p:spPr>
      </p:pic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EDE82D89-1D25-4F81-99F3-34595271F5BC}"/>
              </a:ext>
            </a:extLst>
          </p:cNvPr>
          <p:cNvCxnSpPr/>
          <p:nvPr/>
        </p:nvCxnSpPr>
        <p:spPr>
          <a:xfrm flipV="1">
            <a:off x="4351867" y="1134533"/>
            <a:ext cx="973666" cy="7958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A47F80B4-BFA6-4B25-919F-5597233B0B5E}"/>
              </a:ext>
            </a:extLst>
          </p:cNvPr>
          <p:cNvSpPr/>
          <p:nvPr/>
        </p:nvSpPr>
        <p:spPr>
          <a:xfrm>
            <a:off x="7835903" y="571500"/>
            <a:ext cx="1701800" cy="563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clave del proceso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C12A3E99-63FB-469C-BE96-71645A4620CB}"/>
              </a:ext>
            </a:extLst>
          </p:cNvPr>
          <p:cNvCxnSpPr/>
          <p:nvPr/>
        </p:nvCxnSpPr>
        <p:spPr>
          <a:xfrm flipV="1">
            <a:off x="6777569" y="1016951"/>
            <a:ext cx="1054098" cy="913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DE83AD7F-7470-4D70-8C0F-20E5D960AEB7}"/>
              </a:ext>
            </a:extLst>
          </p:cNvPr>
          <p:cNvSpPr/>
          <p:nvPr/>
        </p:nvSpPr>
        <p:spPr>
          <a:xfrm>
            <a:off x="486833" y="2015066"/>
            <a:ext cx="1701800" cy="563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Nombre del paso a crear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4F1CED62-1095-4C91-8616-A1D8FCA161F8}"/>
              </a:ext>
            </a:extLst>
          </p:cNvPr>
          <p:cNvCxnSpPr/>
          <p:nvPr/>
        </p:nvCxnSpPr>
        <p:spPr>
          <a:xfrm flipH="1" flipV="1">
            <a:off x="2175933" y="2421467"/>
            <a:ext cx="567267" cy="203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2507D67D-C78C-45E2-A49F-6A595077D8B7}"/>
              </a:ext>
            </a:extLst>
          </p:cNvPr>
          <p:cNvCxnSpPr/>
          <p:nvPr/>
        </p:nvCxnSpPr>
        <p:spPr>
          <a:xfrm flipH="1">
            <a:off x="1930400" y="2751667"/>
            <a:ext cx="3395133" cy="2718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F97CFA89-33F7-4B6C-A82C-C40C01FBE2D5}"/>
              </a:ext>
            </a:extLst>
          </p:cNvPr>
          <p:cNvSpPr/>
          <p:nvPr/>
        </p:nvSpPr>
        <p:spPr>
          <a:xfrm>
            <a:off x="228600" y="2780974"/>
            <a:ext cx="1701800" cy="563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Descripción breve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89443883-DEF9-4883-82C9-5F5149F7C67D}"/>
              </a:ext>
            </a:extLst>
          </p:cNvPr>
          <p:cNvCxnSpPr/>
          <p:nvPr/>
        </p:nvCxnSpPr>
        <p:spPr>
          <a:xfrm flipV="1">
            <a:off x="8881533" y="860425"/>
            <a:ext cx="1380067" cy="17050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EAB31765-A8C0-4490-AC9D-690360A56367}"/>
              </a:ext>
            </a:extLst>
          </p:cNvPr>
          <p:cNvSpPr/>
          <p:nvPr/>
        </p:nvSpPr>
        <p:spPr>
          <a:xfrm>
            <a:off x="10189633" y="297393"/>
            <a:ext cx="1701800" cy="563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Tipo de lavado correspondiente</a:t>
            </a:r>
          </a:p>
        </p:txBody>
      </p:sp>
      <p:sp>
        <p:nvSpPr>
          <p:cNvPr id="17" name="Cerrar llave 16">
            <a:extLst>
              <a:ext uri="{FF2B5EF4-FFF2-40B4-BE49-F238E27FC236}">
                <a16:creationId xmlns:a16="http://schemas.microsoft.com/office/drawing/2014/main" id="{804103EE-5557-4E11-834D-CAD95628726B}"/>
              </a:ext>
            </a:extLst>
          </p:cNvPr>
          <p:cNvSpPr/>
          <p:nvPr/>
        </p:nvSpPr>
        <p:spPr>
          <a:xfrm>
            <a:off x="9889067" y="3023547"/>
            <a:ext cx="482600" cy="101505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4DAD7D02-68F2-478A-A668-A0054FF228DB}"/>
              </a:ext>
            </a:extLst>
          </p:cNvPr>
          <p:cNvSpPr/>
          <p:nvPr/>
        </p:nvSpPr>
        <p:spPr>
          <a:xfrm>
            <a:off x="10490200" y="3249557"/>
            <a:ext cx="1701800" cy="563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Roles de quienes podrán ver el proceso cuando se este ejecutando</a:t>
            </a:r>
          </a:p>
        </p:txBody>
      </p:sp>
      <p:sp>
        <p:nvSpPr>
          <p:cNvPr id="21" name="Cerrar llave 20">
            <a:extLst>
              <a:ext uri="{FF2B5EF4-FFF2-40B4-BE49-F238E27FC236}">
                <a16:creationId xmlns:a16="http://schemas.microsoft.com/office/drawing/2014/main" id="{7027C8AE-B1B2-4790-A12C-415726A5CFD3}"/>
              </a:ext>
            </a:extLst>
          </p:cNvPr>
          <p:cNvSpPr/>
          <p:nvPr/>
        </p:nvSpPr>
        <p:spPr>
          <a:xfrm>
            <a:off x="9948333" y="4143792"/>
            <a:ext cx="482600" cy="101505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CD428ABA-E898-43EA-ADF0-569FB6C17E37}"/>
              </a:ext>
            </a:extLst>
          </p:cNvPr>
          <p:cNvSpPr/>
          <p:nvPr/>
        </p:nvSpPr>
        <p:spPr>
          <a:xfrm>
            <a:off x="10541000" y="4356776"/>
            <a:ext cx="1701800" cy="563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Roles de quienes podrán ver el proceso cuando se este ejecutando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EC0A996D-B50C-44AD-BF09-315B401EC231}"/>
              </a:ext>
            </a:extLst>
          </p:cNvPr>
          <p:cNvCxnSpPr/>
          <p:nvPr/>
        </p:nvCxnSpPr>
        <p:spPr>
          <a:xfrm flipH="1" flipV="1">
            <a:off x="1413933" y="4133048"/>
            <a:ext cx="1329267" cy="1116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E55EE29E-F914-4ACE-B6CF-20B88B33B844}"/>
              </a:ext>
            </a:extLst>
          </p:cNvPr>
          <p:cNvSpPr/>
          <p:nvPr/>
        </p:nvSpPr>
        <p:spPr>
          <a:xfrm>
            <a:off x="10584" y="3546882"/>
            <a:ext cx="1701800" cy="563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Al asignar el paso aparecerá una </a:t>
            </a:r>
            <a:r>
              <a:rPr lang="es-MX" sz="1000" dirty="0" err="1">
                <a:latin typeface="Arial" panose="020B0604020202020204" pitchFamily="34" charset="0"/>
                <a:cs typeface="Arial" panose="020B0604020202020204" pitchFamily="34" charset="0"/>
              </a:rPr>
              <a:t>card</a:t>
            </a:r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 como la que se señala 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C26252ED-BDED-432B-9B56-FA112CB87A17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861484" y="4109914"/>
            <a:ext cx="1797049" cy="16558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7D1B9F6C-9DF9-4A99-AEE4-B63C93C9712C}"/>
              </a:ext>
            </a:extLst>
          </p:cNvPr>
          <p:cNvCxnSpPr/>
          <p:nvPr/>
        </p:nvCxnSpPr>
        <p:spPr>
          <a:xfrm flipV="1">
            <a:off x="4749800" y="5611378"/>
            <a:ext cx="1244600" cy="3152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AFB03D99-51B5-48E7-88C2-9C7280BE10F3}"/>
              </a:ext>
            </a:extLst>
          </p:cNvPr>
          <p:cNvSpPr/>
          <p:nvPr/>
        </p:nvSpPr>
        <p:spPr>
          <a:xfrm>
            <a:off x="5994400" y="5484284"/>
            <a:ext cx="2540000" cy="563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En caso de equivocarse podrá eliminarlo o arrastrarlo a la posición deseada en caso de tener mas </a:t>
            </a:r>
            <a:r>
              <a:rPr lang="es-MX" sz="1000" dirty="0" err="1">
                <a:latin typeface="Arial" panose="020B0604020202020204" pitchFamily="34" charset="0"/>
                <a:cs typeface="Arial" panose="020B0604020202020204" pitchFamily="34" charset="0"/>
              </a:rPr>
              <a:t>cards</a:t>
            </a:r>
            <a:endParaRPr lang="es-MX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FF3DCD7C-147C-4F4D-BCB4-C3BAF52A02FC}"/>
              </a:ext>
            </a:extLst>
          </p:cNvPr>
          <p:cNvSpPr/>
          <p:nvPr/>
        </p:nvSpPr>
        <p:spPr>
          <a:xfrm>
            <a:off x="10297043" y="1754189"/>
            <a:ext cx="1594390" cy="11641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Nota campo tipo de lavado se llena por medio de la pantalla tipo lavados </a:t>
            </a:r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B5296F9E-33D8-4311-9712-480844FE9F54}"/>
              </a:ext>
            </a:extLst>
          </p:cNvPr>
          <p:cNvCxnSpPr/>
          <p:nvPr/>
        </p:nvCxnSpPr>
        <p:spPr>
          <a:xfrm flipV="1">
            <a:off x="9283703" y="2140477"/>
            <a:ext cx="1003297" cy="474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ítulo 2">
            <a:extLst>
              <a:ext uri="{FF2B5EF4-FFF2-40B4-BE49-F238E27FC236}">
                <a16:creationId xmlns:a16="http://schemas.microsoft.com/office/drawing/2014/main" id="{1A8FA786-1355-499B-969F-83BB1BFB51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048280"/>
            <a:ext cx="5592231" cy="1035376"/>
          </a:xfrm>
        </p:spPr>
        <p:txBody>
          <a:bodyPr/>
          <a:lstStyle/>
          <a:p>
            <a:r>
              <a:rPr lang="es-MX" dirty="0"/>
              <a:t>Registro lavados</a:t>
            </a:r>
            <a:r>
              <a:rPr lang="es-MX" baseline="0" dirty="0"/>
              <a:t>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372687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1C4F3562-4DCD-4EDB-9144-D7F62F744BD2}"/>
              </a:ext>
            </a:extLst>
          </p:cNvPr>
          <p:cNvSpPr/>
          <p:nvPr/>
        </p:nvSpPr>
        <p:spPr>
          <a:xfrm>
            <a:off x="1049867" y="237066"/>
            <a:ext cx="3852333" cy="9821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Pantalla proceso Lavado </a:t>
            </a: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C15BDF1C-3756-4D25-8045-A5A90CC0CF03}"/>
              </a:ext>
            </a:extLst>
          </p:cNvPr>
          <p:cNvSpPr/>
          <p:nvPr/>
        </p:nvSpPr>
        <p:spPr>
          <a:xfrm>
            <a:off x="5668434" y="380997"/>
            <a:ext cx="2281765" cy="8382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Podrán verse las </a:t>
            </a:r>
            <a:r>
              <a:rPr lang="es-MX" sz="1000" dirty="0" err="1">
                <a:latin typeface="Arial" panose="020B0604020202020204" pitchFamily="34" charset="0"/>
                <a:cs typeface="Arial" panose="020B0604020202020204" pitchFamily="34" charset="0"/>
              </a:rPr>
              <a:t>card</a:t>
            </a:r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 de los procesos con los correspondientes pasos asignados anterior mente  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A6BE55B-A511-49E4-A333-3E72C96DA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572" y="1591733"/>
            <a:ext cx="11017495" cy="3846798"/>
          </a:xfrm>
          <a:prstGeom prst="rect">
            <a:avLst/>
          </a:prstGeom>
        </p:spPr>
      </p:pic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84253945-CFEE-49E2-B0A1-BD118EA864AC}"/>
              </a:ext>
            </a:extLst>
          </p:cNvPr>
          <p:cNvCxnSpPr/>
          <p:nvPr/>
        </p:nvCxnSpPr>
        <p:spPr>
          <a:xfrm flipV="1">
            <a:off x="2976033" y="1092200"/>
            <a:ext cx="2688167" cy="685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9AE10D8F-1323-4BEC-8BE3-6CECBE830799}"/>
              </a:ext>
            </a:extLst>
          </p:cNvPr>
          <p:cNvSpPr/>
          <p:nvPr/>
        </p:nvSpPr>
        <p:spPr>
          <a:xfrm>
            <a:off x="8281459" y="329139"/>
            <a:ext cx="2281765" cy="8382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Al eliminar aparecerá este mensaje emergente 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9DC5138F-BA73-4689-8D4A-B5FFFABFF62F}"/>
              </a:ext>
            </a:extLst>
          </p:cNvPr>
          <p:cNvCxnSpPr/>
          <p:nvPr/>
        </p:nvCxnSpPr>
        <p:spPr>
          <a:xfrm flipV="1">
            <a:off x="8288867" y="1219198"/>
            <a:ext cx="1007533" cy="1710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>
            <a:extLst>
              <a:ext uri="{FF2B5EF4-FFF2-40B4-BE49-F238E27FC236}">
                <a16:creationId xmlns:a16="http://schemas.microsoft.com/office/drawing/2014/main" id="{0D96D537-B8D6-452B-91CB-7F3E0A12F7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06517" y="748239"/>
            <a:ext cx="2190750" cy="723900"/>
          </a:xfrm>
          <a:prstGeom prst="rect">
            <a:avLst/>
          </a:prstGeom>
        </p:spPr>
      </p:pic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378EB770-79F7-42A8-A050-61528110FE3E}"/>
              </a:ext>
            </a:extLst>
          </p:cNvPr>
          <p:cNvCxnSpPr>
            <a:cxnSpLocks/>
          </p:cNvCxnSpPr>
          <p:nvPr/>
        </p:nvCxnSpPr>
        <p:spPr>
          <a:xfrm>
            <a:off x="2387600" y="4275667"/>
            <a:ext cx="867835" cy="1100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BE1403D2-A6AE-4564-AD6B-4660DFE4FE33}"/>
              </a:ext>
            </a:extLst>
          </p:cNvPr>
          <p:cNvSpPr/>
          <p:nvPr/>
        </p:nvSpPr>
        <p:spPr>
          <a:xfrm>
            <a:off x="3255435" y="3719798"/>
            <a:ext cx="2959098" cy="29341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Al mostrar los detalles aparecerá la descripción de los pasos a seguir</a:t>
            </a:r>
          </a:p>
          <a:p>
            <a:pPr algn="ctr"/>
            <a:endParaRPr lang="es-MX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MX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MX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MX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MX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MX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MX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MX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MX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MX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MX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MX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MX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6ADFA5E-F806-4AC0-A96A-F3430445F8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5821" y="4295282"/>
            <a:ext cx="2358325" cy="2286498"/>
          </a:xfrm>
          <a:prstGeom prst="rect">
            <a:avLst/>
          </a:prstGeom>
        </p:spPr>
      </p:pic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434384AF-4A41-4829-B554-A58D27FE2833}"/>
              </a:ext>
            </a:extLst>
          </p:cNvPr>
          <p:cNvCxnSpPr/>
          <p:nvPr/>
        </p:nvCxnSpPr>
        <p:spPr>
          <a:xfrm flipH="1">
            <a:off x="7950199" y="4648200"/>
            <a:ext cx="956734" cy="1041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E82C9393-1D17-49AE-A30C-DC7375230AD1}"/>
              </a:ext>
            </a:extLst>
          </p:cNvPr>
          <p:cNvSpPr/>
          <p:nvPr/>
        </p:nvSpPr>
        <p:spPr>
          <a:xfrm>
            <a:off x="6595534" y="5709710"/>
            <a:ext cx="2281765" cy="8382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Edita el proceso 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59828BFB-1EDE-4A5D-8092-3A28E9D300AF}"/>
              </a:ext>
            </a:extLst>
          </p:cNvPr>
          <p:cNvSpPr/>
          <p:nvPr/>
        </p:nvSpPr>
        <p:spPr>
          <a:xfrm>
            <a:off x="622301" y="5546064"/>
            <a:ext cx="1530666" cy="9281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Nota en caso de no llenar los campos dará error al registrar o actualizar 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DB585B3-338D-43FE-AFBF-5D6BB0DF7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075514"/>
            <a:ext cx="5619750" cy="1041401"/>
          </a:xfrm>
        </p:spPr>
        <p:txBody>
          <a:bodyPr/>
          <a:lstStyle/>
          <a:p>
            <a:r>
              <a:rPr lang="es-MX" dirty="0"/>
              <a:t>Procesos lavados</a:t>
            </a:r>
            <a:r>
              <a:rPr lang="es-MX" baseline="0" dirty="0"/>
              <a:t>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90319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1C4F3562-4DCD-4EDB-9144-D7F62F744BD2}"/>
              </a:ext>
            </a:extLst>
          </p:cNvPr>
          <p:cNvSpPr/>
          <p:nvPr/>
        </p:nvSpPr>
        <p:spPr>
          <a:xfrm>
            <a:off x="1049867" y="237066"/>
            <a:ext cx="3852333" cy="9821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Pantalla proceso Lavado</a:t>
            </a: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C15BDF1C-3756-4D25-8045-A5A90CC0CF03}"/>
              </a:ext>
            </a:extLst>
          </p:cNvPr>
          <p:cNvSpPr/>
          <p:nvPr/>
        </p:nvSpPr>
        <p:spPr>
          <a:xfrm>
            <a:off x="6989235" y="237066"/>
            <a:ext cx="1701800" cy="563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Editar proceso de lavado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9650F39-B218-43DC-8073-5BC85E929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867" y="1323082"/>
            <a:ext cx="8697539" cy="5210902"/>
          </a:xfrm>
          <a:prstGeom prst="rect">
            <a:avLst/>
          </a:prstGeom>
        </p:spPr>
      </p:pic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D566AB96-4C63-499E-86DE-60BE65950596}"/>
              </a:ext>
            </a:extLst>
          </p:cNvPr>
          <p:cNvCxnSpPr/>
          <p:nvPr/>
        </p:nvCxnSpPr>
        <p:spPr>
          <a:xfrm flipV="1">
            <a:off x="2616200" y="3090333"/>
            <a:ext cx="3479800" cy="2624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79D561CE-C338-4ABD-8B75-59DF776B047E}"/>
              </a:ext>
            </a:extLst>
          </p:cNvPr>
          <p:cNvSpPr/>
          <p:nvPr/>
        </p:nvSpPr>
        <p:spPr>
          <a:xfrm>
            <a:off x="6138335" y="2940050"/>
            <a:ext cx="2226732" cy="563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Edita los campos nombre del proceso y clave del proceso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E928B35A-7C76-4347-8155-26A850A75B9F}"/>
              </a:ext>
            </a:extLst>
          </p:cNvPr>
          <p:cNvCxnSpPr>
            <a:endCxn id="22" idx="1"/>
          </p:cNvCxnSpPr>
          <p:nvPr/>
        </p:nvCxnSpPr>
        <p:spPr>
          <a:xfrm flipV="1">
            <a:off x="5723467" y="518582"/>
            <a:ext cx="1265768" cy="8022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9C31C4ED-6128-4983-A76D-F82AB543AE4B}"/>
              </a:ext>
            </a:extLst>
          </p:cNvPr>
          <p:cNvSpPr/>
          <p:nvPr/>
        </p:nvSpPr>
        <p:spPr>
          <a:xfrm>
            <a:off x="8301568" y="4385733"/>
            <a:ext cx="1701800" cy="563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Agrega un nuevo paso 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0972ED5C-95D4-440B-B0AB-3ED870EC0B9F}"/>
              </a:ext>
            </a:extLst>
          </p:cNvPr>
          <p:cNvCxnSpPr>
            <a:endCxn id="10" idx="1"/>
          </p:cNvCxnSpPr>
          <p:nvPr/>
        </p:nvCxnSpPr>
        <p:spPr>
          <a:xfrm>
            <a:off x="6578600" y="4026066"/>
            <a:ext cx="1722968" cy="6411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FABA1692-D250-4C89-8BF9-83D111ACAC0E}"/>
              </a:ext>
            </a:extLst>
          </p:cNvPr>
          <p:cNvCxnSpPr/>
          <p:nvPr/>
        </p:nvCxnSpPr>
        <p:spPr>
          <a:xfrm>
            <a:off x="3742267" y="5120050"/>
            <a:ext cx="2760133" cy="747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29F745A9-A4D5-4FBB-8755-D2E3386FAF9C}"/>
              </a:ext>
            </a:extLst>
          </p:cNvPr>
          <p:cNvSpPr/>
          <p:nvPr/>
        </p:nvSpPr>
        <p:spPr>
          <a:xfrm>
            <a:off x="6502400" y="5689767"/>
            <a:ext cx="1701800" cy="563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Edita el paso 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F63B1518-ABE1-4E4C-BEC0-52CA8DB02108}"/>
              </a:ext>
            </a:extLst>
          </p:cNvPr>
          <p:cNvSpPr/>
          <p:nvPr/>
        </p:nvSpPr>
        <p:spPr>
          <a:xfrm>
            <a:off x="6142570" y="4948765"/>
            <a:ext cx="1903036" cy="563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Elimina el paso, al ser eliminado manda un mensaje de confirmación 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9EF3FD90-8C72-45DF-A814-13A61FDAEB5B}"/>
              </a:ext>
            </a:extLst>
          </p:cNvPr>
          <p:cNvCxnSpPr/>
          <p:nvPr/>
        </p:nvCxnSpPr>
        <p:spPr>
          <a:xfrm>
            <a:off x="3742267" y="4719025"/>
            <a:ext cx="2396068" cy="39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8DA3D191-0245-41A8-A5AC-5A8E879E6176}"/>
              </a:ext>
            </a:extLst>
          </p:cNvPr>
          <p:cNvSpPr/>
          <p:nvPr/>
        </p:nvSpPr>
        <p:spPr>
          <a:xfrm>
            <a:off x="10284567" y="237066"/>
            <a:ext cx="1530666" cy="9281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Nota en caso de no llenar los campos dará error al registrar o actualizar </a:t>
            </a:r>
          </a:p>
        </p:txBody>
      </p:sp>
    </p:spTree>
    <p:extLst>
      <p:ext uri="{BB962C8B-B14F-4D97-AF65-F5344CB8AC3E}">
        <p14:creationId xmlns:p14="http://schemas.microsoft.com/office/powerpoint/2010/main" val="21415405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1C4F3562-4DCD-4EDB-9144-D7F62F744BD2}"/>
              </a:ext>
            </a:extLst>
          </p:cNvPr>
          <p:cNvSpPr/>
          <p:nvPr/>
        </p:nvSpPr>
        <p:spPr>
          <a:xfrm>
            <a:off x="1049867" y="237066"/>
            <a:ext cx="3852333" cy="9821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Pantalla proceso Lavado</a:t>
            </a:r>
          </a:p>
          <a:p>
            <a:pPr algn="ctr"/>
            <a:endParaRPr lang="es-MX" dirty="0"/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C15BDF1C-3756-4D25-8045-A5A90CC0CF03}"/>
              </a:ext>
            </a:extLst>
          </p:cNvPr>
          <p:cNvSpPr/>
          <p:nvPr/>
        </p:nvSpPr>
        <p:spPr>
          <a:xfrm>
            <a:off x="6989235" y="237066"/>
            <a:ext cx="1701800" cy="563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Al editar el paso sale la siguiente ventana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DBE99DC-2316-4D26-A402-EF385854AD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0145" y="1479395"/>
            <a:ext cx="6170890" cy="5285472"/>
          </a:xfrm>
          <a:prstGeom prst="rect">
            <a:avLst/>
          </a:prstGeom>
        </p:spPr>
      </p:pic>
      <p:sp>
        <p:nvSpPr>
          <p:cNvPr id="6" name="Cerrar llave 5">
            <a:extLst>
              <a:ext uri="{FF2B5EF4-FFF2-40B4-BE49-F238E27FC236}">
                <a16:creationId xmlns:a16="http://schemas.microsoft.com/office/drawing/2014/main" id="{82DBD08B-5790-471D-A658-DE1D6D36ABA5}"/>
              </a:ext>
            </a:extLst>
          </p:cNvPr>
          <p:cNvSpPr/>
          <p:nvPr/>
        </p:nvSpPr>
        <p:spPr>
          <a:xfrm>
            <a:off x="8398933" y="3369733"/>
            <a:ext cx="719667" cy="277706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7AD002F2-335C-47F5-A568-8B3E06F6AD59}"/>
              </a:ext>
            </a:extLst>
          </p:cNvPr>
          <p:cNvSpPr/>
          <p:nvPr/>
        </p:nvSpPr>
        <p:spPr>
          <a:xfrm>
            <a:off x="9139768" y="4385733"/>
            <a:ext cx="1701800" cy="563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Activar o desactivar los roles de quienes podrán ver el paso 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69176970-E6D2-4862-8A21-E54AE1F109D5}"/>
              </a:ext>
            </a:extLst>
          </p:cNvPr>
          <p:cNvCxnSpPr/>
          <p:nvPr/>
        </p:nvCxnSpPr>
        <p:spPr>
          <a:xfrm flipV="1">
            <a:off x="3996267" y="1718733"/>
            <a:ext cx="1261533" cy="1126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97CC2682-B48C-4650-B8CE-AE8AFDDA51B7}"/>
              </a:ext>
            </a:extLst>
          </p:cNvPr>
          <p:cNvSpPr/>
          <p:nvPr/>
        </p:nvSpPr>
        <p:spPr>
          <a:xfrm>
            <a:off x="5266269" y="1231897"/>
            <a:ext cx="1701800" cy="563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Nombre del proceso 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0758174C-FB31-4B13-A08D-8770F3732CAA}"/>
              </a:ext>
            </a:extLst>
          </p:cNvPr>
          <p:cNvSpPr/>
          <p:nvPr/>
        </p:nvSpPr>
        <p:spPr>
          <a:xfrm>
            <a:off x="7437968" y="1102781"/>
            <a:ext cx="1701800" cy="563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Descripción breve 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F4A26290-B972-4950-B639-04E825537E7B}"/>
              </a:ext>
            </a:extLst>
          </p:cNvPr>
          <p:cNvSpPr/>
          <p:nvPr/>
        </p:nvSpPr>
        <p:spPr>
          <a:xfrm>
            <a:off x="9609667" y="1163110"/>
            <a:ext cx="1701800" cy="563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Tipo de lavado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67E24FC7-C1FD-4E7E-B094-F2C7BA51CD40}"/>
              </a:ext>
            </a:extLst>
          </p:cNvPr>
          <p:cNvCxnSpPr/>
          <p:nvPr/>
        </p:nvCxnSpPr>
        <p:spPr>
          <a:xfrm flipV="1">
            <a:off x="5767917" y="1665813"/>
            <a:ext cx="1670051" cy="1178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C3DDFCCD-2BAE-4CA9-8A59-F15D50BA956C}"/>
              </a:ext>
            </a:extLst>
          </p:cNvPr>
          <p:cNvCxnSpPr/>
          <p:nvPr/>
        </p:nvCxnSpPr>
        <p:spPr>
          <a:xfrm flipV="1">
            <a:off x="7620000" y="1718733"/>
            <a:ext cx="2192867" cy="1041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8ABCB436-825E-400F-A762-CFD9C22A4E3E}"/>
              </a:ext>
            </a:extLst>
          </p:cNvPr>
          <p:cNvCxnSpPr/>
          <p:nvPr/>
        </p:nvCxnSpPr>
        <p:spPr>
          <a:xfrm flipV="1">
            <a:off x="7808384" y="6070600"/>
            <a:ext cx="1863471" cy="336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C935D3E9-0B1D-4DC5-B97E-3C50FBB16AF1}"/>
              </a:ext>
            </a:extLst>
          </p:cNvPr>
          <p:cNvSpPr/>
          <p:nvPr/>
        </p:nvSpPr>
        <p:spPr>
          <a:xfrm>
            <a:off x="9671855" y="5741384"/>
            <a:ext cx="1701800" cy="563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El botón actualiza el proceso </a:t>
            </a: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B5B1ADC9-778B-4065-B87B-F40636FB0504}"/>
              </a:ext>
            </a:extLst>
          </p:cNvPr>
          <p:cNvSpPr/>
          <p:nvPr/>
        </p:nvSpPr>
        <p:spPr>
          <a:xfrm>
            <a:off x="56834" y="1984442"/>
            <a:ext cx="1530666" cy="9281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Nota en caso de no llenar los campos dará error al registrar o actualizar </a:t>
            </a: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EC1302AB-B789-4F9D-B5B9-A82478F8106F}"/>
              </a:ext>
            </a:extLst>
          </p:cNvPr>
          <p:cNvSpPr/>
          <p:nvPr/>
        </p:nvSpPr>
        <p:spPr>
          <a:xfrm>
            <a:off x="760190" y="4101254"/>
            <a:ext cx="1594390" cy="11641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Nota campo tipo de lavado se llena por medio de la pantalla tipo lavados 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99EF9D48-7DC6-491F-94EA-23D72F9266EB}"/>
              </a:ext>
            </a:extLst>
          </p:cNvPr>
          <p:cNvCxnSpPr/>
          <p:nvPr/>
        </p:nvCxnSpPr>
        <p:spPr>
          <a:xfrm flipH="1">
            <a:off x="2377440" y="2994660"/>
            <a:ext cx="4244340" cy="1211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038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1C4F3562-4DCD-4EDB-9144-D7F62F744BD2}"/>
              </a:ext>
            </a:extLst>
          </p:cNvPr>
          <p:cNvSpPr/>
          <p:nvPr/>
        </p:nvSpPr>
        <p:spPr>
          <a:xfrm>
            <a:off x="1049867" y="237066"/>
            <a:ext cx="3852333" cy="9821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Pantalla prendas 	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56A6DDD2-FEAF-42BB-AF6D-19F6046630B9}"/>
              </a:ext>
            </a:extLst>
          </p:cNvPr>
          <p:cNvSpPr/>
          <p:nvPr/>
        </p:nvSpPr>
        <p:spPr>
          <a:xfrm>
            <a:off x="6989235" y="237066"/>
            <a:ext cx="1701800" cy="563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Agrega nuevas prenda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F0D141F-CFB2-4938-AA8C-F9AFEC31E6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369" y="1502304"/>
            <a:ext cx="11952363" cy="3853392"/>
          </a:xfrm>
          <a:prstGeom prst="rect">
            <a:avLst/>
          </a:prstGeom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5390631E-9D9C-4A5C-A1FC-AE97F20C35CC}"/>
              </a:ext>
            </a:extLst>
          </p:cNvPr>
          <p:cNvCxnSpPr/>
          <p:nvPr/>
        </p:nvCxnSpPr>
        <p:spPr>
          <a:xfrm flipV="1">
            <a:off x="4191000" y="651933"/>
            <a:ext cx="2798235" cy="1007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E1119799-C62D-40E0-AEE0-E69176373B5E}"/>
              </a:ext>
            </a:extLst>
          </p:cNvPr>
          <p:cNvSpPr/>
          <p:nvPr/>
        </p:nvSpPr>
        <p:spPr>
          <a:xfrm>
            <a:off x="3028138" y="5237083"/>
            <a:ext cx="3128412" cy="12123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ctr">
              <a:buFont typeface="Arial" panose="020B0604020202020204" pitchFamily="34" charset="0"/>
              <a:buChar char="•"/>
            </a:pPr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Cantidad de registros a mostrar</a:t>
            </a:r>
          </a:p>
          <a:p>
            <a:pPr marL="228600" indent="-228600" algn="ctr">
              <a:buFont typeface="Arial" panose="020B0604020202020204" pitchFamily="34" charset="0"/>
              <a:buChar char="•"/>
            </a:pPr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Búsqueda en tiempo real </a:t>
            </a:r>
          </a:p>
          <a:p>
            <a:pPr marL="228600" indent="-228600" algn="ctr">
              <a:buFont typeface="Arial" panose="020B0604020202020204" pitchFamily="34" charset="0"/>
              <a:buChar char="•"/>
            </a:pPr>
            <a:r>
              <a:rPr lang="es-MX" sz="1000" dirty="0" err="1">
                <a:latin typeface="Arial" panose="020B0604020202020204" pitchFamily="34" charset="0"/>
                <a:cs typeface="Arial" panose="020B0604020202020204" pitchFamily="34" charset="0"/>
              </a:rPr>
              <a:t>Paginador</a:t>
            </a:r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D3B7C741-6D98-48E3-8CCB-FE417269686E}"/>
              </a:ext>
            </a:extLst>
          </p:cNvPr>
          <p:cNvCxnSpPr/>
          <p:nvPr/>
        </p:nvCxnSpPr>
        <p:spPr>
          <a:xfrm>
            <a:off x="1278467" y="2509838"/>
            <a:ext cx="2252133" cy="2739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2E36D1CE-79F4-49AD-96D3-02D4E516B04A}"/>
              </a:ext>
            </a:extLst>
          </p:cNvPr>
          <p:cNvCxnSpPr>
            <a:cxnSpLocks/>
          </p:cNvCxnSpPr>
          <p:nvPr/>
        </p:nvCxnSpPr>
        <p:spPr>
          <a:xfrm flipH="1">
            <a:off x="6156550" y="4969933"/>
            <a:ext cx="2504852" cy="1087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2568A85A-DF4D-4D5F-8119-AED6766927FE}"/>
              </a:ext>
            </a:extLst>
          </p:cNvPr>
          <p:cNvCxnSpPr/>
          <p:nvPr/>
        </p:nvCxnSpPr>
        <p:spPr>
          <a:xfrm flipH="1">
            <a:off x="5494867" y="2509838"/>
            <a:ext cx="2277533" cy="2739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56B73F12-2B03-4C03-B8D0-ACC0F900AB5D}"/>
              </a:ext>
            </a:extLst>
          </p:cNvPr>
          <p:cNvCxnSpPr/>
          <p:nvPr/>
        </p:nvCxnSpPr>
        <p:spPr>
          <a:xfrm flipH="1">
            <a:off x="9922933" y="4631267"/>
            <a:ext cx="1337734" cy="882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5299E8C8-F9AC-48D8-A5FB-052861044FAB}"/>
              </a:ext>
            </a:extLst>
          </p:cNvPr>
          <p:cNvSpPr/>
          <p:nvPr/>
        </p:nvSpPr>
        <p:spPr>
          <a:xfrm>
            <a:off x="8153419" y="5409122"/>
            <a:ext cx="1701800" cy="563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Edita las prendas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EA5CBAB-EC5A-4DE2-9D39-1A74980B68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272383"/>
            <a:ext cx="3219450" cy="1158346"/>
          </a:xfrm>
        </p:spPr>
        <p:txBody>
          <a:bodyPr/>
          <a:lstStyle/>
          <a:p>
            <a:r>
              <a:rPr lang="es-MX" dirty="0"/>
              <a:t>Prendas</a:t>
            </a:r>
          </a:p>
        </p:txBody>
      </p:sp>
    </p:spTree>
    <p:extLst>
      <p:ext uri="{BB962C8B-B14F-4D97-AF65-F5344CB8AC3E}">
        <p14:creationId xmlns:p14="http://schemas.microsoft.com/office/powerpoint/2010/main" val="1885571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1C4F3562-4DCD-4EDB-9144-D7F62F744BD2}"/>
              </a:ext>
            </a:extLst>
          </p:cNvPr>
          <p:cNvSpPr/>
          <p:nvPr/>
        </p:nvSpPr>
        <p:spPr>
          <a:xfrm>
            <a:off x="1049867" y="237066"/>
            <a:ext cx="3852333" cy="9821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Pantalla prendas 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56A6DDD2-FEAF-42BB-AF6D-19F6046630B9}"/>
              </a:ext>
            </a:extLst>
          </p:cNvPr>
          <p:cNvSpPr/>
          <p:nvPr/>
        </p:nvSpPr>
        <p:spPr>
          <a:xfrm>
            <a:off x="6989235" y="237066"/>
            <a:ext cx="2959098" cy="9821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Pantallas que aparecerán al editar o registrar una prenda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CA8A5B9-A86C-4375-993A-8ADA963AB0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5304" y="1413934"/>
            <a:ext cx="2669578" cy="52070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734104CF-1ED6-4887-B3A4-D4CE36600E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9330" y="1413934"/>
            <a:ext cx="2593551" cy="5207000"/>
          </a:xfrm>
          <a:prstGeom prst="rect">
            <a:avLst/>
          </a:prstGeom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71566688-85BD-44DA-ADAE-9A094E6D1B5C}"/>
              </a:ext>
            </a:extLst>
          </p:cNvPr>
          <p:cNvSpPr/>
          <p:nvPr/>
        </p:nvSpPr>
        <p:spPr>
          <a:xfrm>
            <a:off x="252081" y="2145309"/>
            <a:ext cx="1530666" cy="9281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Nota en caso de no llenar los campos dará error al registrar o actualizar 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984FEB49-016C-48E6-81A7-6021456107FC}"/>
              </a:ext>
            </a:extLst>
          </p:cNvPr>
          <p:cNvSpPr/>
          <p:nvPr/>
        </p:nvSpPr>
        <p:spPr>
          <a:xfrm>
            <a:off x="760190" y="4101254"/>
            <a:ext cx="1594390" cy="11641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Nota campo clientes se llena con la vista clientes </a:t>
            </a:r>
          </a:p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Campo proceso se llena en la vista proceso lavado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86DC4013-66E7-4360-9EA3-43DB98AEBEF0}"/>
              </a:ext>
            </a:extLst>
          </p:cNvPr>
          <p:cNvCxnSpPr/>
          <p:nvPr/>
        </p:nvCxnSpPr>
        <p:spPr>
          <a:xfrm flipH="1" flipV="1">
            <a:off x="2545080" y="4533900"/>
            <a:ext cx="3352800" cy="50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02BA5BEA-0BE7-4968-B7F1-754731FE2A50}"/>
              </a:ext>
            </a:extLst>
          </p:cNvPr>
          <p:cNvCxnSpPr/>
          <p:nvPr/>
        </p:nvCxnSpPr>
        <p:spPr>
          <a:xfrm flipH="1" flipV="1">
            <a:off x="2423160" y="5082540"/>
            <a:ext cx="3451860" cy="716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ítulo 3">
            <a:extLst>
              <a:ext uri="{FF2B5EF4-FFF2-40B4-BE49-F238E27FC236}">
                <a16:creationId xmlns:a16="http://schemas.microsoft.com/office/drawing/2014/main" id="{468BF7C0-471B-447D-90D6-CF61084E4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009227"/>
            <a:ext cx="3276600" cy="982133"/>
          </a:xfrm>
        </p:spPr>
        <p:txBody>
          <a:bodyPr/>
          <a:lstStyle/>
          <a:p>
            <a:r>
              <a:rPr lang="es-MX" dirty="0"/>
              <a:t>Rastreo</a:t>
            </a:r>
          </a:p>
        </p:txBody>
      </p:sp>
    </p:spTree>
    <p:extLst>
      <p:ext uri="{BB962C8B-B14F-4D97-AF65-F5344CB8AC3E}">
        <p14:creationId xmlns:p14="http://schemas.microsoft.com/office/powerpoint/2010/main" val="26924115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1C4F3562-4DCD-4EDB-9144-D7F62F744BD2}"/>
              </a:ext>
            </a:extLst>
          </p:cNvPr>
          <p:cNvSpPr/>
          <p:nvPr/>
        </p:nvSpPr>
        <p:spPr>
          <a:xfrm>
            <a:off x="1049867" y="237066"/>
            <a:ext cx="3852333" cy="9821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Pantalla rastreo 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56A6DDD2-FEAF-42BB-AF6D-19F6046630B9}"/>
              </a:ext>
            </a:extLst>
          </p:cNvPr>
          <p:cNvSpPr/>
          <p:nvPr/>
        </p:nvSpPr>
        <p:spPr>
          <a:xfrm>
            <a:off x="6989235" y="237066"/>
            <a:ext cx="1701800" cy="563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Campo de texto para la búsqueda por medio del numero de orden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EEEF0DEF-7338-4BBC-8986-B09A130485FB}"/>
              </a:ext>
            </a:extLst>
          </p:cNvPr>
          <p:cNvSpPr/>
          <p:nvPr/>
        </p:nvSpPr>
        <p:spPr>
          <a:xfrm>
            <a:off x="8026400" y="961025"/>
            <a:ext cx="1701800" cy="563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Indica el nombre de cliente 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64F792B-2539-4724-84B2-51D437DF0E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7065" y="1951566"/>
            <a:ext cx="9736667" cy="4323967"/>
          </a:xfrm>
          <a:prstGeom prst="rect">
            <a:avLst/>
          </a:prstGeom>
        </p:spPr>
      </p:pic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5F85C4A6-76F3-48FB-9F53-14925283069A}"/>
              </a:ext>
            </a:extLst>
          </p:cNvPr>
          <p:cNvCxnSpPr/>
          <p:nvPr/>
        </p:nvCxnSpPr>
        <p:spPr>
          <a:xfrm flipV="1">
            <a:off x="4301067" y="728132"/>
            <a:ext cx="2688168" cy="1498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C1A1353D-A654-4D9B-9787-F383552AF53C}"/>
              </a:ext>
            </a:extLst>
          </p:cNvPr>
          <p:cNvCxnSpPr/>
          <p:nvPr/>
        </p:nvCxnSpPr>
        <p:spPr>
          <a:xfrm flipV="1">
            <a:off x="4902200" y="1532465"/>
            <a:ext cx="3200400" cy="2286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C84D6BBA-26AC-48B2-8326-5276A8C041A6}"/>
              </a:ext>
            </a:extLst>
          </p:cNvPr>
          <p:cNvCxnSpPr/>
          <p:nvPr/>
        </p:nvCxnSpPr>
        <p:spPr>
          <a:xfrm flipV="1">
            <a:off x="8102600" y="2675466"/>
            <a:ext cx="1151467" cy="1438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655F8BA9-4322-4CC4-A944-770A6B8E74ED}"/>
              </a:ext>
            </a:extLst>
          </p:cNvPr>
          <p:cNvSpPr/>
          <p:nvPr/>
        </p:nvSpPr>
        <p:spPr>
          <a:xfrm>
            <a:off x="8822266" y="2145675"/>
            <a:ext cx="1701800" cy="563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Indica el estatus de la orden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B1B1D4EB-428C-4A84-BEC9-A5E5089206A6}"/>
              </a:ext>
            </a:extLst>
          </p:cNvPr>
          <p:cNvCxnSpPr/>
          <p:nvPr/>
        </p:nvCxnSpPr>
        <p:spPr>
          <a:xfrm flipV="1">
            <a:off x="8246532" y="3539066"/>
            <a:ext cx="1151467" cy="1438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57E68B8F-8611-492D-B0A4-2329D7BDD32D}"/>
              </a:ext>
            </a:extLst>
          </p:cNvPr>
          <p:cNvSpPr/>
          <p:nvPr/>
        </p:nvSpPr>
        <p:spPr>
          <a:xfrm>
            <a:off x="9275233" y="2976033"/>
            <a:ext cx="1701800" cy="77469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Indica el estatus, y la fecha del ultimo movimiento dentro de los procesos</a:t>
            </a:r>
          </a:p>
        </p:txBody>
      </p:sp>
    </p:spTree>
    <p:extLst>
      <p:ext uri="{BB962C8B-B14F-4D97-AF65-F5344CB8AC3E}">
        <p14:creationId xmlns:p14="http://schemas.microsoft.com/office/powerpoint/2010/main" val="1579324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1C4F3562-4DCD-4EDB-9144-D7F62F744BD2}"/>
              </a:ext>
            </a:extLst>
          </p:cNvPr>
          <p:cNvSpPr/>
          <p:nvPr/>
        </p:nvSpPr>
        <p:spPr>
          <a:xfrm>
            <a:off x="1049867" y="237066"/>
            <a:ext cx="3852333" cy="9821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Pantalla ordenes 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56A6DDD2-FEAF-42BB-AF6D-19F6046630B9}"/>
              </a:ext>
            </a:extLst>
          </p:cNvPr>
          <p:cNvSpPr/>
          <p:nvPr/>
        </p:nvSpPr>
        <p:spPr>
          <a:xfrm>
            <a:off x="6989235" y="237066"/>
            <a:ext cx="1701800" cy="563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Buscar un rango de fechas especifico 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53F5CA7-9A83-4602-B4E4-4E9363AF4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868" y="1955800"/>
            <a:ext cx="5924752" cy="2343406"/>
          </a:xfrm>
          <a:prstGeom prst="rect">
            <a:avLst/>
          </a:prstGeom>
        </p:spPr>
      </p:pic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4988D145-C08F-492E-9AF5-CAE5A7698062}"/>
              </a:ext>
            </a:extLst>
          </p:cNvPr>
          <p:cNvCxnSpPr/>
          <p:nvPr/>
        </p:nvCxnSpPr>
        <p:spPr>
          <a:xfrm flipV="1">
            <a:off x="4817533" y="711200"/>
            <a:ext cx="2171702" cy="1244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9B8A528B-BD29-479D-ABCE-CD56F9CBC572}"/>
              </a:ext>
            </a:extLst>
          </p:cNvPr>
          <p:cNvCxnSpPr>
            <a:cxnSpLocks/>
          </p:cNvCxnSpPr>
          <p:nvPr/>
        </p:nvCxnSpPr>
        <p:spPr>
          <a:xfrm flipV="1">
            <a:off x="5825067" y="2556003"/>
            <a:ext cx="1164168" cy="1406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445D823B-CF31-4881-B171-398EC7AD4EFD}"/>
              </a:ext>
            </a:extLst>
          </p:cNvPr>
          <p:cNvSpPr/>
          <p:nvPr/>
        </p:nvSpPr>
        <p:spPr>
          <a:xfrm>
            <a:off x="6989235" y="1992970"/>
            <a:ext cx="4760584" cy="41538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Al mostrar historial, se ve por que lavadora fue lavado y el tipo de lavado </a:t>
            </a:r>
          </a:p>
          <a:p>
            <a:pPr algn="ctr"/>
            <a:endParaRPr lang="es-MX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MX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MX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MX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MX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MX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MX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MX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MX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MX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MX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MX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MX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MX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MX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MX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63589C00-1C84-4599-9ED9-F309FCF4D2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8058" y="3376447"/>
            <a:ext cx="4462938" cy="1845517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BE91E88B-6AB4-4D3D-BDF9-1FD6FA70A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083239"/>
            <a:ext cx="3162300" cy="1058351"/>
          </a:xfrm>
        </p:spPr>
        <p:txBody>
          <a:bodyPr/>
          <a:lstStyle/>
          <a:p>
            <a:r>
              <a:rPr lang="es-MX" dirty="0"/>
              <a:t>Ordenes</a:t>
            </a:r>
            <a:r>
              <a:rPr lang="es-MX" baseline="0" dirty="0"/>
              <a:t>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16742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1C4F3562-4DCD-4EDB-9144-D7F62F744BD2}"/>
              </a:ext>
            </a:extLst>
          </p:cNvPr>
          <p:cNvSpPr/>
          <p:nvPr/>
        </p:nvSpPr>
        <p:spPr>
          <a:xfrm>
            <a:off x="1049867" y="237066"/>
            <a:ext cx="3852333" cy="9821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Pantalla histórico 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56A6DDD2-FEAF-42BB-AF6D-19F6046630B9}"/>
              </a:ext>
            </a:extLst>
          </p:cNvPr>
          <p:cNvSpPr/>
          <p:nvPr/>
        </p:nvSpPr>
        <p:spPr>
          <a:xfrm>
            <a:off x="6989235" y="237066"/>
            <a:ext cx="1701800" cy="563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Busca por medio de la orden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C43B4C1-B6B4-4632-9C02-D50D81F35F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1599" y="1490610"/>
            <a:ext cx="7436261" cy="4918655"/>
          </a:xfrm>
          <a:prstGeom prst="rect">
            <a:avLst/>
          </a:prstGeom>
        </p:spPr>
      </p:pic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04BDCB9E-A3E0-4A47-95D6-53A8A12F1A27}"/>
              </a:ext>
            </a:extLst>
          </p:cNvPr>
          <p:cNvCxnSpPr/>
          <p:nvPr/>
        </p:nvCxnSpPr>
        <p:spPr>
          <a:xfrm flipV="1">
            <a:off x="4140200" y="800098"/>
            <a:ext cx="2849035" cy="884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7564A152-E769-4AD7-A519-3D720029C1E6}"/>
              </a:ext>
            </a:extLst>
          </p:cNvPr>
          <p:cNvCxnSpPr/>
          <p:nvPr/>
        </p:nvCxnSpPr>
        <p:spPr>
          <a:xfrm flipV="1">
            <a:off x="7425267" y="1346200"/>
            <a:ext cx="1938866" cy="2082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536EC4B9-47F9-49EC-A795-445A72E6D786}"/>
              </a:ext>
            </a:extLst>
          </p:cNvPr>
          <p:cNvSpPr/>
          <p:nvPr/>
        </p:nvSpPr>
        <p:spPr>
          <a:xfrm>
            <a:off x="9364133" y="791872"/>
            <a:ext cx="1701800" cy="8083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Muestra la información de por medio de que procesos a pasado la prenda 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F244BDC-97C1-45BC-9CC8-635F316DAA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997073"/>
            <a:ext cx="3678765" cy="884770"/>
          </a:xfrm>
        </p:spPr>
        <p:txBody>
          <a:bodyPr>
            <a:normAutofit fontScale="90000"/>
          </a:bodyPr>
          <a:lstStyle/>
          <a:p>
            <a:r>
              <a:rPr lang="es-MX" dirty="0"/>
              <a:t>Histórico</a:t>
            </a:r>
          </a:p>
        </p:txBody>
      </p:sp>
    </p:spTree>
    <p:extLst>
      <p:ext uri="{BB962C8B-B14F-4D97-AF65-F5344CB8AC3E}">
        <p14:creationId xmlns:p14="http://schemas.microsoft.com/office/powerpoint/2010/main" val="20937657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1C4F3562-4DCD-4EDB-9144-D7F62F744BD2}"/>
              </a:ext>
            </a:extLst>
          </p:cNvPr>
          <p:cNvSpPr/>
          <p:nvPr/>
        </p:nvSpPr>
        <p:spPr>
          <a:xfrm>
            <a:off x="1049867" y="237066"/>
            <a:ext cx="3852333" cy="9821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Pantalla canceladas 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56A6DDD2-FEAF-42BB-AF6D-19F6046630B9}"/>
              </a:ext>
            </a:extLst>
          </p:cNvPr>
          <p:cNvSpPr/>
          <p:nvPr/>
        </p:nvSpPr>
        <p:spPr>
          <a:xfrm>
            <a:off x="6989235" y="237066"/>
            <a:ext cx="1701800" cy="563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Muestra por medio de un rango de fechas específico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BA25A77-C0CB-4A06-93D5-55DD1F9F8B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800" y="2074332"/>
            <a:ext cx="10007600" cy="3487497"/>
          </a:xfrm>
          <a:prstGeom prst="rect">
            <a:avLst/>
          </a:prstGeom>
        </p:spPr>
      </p:pic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525F0E2B-6F9D-4448-8DE3-736050A06FAE}"/>
              </a:ext>
            </a:extLst>
          </p:cNvPr>
          <p:cNvCxnSpPr/>
          <p:nvPr/>
        </p:nvCxnSpPr>
        <p:spPr>
          <a:xfrm flipV="1">
            <a:off x="3826933" y="518582"/>
            <a:ext cx="3081867" cy="1598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D00BDF76-E59A-4F61-850B-A7CE0426A177}"/>
              </a:ext>
            </a:extLst>
          </p:cNvPr>
          <p:cNvCxnSpPr/>
          <p:nvPr/>
        </p:nvCxnSpPr>
        <p:spPr>
          <a:xfrm flipH="1">
            <a:off x="1659467" y="4572000"/>
            <a:ext cx="127000" cy="1532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F74DCF29-B2A4-406F-A87F-7DE171330C7A}"/>
              </a:ext>
            </a:extLst>
          </p:cNvPr>
          <p:cNvSpPr/>
          <p:nvPr/>
        </p:nvSpPr>
        <p:spPr>
          <a:xfrm>
            <a:off x="1579035" y="6057902"/>
            <a:ext cx="1701800" cy="563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Imprime el ticket correspondiente 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81523733-7563-4B8F-9060-117CC5E54EF4}"/>
              </a:ext>
            </a:extLst>
          </p:cNvPr>
          <p:cNvCxnSpPr/>
          <p:nvPr/>
        </p:nvCxnSpPr>
        <p:spPr>
          <a:xfrm flipV="1">
            <a:off x="3225800" y="1761067"/>
            <a:ext cx="3471333" cy="2421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71727C6C-32F3-4111-9B0F-E119FE595450}"/>
              </a:ext>
            </a:extLst>
          </p:cNvPr>
          <p:cNvSpPr/>
          <p:nvPr/>
        </p:nvSpPr>
        <p:spPr>
          <a:xfrm>
            <a:off x="6659033" y="1240366"/>
            <a:ext cx="1701800" cy="563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Indica la fecha que fue cancelado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219BC652-A88E-4F21-959A-50DBA92F1C29}"/>
              </a:ext>
            </a:extLst>
          </p:cNvPr>
          <p:cNvCxnSpPr/>
          <p:nvPr/>
        </p:nvCxnSpPr>
        <p:spPr>
          <a:xfrm flipV="1">
            <a:off x="5952067" y="1761067"/>
            <a:ext cx="2887133" cy="2904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836AF613-D5F3-45BD-B07A-5281FA29DF40}"/>
              </a:ext>
            </a:extLst>
          </p:cNvPr>
          <p:cNvSpPr/>
          <p:nvPr/>
        </p:nvSpPr>
        <p:spPr>
          <a:xfrm>
            <a:off x="8887884" y="1240366"/>
            <a:ext cx="1701800" cy="563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Mensaje del porque se cancelo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7B15073C-C43E-4564-B558-E34B2210770D}"/>
              </a:ext>
            </a:extLst>
          </p:cNvPr>
          <p:cNvCxnSpPr/>
          <p:nvPr/>
        </p:nvCxnSpPr>
        <p:spPr>
          <a:xfrm>
            <a:off x="2374900" y="4978398"/>
            <a:ext cx="3822700" cy="1079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E9141CBB-654F-417D-AB68-68FFCB820192}"/>
              </a:ext>
            </a:extLst>
          </p:cNvPr>
          <p:cNvSpPr/>
          <p:nvPr/>
        </p:nvSpPr>
        <p:spPr>
          <a:xfrm>
            <a:off x="6286501" y="5907618"/>
            <a:ext cx="1701800" cy="563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Cantidad anterior y actual al cancelar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959C47F-AB25-4C85-A132-9DA24A7EB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427168"/>
            <a:ext cx="3759200" cy="1393300"/>
          </a:xfrm>
        </p:spPr>
        <p:txBody>
          <a:bodyPr/>
          <a:lstStyle/>
          <a:p>
            <a:r>
              <a:rPr lang="es-MX" dirty="0"/>
              <a:t>Canceladas</a:t>
            </a:r>
          </a:p>
        </p:txBody>
      </p:sp>
    </p:spTree>
    <p:extLst>
      <p:ext uri="{BB962C8B-B14F-4D97-AF65-F5344CB8AC3E}">
        <p14:creationId xmlns:p14="http://schemas.microsoft.com/office/powerpoint/2010/main" val="1345686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1C4F3562-4DCD-4EDB-9144-D7F62F744BD2}"/>
              </a:ext>
            </a:extLst>
          </p:cNvPr>
          <p:cNvSpPr/>
          <p:nvPr/>
        </p:nvSpPr>
        <p:spPr>
          <a:xfrm>
            <a:off x="1049867" y="237066"/>
            <a:ext cx="3852333" cy="9821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Pantalla de inicio de sesión  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F26F906-E9BB-47E8-99D8-8833913B6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466" y="1588100"/>
            <a:ext cx="10143067" cy="4796825"/>
          </a:xfrm>
          <a:prstGeom prst="rect">
            <a:avLst/>
          </a:prstGeom>
        </p:spPr>
      </p:pic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7FCE58C7-EEFA-43D0-8F55-2032636A4D5D}"/>
              </a:ext>
            </a:extLst>
          </p:cNvPr>
          <p:cNvSpPr/>
          <p:nvPr/>
        </p:nvSpPr>
        <p:spPr>
          <a:xfrm>
            <a:off x="9140585" y="3916435"/>
            <a:ext cx="3048000" cy="7450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>
                <a:latin typeface="Arial" panose="020B0604020202020204" pitchFamily="34" charset="0"/>
                <a:cs typeface="Arial" panose="020B0604020202020204" pitchFamily="34" charset="0"/>
              </a:rPr>
              <a:t>Nombre de usuario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BB961F3F-8B35-4312-BD41-6A610D20013F}"/>
              </a:ext>
            </a:extLst>
          </p:cNvPr>
          <p:cNvSpPr/>
          <p:nvPr/>
        </p:nvSpPr>
        <p:spPr>
          <a:xfrm>
            <a:off x="79613" y="1588099"/>
            <a:ext cx="3544120" cy="30734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s-MX" sz="1100" dirty="0">
                <a:latin typeface="Arial" panose="020B0604020202020204" pitchFamily="34" charset="0"/>
                <a:cs typeface="Arial" panose="020B0604020202020204" pitchFamily="34" charset="0"/>
              </a:rPr>
              <a:t>Contraseña numérica de 4 dígitos.</a:t>
            </a:r>
          </a:p>
          <a:p>
            <a:pPr algn="ctr"/>
            <a:endParaRPr lang="es-MX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s-MX" sz="1100" dirty="0">
                <a:latin typeface="Arial" panose="020B0604020202020204" pitchFamily="34" charset="0"/>
                <a:cs typeface="Arial" panose="020B0604020202020204" pitchFamily="34" charset="0"/>
              </a:rPr>
              <a:t>Al detectar que se ingresaron 4 dígitos el sistema en automático  iniciara sesión</a:t>
            </a:r>
          </a:p>
          <a:p>
            <a:pPr algn="ctr"/>
            <a:endParaRPr lang="es-MX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s-MX" sz="1100" dirty="0">
                <a:latin typeface="Arial" panose="020B0604020202020204" pitchFamily="34" charset="0"/>
                <a:cs typeface="Arial" panose="020B0604020202020204" pitchFamily="34" charset="0"/>
              </a:rPr>
              <a:t>En caso de ser erróneo lanzara un mensaje en la parte superior derecha, como en la sig. Imagen</a:t>
            </a:r>
            <a:br>
              <a:rPr lang="es-MX" sz="11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MX" sz="11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MX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C4D2676-81F3-42A0-AE6D-BA1C3FB36C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917" y="3683000"/>
            <a:ext cx="2048094" cy="783768"/>
          </a:xfrm>
          <a:prstGeom prst="rect">
            <a:avLst/>
          </a:prstGeom>
        </p:spPr>
      </p:pic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B3D0A6C2-9412-4B2F-8B99-50A18AD095FE}"/>
              </a:ext>
            </a:extLst>
          </p:cNvPr>
          <p:cNvCxnSpPr/>
          <p:nvPr/>
        </p:nvCxnSpPr>
        <p:spPr>
          <a:xfrm>
            <a:off x="3606800" y="2497667"/>
            <a:ext cx="1549400" cy="1659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20FCFA5-6D60-4A04-868D-F2E12BED1467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6739467" y="3767667"/>
            <a:ext cx="2401118" cy="5213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ítulo 2">
            <a:extLst>
              <a:ext uri="{FF2B5EF4-FFF2-40B4-BE49-F238E27FC236}">
                <a16:creationId xmlns:a16="http://schemas.microsoft.com/office/drawing/2014/main" id="{B89D60D7-4390-4BA1-9518-A8EA0AD14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739868"/>
            <a:ext cx="2429111" cy="682027"/>
          </a:xfrm>
        </p:spPr>
        <p:txBody>
          <a:bodyPr>
            <a:normAutofit fontScale="90000"/>
          </a:bodyPr>
          <a:lstStyle/>
          <a:p>
            <a:r>
              <a:rPr lang="es-MX" dirty="0"/>
              <a:t>login </a:t>
            </a:r>
          </a:p>
        </p:txBody>
      </p:sp>
    </p:spTree>
    <p:extLst>
      <p:ext uri="{BB962C8B-B14F-4D97-AF65-F5344CB8AC3E}">
        <p14:creationId xmlns:p14="http://schemas.microsoft.com/office/powerpoint/2010/main" val="27070567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1C4F3562-4DCD-4EDB-9144-D7F62F744BD2}"/>
              </a:ext>
            </a:extLst>
          </p:cNvPr>
          <p:cNvSpPr/>
          <p:nvPr/>
        </p:nvSpPr>
        <p:spPr>
          <a:xfrm>
            <a:off x="1049867" y="237066"/>
            <a:ext cx="3852333" cy="9821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Pantalla roles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56A6DDD2-FEAF-42BB-AF6D-19F6046630B9}"/>
              </a:ext>
            </a:extLst>
          </p:cNvPr>
          <p:cNvSpPr/>
          <p:nvPr/>
        </p:nvSpPr>
        <p:spPr>
          <a:xfrm>
            <a:off x="5693831" y="75357"/>
            <a:ext cx="1701800" cy="563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Abre una ventana nueva como la siguiente para agregar nuevos roles 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D789580-B667-4615-B3F7-A521A4A887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831" y="1839729"/>
            <a:ext cx="9863667" cy="4271504"/>
          </a:xfrm>
          <a:prstGeom prst="rect">
            <a:avLst/>
          </a:prstGeom>
        </p:spPr>
      </p:pic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578D21DB-79E0-4FB8-99DE-8D0C6F4F0169}"/>
              </a:ext>
            </a:extLst>
          </p:cNvPr>
          <p:cNvCxnSpPr>
            <a:cxnSpLocks/>
          </p:cNvCxnSpPr>
          <p:nvPr/>
        </p:nvCxnSpPr>
        <p:spPr>
          <a:xfrm flipV="1">
            <a:off x="3835400" y="542641"/>
            <a:ext cx="1858431" cy="1828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>
            <a:extLst>
              <a:ext uri="{FF2B5EF4-FFF2-40B4-BE49-F238E27FC236}">
                <a16:creationId xmlns:a16="http://schemas.microsoft.com/office/drawing/2014/main" id="{9606ECF3-F7C2-4913-8550-39CE409BD5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4964" y="4895559"/>
            <a:ext cx="9897534" cy="1836204"/>
          </a:xfrm>
          <a:prstGeom prst="rect">
            <a:avLst/>
          </a:prstGeom>
        </p:spPr>
      </p:pic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55FB5D76-4A64-434E-9ABD-E31ADA37630A}"/>
              </a:ext>
            </a:extLst>
          </p:cNvPr>
          <p:cNvSpPr/>
          <p:nvPr/>
        </p:nvSpPr>
        <p:spPr>
          <a:xfrm>
            <a:off x="9110137" y="850331"/>
            <a:ext cx="1701800" cy="563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Indica que son roles establecidos por medio del sistema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F8D97E91-D229-4183-92BF-FF06CB50C42D}"/>
              </a:ext>
            </a:extLst>
          </p:cNvPr>
          <p:cNvCxnSpPr/>
          <p:nvPr/>
        </p:nvCxnSpPr>
        <p:spPr>
          <a:xfrm flipV="1">
            <a:off x="5554133" y="2370667"/>
            <a:ext cx="4512734" cy="2819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5EE8CCC2-0FED-40EB-A41C-DC552D18A753}"/>
              </a:ext>
            </a:extLst>
          </p:cNvPr>
          <p:cNvSpPr/>
          <p:nvPr/>
        </p:nvSpPr>
        <p:spPr>
          <a:xfrm>
            <a:off x="9893298" y="1759300"/>
            <a:ext cx="1701800" cy="563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Indica que son roles creados por los usuarios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5C9A6245-9520-4F4B-BDAC-0DB714951B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6185" y="727531"/>
            <a:ext cx="1801563" cy="1671600"/>
          </a:xfrm>
          <a:prstGeom prst="rect">
            <a:avLst/>
          </a:prstGeom>
        </p:spPr>
      </p:pic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9E397044-1199-4BD8-9779-AF3A02A6BF97}"/>
              </a:ext>
            </a:extLst>
          </p:cNvPr>
          <p:cNvCxnSpPr/>
          <p:nvPr/>
        </p:nvCxnSpPr>
        <p:spPr>
          <a:xfrm flipV="1">
            <a:off x="5232400" y="1286933"/>
            <a:ext cx="3869267" cy="228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ítulo 2">
            <a:extLst>
              <a:ext uri="{FF2B5EF4-FFF2-40B4-BE49-F238E27FC236}">
                <a16:creationId xmlns:a16="http://schemas.microsoft.com/office/drawing/2014/main" id="{A54AD034-8719-4B8F-B774-10A3C6A2E2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150164"/>
            <a:ext cx="2906467" cy="1110832"/>
          </a:xfrm>
        </p:spPr>
        <p:txBody>
          <a:bodyPr/>
          <a:lstStyle/>
          <a:p>
            <a:r>
              <a:rPr lang="es-MX" dirty="0"/>
              <a:t>Roles</a:t>
            </a:r>
          </a:p>
        </p:txBody>
      </p:sp>
    </p:spTree>
    <p:extLst>
      <p:ext uri="{BB962C8B-B14F-4D97-AF65-F5344CB8AC3E}">
        <p14:creationId xmlns:p14="http://schemas.microsoft.com/office/powerpoint/2010/main" val="25186352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1C4F3562-4DCD-4EDB-9144-D7F62F744BD2}"/>
              </a:ext>
            </a:extLst>
          </p:cNvPr>
          <p:cNvSpPr/>
          <p:nvPr/>
        </p:nvSpPr>
        <p:spPr>
          <a:xfrm>
            <a:off x="1049867" y="237066"/>
            <a:ext cx="3852333" cy="9821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Pantalla reportes 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56A6DDD2-FEAF-42BB-AF6D-19F6046630B9}"/>
              </a:ext>
            </a:extLst>
          </p:cNvPr>
          <p:cNvSpPr/>
          <p:nvPr/>
        </p:nvSpPr>
        <p:spPr>
          <a:xfrm>
            <a:off x="6316133" y="248525"/>
            <a:ext cx="2844800" cy="9706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Puede seleccionar una de las 4 opciones dependiendo de la opción seleccionada se establecerá un rango de fechas en los siguientes campos de fecha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3B0D292-896C-4B95-AA49-8A3181C047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867" y="2008356"/>
            <a:ext cx="9592733" cy="3874084"/>
          </a:xfrm>
          <a:prstGeom prst="rect">
            <a:avLst/>
          </a:prstGeom>
        </p:spPr>
      </p:pic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D6DB308F-9B52-4919-ACF6-199D98DAA900}"/>
              </a:ext>
            </a:extLst>
          </p:cNvPr>
          <p:cNvCxnSpPr/>
          <p:nvPr/>
        </p:nvCxnSpPr>
        <p:spPr>
          <a:xfrm flipV="1">
            <a:off x="2032000" y="800098"/>
            <a:ext cx="4284133" cy="2103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632C984E-0188-457C-87F6-38D5A94009B4}"/>
              </a:ext>
            </a:extLst>
          </p:cNvPr>
          <p:cNvCxnSpPr>
            <a:cxnSpLocks/>
          </p:cNvCxnSpPr>
          <p:nvPr/>
        </p:nvCxnSpPr>
        <p:spPr>
          <a:xfrm flipV="1">
            <a:off x="6379634" y="1651000"/>
            <a:ext cx="3780366" cy="3048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0172A5B5-78D3-499F-93F1-F6071820FED1}"/>
              </a:ext>
            </a:extLst>
          </p:cNvPr>
          <p:cNvSpPr/>
          <p:nvPr/>
        </p:nvSpPr>
        <p:spPr>
          <a:xfrm>
            <a:off x="9541933" y="719667"/>
            <a:ext cx="2489200" cy="8125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Genera el reporte en xlsx, en caso de no llenar los campos de fechas dará error 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0A2569F-1278-41A4-9A37-7290C6A11A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082507"/>
            <a:ext cx="3638550" cy="1082507"/>
          </a:xfrm>
        </p:spPr>
        <p:txBody>
          <a:bodyPr/>
          <a:lstStyle/>
          <a:p>
            <a:r>
              <a:rPr lang="es-MX" dirty="0"/>
              <a:t>Reportes</a:t>
            </a:r>
          </a:p>
        </p:txBody>
      </p:sp>
    </p:spTree>
    <p:extLst>
      <p:ext uri="{BB962C8B-B14F-4D97-AF65-F5344CB8AC3E}">
        <p14:creationId xmlns:p14="http://schemas.microsoft.com/office/powerpoint/2010/main" val="34482252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1C4F3562-4DCD-4EDB-9144-D7F62F744BD2}"/>
              </a:ext>
            </a:extLst>
          </p:cNvPr>
          <p:cNvSpPr/>
          <p:nvPr/>
        </p:nvSpPr>
        <p:spPr>
          <a:xfrm>
            <a:off x="1049867" y="237066"/>
            <a:ext cx="3852333" cy="9821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Pantalla cambio contraseña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56A6DDD2-FEAF-42BB-AF6D-19F6046630B9}"/>
              </a:ext>
            </a:extLst>
          </p:cNvPr>
          <p:cNvSpPr/>
          <p:nvPr/>
        </p:nvSpPr>
        <p:spPr>
          <a:xfrm>
            <a:off x="6989234" y="237066"/>
            <a:ext cx="2688165" cy="563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Nota en caso de no completar los campos mandara mensaje de error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E4DCCEE-B144-4987-A112-01AF7A573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7491" y="1721048"/>
            <a:ext cx="7592485" cy="4753638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22E9CD2A-CA17-4547-9E51-8BECC7F2FD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818722"/>
            <a:ext cx="6877050" cy="804863"/>
          </a:xfrm>
        </p:spPr>
        <p:txBody>
          <a:bodyPr>
            <a:normAutofit fontScale="90000"/>
          </a:bodyPr>
          <a:lstStyle/>
          <a:p>
            <a:r>
              <a:rPr lang="es-MX" dirty="0"/>
              <a:t>Cambio contraseña</a:t>
            </a:r>
          </a:p>
        </p:txBody>
      </p:sp>
    </p:spTree>
    <p:extLst>
      <p:ext uri="{BB962C8B-B14F-4D97-AF65-F5344CB8AC3E}">
        <p14:creationId xmlns:p14="http://schemas.microsoft.com/office/powerpoint/2010/main" val="19379507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1C4F3562-4DCD-4EDB-9144-D7F62F744BD2}"/>
              </a:ext>
            </a:extLst>
          </p:cNvPr>
          <p:cNvSpPr/>
          <p:nvPr/>
        </p:nvSpPr>
        <p:spPr>
          <a:xfrm>
            <a:off x="1049867" y="237066"/>
            <a:ext cx="3852333" cy="9821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Pantalla sesión caducada 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56A6DDD2-FEAF-42BB-AF6D-19F6046630B9}"/>
              </a:ext>
            </a:extLst>
          </p:cNvPr>
          <p:cNvSpPr/>
          <p:nvPr/>
        </p:nvSpPr>
        <p:spPr>
          <a:xfrm>
            <a:off x="6989235" y="237066"/>
            <a:ext cx="2662766" cy="15240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En caso de que la sesión haya caducado, se vera una ventana como la que se muestra a continuación, una ves ingresando los datos podrá retomar o seguir con las tareas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AAFC21A-B844-49CC-BE8F-C652C983CF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8133" y="1845237"/>
            <a:ext cx="4920094" cy="405585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98FBC74-4F56-42F0-A212-E8D8ECD9B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122858"/>
            <a:ext cx="6210300" cy="1122858"/>
          </a:xfrm>
        </p:spPr>
        <p:txBody>
          <a:bodyPr/>
          <a:lstStyle/>
          <a:p>
            <a:r>
              <a:rPr lang="es-MX" dirty="0"/>
              <a:t>Sesión caduca </a:t>
            </a:r>
          </a:p>
        </p:txBody>
      </p:sp>
    </p:spTree>
    <p:extLst>
      <p:ext uri="{BB962C8B-B14F-4D97-AF65-F5344CB8AC3E}">
        <p14:creationId xmlns:p14="http://schemas.microsoft.com/office/powerpoint/2010/main" val="23596920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865FFD0-BBAC-4604-A584-97BAE9D99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386" y="2243545"/>
            <a:ext cx="11189813" cy="4445187"/>
          </a:xfrm>
          <a:prstGeom prst="rect">
            <a:avLst/>
          </a:prstGeom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37BFB390-535A-4A54-97D7-5667EB1614CF}"/>
              </a:ext>
            </a:extLst>
          </p:cNvPr>
          <p:cNvSpPr/>
          <p:nvPr/>
        </p:nvSpPr>
        <p:spPr>
          <a:xfrm>
            <a:off x="1049867" y="237066"/>
            <a:ext cx="3852333" cy="9821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Pantalla llegada / nueva orden  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F172BD7A-8563-40BC-8601-3249B5A467FB}"/>
              </a:ext>
            </a:extLst>
          </p:cNvPr>
          <p:cNvSpPr/>
          <p:nvPr/>
        </p:nvSpPr>
        <p:spPr>
          <a:xfrm>
            <a:off x="5502822" y="237066"/>
            <a:ext cx="2815166" cy="16761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En la pantalla llegada aparecerá un sub menú, con 2 opciones</a:t>
            </a:r>
          </a:p>
          <a:p>
            <a:pPr algn="ctr"/>
            <a:endParaRPr lang="es-MX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Nueva orden: la funcionalidad es que se vallan creando todas las hojas de ruta depende del cliente </a:t>
            </a:r>
          </a:p>
          <a:p>
            <a:pPr algn="ctr"/>
            <a:endParaRPr lang="es-MX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Ordenes: indica todas las ordenes que han sido creadas pero no se han confirmado 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E283A42-8476-4237-9C81-3AA81A387C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0037" y="318875"/>
            <a:ext cx="2591162" cy="756272"/>
          </a:xfrm>
          <a:prstGeom prst="rect">
            <a:avLst/>
          </a:prstGeom>
        </p:spPr>
      </p:pic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CF70C58B-5F5F-4352-A28D-106B3EBC6522}"/>
              </a:ext>
            </a:extLst>
          </p:cNvPr>
          <p:cNvSpPr/>
          <p:nvPr/>
        </p:nvSpPr>
        <p:spPr>
          <a:xfrm>
            <a:off x="600800" y="1520060"/>
            <a:ext cx="1426632" cy="6007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Nueva orden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3A74D158-32AC-4E30-A0E9-41F7B09C0955}"/>
              </a:ext>
            </a:extLst>
          </p:cNvPr>
          <p:cNvCxnSpPr/>
          <p:nvPr/>
        </p:nvCxnSpPr>
        <p:spPr>
          <a:xfrm flipV="1">
            <a:off x="3640667" y="5918200"/>
            <a:ext cx="3826933" cy="245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1F396A3D-10B6-4221-B7A1-24F87A5CDDBF}"/>
              </a:ext>
            </a:extLst>
          </p:cNvPr>
          <p:cNvSpPr/>
          <p:nvPr/>
        </p:nvSpPr>
        <p:spPr>
          <a:xfrm>
            <a:off x="3123914" y="1634888"/>
            <a:ext cx="2378907" cy="9051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Al seleccionar un cliente el campo de selecciona una prenda actualiza los datos a las prendas que le pertenecen al cliente seleccionado 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67EFC40E-3A9E-4BBA-A2B8-757D1365948D}"/>
              </a:ext>
            </a:extLst>
          </p:cNvPr>
          <p:cNvCxnSpPr/>
          <p:nvPr/>
        </p:nvCxnSpPr>
        <p:spPr>
          <a:xfrm flipH="1" flipV="1">
            <a:off x="7560733" y="3708400"/>
            <a:ext cx="414867" cy="1820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A0B6A59D-1BFB-41AD-B812-19F6BCF11571}"/>
              </a:ext>
            </a:extLst>
          </p:cNvPr>
          <p:cNvSpPr/>
          <p:nvPr/>
        </p:nvSpPr>
        <p:spPr>
          <a:xfrm>
            <a:off x="7725805" y="5715354"/>
            <a:ext cx="2078596" cy="7447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Agrega la opción en una lista que se posiciona en prendas asignadas,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781BCC12-967B-479C-B7A6-0F5F2077B780}"/>
              </a:ext>
            </a:extLst>
          </p:cNvPr>
          <p:cNvCxnSpPr/>
          <p:nvPr/>
        </p:nvCxnSpPr>
        <p:spPr>
          <a:xfrm flipV="1">
            <a:off x="2027432" y="2328918"/>
            <a:ext cx="1096483" cy="168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8A6846C9-02AF-4683-BB0F-846E3AC39B28}"/>
              </a:ext>
            </a:extLst>
          </p:cNvPr>
          <p:cNvCxnSpPr>
            <a:cxnSpLocks/>
          </p:cNvCxnSpPr>
          <p:nvPr/>
        </p:nvCxnSpPr>
        <p:spPr>
          <a:xfrm flipH="1">
            <a:off x="2027433" y="2536056"/>
            <a:ext cx="2011167" cy="292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49DF5201-B92E-42DE-89B8-9550AA2ACF8A}"/>
              </a:ext>
            </a:extLst>
          </p:cNvPr>
          <p:cNvSpPr/>
          <p:nvPr/>
        </p:nvSpPr>
        <p:spPr>
          <a:xfrm>
            <a:off x="9931780" y="4474690"/>
            <a:ext cx="2391529" cy="969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Nota: en caso de que haya datos en la lista y no se haya cambiado o eliminado al cliente mandara un mensaje de error, al igual en no seleccionar la fecha 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6E2D1B79-8F75-4AA0-B264-0424BA0AE4EF}"/>
              </a:ext>
            </a:extLst>
          </p:cNvPr>
          <p:cNvSpPr/>
          <p:nvPr/>
        </p:nvSpPr>
        <p:spPr>
          <a:xfrm>
            <a:off x="9714782" y="1498832"/>
            <a:ext cx="2078596" cy="7447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Hace la acción de guardar el registro mandando un mensaje satisfactorio 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121634FF-C0F3-4EB4-B810-7CFA0AC3FAC4}"/>
              </a:ext>
            </a:extLst>
          </p:cNvPr>
          <p:cNvSpPr/>
          <p:nvPr/>
        </p:nvSpPr>
        <p:spPr>
          <a:xfrm>
            <a:off x="5088693" y="4386317"/>
            <a:ext cx="2378907" cy="9051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Nota: los campos de clientes se llenan por medio de la vista clientes </a:t>
            </a:r>
          </a:p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Al igual que el campo prenda se llena por medio de la vista prendas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88B112C1-BD36-4B7E-8955-0819D4B5DA0F}"/>
              </a:ext>
            </a:extLst>
          </p:cNvPr>
          <p:cNvCxnSpPr/>
          <p:nvPr/>
        </p:nvCxnSpPr>
        <p:spPr>
          <a:xfrm>
            <a:off x="3383280" y="4386317"/>
            <a:ext cx="1705413" cy="239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B5B39013-183D-4FBB-8D8D-A9380D6F2651}"/>
              </a:ext>
            </a:extLst>
          </p:cNvPr>
          <p:cNvCxnSpPr/>
          <p:nvPr/>
        </p:nvCxnSpPr>
        <p:spPr>
          <a:xfrm flipV="1">
            <a:off x="4274820" y="4960620"/>
            <a:ext cx="813873" cy="41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ítulo 2">
            <a:extLst>
              <a:ext uri="{FF2B5EF4-FFF2-40B4-BE49-F238E27FC236}">
                <a16:creationId xmlns:a16="http://schemas.microsoft.com/office/drawing/2014/main" id="{3FFE0272-F846-4A04-AAF6-5EEF10D19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94947"/>
            <a:ext cx="5600700" cy="818627"/>
          </a:xfrm>
        </p:spPr>
        <p:txBody>
          <a:bodyPr/>
          <a:lstStyle/>
          <a:p>
            <a:r>
              <a:rPr lang="es-MX" dirty="0"/>
              <a:t>Llegada / nueva orden</a:t>
            </a:r>
            <a:r>
              <a:rPr lang="es-MX" baseline="0" dirty="0"/>
              <a:t>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078466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37BFB390-535A-4A54-97D7-5667EB1614CF}"/>
              </a:ext>
            </a:extLst>
          </p:cNvPr>
          <p:cNvSpPr/>
          <p:nvPr/>
        </p:nvSpPr>
        <p:spPr>
          <a:xfrm>
            <a:off x="1049867" y="237066"/>
            <a:ext cx="3852333" cy="9821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Pantalla llegada / ordenes 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6A70BDA-7E44-4A53-ADA4-B9A8796D2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74" y="1634067"/>
            <a:ext cx="11895451" cy="3733746"/>
          </a:xfrm>
          <a:prstGeom prst="rect">
            <a:avLst/>
          </a:prstGeom>
        </p:spPr>
      </p:pic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EE6713F7-F4CF-4B96-9436-667AD5A8E192}"/>
              </a:ext>
            </a:extLst>
          </p:cNvPr>
          <p:cNvCxnSpPr/>
          <p:nvPr/>
        </p:nvCxnSpPr>
        <p:spPr>
          <a:xfrm flipV="1">
            <a:off x="2463800" y="914400"/>
            <a:ext cx="3793067" cy="3200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0791A549-9344-43BD-AE44-88972AEAE7F4}"/>
              </a:ext>
            </a:extLst>
          </p:cNvPr>
          <p:cNvSpPr/>
          <p:nvPr/>
        </p:nvSpPr>
        <p:spPr>
          <a:xfrm>
            <a:off x="6250504" y="203377"/>
            <a:ext cx="2078596" cy="7447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Al cancelar la prenda lo que realizara es eliminarla de la lista 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DFCAF4CD-D4A4-48E5-AED4-12C56B5B00D4}"/>
              </a:ext>
            </a:extLst>
          </p:cNvPr>
          <p:cNvSpPr/>
          <p:nvPr/>
        </p:nvSpPr>
        <p:spPr>
          <a:xfrm>
            <a:off x="8638106" y="271641"/>
            <a:ext cx="2078596" cy="7447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Al cancelar la orden lo que realizara es eliminar toda la orden en concreto elimina todo lo de la lista que corresponde 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E1BF6503-3FFD-4C09-8689-094C9097E416}"/>
              </a:ext>
            </a:extLst>
          </p:cNvPr>
          <p:cNvCxnSpPr/>
          <p:nvPr/>
        </p:nvCxnSpPr>
        <p:spPr>
          <a:xfrm flipV="1">
            <a:off x="5941497" y="1054277"/>
            <a:ext cx="2880770" cy="3754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504FE911-7DDF-4B2C-95BA-0074DDFF54B4}"/>
              </a:ext>
            </a:extLst>
          </p:cNvPr>
          <p:cNvCxnSpPr/>
          <p:nvPr/>
        </p:nvCxnSpPr>
        <p:spPr>
          <a:xfrm flipV="1">
            <a:off x="6747933" y="2192867"/>
            <a:ext cx="2929471" cy="592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57B0BD52-74E4-49F8-A408-66DC92E031E0}"/>
              </a:ext>
            </a:extLst>
          </p:cNvPr>
          <p:cNvSpPr/>
          <p:nvPr/>
        </p:nvSpPr>
        <p:spPr>
          <a:xfrm>
            <a:off x="9728200" y="1947512"/>
            <a:ext cx="812800" cy="3977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cliente</a:t>
            </a: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D231743A-049B-4DC5-BF05-67F5FCE9494C}"/>
              </a:ext>
            </a:extLst>
          </p:cNvPr>
          <p:cNvSpPr/>
          <p:nvPr/>
        </p:nvSpPr>
        <p:spPr>
          <a:xfrm>
            <a:off x="10026596" y="3103184"/>
            <a:ext cx="812800" cy="3977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Prenda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DC481BFF-DEC7-4BF6-B570-1E0A4A738B6B}"/>
              </a:ext>
            </a:extLst>
          </p:cNvPr>
          <p:cNvCxnSpPr/>
          <p:nvPr/>
        </p:nvCxnSpPr>
        <p:spPr>
          <a:xfrm>
            <a:off x="7289802" y="2962981"/>
            <a:ext cx="2736794" cy="271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98744660-F269-4177-97BE-B8B03A3893F6}"/>
              </a:ext>
            </a:extLst>
          </p:cNvPr>
          <p:cNvSpPr/>
          <p:nvPr/>
        </p:nvSpPr>
        <p:spPr>
          <a:xfrm>
            <a:off x="9328164" y="3653102"/>
            <a:ext cx="812800" cy="3977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Fecha de entrega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40625C9A-87E5-45D0-B4DB-80B9EBA3681E}"/>
              </a:ext>
            </a:extLst>
          </p:cNvPr>
          <p:cNvCxnSpPr/>
          <p:nvPr/>
        </p:nvCxnSpPr>
        <p:spPr>
          <a:xfrm>
            <a:off x="7958667" y="3365323"/>
            <a:ext cx="1329266" cy="448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E29B741C-CFEC-4BC0-9EF2-D1BEAE825AFF}"/>
              </a:ext>
            </a:extLst>
          </p:cNvPr>
          <p:cNvCxnSpPr/>
          <p:nvPr/>
        </p:nvCxnSpPr>
        <p:spPr>
          <a:xfrm>
            <a:off x="6959600" y="3641143"/>
            <a:ext cx="2125133" cy="613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38DCD321-D60B-4775-957D-B0984A21CE2F}"/>
              </a:ext>
            </a:extLst>
          </p:cNvPr>
          <p:cNvSpPr/>
          <p:nvPr/>
        </p:nvSpPr>
        <p:spPr>
          <a:xfrm>
            <a:off x="9169359" y="4164921"/>
            <a:ext cx="1083773" cy="2289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cantidad</a:t>
            </a:r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7D77EAC4-6D2D-43AF-95FB-74F25F0E9CF8}"/>
              </a:ext>
            </a:extLst>
          </p:cNvPr>
          <p:cNvCxnSpPr/>
          <p:nvPr/>
        </p:nvCxnSpPr>
        <p:spPr>
          <a:xfrm>
            <a:off x="2051036" y="3928533"/>
            <a:ext cx="1648897" cy="1761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3D63DC9E-D6DC-4E53-A2E1-A4C5A401BB34}"/>
              </a:ext>
            </a:extLst>
          </p:cNvPr>
          <p:cNvSpPr/>
          <p:nvPr/>
        </p:nvSpPr>
        <p:spPr>
          <a:xfrm>
            <a:off x="3781417" y="5613169"/>
            <a:ext cx="2078596" cy="7447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En los detalles indica el tipo de proceso y paso por paso que se le realizara a la prenda </a:t>
            </a:r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DDE25DEC-7503-49A0-8108-4F4A037E58D2}"/>
              </a:ext>
            </a:extLst>
          </p:cNvPr>
          <p:cNvSpPr/>
          <p:nvPr/>
        </p:nvSpPr>
        <p:spPr>
          <a:xfrm>
            <a:off x="6919369" y="5613169"/>
            <a:ext cx="2078596" cy="7447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Al confirmar manda la orden a los pasos correspondientes para darle seguimiento a las prendas registradas</a:t>
            </a:r>
          </a:p>
        </p:txBody>
      </p: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F5BA98EF-3A19-4325-97A7-C60C04A49291}"/>
              </a:ext>
            </a:extLst>
          </p:cNvPr>
          <p:cNvCxnSpPr/>
          <p:nvPr/>
        </p:nvCxnSpPr>
        <p:spPr>
          <a:xfrm>
            <a:off x="7048500" y="4525435"/>
            <a:ext cx="601980" cy="1003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ítulo 2">
            <a:extLst>
              <a:ext uri="{FF2B5EF4-FFF2-40B4-BE49-F238E27FC236}">
                <a16:creationId xmlns:a16="http://schemas.microsoft.com/office/drawing/2014/main" id="{1E9860D9-CE31-4581-9A55-0752045DA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85913"/>
            <a:ext cx="10515600" cy="1325563"/>
          </a:xfrm>
        </p:spPr>
        <p:txBody>
          <a:bodyPr/>
          <a:lstStyle/>
          <a:p>
            <a:r>
              <a:rPr lang="es-MX" sz="4400" kern="12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Llegada / ordenes</a:t>
            </a:r>
            <a:r>
              <a:rPr lang="es-MX" sz="4400" kern="1200" baseline="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415335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1C4F3562-4DCD-4EDB-9144-D7F62F744BD2}"/>
              </a:ext>
            </a:extLst>
          </p:cNvPr>
          <p:cNvSpPr/>
          <p:nvPr/>
        </p:nvSpPr>
        <p:spPr>
          <a:xfrm>
            <a:off x="1049867" y="237066"/>
            <a:ext cx="3852333" cy="9821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Pantalla proceso Prendas / por procesar 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56A6DDD2-FEAF-42BB-AF6D-19F6046630B9}"/>
              </a:ext>
            </a:extLst>
          </p:cNvPr>
          <p:cNvSpPr/>
          <p:nvPr/>
        </p:nvSpPr>
        <p:spPr>
          <a:xfrm>
            <a:off x="414022" y="1382331"/>
            <a:ext cx="1701800" cy="563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Aparecerá una lista de </a:t>
            </a:r>
            <a:r>
              <a:rPr lang="es-MX" sz="1000" dirty="0" err="1">
                <a:latin typeface="Arial" panose="020B0604020202020204" pitchFamily="34" charset="0"/>
                <a:cs typeface="Arial" panose="020B0604020202020204" pitchFamily="34" charset="0"/>
              </a:rPr>
              <a:t>cards</a:t>
            </a:r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 como la que se muestran 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60AD7B2-0060-45D2-84C7-3AC4CDBEF1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7645" y="881014"/>
            <a:ext cx="3115110" cy="676369"/>
          </a:xfrm>
          <a:prstGeom prst="rect">
            <a:avLst/>
          </a:prstGeom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BF7F04A-72D5-4FAA-ABBA-5E2312E2206B}"/>
              </a:ext>
            </a:extLst>
          </p:cNvPr>
          <p:cNvSpPr/>
          <p:nvPr/>
        </p:nvSpPr>
        <p:spPr>
          <a:xfrm>
            <a:off x="5158472" y="237066"/>
            <a:ext cx="2815166" cy="16761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En la pantalla proceso Prendas</a:t>
            </a:r>
            <a:r>
              <a:rPr lang="es-MX" sz="1000" dirty="0">
                <a:solidFill>
                  <a:srgbClr val="2C3E50"/>
                </a:solidFill>
                <a:latin typeface="Avenir"/>
              </a:rPr>
              <a:t> </a:t>
            </a:r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 aparecerá un sub menú, con 2 opciones</a:t>
            </a:r>
          </a:p>
          <a:p>
            <a:pPr algn="ctr"/>
            <a:endParaRPr lang="es-MX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Por procesar: en procesar con las prendas que están en espera a ser ingresadas a la lavadora</a:t>
            </a:r>
          </a:p>
          <a:p>
            <a:pPr algn="ctr"/>
            <a:endParaRPr lang="es-MX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Procesando: indica las prendas que están siendo lavadas en este momento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C26560B-D2A4-4A77-AD8C-8A3D537A9D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623" y="2745886"/>
            <a:ext cx="4505954" cy="2448267"/>
          </a:xfrm>
          <a:prstGeom prst="rect">
            <a:avLst/>
          </a:prstGeom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FEBF648E-4307-4E14-81FA-F04385004F7B}"/>
              </a:ext>
            </a:extLst>
          </p:cNvPr>
          <p:cNvCxnSpPr>
            <a:endCxn id="3" idx="0"/>
          </p:cNvCxnSpPr>
          <p:nvPr/>
        </p:nvCxnSpPr>
        <p:spPr>
          <a:xfrm>
            <a:off x="1958340" y="1973580"/>
            <a:ext cx="556260" cy="772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9BE8D960-A41E-4ACF-BA25-8C0239AC169F}"/>
              </a:ext>
            </a:extLst>
          </p:cNvPr>
          <p:cNvCxnSpPr>
            <a:cxnSpLocks/>
          </p:cNvCxnSpPr>
          <p:nvPr/>
        </p:nvCxnSpPr>
        <p:spPr>
          <a:xfrm flipV="1">
            <a:off x="1325880" y="2560320"/>
            <a:ext cx="2118360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17CC3BA4-B0D9-41D8-8DD8-ACEE6E326D4C}"/>
              </a:ext>
            </a:extLst>
          </p:cNvPr>
          <p:cNvSpPr/>
          <p:nvPr/>
        </p:nvSpPr>
        <p:spPr>
          <a:xfrm>
            <a:off x="3455670" y="2098795"/>
            <a:ext cx="1701800" cy="563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Estado en el que se encuentran 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B52FC2CA-61AB-434A-9D0E-C04261ECDF31}"/>
              </a:ext>
            </a:extLst>
          </p:cNvPr>
          <p:cNvSpPr/>
          <p:nvPr/>
        </p:nvSpPr>
        <p:spPr>
          <a:xfrm>
            <a:off x="5332732" y="2380311"/>
            <a:ext cx="1701800" cy="563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Tiempo que lleva desde que se aprobó 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E1EE0840-6691-439D-9F43-B6284F655925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2385060" y="2661827"/>
            <a:ext cx="2947672" cy="995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77980D68-1F96-420A-8B5D-2C7E001766C1}"/>
              </a:ext>
            </a:extLst>
          </p:cNvPr>
          <p:cNvSpPr/>
          <p:nvPr/>
        </p:nvSpPr>
        <p:spPr>
          <a:xfrm>
            <a:off x="5436867" y="3034195"/>
            <a:ext cx="1701800" cy="563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Paso genérico en el que se encuentra 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9F78437C-26D7-46EC-9129-66ADDEF0D326}"/>
              </a:ext>
            </a:extLst>
          </p:cNvPr>
          <p:cNvCxnSpPr>
            <a:cxnSpLocks/>
          </p:cNvCxnSpPr>
          <p:nvPr/>
        </p:nvCxnSpPr>
        <p:spPr>
          <a:xfrm flipV="1">
            <a:off x="4549140" y="3159714"/>
            <a:ext cx="887727" cy="49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ACA88E7C-42EF-42FA-BD05-87B26CCF6B51}"/>
              </a:ext>
            </a:extLst>
          </p:cNvPr>
          <p:cNvCxnSpPr/>
          <p:nvPr/>
        </p:nvCxnSpPr>
        <p:spPr>
          <a:xfrm>
            <a:off x="1440180" y="4068232"/>
            <a:ext cx="0" cy="8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04A904F1-21FE-4973-A8C9-E5D8C8834958}"/>
              </a:ext>
            </a:extLst>
          </p:cNvPr>
          <p:cNvCxnSpPr>
            <a:cxnSpLocks/>
          </p:cNvCxnSpPr>
          <p:nvPr/>
        </p:nvCxnSpPr>
        <p:spPr>
          <a:xfrm flipV="1">
            <a:off x="4549140" y="3873971"/>
            <a:ext cx="1059180" cy="423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A3D5FD78-24E2-4F49-BFAD-D5CEC1567B99}"/>
              </a:ext>
            </a:extLst>
          </p:cNvPr>
          <p:cNvSpPr/>
          <p:nvPr/>
        </p:nvSpPr>
        <p:spPr>
          <a:xfrm>
            <a:off x="5617207" y="3657600"/>
            <a:ext cx="1701800" cy="563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Tipo de lavado que se asignara </a:t>
            </a: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D5E541B6-446F-45E5-BF66-2C16E3DBED8B}"/>
              </a:ext>
            </a:extLst>
          </p:cNvPr>
          <p:cNvSpPr/>
          <p:nvPr/>
        </p:nvSpPr>
        <p:spPr>
          <a:xfrm>
            <a:off x="354330" y="5584348"/>
            <a:ext cx="4278630" cy="12736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Empieza el proceso se da iniciar una ves el cargamento este en la lavadora o se este a punto de introducir, y aparecerá una ventana como la que se seña indicando la cantidad de prendas que se ingresan y al tipo de lavadora que entrara, la lavadoras que aparece coinciden con el tipo de lavado correspondiente 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D43724FC-45C2-4C57-9645-09B2F44B59EC}"/>
              </a:ext>
            </a:extLst>
          </p:cNvPr>
          <p:cNvCxnSpPr>
            <a:cxnSpLocks/>
          </p:cNvCxnSpPr>
          <p:nvPr/>
        </p:nvCxnSpPr>
        <p:spPr>
          <a:xfrm flipH="1">
            <a:off x="1882140" y="4574424"/>
            <a:ext cx="1005840" cy="1009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Imagen 32">
            <a:extLst>
              <a:ext uri="{FF2B5EF4-FFF2-40B4-BE49-F238E27FC236}">
                <a16:creationId xmlns:a16="http://schemas.microsoft.com/office/drawing/2014/main" id="{C9B7FB49-D6F6-4064-BD43-5DCD4BE0FE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2200" y="5110533"/>
            <a:ext cx="1900359" cy="1510401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0DDC0912-CE6C-4C66-B9D8-94C98E0519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68637" y="2058835"/>
            <a:ext cx="3860077" cy="4477689"/>
          </a:xfrm>
          <a:prstGeom prst="rect">
            <a:avLst/>
          </a:prstGeom>
        </p:spPr>
      </p:pic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5536BBC5-8FE6-4674-86D0-947607C87F27}"/>
              </a:ext>
            </a:extLst>
          </p:cNvPr>
          <p:cNvCxnSpPr/>
          <p:nvPr/>
        </p:nvCxnSpPr>
        <p:spPr>
          <a:xfrm>
            <a:off x="4381500" y="4574424"/>
            <a:ext cx="1235707" cy="73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DF7D6EA0-540C-43AB-89E9-17B5B1A41A77}"/>
              </a:ext>
            </a:extLst>
          </p:cNvPr>
          <p:cNvSpPr/>
          <p:nvPr/>
        </p:nvSpPr>
        <p:spPr>
          <a:xfrm>
            <a:off x="5715154" y="4366684"/>
            <a:ext cx="1900359" cy="670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Al seleccionar aparecerá una vista como la que se señala detallando el siclo completo de la prenda </a:t>
            </a:r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4895AC32-B5F5-4B43-A7B9-4DAD9DB18827}"/>
              </a:ext>
            </a:extLst>
          </p:cNvPr>
          <p:cNvCxnSpPr>
            <a:cxnSpLocks/>
          </p:cNvCxnSpPr>
          <p:nvPr/>
        </p:nvCxnSpPr>
        <p:spPr>
          <a:xfrm flipV="1">
            <a:off x="7280910" y="3034196"/>
            <a:ext cx="887727" cy="1332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ítulo 3">
            <a:extLst>
              <a:ext uri="{FF2B5EF4-FFF2-40B4-BE49-F238E27FC236}">
                <a16:creationId xmlns:a16="http://schemas.microsoft.com/office/drawing/2014/main" id="{BFB679DD-4B35-4DC9-A7AB-57A38EE54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997500"/>
            <a:ext cx="10504714" cy="941196"/>
          </a:xfrm>
        </p:spPr>
        <p:txBody>
          <a:bodyPr/>
          <a:lstStyle/>
          <a:p>
            <a:r>
              <a:rPr lang="es-MX" dirty="0"/>
              <a:t>Proceso prendas</a:t>
            </a:r>
            <a:r>
              <a:rPr lang="es-MX" baseline="0" dirty="0"/>
              <a:t> / por procesar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590599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1C4F3562-4DCD-4EDB-9144-D7F62F744BD2}"/>
              </a:ext>
            </a:extLst>
          </p:cNvPr>
          <p:cNvSpPr/>
          <p:nvPr/>
        </p:nvSpPr>
        <p:spPr>
          <a:xfrm>
            <a:off x="666751" y="237066"/>
            <a:ext cx="4235450" cy="9821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Pantalla proceso Prendas / procesando 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56A6DDD2-FEAF-42BB-AF6D-19F6046630B9}"/>
              </a:ext>
            </a:extLst>
          </p:cNvPr>
          <p:cNvSpPr/>
          <p:nvPr/>
        </p:nvSpPr>
        <p:spPr>
          <a:xfrm>
            <a:off x="414022" y="1247416"/>
            <a:ext cx="2462528" cy="6979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Aparecerá una lista de </a:t>
            </a:r>
            <a:r>
              <a:rPr lang="es-MX" sz="1000" dirty="0" err="1">
                <a:latin typeface="Arial" panose="020B0604020202020204" pitchFamily="34" charset="0"/>
                <a:cs typeface="Arial" panose="020B0604020202020204" pitchFamily="34" charset="0"/>
              </a:rPr>
              <a:t>cards</a:t>
            </a:r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 como la que se muestran, las cuales son prendas que se están lavando en ese momento 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FEBF648E-4307-4E14-81FA-F04385004F7B}"/>
              </a:ext>
            </a:extLst>
          </p:cNvPr>
          <p:cNvCxnSpPr>
            <a:cxnSpLocks/>
          </p:cNvCxnSpPr>
          <p:nvPr/>
        </p:nvCxnSpPr>
        <p:spPr>
          <a:xfrm>
            <a:off x="1958340" y="1973580"/>
            <a:ext cx="556260" cy="772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Imagen 40">
            <a:extLst>
              <a:ext uri="{FF2B5EF4-FFF2-40B4-BE49-F238E27FC236}">
                <a16:creationId xmlns:a16="http://schemas.microsoft.com/office/drawing/2014/main" id="{FBD75F0E-C907-4D14-9B0E-50B1F9683F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867" y="2774103"/>
            <a:ext cx="4601217" cy="3353268"/>
          </a:xfrm>
          <a:prstGeom prst="rect">
            <a:avLst/>
          </a:prstGeom>
        </p:spPr>
      </p:pic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CF2163E5-C028-49BE-AE2D-9D540C5EA25D}"/>
              </a:ext>
            </a:extLst>
          </p:cNvPr>
          <p:cNvCxnSpPr>
            <a:cxnSpLocks/>
          </p:cNvCxnSpPr>
          <p:nvPr/>
        </p:nvCxnSpPr>
        <p:spPr>
          <a:xfrm flipV="1">
            <a:off x="1057275" y="2512336"/>
            <a:ext cx="2143125" cy="1307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DE84718E-623F-43AF-A606-63489734D71C}"/>
              </a:ext>
            </a:extLst>
          </p:cNvPr>
          <p:cNvSpPr/>
          <p:nvPr/>
        </p:nvSpPr>
        <p:spPr>
          <a:xfrm>
            <a:off x="3114044" y="1516794"/>
            <a:ext cx="2462528" cy="9597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Imprime una etiqueta para asignar a un carrito físico vacío, la etiqueta se imprime solo cuando indica el primer paso, en caso de ser administrador se podrá imprimir múltiples veces  </a:t>
            </a:r>
          </a:p>
        </p:txBody>
      </p:sp>
      <p:pic>
        <p:nvPicPr>
          <p:cNvPr id="45" name="Imagen 44">
            <a:extLst>
              <a:ext uri="{FF2B5EF4-FFF2-40B4-BE49-F238E27FC236}">
                <a16:creationId xmlns:a16="http://schemas.microsoft.com/office/drawing/2014/main" id="{E606728F-A61A-42F3-B90F-3EC8103DC7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4100" y="134998"/>
            <a:ext cx="3620005" cy="1838582"/>
          </a:xfrm>
          <a:prstGeom prst="rect">
            <a:avLst/>
          </a:prstGeom>
        </p:spPr>
      </p:pic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4BA0F960-345F-49C1-A081-8C898C980D6B}"/>
              </a:ext>
            </a:extLst>
          </p:cNvPr>
          <p:cNvCxnSpPr/>
          <p:nvPr/>
        </p:nvCxnSpPr>
        <p:spPr>
          <a:xfrm flipV="1">
            <a:off x="5085084" y="657225"/>
            <a:ext cx="1010916" cy="859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E25C4E07-E81E-4CBD-9A65-5D22AD354765}"/>
              </a:ext>
            </a:extLst>
          </p:cNvPr>
          <p:cNvCxnSpPr/>
          <p:nvPr/>
        </p:nvCxnSpPr>
        <p:spPr>
          <a:xfrm flipV="1">
            <a:off x="4733925" y="3028950"/>
            <a:ext cx="1362075" cy="400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B781BDA0-5037-4CCB-8F84-6DDE1E76C9BE}"/>
              </a:ext>
            </a:extLst>
          </p:cNvPr>
          <p:cNvSpPr/>
          <p:nvPr/>
        </p:nvSpPr>
        <p:spPr>
          <a:xfrm>
            <a:off x="6096000" y="2526022"/>
            <a:ext cx="1600831" cy="5396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Paso genérico que corresponde </a:t>
            </a:r>
          </a:p>
        </p:txBody>
      </p: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0F777AF7-52A3-46C4-888B-089D74504B0B}"/>
              </a:ext>
            </a:extLst>
          </p:cNvPr>
          <p:cNvCxnSpPr>
            <a:cxnSpLocks/>
          </p:cNvCxnSpPr>
          <p:nvPr/>
        </p:nvCxnSpPr>
        <p:spPr>
          <a:xfrm>
            <a:off x="9534525" y="1596389"/>
            <a:ext cx="1162050" cy="200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ángulo: esquinas redondeadas 53">
            <a:extLst>
              <a:ext uri="{FF2B5EF4-FFF2-40B4-BE49-F238E27FC236}">
                <a16:creationId xmlns:a16="http://schemas.microsoft.com/office/drawing/2014/main" id="{E22BA30E-E5E1-4E52-B029-523556840228}"/>
              </a:ext>
            </a:extLst>
          </p:cNvPr>
          <p:cNvSpPr/>
          <p:nvPr/>
        </p:nvSpPr>
        <p:spPr>
          <a:xfrm>
            <a:off x="10067925" y="1797200"/>
            <a:ext cx="1905000" cy="10072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Son las siglas del tipo de lavados que corresponde las cuales se irán tachando físicamente cada ves que pase un proceso </a:t>
            </a:r>
          </a:p>
        </p:txBody>
      </p: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34468E77-92C3-4FA1-9963-A07F7CB88950}"/>
              </a:ext>
            </a:extLst>
          </p:cNvPr>
          <p:cNvCxnSpPr/>
          <p:nvPr/>
        </p:nvCxnSpPr>
        <p:spPr>
          <a:xfrm flipV="1">
            <a:off x="9525000" y="381000"/>
            <a:ext cx="704850" cy="133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A9C1E552-1023-47E6-9F61-D62D0BBF716C}"/>
              </a:ext>
            </a:extLst>
          </p:cNvPr>
          <p:cNvSpPr/>
          <p:nvPr/>
        </p:nvSpPr>
        <p:spPr>
          <a:xfrm>
            <a:off x="10311633" y="134998"/>
            <a:ext cx="1661292" cy="8556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El código de barras el cual funciona para la vista de búsqueda el cual da información detallada del ticket</a:t>
            </a:r>
          </a:p>
        </p:txBody>
      </p: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03B61821-E3C8-4A92-94E5-FE2729DD5C04}"/>
              </a:ext>
            </a:extLst>
          </p:cNvPr>
          <p:cNvCxnSpPr/>
          <p:nvPr/>
        </p:nvCxnSpPr>
        <p:spPr>
          <a:xfrm flipV="1">
            <a:off x="3114044" y="3429000"/>
            <a:ext cx="2981956" cy="1209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ángulo: esquinas redondeadas 60">
            <a:extLst>
              <a:ext uri="{FF2B5EF4-FFF2-40B4-BE49-F238E27FC236}">
                <a16:creationId xmlns:a16="http://schemas.microsoft.com/office/drawing/2014/main" id="{82F3992C-C8F2-4CA3-80D9-FB17D656846D}"/>
              </a:ext>
            </a:extLst>
          </p:cNvPr>
          <p:cNvSpPr/>
          <p:nvPr/>
        </p:nvSpPr>
        <p:spPr>
          <a:xfrm>
            <a:off x="6114430" y="3165931"/>
            <a:ext cx="1886570" cy="9089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Indica que solo un usuario administrador o con el permiso correspondiente podrá autorizar y concluir el proceso para dar el siguiente paso </a:t>
            </a:r>
          </a:p>
        </p:txBody>
      </p: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F83148C7-4A96-41EC-81CB-4C48EE3AC34E}"/>
              </a:ext>
            </a:extLst>
          </p:cNvPr>
          <p:cNvCxnSpPr/>
          <p:nvPr/>
        </p:nvCxnSpPr>
        <p:spPr>
          <a:xfrm flipH="1">
            <a:off x="4829175" y="4152900"/>
            <a:ext cx="1495425" cy="851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A6D3EAF3-EE28-4BB1-A868-662A404987F9}"/>
              </a:ext>
            </a:extLst>
          </p:cNvPr>
          <p:cNvCxnSpPr/>
          <p:nvPr/>
        </p:nvCxnSpPr>
        <p:spPr>
          <a:xfrm flipV="1">
            <a:off x="2714625" y="3131405"/>
            <a:ext cx="628019" cy="971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23577CB5-7F8B-409A-A355-DA734C0BB4E3}"/>
              </a:ext>
            </a:extLst>
          </p:cNvPr>
          <p:cNvSpPr/>
          <p:nvPr/>
        </p:nvSpPr>
        <p:spPr>
          <a:xfrm>
            <a:off x="3309622" y="2649188"/>
            <a:ext cx="1600831" cy="5396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Tiempo que lleva en la lavadora </a:t>
            </a:r>
          </a:p>
        </p:txBody>
      </p: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6E9A47DB-C0AC-4F14-85ED-076F4FB11C21}"/>
              </a:ext>
            </a:extLst>
          </p:cNvPr>
          <p:cNvCxnSpPr/>
          <p:nvPr/>
        </p:nvCxnSpPr>
        <p:spPr>
          <a:xfrm>
            <a:off x="4885694" y="5833253"/>
            <a:ext cx="15906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ángulo: esquinas redondeadas 68">
            <a:extLst>
              <a:ext uri="{FF2B5EF4-FFF2-40B4-BE49-F238E27FC236}">
                <a16:creationId xmlns:a16="http://schemas.microsoft.com/office/drawing/2014/main" id="{7213FD0A-BD7C-43F7-B576-9A20B43CE996}"/>
              </a:ext>
            </a:extLst>
          </p:cNvPr>
          <p:cNvSpPr/>
          <p:nvPr/>
        </p:nvSpPr>
        <p:spPr>
          <a:xfrm>
            <a:off x="6476365" y="5563418"/>
            <a:ext cx="1886570" cy="704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Regresa las prendas a un paso anterior, dando un motivo del porque se regresan </a:t>
            </a:r>
          </a:p>
        </p:txBody>
      </p:sp>
      <p:pic>
        <p:nvPicPr>
          <p:cNvPr id="70" name="Imagen 69">
            <a:extLst>
              <a:ext uri="{FF2B5EF4-FFF2-40B4-BE49-F238E27FC236}">
                <a16:creationId xmlns:a16="http://schemas.microsoft.com/office/drawing/2014/main" id="{37CC09FD-CCA5-48B0-A04D-D33D7BD00C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01150" y="4852544"/>
            <a:ext cx="2771775" cy="1233343"/>
          </a:xfrm>
          <a:prstGeom prst="rect">
            <a:avLst/>
          </a:prstGeom>
        </p:spPr>
      </p:pic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A146E6F7-C92C-46A2-B8D4-8BEFE130994F}"/>
              </a:ext>
            </a:extLst>
          </p:cNvPr>
          <p:cNvCxnSpPr/>
          <p:nvPr/>
        </p:nvCxnSpPr>
        <p:spPr>
          <a:xfrm flipV="1">
            <a:off x="8429625" y="5457825"/>
            <a:ext cx="685800" cy="427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D0FA6786-7B27-4739-BE98-12FD54CA9DC1}"/>
              </a:ext>
            </a:extLst>
          </p:cNvPr>
          <p:cNvCxnSpPr/>
          <p:nvPr/>
        </p:nvCxnSpPr>
        <p:spPr>
          <a:xfrm flipV="1">
            <a:off x="4885694" y="4884421"/>
            <a:ext cx="1372231" cy="449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ángulo: esquinas redondeadas 74">
            <a:extLst>
              <a:ext uri="{FF2B5EF4-FFF2-40B4-BE49-F238E27FC236}">
                <a16:creationId xmlns:a16="http://schemas.microsoft.com/office/drawing/2014/main" id="{3C815D5F-791D-4947-B157-A4FC2F9552BB}"/>
              </a:ext>
            </a:extLst>
          </p:cNvPr>
          <p:cNvSpPr/>
          <p:nvPr/>
        </p:nvSpPr>
        <p:spPr>
          <a:xfrm>
            <a:off x="6272528" y="4224478"/>
            <a:ext cx="2146948" cy="123334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Se eliminan por completo de la orden pero dejando un motivo y la cantidad de cancelación el cual podrá consultar en la vista cancelaciones </a:t>
            </a:r>
          </a:p>
        </p:txBody>
      </p:sp>
      <p:pic>
        <p:nvPicPr>
          <p:cNvPr id="76" name="Imagen 75">
            <a:extLst>
              <a:ext uri="{FF2B5EF4-FFF2-40B4-BE49-F238E27FC236}">
                <a16:creationId xmlns:a16="http://schemas.microsoft.com/office/drawing/2014/main" id="{D2D6A934-7144-4B29-84CB-3522039263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30392" y="2972925"/>
            <a:ext cx="2496461" cy="1693202"/>
          </a:xfrm>
          <a:prstGeom prst="rect">
            <a:avLst/>
          </a:prstGeom>
        </p:spPr>
      </p:pic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79BF927F-F85D-4632-9226-6A730341783B}"/>
              </a:ext>
            </a:extLst>
          </p:cNvPr>
          <p:cNvCxnSpPr>
            <a:endCxn id="76" idx="1"/>
          </p:cNvCxnSpPr>
          <p:nvPr/>
        </p:nvCxnSpPr>
        <p:spPr>
          <a:xfrm flipV="1">
            <a:off x="8335626" y="3819526"/>
            <a:ext cx="1094766" cy="734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ángulo: esquinas redondeadas 78">
            <a:extLst>
              <a:ext uri="{FF2B5EF4-FFF2-40B4-BE49-F238E27FC236}">
                <a16:creationId xmlns:a16="http://schemas.microsoft.com/office/drawing/2014/main" id="{F71CCA8D-91DD-4BE6-9057-72F38A94CFEF}"/>
              </a:ext>
            </a:extLst>
          </p:cNvPr>
          <p:cNvSpPr/>
          <p:nvPr/>
        </p:nvSpPr>
        <p:spPr>
          <a:xfrm>
            <a:off x="3059437" y="3705366"/>
            <a:ext cx="1545585" cy="3071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En que lavadora se encuentra </a:t>
            </a:r>
          </a:p>
        </p:txBody>
      </p:sp>
      <p:cxnSp>
        <p:nvCxnSpPr>
          <p:cNvPr id="81" name="Conector recto de flecha 80">
            <a:extLst>
              <a:ext uri="{FF2B5EF4-FFF2-40B4-BE49-F238E27FC236}">
                <a16:creationId xmlns:a16="http://schemas.microsoft.com/office/drawing/2014/main" id="{1379C76C-C438-40D3-89B3-A0AFBD6E4164}"/>
              </a:ext>
            </a:extLst>
          </p:cNvPr>
          <p:cNvCxnSpPr/>
          <p:nvPr/>
        </p:nvCxnSpPr>
        <p:spPr>
          <a:xfrm flipV="1">
            <a:off x="1637981" y="4033837"/>
            <a:ext cx="1619243" cy="544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8A838246-8AC1-4D75-9747-8EB577C08D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158140"/>
            <a:ext cx="9201150" cy="1143741"/>
          </a:xfrm>
        </p:spPr>
        <p:txBody>
          <a:bodyPr>
            <a:normAutofit fontScale="90000"/>
          </a:bodyPr>
          <a:lstStyle/>
          <a:p>
            <a:r>
              <a:rPr lang="es-MX" sz="6000" kern="12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Proceso prendas</a:t>
            </a:r>
            <a:r>
              <a:rPr lang="es-MX" sz="6000" kern="1200" baseline="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 / procesando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261713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1C4F3562-4DCD-4EDB-9144-D7F62F744BD2}"/>
              </a:ext>
            </a:extLst>
          </p:cNvPr>
          <p:cNvSpPr/>
          <p:nvPr/>
        </p:nvSpPr>
        <p:spPr>
          <a:xfrm>
            <a:off x="850903" y="237066"/>
            <a:ext cx="4051298" cy="9821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Pantalla entregas / ordenes concluidas 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56A6DDD2-FEAF-42BB-AF6D-19F6046630B9}"/>
              </a:ext>
            </a:extLst>
          </p:cNvPr>
          <p:cNvSpPr/>
          <p:nvPr/>
        </p:nvSpPr>
        <p:spPr>
          <a:xfrm>
            <a:off x="4105162" y="2460462"/>
            <a:ext cx="1015362" cy="3066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estatus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FB05762-2826-407B-AEBD-9DD9F76ACD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4108" y="914356"/>
            <a:ext cx="3648584" cy="609685"/>
          </a:xfrm>
          <a:prstGeom prst="rect">
            <a:avLst/>
          </a:prstGeom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3901F35-7053-40AE-870B-AC62AFCF9636}"/>
              </a:ext>
            </a:extLst>
          </p:cNvPr>
          <p:cNvSpPr/>
          <p:nvPr/>
        </p:nvSpPr>
        <p:spPr>
          <a:xfrm>
            <a:off x="5353205" y="381116"/>
            <a:ext cx="2815166" cy="16761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En la pantalla entregas</a:t>
            </a:r>
            <a:r>
              <a:rPr lang="es-MX" dirty="0"/>
              <a:t> </a:t>
            </a:r>
            <a:r>
              <a:rPr lang="es-MX" sz="1000" dirty="0">
                <a:solidFill>
                  <a:srgbClr val="2C3E50"/>
                </a:solidFill>
                <a:latin typeface="Avenir"/>
              </a:rPr>
              <a:t>ap</a:t>
            </a:r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arecerá un sub menú, con 2 opciones</a:t>
            </a:r>
          </a:p>
          <a:p>
            <a:pPr algn="ctr"/>
            <a:endParaRPr lang="es-MX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Ordenes Concluidas: indica todas las ordenes concluidas con su n cantidad de prendas </a:t>
            </a:r>
          </a:p>
          <a:p>
            <a:pPr algn="ctr"/>
            <a:endParaRPr lang="es-MX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Prendas concluidas :indica que una prenda de la orden ya ha sido concluida pero aun hay en transito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E8D41BF-3D27-404B-BB53-F68E2339C4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838" y="2933483"/>
            <a:ext cx="4315427" cy="3105583"/>
          </a:xfrm>
          <a:prstGeom prst="rect">
            <a:avLst/>
          </a:prstGeom>
        </p:spPr>
      </p:pic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01F16B4B-80CF-4F57-ACA6-32B989033C72}"/>
              </a:ext>
            </a:extLst>
          </p:cNvPr>
          <p:cNvSpPr/>
          <p:nvPr/>
        </p:nvSpPr>
        <p:spPr>
          <a:xfrm>
            <a:off x="470539" y="1622188"/>
            <a:ext cx="2462528" cy="6979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Aparecerá una lista de </a:t>
            </a:r>
            <a:r>
              <a:rPr lang="es-MX" sz="1000" dirty="0" err="1">
                <a:latin typeface="Arial" panose="020B0604020202020204" pitchFamily="34" charset="0"/>
                <a:cs typeface="Arial" panose="020B0604020202020204" pitchFamily="34" charset="0"/>
              </a:rPr>
              <a:t>cards</a:t>
            </a:r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 como la que se muestran las cuales son las ordenes concluidas con todas las prendas asignadas 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75A967CA-D615-4CA9-A418-ACFEEE70BC53}"/>
              </a:ext>
            </a:extLst>
          </p:cNvPr>
          <p:cNvCxnSpPr>
            <a:cxnSpLocks/>
          </p:cNvCxnSpPr>
          <p:nvPr/>
        </p:nvCxnSpPr>
        <p:spPr>
          <a:xfrm flipH="1">
            <a:off x="2266950" y="2320135"/>
            <a:ext cx="609601" cy="613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27334550-B30A-482A-96A1-7E6CC1795F09}"/>
              </a:ext>
            </a:extLst>
          </p:cNvPr>
          <p:cNvCxnSpPr>
            <a:cxnSpLocks/>
          </p:cNvCxnSpPr>
          <p:nvPr/>
        </p:nvCxnSpPr>
        <p:spPr>
          <a:xfrm flipV="1">
            <a:off x="4291013" y="2822585"/>
            <a:ext cx="36380" cy="602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06579445-9BD0-463B-A2C2-EB9633A35AC6}"/>
              </a:ext>
            </a:extLst>
          </p:cNvPr>
          <p:cNvSpPr/>
          <p:nvPr/>
        </p:nvSpPr>
        <p:spPr>
          <a:xfrm>
            <a:off x="5340516" y="2695441"/>
            <a:ext cx="1490160" cy="5450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Tiempo total de horas en todo los procesos 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5818EE7F-BD6E-4069-96D8-CE5F5B672AA1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2473991" y="2967950"/>
            <a:ext cx="2866525" cy="2126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88AC7F39-BC70-4D31-B29E-F4613B509D84}"/>
              </a:ext>
            </a:extLst>
          </p:cNvPr>
          <p:cNvCxnSpPr>
            <a:cxnSpLocks/>
          </p:cNvCxnSpPr>
          <p:nvPr/>
        </p:nvCxnSpPr>
        <p:spPr>
          <a:xfrm flipV="1">
            <a:off x="1800225" y="2382874"/>
            <a:ext cx="1846247" cy="1505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021FDF51-2826-498E-BDB8-9B61109C1445}"/>
              </a:ext>
            </a:extLst>
          </p:cNvPr>
          <p:cNvSpPr/>
          <p:nvPr/>
        </p:nvSpPr>
        <p:spPr>
          <a:xfrm>
            <a:off x="3534262" y="1763981"/>
            <a:ext cx="1586262" cy="5450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Folio que se asigna en la vista llegada / nueva orden  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8C6953C0-5F73-4A68-AE48-E7C36E9B7907}"/>
              </a:ext>
            </a:extLst>
          </p:cNvPr>
          <p:cNvCxnSpPr>
            <a:cxnSpLocks/>
          </p:cNvCxnSpPr>
          <p:nvPr/>
        </p:nvCxnSpPr>
        <p:spPr>
          <a:xfrm flipV="1">
            <a:off x="4704611" y="4560411"/>
            <a:ext cx="462856" cy="700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3C5CC20A-7A89-47CF-8A79-C2C684C6C21B}"/>
              </a:ext>
            </a:extLst>
          </p:cNvPr>
          <p:cNvSpPr/>
          <p:nvPr/>
        </p:nvSpPr>
        <p:spPr>
          <a:xfrm>
            <a:off x="5167467" y="3774921"/>
            <a:ext cx="1857065" cy="7854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Finaliza por completo la orden, una ves entregada al cliente con su respectiva hoja, que se imprime dentro de ver detalles  </a:t>
            </a: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D1113114-0F0B-4748-9500-99007E9239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6927" y="2308998"/>
            <a:ext cx="2942285" cy="1490348"/>
          </a:xfrm>
          <a:prstGeom prst="rect">
            <a:avLst/>
          </a:prstGeom>
        </p:spPr>
      </p:pic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40D14139-2A13-4AB6-B5B1-A40EBECBCF00}"/>
              </a:ext>
            </a:extLst>
          </p:cNvPr>
          <p:cNvCxnSpPr/>
          <p:nvPr/>
        </p:nvCxnSpPr>
        <p:spPr>
          <a:xfrm flipV="1">
            <a:off x="6315075" y="3240458"/>
            <a:ext cx="780594" cy="534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Imagen 36">
            <a:extLst>
              <a:ext uri="{FF2B5EF4-FFF2-40B4-BE49-F238E27FC236}">
                <a16:creationId xmlns:a16="http://schemas.microsoft.com/office/drawing/2014/main" id="{36345FD0-0544-40B4-9E2A-5527280F91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00123" y="4070596"/>
            <a:ext cx="2305939" cy="2381250"/>
          </a:xfrm>
          <a:prstGeom prst="rect">
            <a:avLst/>
          </a:prstGeom>
        </p:spPr>
      </p:pic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758C4FC1-7FC3-4F98-A254-525A559D1D84}"/>
              </a:ext>
            </a:extLst>
          </p:cNvPr>
          <p:cNvSpPr/>
          <p:nvPr/>
        </p:nvSpPr>
        <p:spPr>
          <a:xfrm>
            <a:off x="5362729" y="5162550"/>
            <a:ext cx="1542896" cy="11218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Abre una ventana como la señalada, indicando todos los procesos que ha pasado por cada prenda indicada  </a:t>
            </a:r>
          </a:p>
        </p:txBody>
      </p: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887ACBEB-CFD4-41B5-BC9A-1912246E9A10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4902201" y="5723488"/>
            <a:ext cx="460528" cy="86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05DDC0A3-3B11-4122-B786-88D551EC3046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6905625" y="5261221"/>
            <a:ext cx="1194498" cy="301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2CB28CE4-490C-44A2-8B2D-09481FEE4336}"/>
              </a:ext>
            </a:extLst>
          </p:cNvPr>
          <p:cNvCxnSpPr/>
          <p:nvPr/>
        </p:nvCxnSpPr>
        <p:spPr>
          <a:xfrm flipV="1">
            <a:off x="10267950" y="3240458"/>
            <a:ext cx="895350" cy="957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01E88F19-A1E9-40A9-965F-CF1A683D576F}"/>
              </a:ext>
            </a:extLst>
          </p:cNvPr>
          <p:cNvSpPr/>
          <p:nvPr/>
        </p:nvSpPr>
        <p:spPr>
          <a:xfrm>
            <a:off x="10605738" y="2533651"/>
            <a:ext cx="1586262" cy="7068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Botón de impresión, aparecerá por cada prenda asignada a la orden  </a:t>
            </a:r>
          </a:p>
        </p:txBody>
      </p: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B0F44576-1BE1-451B-8D32-5E49719B0472}"/>
              </a:ext>
            </a:extLst>
          </p:cNvPr>
          <p:cNvCxnSpPr>
            <a:stCxn id="50" idx="1"/>
          </p:cNvCxnSpPr>
          <p:nvPr/>
        </p:nvCxnSpPr>
        <p:spPr>
          <a:xfrm flipH="1">
            <a:off x="10079212" y="2887055"/>
            <a:ext cx="526526" cy="46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18A79CAE-A7C3-48B0-9721-45DBF187F760}"/>
              </a:ext>
            </a:extLst>
          </p:cNvPr>
          <p:cNvCxnSpPr/>
          <p:nvPr/>
        </p:nvCxnSpPr>
        <p:spPr>
          <a:xfrm flipV="1">
            <a:off x="8439150" y="1975535"/>
            <a:ext cx="1352550" cy="286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2CDAE738-4C70-4B2B-9F2E-102727A5B0A9}"/>
              </a:ext>
            </a:extLst>
          </p:cNvPr>
          <p:cNvSpPr/>
          <p:nvPr/>
        </p:nvSpPr>
        <p:spPr>
          <a:xfrm>
            <a:off x="9760269" y="1749942"/>
            <a:ext cx="1507806" cy="3516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Cantidad de impresión por bolsa 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8221CD1-E8E1-479F-8B1E-3AB6EF591C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030842"/>
            <a:ext cx="9744075" cy="1016189"/>
          </a:xfrm>
        </p:spPr>
        <p:txBody>
          <a:bodyPr/>
          <a:lstStyle/>
          <a:p>
            <a:r>
              <a:rPr lang="es-MX" dirty="0"/>
              <a:t>Entregas</a:t>
            </a:r>
            <a:r>
              <a:rPr lang="es-MX" baseline="0" dirty="0"/>
              <a:t> / ordenes concluidas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204098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1C4F3562-4DCD-4EDB-9144-D7F62F744BD2}"/>
              </a:ext>
            </a:extLst>
          </p:cNvPr>
          <p:cNvSpPr/>
          <p:nvPr/>
        </p:nvSpPr>
        <p:spPr>
          <a:xfrm>
            <a:off x="1049867" y="237066"/>
            <a:ext cx="3852333" cy="9821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Pantalla entregas / prendas concluidas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56A6DDD2-FEAF-42BB-AF6D-19F6046630B9}"/>
              </a:ext>
            </a:extLst>
          </p:cNvPr>
          <p:cNvSpPr/>
          <p:nvPr/>
        </p:nvSpPr>
        <p:spPr>
          <a:xfrm>
            <a:off x="4051300" y="2129003"/>
            <a:ext cx="1701800" cy="563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Imprime el ticket correspondiente para las bolsas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C2E7CBC-4A84-4EB3-BE33-6FD397DF1EC0}"/>
              </a:ext>
            </a:extLst>
          </p:cNvPr>
          <p:cNvSpPr/>
          <p:nvPr/>
        </p:nvSpPr>
        <p:spPr>
          <a:xfrm>
            <a:off x="1223014" y="1469788"/>
            <a:ext cx="2462528" cy="6979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Aparecerá una lista de </a:t>
            </a:r>
            <a:r>
              <a:rPr lang="es-MX" sz="1000" dirty="0" err="1">
                <a:latin typeface="Arial" panose="020B0604020202020204" pitchFamily="34" charset="0"/>
                <a:cs typeface="Arial" panose="020B0604020202020204" pitchFamily="34" charset="0"/>
              </a:rPr>
              <a:t>cards</a:t>
            </a:r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 como la que se muestran, las cuales son las prendas que ya terminaron su proceso pero aun tienen en transito  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59F1E18-70FD-4FCC-805C-E3D64E768D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867" y="3025682"/>
            <a:ext cx="4410691" cy="2362530"/>
          </a:xfrm>
          <a:prstGeom prst="rect">
            <a:avLst/>
          </a:prstGeom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596F9337-E0B3-484E-9284-E6292738E6F5}"/>
              </a:ext>
            </a:extLst>
          </p:cNvPr>
          <p:cNvCxnSpPr/>
          <p:nvPr/>
        </p:nvCxnSpPr>
        <p:spPr>
          <a:xfrm flipV="1">
            <a:off x="1704975" y="2552700"/>
            <a:ext cx="2295525" cy="1285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B5E1356F-F740-4E6F-9A08-DA18E0262260}"/>
              </a:ext>
            </a:extLst>
          </p:cNvPr>
          <p:cNvCxnSpPr/>
          <p:nvPr/>
        </p:nvCxnSpPr>
        <p:spPr>
          <a:xfrm flipV="1">
            <a:off x="2047875" y="3695700"/>
            <a:ext cx="3905250" cy="828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8D31E5AF-60F0-4FA2-844F-35A65214680F}"/>
              </a:ext>
            </a:extLst>
          </p:cNvPr>
          <p:cNvSpPr/>
          <p:nvPr/>
        </p:nvSpPr>
        <p:spPr>
          <a:xfrm>
            <a:off x="5953125" y="3414184"/>
            <a:ext cx="1701800" cy="563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Indica el tiempo de cuando termino su proceso 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4A9F4E6A-7AB9-45EF-8C86-0CDF277A6BD5}"/>
              </a:ext>
            </a:extLst>
          </p:cNvPr>
          <p:cNvCxnSpPr/>
          <p:nvPr/>
        </p:nvCxnSpPr>
        <p:spPr>
          <a:xfrm flipV="1">
            <a:off x="5257800" y="4674777"/>
            <a:ext cx="1693333" cy="144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00617852-8590-447E-8839-D6D7CC7B84B3}"/>
              </a:ext>
            </a:extLst>
          </p:cNvPr>
          <p:cNvSpPr/>
          <p:nvPr/>
        </p:nvSpPr>
        <p:spPr>
          <a:xfrm>
            <a:off x="6951133" y="4393261"/>
            <a:ext cx="1701800" cy="563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Cantidad de prendas concluidas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65FB4DD-9620-44CA-B4B4-058BC80CF6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241159"/>
            <a:ext cx="10325100" cy="1191826"/>
          </a:xfrm>
        </p:spPr>
        <p:txBody>
          <a:bodyPr/>
          <a:lstStyle/>
          <a:p>
            <a:r>
              <a:rPr lang="es-MX" sz="6000" kern="12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Entregas</a:t>
            </a:r>
            <a:r>
              <a:rPr lang="es-MX" sz="6000" kern="1200" baseline="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 / prendas concluidas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918837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D4072FF-CDA8-4BB7-B63B-26378B8DC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828" y="1472141"/>
            <a:ext cx="10508344" cy="4980517"/>
          </a:xfrm>
          <a:prstGeom prst="rect">
            <a:avLst/>
          </a:prstGeom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1C4F3562-4DCD-4EDB-9144-D7F62F744BD2}"/>
              </a:ext>
            </a:extLst>
          </p:cNvPr>
          <p:cNvSpPr/>
          <p:nvPr/>
        </p:nvSpPr>
        <p:spPr>
          <a:xfrm>
            <a:off x="592665" y="262995"/>
            <a:ext cx="3852333" cy="9821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Pantalla inicio 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7D8E519-65B2-4676-8CEF-307CFAE7C369}"/>
              </a:ext>
            </a:extLst>
          </p:cNvPr>
          <p:cNvSpPr/>
          <p:nvPr/>
        </p:nvSpPr>
        <p:spPr>
          <a:xfrm>
            <a:off x="7984067" y="177799"/>
            <a:ext cx="3852333" cy="9821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La pantalla de inicio depende del rol asignado, en este caso tiene roles específicos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A696441E-299A-490E-934D-701A1608EEE5}"/>
              </a:ext>
            </a:extLst>
          </p:cNvPr>
          <p:cNvCxnSpPr>
            <a:cxnSpLocks/>
          </p:cNvCxnSpPr>
          <p:nvPr/>
        </p:nvCxnSpPr>
        <p:spPr>
          <a:xfrm>
            <a:off x="1049867" y="1693333"/>
            <a:ext cx="330200" cy="1193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558D61A5-1FF5-4DA2-8002-D5C30132A862}"/>
              </a:ext>
            </a:extLst>
          </p:cNvPr>
          <p:cNvSpPr/>
          <p:nvPr/>
        </p:nvSpPr>
        <p:spPr>
          <a:xfrm>
            <a:off x="592666" y="2887134"/>
            <a:ext cx="2243667" cy="7704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Menú lateral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CFC09B1C-1638-4AE1-ADBB-DADE1521CBAC}"/>
              </a:ext>
            </a:extLst>
          </p:cNvPr>
          <p:cNvCxnSpPr>
            <a:cxnSpLocks/>
          </p:cNvCxnSpPr>
          <p:nvPr/>
        </p:nvCxnSpPr>
        <p:spPr>
          <a:xfrm>
            <a:off x="1604433" y="1600199"/>
            <a:ext cx="2743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694F013A-F20E-4AD6-BB1D-258BEED162DE}"/>
              </a:ext>
            </a:extLst>
          </p:cNvPr>
          <p:cNvSpPr/>
          <p:nvPr/>
        </p:nvSpPr>
        <p:spPr>
          <a:xfrm>
            <a:off x="4444999" y="1320799"/>
            <a:ext cx="2984499" cy="55879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Indica en que parte del sistema esta situado 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1F80E628-B698-483F-8CD7-42B535564966}"/>
              </a:ext>
            </a:extLst>
          </p:cNvPr>
          <p:cNvSpPr/>
          <p:nvPr/>
        </p:nvSpPr>
        <p:spPr>
          <a:xfrm>
            <a:off x="522817" y="5296694"/>
            <a:ext cx="2984499" cy="55879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Indica en perfil que inicio sesión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E94A7F86-20DE-4968-AD78-DE44A7B284D4}"/>
              </a:ext>
            </a:extLst>
          </p:cNvPr>
          <p:cNvCxnSpPr>
            <a:cxnSpLocks/>
          </p:cNvCxnSpPr>
          <p:nvPr/>
        </p:nvCxnSpPr>
        <p:spPr>
          <a:xfrm flipH="1">
            <a:off x="8585215" y="1639093"/>
            <a:ext cx="2447454" cy="32715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DBB579B5-DFAD-4C04-8B26-A9BB7271AA99}"/>
              </a:ext>
            </a:extLst>
          </p:cNvPr>
          <p:cNvCxnSpPr>
            <a:cxnSpLocks/>
          </p:cNvCxnSpPr>
          <p:nvPr/>
        </p:nvCxnSpPr>
        <p:spPr>
          <a:xfrm>
            <a:off x="11032669" y="1639093"/>
            <a:ext cx="0" cy="13411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84ED2A94-897F-4DCC-A642-F0151376DCF8}"/>
              </a:ext>
            </a:extLst>
          </p:cNvPr>
          <p:cNvSpPr/>
          <p:nvPr/>
        </p:nvSpPr>
        <p:spPr>
          <a:xfrm>
            <a:off x="10041481" y="3013076"/>
            <a:ext cx="2150519" cy="55879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Botón para cerrar sesión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B328AB43-D60A-46CE-8E00-01B81476E0D8}"/>
              </a:ext>
            </a:extLst>
          </p:cNvPr>
          <p:cNvCxnSpPr/>
          <p:nvPr/>
        </p:nvCxnSpPr>
        <p:spPr>
          <a:xfrm flipH="1">
            <a:off x="2015067" y="1639093"/>
            <a:ext cx="8221133" cy="3618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F0F1E267-7A67-48CE-B2AC-90A00C69DF5C}"/>
              </a:ext>
            </a:extLst>
          </p:cNvPr>
          <p:cNvSpPr/>
          <p:nvPr/>
        </p:nvSpPr>
        <p:spPr>
          <a:xfrm>
            <a:off x="4732881" y="4880767"/>
            <a:ext cx="6617291" cy="15708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Al darle clic saldrá un cuadro de confirmación como el siguiente </a:t>
            </a:r>
            <a:br>
              <a:rPr lang="es-MX" dirty="0"/>
            </a:br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88445AE6-CF60-48E8-80AE-903E230ADF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3217" y="5385859"/>
            <a:ext cx="2525725" cy="100719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87C8F-B018-485B-8B5E-83B0216CD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116937"/>
            <a:ext cx="2745317" cy="1057669"/>
          </a:xfrm>
        </p:spPr>
        <p:txBody>
          <a:bodyPr/>
          <a:lstStyle/>
          <a:p>
            <a:r>
              <a:rPr lang="es-MX" dirty="0"/>
              <a:t>Inicio </a:t>
            </a:r>
          </a:p>
        </p:txBody>
      </p:sp>
    </p:spTree>
    <p:extLst>
      <p:ext uri="{BB962C8B-B14F-4D97-AF65-F5344CB8AC3E}">
        <p14:creationId xmlns:p14="http://schemas.microsoft.com/office/powerpoint/2010/main" val="3574408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1C4F3562-4DCD-4EDB-9144-D7F62F744BD2}"/>
              </a:ext>
            </a:extLst>
          </p:cNvPr>
          <p:cNvSpPr/>
          <p:nvPr/>
        </p:nvSpPr>
        <p:spPr>
          <a:xfrm>
            <a:off x="592665" y="262995"/>
            <a:ext cx="3852333" cy="9821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Menú 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9DC57C1-38E0-4D74-98E2-2B2522106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5333" y="0"/>
            <a:ext cx="2201334" cy="6858000"/>
          </a:xfrm>
          <a:prstGeom prst="rect">
            <a:avLst/>
          </a:prstGeom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8C7C3E2C-AB56-4A2F-ADC9-354F472854F5}"/>
              </a:ext>
            </a:extLst>
          </p:cNvPr>
          <p:cNvCxnSpPr>
            <a:cxnSpLocks/>
          </p:cNvCxnSpPr>
          <p:nvPr/>
        </p:nvCxnSpPr>
        <p:spPr>
          <a:xfrm flipH="1">
            <a:off x="3687231" y="1354667"/>
            <a:ext cx="1316569" cy="965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C1D7461E-D82E-4FB1-A39E-354A5CC1532C}"/>
              </a:ext>
            </a:extLst>
          </p:cNvPr>
          <p:cNvSpPr/>
          <p:nvPr/>
        </p:nvSpPr>
        <p:spPr>
          <a:xfrm>
            <a:off x="702732" y="2320395"/>
            <a:ext cx="2984499" cy="55879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Indica que es una opción seleccionada</a:t>
            </a:r>
          </a:p>
        </p:txBody>
      </p:sp>
      <p:sp>
        <p:nvSpPr>
          <p:cNvPr id="10" name="Cerrar llave 9">
            <a:extLst>
              <a:ext uri="{FF2B5EF4-FFF2-40B4-BE49-F238E27FC236}">
                <a16:creationId xmlns:a16="http://schemas.microsoft.com/office/drawing/2014/main" id="{9BC38B89-E3E8-4FF9-A8AE-EE764F330535}"/>
              </a:ext>
            </a:extLst>
          </p:cNvPr>
          <p:cNvSpPr/>
          <p:nvPr/>
        </p:nvSpPr>
        <p:spPr>
          <a:xfrm>
            <a:off x="7433733" y="1151467"/>
            <a:ext cx="313269" cy="399626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9A31827E-2AE7-4243-8FA1-B53C742470C4}"/>
              </a:ext>
            </a:extLst>
          </p:cNvPr>
          <p:cNvSpPr/>
          <p:nvPr/>
        </p:nvSpPr>
        <p:spPr>
          <a:xfrm>
            <a:off x="7984068" y="2683934"/>
            <a:ext cx="3149599" cy="9567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Aparecerán las opciones del menú dependiendo de los roles asignados 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996C2E5C-6709-49B6-BEBC-E42D32C21BB1}"/>
              </a:ext>
            </a:extLst>
          </p:cNvPr>
          <p:cNvCxnSpPr/>
          <p:nvPr/>
        </p:nvCxnSpPr>
        <p:spPr>
          <a:xfrm>
            <a:off x="8153400" y="3640667"/>
            <a:ext cx="1286933" cy="567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A004C750-21A8-4A4A-BC58-E764810E5201}"/>
              </a:ext>
            </a:extLst>
          </p:cNvPr>
          <p:cNvSpPr/>
          <p:nvPr/>
        </p:nvSpPr>
        <p:spPr>
          <a:xfrm>
            <a:off x="9372600" y="4207933"/>
            <a:ext cx="2489200" cy="9567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Nota: el rol administrador tendrá permiso a todo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AB2590C0-0B3D-4FB4-93FF-696A49FE12AF}"/>
              </a:ext>
            </a:extLst>
          </p:cNvPr>
          <p:cNvSpPr/>
          <p:nvPr/>
        </p:nvSpPr>
        <p:spPr>
          <a:xfrm>
            <a:off x="620181" y="3827988"/>
            <a:ext cx="3149599" cy="259821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Indica que tiene un sub menú como el siguiente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r>
              <a:rPr lang="es-MX" dirty="0"/>
              <a:t> 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428FEA4A-C188-4B33-B00E-73C04A72D50C}"/>
              </a:ext>
            </a:extLst>
          </p:cNvPr>
          <p:cNvCxnSpPr/>
          <p:nvPr/>
        </p:nvCxnSpPr>
        <p:spPr>
          <a:xfrm flipH="1">
            <a:off x="3801533" y="3675062"/>
            <a:ext cx="3183469" cy="5328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n 22">
            <a:extLst>
              <a:ext uri="{FF2B5EF4-FFF2-40B4-BE49-F238E27FC236}">
                <a16:creationId xmlns:a16="http://schemas.microsoft.com/office/drawing/2014/main" id="{6EB6190C-D4FF-4A71-9495-104EE9F93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454" y="4686299"/>
            <a:ext cx="2495898" cy="1467055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7BDE24B2-6407-4DF0-8DB0-5DF21EA0C2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924983"/>
            <a:ext cx="2683932" cy="826030"/>
          </a:xfrm>
        </p:spPr>
        <p:txBody>
          <a:bodyPr>
            <a:normAutofit fontScale="90000"/>
          </a:bodyPr>
          <a:lstStyle/>
          <a:p>
            <a:r>
              <a:rPr lang="es-MX" dirty="0"/>
              <a:t>Menú</a:t>
            </a:r>
          </a:p>
        </p:txBody>
      </p:sp>
    </p:spTree>
    <p:extLst>
      <p:ext uri="{BB962C8B-B14F-4D97-AF65-F5344CB8AC3E}">
        <p14:creationId xmlns:p14="http://schemas.microsoft.com/office/powerpoint/2010/main" val="475568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1C4F3562-4DCD-4EDB-9144-D7F62F744BD2}"/>
              </a:ext>
            </a:extLst>
          </p:cNvPr>
          <p:cNvSpPr/>
          <p:nvPr/>
        </p:nvSpPr>
        <p:spPr>
          <a:xfrm>
            <a:off x="592665" y="262995"/>
            <a:ext cx="3852333" cy="9821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Menú 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C1D7461E-D82E-4FB1-A39E-354A5CC1532C}"/>
              </a:ext>
            </a:extLst>
          </p:cNvPr>
          <p:cNvSpPr/>
          <p:nvPr/>
        </p:nvSpPr>
        <p:spPr>
          <a:xfrm>
            <a:off x="702732" y="2320395"/>
            <a:ext cx="2984499" cy="55879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Indica estar seleccionado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D4665B5-52C5-45BC-B145-E24B9F2D0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589" y="3062360"/>
            <a:ext cx="4048690" cy="514422"/>
          </a:xfrm>
          <a:prstGeom prst="rect">
            <a:avLst/>
          </a:prstGeom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7A23EAAF-3DD4-41A1-A0AC-C03B7F8534C4}"/>
              </a:ext>
            </a:extLst>
          </p:cNvPr>
          <p:cNvCxnSpPr>
            <a:cxnSpLocks/>
            <a:endCxn id="19" idx="3"/>
          </p:cNvCxnSpPr>
          <p:nvPr/>
        </p:nvCxnSpPr>
        <p:spPr>
          <a:xfrm flipH="1" flipV="1">
            <a:off x="3687231" y="2599795"/>
            <a:ext cx="2137838" cy="8884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errar llave 8">
            <a:extLst>
              <a:ext uri="{FF2B5EF4-FFF2-40B4-BE49-F238E27FC236}">
                <a16:creationId xmlns:a16="http://schemas.microsoft.com/office/drawing/2014/main" id="{3AF53179-A33D-4181-A78F-AD52707C8179}"/>
              </a:ext>
            </a:extLst>
          </p:cNvPr>
          <p:cNvSpPr/>
          <p:nvPr/>
        </p:nvSpPr>
        <p:spPr>
          <a:xfrm>
            <a:off x="8370116" y="2879194"/>
            <a:ext cx="422521" cy="84666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2F8F0BED-8E62-433A-9D69-F676AF90A8F5}"/>
              </a:ext>
            </a:extLst>
          </p:cNvPr>
          <p:cNvSpPr/>
          <p:nvPr/>
        </p:nvSpPr>
        <p:spPr>
          <a:xfrm>
            <a:off x="8898474" y="3017983"/>
            <a:ext cx="2984499" cy="55879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Menú para logística de los procesos 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0CCB6D7A-C464-4362-B8FF-2D8815B735F2}"/>
              </a:ext>
            </a:extLst>
          </p:cNvPr>
          <p:cNvCxnSpPr/>
          <p:nvPr/>
        </p:nvCxnSpPr>
        <p:spPr>
          <a:xfrm flipH="1">
            <a:off x="6824948" y="3576782"/>
            <a:ext cx="2183585" cy="13338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1FE4CA72-048F-45B6-884D-66A848CC3411}"/>
              </a:ext>
            </a:extLst>
          </p:cNvPr>
          <p:cNvSpPr/>
          <p:nvPr/>
        </p:nvSpPr>
        <p:spPr>
          <a:xfrm>
            <a:off x="3840449" y="4866290"/>
            <a:ext cx="2984499" cy="8884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Nota:</a:t>
            </a:r>
          </a:p>
          <a:p>
            <a:pPr algn="ctr"/>
            <a:r>
              <a:rPr lang="es-MX" dirty="0"/>
              <a:t>Aparecerán dependiendo del rol asignado  </a:t>
            </a:r>
          </a:p>
        </p:txBody>
      </p:sp>
    </p:spTree>
    <p:extLst>
      <p:ext uri="{BB962C8B-B14F-4D97-AF65-F5344CB8AC3E}">
        <p14:creationId xmlns:p14="http://schemas.microsoft.com/office/powerpoint/2010/main" val="1380007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1C4F3562-4DCD-4EDB-9144-D7F62F744BD2}"/>
              </a:ext>
            </a:extLst>
          </p:cNvPr>
          <p:cNvSpPr/>
          <p:nvPr/>
        </p:nvSpPr>
        <p:spPr>
          <a:xfrm>
            <a:off x="1049867" y="237066"/>
            <a:ext cx="3852333" cy="9821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Pantalla inicio con el rol Dashboard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D8A6CD8-4EDD-4002-8E5D-2B4CC909AA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265" y="1591128"/>
            <a:ext cx="10219267" cy="4848829"/>
          </a:xfrm>
          <a:prstGeom prst="rect">
            <a:avLst/>
          </a:prstGeom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01A62FF9-8DCB-4D21-9C67-05F0BE36EE48}"/>
              </a:ext>
            </a:extLst>
          </p:cNvPr>
          <p:cNvCxnSpPr>
            <a:cxnSpLocks/>
          </p:cNvCxnSpPr>
          <p:nvPr/>
        </p:nvCxnSpPr>
        <p:spPr>
          <a:xfrm flipV="1">
            <a:off x="3903133" y="728132"/>
            <a:ext cx="2192867" cy="12284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E103C4E3-F742-4267-94DB-8F50EE61FA2C}"/>
              </a:ext>
            </a:extLst>
          </p:cNvPr>
          <p:cNvSpPr/>
          <p:nvPr/>
        </p:nvSpPr>
        <p:spPr>
          <a:xfrm>
            <a:off x="6096000" y="160866"/>
            <a:ext cx="3852333" cy="9821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Indica el porcentaje de ordenes entregadas durante el mes</a:t>
            </a:r>
          </a:p>
          <a:p>
            <a:pPr algn="ctr"/>
            <a:endParaRPr lang="es-MX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🔴</a:t>
            </a:r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 indica las que no han sido procesadas o están en proceso</a:t>
            </a:r>
          </a:p>
          <a:p>
            <a:pPr algn="ctr"/>
            <a:endParaRPr lang="es-MX" sz="10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1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🔴</a:t>
            </a:r>
            <a:r>
              <a:rPr lang="es-MX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las que ya  han sido entregadas 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082F32C0-9152-4FCF-BA5C-A2091AD8FA32}"/>
              </a:ext>
            </a:extLst>
          </p:cNvPr>
          <p:cNvSpPr/>
          <p:nvPr/>
        </p:nvSpPr>
        <p:spPr>
          <a:xfrm>
            <a:off x="6096000" y="1708678"/>
            <a:ext cx="3852333" cy="9821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Indica el porcentaje de ordenes entregadas durante el mes</a:t>
            </a:r>
          </a:p>
          <a:p>
            <a:pPr algn="ctr"/>
            <a:endParaRPr lang="es-MX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🔴</a:t>
            </a:r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 indica las que han sido entregadas a destiempo </a:t>
            </a:r>
          </a:p>
          <a:p>
            <a:pPr algn="ctr"/>
            <a:endParaRPr lang="es-MX" sz="10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1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🔴</a:t>
            </a:r>
            <a:r>
              <a:rPr lang="es-MX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indica las que han sido entregadas a tiempo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E1939781-05DF-4C7A-9776-1E208BEF846A}"/>
              </a:ext>
            </a:extLst>
          </p:cNvPr>
          <p:cNvCxnSpPr>
            <a:cxnSpLocks/>
          </p:cNvCxnSpPr>
          <p:nvPr/>
        </p:nvCxnSpPr>
        <p:spPr>
          <a:xfrm flipV="1">
            <a:off x="4182533" y="2276738"/>
            <a:ext cx="1913467" cy="9921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DA8B288F-A5E2-4912-AD98-5D54EABF8053}"/>
              </a:ext>
            </a:extLst>
          </p:cNvPr>
          <p:cNvCxnSpPr>
            <a:cxnSpLocks/>
          </p:cNvCxnSpPr>
          <p:nvPr/>
        </p:nvCxnSpPr>
        <p:spPr>
          <a:xfrm>
            <a:off x="1049867" y="3589073"/>
            <a:ext cx="5935133" cy="12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973BABE2-AAA8-4556-9C11-616973EBDD44}"/>
              </a:ext>
            </a:extLst>
          </p:cNvPr>
          <p:cNvSpPr/>
          <p:nvPr/>
        </p:nvSpPr>
        <p:spPr>
          <a:xfrm>
            <a:off x="6985000" y="3583250"/>
            <a:ext cx="3852333" cy="9821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Indica la cantidad total de entregas 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4C81329A-8DE3-41A5-87B7-5BFDAFEE596E}"/>
              </a:ext>
            </a:extLst>
          </p:cNvPr>
          <p:cNvCxnSpPr>
            <a:cxnSpLocks/>
          </p:cNvCxnSpPr>
          <p:nvPr/>
        </p:nvCxnSpPr>
        <p:spPr>
          <a:xfrm flipV="1">
            <a:off x="3903133" y="5562600"/>
            <a:ext cx="2336800" cy="2586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5C34238A-BA15-4410-AB76-3EFD7D9ACE88}"/>
              </a:ext>
            </a:extLst>
          </p:cNvPr>
          <p:cNvSpPr/>
          <p:nvPr/>
        </p:nvSpPr>
        <p:spPr>
          <a:xfrm>
            <a:off x="6239933" y="4839075"/>
            <a:ext cx="3852333" cy="9821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indica el total de prendas ingresadas al mes y canceladas 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A6E148-18E5-43D0-8881-95E65DD864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842092"/>
            <a:ext cx="3683000" cy="819152"/>
          </a:xfrm>
        </p:spPr>
        <p:txBody>
          <a:bodyPr>
            <a:normAutofit fontScale="90000"/>
          </a:bodyPr>
          <a:lstStyle/>
          <a:p>
            <a:r>
              <a:rPr lang="es-MX" dirty="0"/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24084478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1C4F3562-4DCD-4EDB-9144-D7F62F744BD2}"/>
              </a:ext>
            </a:extLst>
          </p:cNvPr>
          <p:cNvSpPr/>
          <p:nvPr/>
        </p:nvSpPr>
        <p:spPr>
          <a:xfrm>
            <a:off x="1049867" y="237066"/>
            <a:ext cx="3852333" cy="9821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Pantalla inicio con el rol Dashboard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D8A6CD8-4EDD-4002-8E5D-2B4CC909AA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265" y="1591128"/>
            <a:ext cx="10219267" cy="4848829"/>
          </a:xfrm>
          <a:prstGeom prst="rect">
            <a:avLst/>
          </a:prstGeom>
        </p:spPr>
      </p:pic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E103C4E3-F742-4267-94DB-8F50EE61FA2C}"/>
              </a:ext>
            </a:extLst>
          </p:cNvPr>
          <p:cNvSpPr/>
          <p:nvPr/>
        </p:nvSpPr>
        <p:spPr>
          <a:xfrm>
            <a:off x="821265" y="2112962"/>
            <a:ext cx="3852333" cy="9821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Indica el total de prendas ingresadas el mes pasado y el mes actual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082F32C0-9152-4FCF-BA5C-A2091AD8FA32}"/>
              </a:ext>
            </a:extLst>
          </p:cNvPr>
          <p:cNvSpPr/>
          <p:nvPr/>
        </p:nvSpPr>
        <p:spPr>
          <a:xfrm>
            <a:off x="939800" y="3524475"/>
            <a:ext cx="3852333" cy="9821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Indica las visitas del clientes con el mes pasado y el mes actual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973BABE2-AAA8-4556-9C11-616973EBDD44}"/>
              </a:ext>
            </a:extLst>
          </p:cNvPr>
          <p:cNvSpPr/>
          <p:nvPr/>
        </p:nvSpPr>
        <p:spPr>
          <a:xfrm>
            <a:off x="897467" y="4680819"/>
            <a:ext cx="3852333" cy="9821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Indica la cantidad total de prendas totales  y prendas canceladas anuales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0FC75ECB-6B76-4523-A3D6-6A9B40CAB1C3}"/>
              </a:ext>
            </a:extLst>
          </p:cNvPr>
          <p:cNvCxnSpPr/>
          <p:nvPr/>
        </p:nvCxnSpPr>
        <p:spPr>
          <a:xfrm flipH="1">
            <a:off x="4665133" y="2177181"/>
            <a:ext cx="1265765" cy="100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14729436-4930-4E05-8EE9-D32827A23081}"/>
              </a:ext>
            </a:extLst>
          </p:cNvPr>
          <p:cNvCxnSpPr>
            <a:cxnSpLocks/>
          </p:cNvCxnSpPr>
          <p:nvPr/>
        </p:nvCxnSpPr>
        <p:spPr>
          <a:xfrm flipH="1">
            <a:off x="4790016" y="3524475"/>
            <a:ext cx="1140882" cy="166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328697B3-F606-4B51-8CA7-0870CBF1C393}"/>
              </a:ext>
            </a:extLst>
          </p:cNvPr>
          <p:cNvCxnSpPr>
            <a:cxnSpLocks/>
          </p:cNvCxnSpPr>
          <p:nvPr/>
        </p:nvCxnSpPr>
        <p:spPr>
          <a:xfrm flipH="1">
            <a:off x="4749800" y="4878537"/>
            <a:ext cx="1140882" cy="166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4464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1C4F3562-4DCD-4EDB-9144-D7F62F744BD2}"/>
              </a:ext>
            </a:extLst>
          </p:cNvPr>
          <p:cNvSpPr/>
          <p:nvPr/>
        </p:nvSpPr>
        <p:spPr>
          <a:xfrm>
            <a:off x="1049867" y="237066"/>
            <a:ext cx="3852333" cy="9821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Pantalla inicio con el rol Dashboard 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574F7C9-1D0C-4840-B53D-44275B0D73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502" y="2666998"/>
            <a:ext cx="11234995" cy="3627967"/>
          </a:xfrm>
          <a:prstGeom prst="rect">
            <a:avLst/>
          </a:prstGeom>
        </p:spPr>
      </p:pic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FF0795E4-B485-4BE4-9B47-4C1AAE4CBAB4}"/>
              </a:ext>
            </a:extLst>
          </p:cNvPr>
          <p:cNvSpPr/>
          <p:nvPr/>
        </p:nvSpPr>
        <p:spPr>
          <a:xfrm>
            <a:off x="3496733" y="1871133"/>
            <a:ext cx="1701800" cy="563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Nombre del cliente 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0B14D086-7ECB-4514-BD8F-29BE6216AC11}"/>
              </a:ext>
            </a:extLst>
          </p:cNvPr>
          <p:cNvCxnSpPr/>
          <p:nvPr/>
        </p:nvCxnSpPr>
        <p:spPr>
          <a:xfrm flipV="1">
            <a:off x="897467" y="1989667"/>
            <a:ext cx="2616200" cy="1202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E9CE66EB-6F82-42D4-8A5B-602522B837E0}"/>
              </a:ext>
            </a:extLst>
          </p:cNvPr>
          <p:cNvSpPr/>
          <p:nvPr/>
        </p:nvSpPr>
        <p:spPr>
          <a:xfrm>
            <a:off x="3496733" y="5503332"/>
            <a:ext cx="2429934" cy="563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Muestra la grafica con el orden de lavado ingresado 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39BAD808-6C9E-4BF3-A921-2B939B54E41D}"/>
              </a:ext>
            </a:extLst>
          </p:cNvPr>
          <p:cNvCxnSpPr/>
          <p:nvPr/>
        </p:nvCxnSpPr>
        <p:spPr>
          <a:xfrm flipV="1">
            <a:off x="1854200" y="5613400"/>
            <a:ext cx="1659467" cy="3979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B1651393-BD97-4701-ABB7-A3DABE0F0BFF}"/>
              </a:ext>
            </a:extLst>
          </p:cNvPr>
          <p:cNvCxnSpPr>
            <a:cxnSpLocks/>
          </p:cNvCxnSpPr>
          <p:nvPr/>
        </p:nvCxnSpPr>
        <p:spPr>
          <a:xfrm flipV="1">
            <a:off x="2768601" y="2252133"/>
            <a:ext cx="3742266" cy="2027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BA390FF1-D773-411E-AA8A-D30A31C2B311}"/>
              </a:ext>
            </a:extLst>
          </p:cNvPr>
          <p:cNvSpPr/>
          <p:nvPr/>
        </p:nvSpPr>
        <p:spPr>
          <a:xfrm>
            <a:off x="6515100" y="1765301"/>
            <a:ext cx="1701800" cy="563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Avance de las prendas lavadas 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2F36044C-B2B6-4876-8075-83C80C23AAE5}"/>
              </a:ext>
            </a:extLst>
          </p:cNvPr>
          <p:cNvCxnSpPr>
            <a:cxnSpLocks/>
          </p:cNvCxnSpPr>
          <p:nvPr/>
        </p:nvCxnSpPr>
        <p:spPr>
          <a:xfrm flipV="1">
            <a:off x="6578601" y="1871133"/>
            <a:ext cx="2421466" cy="2601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C15BDF1C-3756-4D25-8045-A5A90CC0CF03}"/>
              </a:ext>
            </a:extLst>
          </p:cNvPr>
          <p:cNvSpPr/>
          <p:nvPr/>
        </p:nvSpPr>
        <p:spPr>
          <a:xfrm>
            <a:off x="9063568" y="1382184"/>
            <a:ext cx="1701800" cy="563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Grafica de las prendas terminadas y restantes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80F939D2-186A-4131-ACBC-795A6216DE30}"/>
              </a:ext>
            </a:extLst>
          </p:cNvPr>
          <p:cNvSpPr/>
          <p:nvPr/>
        </p:nvSpPr>
        <p:spPr>
          <a:xfrm>
            <a:off x="5363635" y="266701"/>
            <a:ext cx="3852333" cy="9821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Cambia constantemente cada minuto</a:t>
            </a:r>
          </a:p>
        </p:txBody>
      </p:sp>
    </p:spTree>
    <p:extLst>
      <p:ext uri="{BB962C8B-B14F-4D97-AF65-F5344CB8AC3E}">
        <p14:creationId xmlns:p14="http://schemas.microsoft.com/office/powerpoint/2010/main" val="11940133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2820</TotalTime>
  <Words>2291</Words>
  <Application>Microsoft Office PowerPoint</Application>
  <PresentationFormat>Panorámica</PresentationFormat>
  <Paragraphs>399</Paragraphs>
  <Slides>39</Slides>
  <Notes>39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39</vt:i4>
      </vt:variant>
    </vt:vector>
  </HeadingPairs>
  <TitlesOfParts>
    <vt:vector size="45" baseType="lpstr">
      <vt:lpstr>Arial</vt:lpstr>
      <vt:lpstr>Arial Black</vt:lpstr>
      <vt:lpstr>Avenir</vt:lpstr>
      <vt:lpstr>Calibri</vt:lpstr>
      <vt:lpstr>Calibri Light</vt:lpstr>
      <vt:lpstr>Tema de Office</vt:lpstr>
      <vt:lpstr>Presentación de PowerPoint</vt:lpstr>
      <vt:lpstr>Índice </vt:lpstr>
      <vt:lpstr>login </vt:lpstr>
      <vt:lpstr>Inicio </vt:lpstr>
      <vt:lpstr>Menú</vt:lpstr>
      <vt:lpstr>Presentación de PowerPoint</vt:lpstr>
      <vt:lpstr>Dashboard</vt:lpstr>
      <vt:lpstr>Presentación de PowerPoint</vt:lpstr>
      <vt:lpstr>Presentación de PowerPoint</vt:lpstr>
      <vt:lpstr>Presentación de PowerPoint</vt:lpstr>
      <vt:lpstr>Presentación de PowerPoint</vt:lpstr>
      <vt:lpstr>Usuarios</vt:lpstr>
      <vt:lpstr>Presentación de PowerPoint</vt:lpstr>
      <vt:lpstr>Presentación de PowerPoint</vt:lpstr>
      <vt:lpstr>clientes</vt:lpstr>
      <vt:lpstr>Búsqueda</vt:lpstr>
      <vt:lpstr>Tipo lavados </vt:lpstr>
      <vt:lpstr>Lavadoras</vt:lpstr>
      <vt:lpstr>Presentación de PowerPoint</vt:lpstr>
      <vt:lpstr>Registro lavados </vt:lpstr>
      <vt:lpstr>Procesos lavados </vt:lpstr>
      <vt:lpstr>Presentación de PowerPoint</vt:lpstr>
      <vt:lpstr>Presentación de PowerPoint</vt:lpstr>
      <vt:lpstr>Prendas</vt:lpstr>
      <vt:lpstr>Rastreo</vt:lpstr>
      <vt:lpstr>Presentación de PowerPoint</vt:lpstr>
      <vt:lpstr>Ordenes </vt:lpstr>
      <vt:lpstr>Histórico</vt:lpstr>
      <vt:lpstr>Canceladas</vt:lpstr>
      <vt:lpstr>Roles</vt:lpstr>
      <vt:lpstr>Reportes</vt:lpstr>
      <vt:lpstr>Cambio contraseña</vt:lpstr>
      <vt:lpstr>Sesión caduca </vt:lpstr>
      <vt:lpstr>Llegada / nueva orden </vt:lpstr>
      <vt:lpstr>Llegada / ordenes </vt:lpstr>
      <vt:lpstr>Proceso prendas / por procesar</vt:lpstr>
      <vt:lpstr>Proceso prendas / procesando</vt:lpstr>
      <vt:lpstr>Entregas / ordenes concluidas</vt:lpstr>
      <vt:lpstr>Entregas / prendas concluidas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Erick Madrigal Flores</dc:creator>
  <cp:lastModifiedBy>Erick Madrigal Flores</cp:lastModifiedBy>
  <cp:revision>60</cp:revision>
  <dcterms:created xsi:type="dcterms:W3CDTF">2024-01-17T20:15:12Z</dcterms:created>
  <dcterms:modified xsi:type="dcterms:W3CDTF">2024-01-19T19:17:26Z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