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6" r:id="rId6"/>
    <p:sldId id="261" r:id="rId7"/>
    <p:sldId id="260" r:id="rId8"/>
    <p:sldId id="265" r:id="rId9"/>
    <p:sldId id="264" r:id="rId10"/>
    <p:sldId id="267" r:id="rId11"/>
    <p:sldId id="268" r:id="rId12"/>
    <p:sldId id="269" r:id="rId1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8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87209"/>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F2D54-6202-E54A-A0D1-8207B5B01C7A}" type="datetimeFigureOut">
              <a:rPr lang="en-US" smtClean="0"/>
              <a:t>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E35761-B443-A74D-9BA5-3B6258AF7342}" type="slidenum">
              <a:rPr lang="en-US" smtClean="0"/>
              <a:t>‹#›</a:t>
            </a:fld>
            <a:endParaRPr lang="en-US"/>
          </a:p>
        </p:txBody>
      </p:sp>
    </p:spTree>
    <p:extLst>
      <p:ext uri="{BB962C8B-B14F-4D97-AF65-F5344CB8AC3E}">
        <p14:creationId xmlns:p14="http://schemas.microsoft.com/office/powerpoint/2010/main" val="2238209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ldrgKjSR-lk&amp;list=PLZ9NgFYEMxp72Zo0yrTNS6utAXxYpqNGl&amp;index=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Open Sans" panose="020B0606030504020204" pitchFamily="34" charset="0"/>
              </a:rPr>
              <a:t>The initial hype around using LLMs for software development has already started to cool down</a:t>
            </a:r>
          </a:p>
          <a:p>
            <a:r>
              <a:rPr lang="en-GB" b="0" i="0" dirty="0">
                <a:effectLst/>
                <a:latin typeface="Open Sans" panose="020B0606030504020204" pitchFamily="34" charset="0"/>
              </a:rPr>
              <a:t>The conversation has shifted from expecting LLMs to replace software developers (i.e., artificial intelligence) to considering LLMs as partners and focusing on where to best apply them (i.e., </a:t>
            </a:r>
            <a:r>
              <a:rPr lang="en-GB" b="0" i="0" dirty="0">
                <a:effectLst/>
                <a:latin typeface="Open Sans" panose="020B0606030504020204" pitchFamily="34" charset="0"/>
                <a:hlinkClick r:id="rId3"/>
              </a:rPr>
              <a:t>augmented intelligence</a:t>
            </a:r>
            <a:r>
              <a:rPr lang="en-GB" b="0" i="0" dirty="0">
                <a:effectLst/>
                <a:latin typeface="Open Sans" panose="020B0606030504020204" pitchFamily="34" charset="0"/>
              </a:rPr>
              <a:t>).</a:t>
            </a:r>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2</a:t>
            </a:fld>
            <a:endParaRPr lang="en-US"/>
          </a:p>
        </p:txBody>
      </p:sp>
    </p:spTree>
    <p:extLst>
      <p:ext uri="{BB962C8B-B14F-4D97-AF65-F5344CB8AC3E}">
        <p14:creationId xmlns:p14="http://schemas.microsoft.com/office/powerpoint/2010/main" val="3863183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effectLst/>
                <a:latin typeface="Helvetica" pitchFamily="2" charset="0"/>
              </a:rPr>
              <a:t>Traceability automation. Software and system traceability refers to the ability to establish and maintain relationships between software artifacts, such as requirements, design definitions, code, and test cases, for product querying and development support</a:t>
            </a:r>
            <a:endParaRPr lang="en-US" i="0" dirty="0"/>
          </a:p>
        </p:txBody>
      </p:sp>
      <p:sp>
        <p:nvSpPr>
          <p:cNvPr id="4" name="Slide Number Placeholder 3"/>
          <p:cNvSpPr>
            <a:spLocks noGrp="1"/>
          </p:cNvSpPr>
          <p:nvPr>
            <p:ph type="sldNum" sz="quarter" idx="5"/>
          </p:nvPr>
        </p:nvSpPr>
        <p:spPr/>
        <p:txBody>
          <a:bodyPr/>
          <a:lstStyle/>
          <a:p>
            <a:fld id="{83E35761-B443-A74D-9BA5-3B6258AF7342}" type="slidenum">
              <a:rPr lang="en-US" smtClean="0"/>
              <a:t>3</a:t>
            </a:fld>
            <a:endParaRPr lang="en-US"/>
          </a:p>
        </p:txBody>
      </p:sp>
    </p:spTree>
    <p:extLst>
      <p:ext uri="{BB962C8B-B14F-4D97-AF65-F5344CB8AC3E}">
        <p14:creationId xmlns:p14="http://schemas.microsoft.com/office/powerpoint/2010/main" val="76138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7</a:t>
            </a:fld>
            <a:endParaRPr lang="en-US"/>
          </a:p>
        </p:txBody>
      </p:sp>
    </p:spTree>
    <p:extLst>
      <p:ext uri="{BB962C8B-B14F-4D97-AF65-F5344CB8AC3E}">
        <p14:creationId xmlns:p14="http://schemas.microsoft.com/office/powerpoint/2010/main" val="395317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8</a:t>
            </a:fld>
            <a:endParaRPr lang="en-US"/>
          </a:p>
        </p:txBody>
      </p:sp>
    </p:spTree>
    <p:extLst>
      <p:ext uri="{BB962C8B-B14F-4D97-AF65-F5344CB8AC3E}">
        <p14:creationId xmlns:p14="http://schemas.microsoft.com/office/powerpoint/2010/main" val="1967571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E35761-B443-A74D-9BA5-3B6258AF7342}" type="slidenum">
              <a:rPr lang="en-US" smtClean="0"/>
              <a:t>11</a:t>
            </a:fld>
            <a:endParaRPr lang="en-US"/>
          </a:p>
        </p:txBody>
      </p:sp>
    </p:spTree>
    <p:extLst>
      <p:ext uri="{BB962C8B-B14F-4D97-AF65-F5344CB8AC3E}">
        <p14:creationId xmlns:p14="http://schemas.microsoft.com/office/powerpoint/2010/main" val="197649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5FD4-1517-06FA-3218-C110569269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F07426CB-20D0-A8FD-F756-81766686A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23B3578C-4B5A-7505-E269-66C8A683B73D}"/>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CCFE509-79AB-CC03-7E04-604E71487C1E}"/>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28A0AB-3D6B-37CE-6631-5171E3F9CD69}"/>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02450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2F8C-BA65-7643-4ADE-FE7F3EF87BCE}"/>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658EBE1-00CC-17F2-7335-A8D3BC7C7C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3075CEF-1D7F-B035-7B6A-3ABBD3C6ADE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4B775FE6-CAD7-8B5F-5BF8-F9A52BC6537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45F2F559-249A-9556-B7B8-E1797EECD674}"/>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437523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94FE3A-F72A-58EB-A04A-CBFC7C103C6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57A1952-55BE-C80F-01DE-CB0550AE0A5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FD639547-ED13-AED8-8CD3-B7E8E4FF8AF3}"/>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DD2BD2D6-7C16-767B-8DF1-79B4D9039F8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627652AA-18FB-F6D4-2E76-D41A8C0F01FD}"/>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2733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39B96-AE32-C352-3412-65F79B3C531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7917456A-551A-5713-8E8F-5ADF5948C9C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098C59F4-E4C3-59A9-449B-59FB6AFFEE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0FE69FC5-07EB-4D5B-507B-A61AEB3B956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977510C-D902-1979-CD1D-0990E877CC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1782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FBC4-52C7-D172-5317-80699CB24B0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1A9BAF78-2BF5-C69D-6F97-D8C220F4C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61F53DB-3BFC-983F-0CC4-EBE842916A46}"/>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71ECCFDF-40FA-EF42-003F-7625DA0A3C80}"/>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D6AA6A-B59C-DF9E-DD46-20CE2A5F41FF}"/>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277517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D5D-B121-8D21-93C6-725FD0295F0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024399B-799B-D321-39E9-29E5A9D53A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C5641801-5D0F-9649-E23C-06566E0F71D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F11A92F1-62B4-948E-B139-60156C4494B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4049F768-F8E7-A336-F8C4-0C771C14E2D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CBC987A-83AF-2469-EC6B-CEEC8B5C5572}"/>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239771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2A39-EB92-4769-6870-27D16DA0CF32}"/>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79C6AE9-E075-E681-2ABE-D326A4689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918982F-73B1-5643-58A3-8DA48EE54DD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6F1B1417-BCD9-83E9-CF18-E02FA308F0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97E6CF9-8AD4-F899-82DA-DEFAAA86A95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9DAE7640-7F4B-6933-2697-9F1D96309FC4}"/>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8" name="Footer Placeholder 7">
            <a:extLst>
              <a:ext uri="{FF2B5EF4-FFF2-40B4-BE49-F238E27FC236}">
                <a16:creationId xmlns:a16="http://schemas.microsoft.com/office/drawing/2014/main" id="{914373CE-8572-A2CB-C0B9-6D7CBCA95DEE}"/>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E08F7AC7-BF0A-9C61-ADBD-8EA2D8F4B023}"/>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054965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7C97F-2163-7AC5-D4E9-D074DB260601}"/>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B45FB07E-32ED-71BE-9611-E60D2747484B}"/>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4" name="Footer Placeholder 3">
            <a:extLst>
              <a:ext uri="{FF2B5EF4-FFF2-40B4-BE49-F238E27FC236}">
                <a16:creationId xmlns:a16="http://schemas.microsoft.com/office/drawing/2014/main" id="{A30A47F9-0821-AF90-D76F-3F0FEC3DF323}"/>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DB359321-B4E4-5FD2-EAD4-5FC0D493C235}"/>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86949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8A20D4-6FCF-9A9E-7F68-95E2A5F2699E}"/>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3" name="Footer Placeholder 2">
            <a:extLst>
              <a:ext uri="{FF2B5EF4-FFF2-40B4-BE49-F238E27FC236}">
                <a16:creationId xmlns:a16="http://schemas.microsoft.com/office/drawing/2014/main" id="{8304959A-ECBB-9514-0CFB-CC2F6FD1DB5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4B0BB7A-16A6-6ACC-24FD-5FE0A8EA182C}"/>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139738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DDE6-D20C-03D4-D4AF-2DC9EFADB5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D714776B-A6FF-863D-8451-761975AC2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DC4CF8A0-43D4-5918-6429-C2946836D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9698B0-4CD0-D07D-02A6-B3752AB7797C}"/>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FF7996A1-EB15-23FD-FCE1-08EE242B208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C1BE24-8FA0-78B6-A294-6610F19C3F07}"/>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3456543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9591-39E7-9376-92A2-546E2C0F88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8F71E416-F201-A48F-B1F7-F71BEE454C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09959398-AA88-8319-6B94-D56CC9900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194AC0-1B6B-9FFC-9292-1D6E88E08741}"/>
              </a:ext>
            </a:extLst>
          </p:cNvPr>
          <p:cNvSpPr>
            <a:spLocks noGrp="1"/>
          </p:cNvSpPr>
          <p:nvPr>
            <p:ph type="dt" sz="half" idx="10"/>
          </p:nvPr>
        </p:nvSpPr>
        <p:spPr/>
        <p:txBody>
          <a:bodyPr/>
          <a:lstStyle/>
          <a:p>
            <a:fld id="{1B322CE5-0016-994A-A0D0-1AC6E2C9C5AB}" type="datetimeFigureOut">
              <a:rPr lang="en-BE" smtClean="0"/>
              <a:t>15/01/2024</a:t>
            </a:fld>
            <a:endParaRPr lang="en-BE"/>
          </a:p>
        </p:txBody>
      </p:sp>
      <p:sp>
        <p:nvSpPr>
          <p:cNvPr id="6" name="Footer Placeholder 5">
            <a:extLst>
              <a:ext uri="{FF2B5EF4-FFF2-40B4-BE49-F238E27FC236}">
                <a16:creationId xmlns:a16="http://schemas.microsoft.com/office/drawing/2014/main" id="{A16504FC-BB24-6CA8-48F6-C1F6E7D8F2AB}"/>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F411AC8F-3B21-010D-DEA5-4147611B979A}"/>
              </a:ext>
            </a:extLst>
          </p:cNvPr>
          <p:cNvSpPr>
            <a:spLocks noGrp="1"/>
          </p:cNvSpPr>
          <p:nvPr>
            <p:ph type="sldNum" sz="quarter" idx="12"/>
          </p:nvPr>
        </p:nvSpPr>
        <p:spPr/>
        <p:txBody>
          <a:bodyPr/>
          <a:lstStyle/>
          <a:p>
            <a:fld id="{FC15020B-BDCF-C844-937D-74E2E6AC172F}" type="slidenum">
              <a:rPr lang="en-BE" smtClean="0"/>
              <a:t>‹#›</a:t>
            </a:fld>
            <a:endParaRPr lang="en-BE"/>
          </a:p>
        </p:txBody>
      </p:sp>
    </p:spTree>
    <p:extLst>
      <p:ext uri="{BB962C8B-B14F-4D97-AF65-F5344CB8AC3E}">
        <p14:creationId xmlns:p14="http://schemas.microsoft.com/office/powerpoint/2010/main" val="40822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0BEC7-2743-7E63-9BFE-A1AC45E95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2337603-D105-E99F-FCC3-A030CD1E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81E64D9-FF2A-2483-5426-F66A13C96F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22CE5-0016-994A-A0D0-1AC6E2C9C5AB}" type="datetimeFigureOut">
              <a:rPr lang="en-BE" smtClean="0"/>
              <a:t>15/01/2024</a:t>
            </a:fld>
            <a:endParaRPr lang="en-BE"/>
          </a:p>
        </p:txBody>
      </p:sp>
      <p:sp>
        <p:nvSpPr>
          <p:cNvPr id="5" name="Footer Placeholder 4">
            <a:extLst>
              <a:ext uri="{FF2B5EF4-FFF2-40B4-BE49-F238E27FC236}">
                <a16:creationId xmlns:a16="http://schemas.microsoft.com/office/drawing/2014/main" id="{AD169EB4-FED9-F949-B248-10CA4D068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F4512563-DEF2-B955-C3C1-517FB19624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5020B-BDCF-C844-937D-74E2E6AC172F}" type="slidenum">
              <a:rPr lang="en-BE" smtClean="0"/>
              <a:t>‹#›</a:t>
            </a:fld>
            <a:endParaRPr lang="en-BE"/>
          </a:p>
        </p:txBody>
      </p:sp>
    </p:spTree>
    <p:extLst>
      <p:ext uri="{BB962C8B-B14F-4D97-AF65-F5344CB8AC3E}">
        <p14:creationId xmlns:p14="http://schemas.microsoft.com/office/powerpoint/2010/main" val="23461681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arxiv.org/pdf/2308.10620.pdf"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2.jpeg"/><Relationship Id="rId4" Type="http://schemas.openxmlformats.org/officeDocument/2006/relationships/image" Target="../media/image19.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E862-7000-E519-9E0F-2A83E85598EE}"/>
              </a:ext>
            </a:extLst>
          </p:cNvPr>
          <p:cNvSpPr>
            <a:spLocks noGrp="1"/>
          </p:cNvSpPr>
          <p:nvPr>
            <p:ph type="ctrTitle"/>
          </p:nvPr>
        </p:nvSpPr>
        <p:spPr/>
        <p:txBody>
          <a:bodyPr>
            <a:normAutofit/>
          </a:bodyPr>
          <a:lstStyle/>
          <a:p>
            <a:r>
              <a:rPr lang="en-GB" sz="4000" b="0" i="0" dirty="0">
                <a:effectLst/>
                <a:latin typeface="Open Sans" panose="020B0606030504020204" pitchFamily="34" charset="0"/>
              </a:rPr>
              <a:t>Using LLMs to Perform Specific Software Development Lifecycle Activities</a:t>
            </a:r>
          </a:p>
        </p:txBody>
      </p:sp>
      <p:sp>
        <p:nvSpPr>
          <p:cNvPr id="3" name="Subtitle 2">
            <a:extLst>
              <a:ext uri="{FF2B5EF4-FFF2-40B4-BE49-F238E27FC236}">
                <a16:creationId xmlns:a16="http://schemas.microsoft.com/office/drawing/2014/main" id="{D6218BDF-20AA-9AF8-6D13-86A3DE5AFEE0}"/>
              </a:ext>
            </a:extLst>
          </p:cNvPr>
          <p:cNvSpPr>
            <a:spLocks noGrp="1"/>
          </p:cNvSpPr>
          <p:nvPr>
            <p:ph type="subTitle" idx="1"/>
          </p:nvPr>
        </p:nvSpPr>
        <p:spPr/>
        <p:txBody>
          <a:bodyPr/>
          <a:lstStyle/>
          <a:p>
            <a:pPr algn="l"/>
            <a:r>
              <a:rPr lang="en-BE" dirty="0"/>
              <a:t>Prepared by: John Businge</a:t>
            </a:r>
          </a:p>
          <a:p>
            <a:pPr algn="l"/>
            <a:r>
              <a:rPr lang="en-BE" dirty="0"/>
              <a:t>john.businge@unlv.edu</a:t>
            </a:r>
          </a:p>
          <a:p>
            <a:endParaRPr lang="en-BE" dirty="0"/>
          </a:p>
        </p:txBody>
      </p:sp>
    </p:spTree>
    <p:extLst>
      <p:ext uri="{BB962C8B-B14F-4D97-AF65-F5344CB8AC3E}">
        <p14:creationId xmlns:p14="http://schemas.microsoft.com/office/powerpoint/2010/main" val="31684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5" name="Picture 4" descr="A screenshot of a computer&#10;&#10;Description automatically generated">
            <a:extLst>
              <a:ext uri="{FF2B5EF4-FFF2-40B4-BE49-F238E27FC236}">
                <a16:creationId xmlns:a16="http://schemas.microsoft.com/office/drawing/2014/main" id="{A6097E42-0606-A6C3-2C35-B5E9187F2339}"/>
              </a:ext>
            </a:extLst>
          </p:cNvPr>
          <p:cNvPicPr>
            <a:picLocks noChangeAspect="1"/>
          </p:cNvPicPr>
          <p:nvPr/>
        </p:nvPicPr>
        <p:blipFill>
          <a:blip r:embed="rId2"/>
          <a:stretch>
            <a:fillRect/>
          </a:stretch>
        </p:blipFill>
        <p:spPr>
          <a:xfrm>
            <a:off x="690769" y="1267882"/>
            <a:ext cx="5664200" cy="2184400"/>
          </a:xfrm>
          <a:prstGeom prst="rect">
            <a:avLst/>
          </a:prstGeom>
          <a:ln>
            <a:solidFill>
              <a:schemeClr val="tx1"/>
            </a:solidFill>
          </a:ln>
        </p:spPr>
      </p:pic>
      <p:sp>
        <p:nvSpPr>
          <p:cNvPr id="7" name="TextBox 6">
            <a:extLst>
              <a:ext uri="{FF2B5EF4-FFF2-40B4-BE49-F238E27FC236}">
                <a16:creationId xmlns:a16="http://schemas.microsoft.com/office/drawing/2014/main" id="{AF00E492-1565-1E1B-359C-4C171A520ADF}"/>
              </a:ext>
            </a:extLst>
          </p:cNvPr>
          <p:cNvSpPr txBox="1"/>
          <p:nvPr/>
        </p:nvSpPr>
        <p:spPr>
          <a:xfrm>
            <a:off x="690769" y="3547532"/>
            <a:ext cx="3446669" cy="285575"/>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fufexan</a:t>
            </a:r>
            <a:r>
              <a:rPr lang="en-US" sz="1200" dirty="0"/>
              <a:t>/nix-gaming/</a:t>
            </a:r>
            <a:r>
              <a:rPr lang="en-US" sz="1200" b="1" dirty="0"/>
              <a:t>pull</a:t>
            </a:r>
            <a:r>
              <a:rPr lang="en-US" sz="1200" dirty="0"/>
              <a:t>/73</a:t>
            </a:r>
          </a:p>
        </p:txBody>
      </p:sp>
      <p:pic>
        <p:nvPicPr>
          <p:cNvPr id="9" name="Picture 8" descr="A screenshot of a chat&#10;&#10;Description automatically generated">
            <a:extLst>
              <a:ext uri="{FF2B5EF4-FFF2-40B4-BE49-F238E27FC236}">
                <a16:creationId xmlns:a16="http://schemas.microsoft.com/office/drawing/2014/main" id="{E5444D35-2DBE-7732-AB4E-41B3309864C4}"/>
              </a:ext>
            </a:extLst>
          </p:cNvPr>
          <p:cNvPicPr>
            <a:picLocks noChangeAspect="1"/>
          </p:cNvPicPr>
          <p:nvPr/>
        </p:nvPicPr>
        <p:blipFill>
          <a:blip r:embed="rId3"/>
          <a:stretch>
            <a:fillRect/>
          </a:stretch>
        </p:blipFill>
        <p:spPr>
          <a:xfrm>
            <a:off x="482048" y="4110106"/>
            <a:ext cx="5872921" cy="2205294"/>
          </a:xfrm>
          <a:prstGeom prst="rect">
            <a:avLst/>
          </a:prstGeom>
          <a:ln>
            <a:solidFill>
              <a:schemeClr val="tx1"/>
            </a:solidFill>
          </a:ln>
        </p:spPr>
      </p:pic>
      <p:sp>
        <p:nvSpPr>
          <p:cNvPr id="11" name="TextBox 10">
            <a:extLst>
              <a:ext uri="{FF2B5EF4-FFF2-40B4-BE49-F238E27FC236}">
                <a16:creationId xmlns:a16="http://schemas.microsoft.com/office/drawing/2014/main" id="{CD31FA6C-2167-3B03-B566-80858600AD7B}"/>
              </a:ext>
            </a:extLst>
          </p:cNvPr>
          <p:cNvSpPr txBox="1"/>
          <p:nvPr/>
        </p:nvSpPr>
        <p:spPr>
          <a:xfrm>
            <a:off x="838200" y="6485006"/>
            <a:ext cx="3972339" cy="276999"/>
          </a:xfrm>
          <a:prstGeom prst="rect">
            <a:avLst/>
          </a:prstGeom>
          <a:noFill/>
        </p:spPr>
        <p:txBody>
          <a:bodyPr wrap="square">
            <a:spAutoFit/>
          </a:bodyPr>
          <a:lstStyle/>
          <a:p>
            <a:r>
              <a:rPr lang="en-US" sz="1200" dirty="0"/>
              <a:t>https://</a:t>
            </a:r>
            <a:r>
              <a:rPr lang="en-US" sz="1200" dirty="0" err="1"/>
              <a:t>github.com</a:t>
            </a:r>
            <a:r>
              <a:rPr lang="en-US" sz="1200" dirty="0"/>
              <a:t>/</a:t>
            </a:r>
            <a:r>
              <a:rPr lang="en-US" sz="1200" dirty="0" err="1"/>
              <a:t>danielgross</a:t>
            </a:r>
            <a:r>
              <a:rPr lang="en-US" sz="1200" dirty="0"/>
              <a:t>/</a:t>
            </a:r>
            <a:r>
              <a:rPr lang="en-US" sz="1200" dirty="0" err="1"/>
              <a:t>whatsapp-gpt</a:t>
            </a:r>
            <a:r>
              <a:rPr lang="en-US" sz="1200" dirty="0"/>
              <a:t>/</a:t>
            </a:r>
            <a:r>
              <a:rPr lang="en-US" sz="1200" b="1" dirty="0"/>
              <a:t>issues</a:t>
            </a:r>
            <a:r>
              <a:rPr lang="en-US" sz="1200" dirty="0"/>
              <a:t>/68</a:t>
            </a:r>
          </a:p>
        </p:txBody>
      </p:sp>
      <p:sp>
        <p:nvSpPr>
          <p:cNvPr id="13" name="TextBox 12">
            <a:extLst>
              <a:ext uri="{FF2B5EF4-FFF2-40B4-BE49-F238E27FC236}">
                <a16:creationId xmlns:a16="http://schemas.microsoft.com/office/drawing/2014/main" id="{A2195758-C961-00BD-B1C9-77884B2FC51D}"/>
              </a:ext>
            </a:extLst>
          </p:cNvPr>
          <p:cNvSpPr txBox="1"/>
          <p:nvPr/>
        </p:nvSpPr>
        <p:spPr>
          <a:xfrm>
            <a:off x="6586330" y="2828835"/>
            <a:ext cx="5115339" cy="1200329"/>
          </a:xfrm>
          <a:prstGeom prst="rect">
            <a:avLst/>
          </a:prstGeom>
          <a:noFill/>
          <a:ln w="28575">
            <a:solidFill>
              <a:srgbClr val="0000EA"/>
            </a:solidFill>
          </a:ln>
        </p:spPr>
        <p:txBody>
          <a:bodyPr wrap="square">
            <a:spAutoFit/>
          </a:bodyPr>
          <a:lstStyle/>
          <a:p>
            <a:r>
              <a:rPr lang="en-US" dirty="0"/>
              <a:t>These two cases are are representative of those instances in which the contributor explicitly states to be unsure about what was accomplished using </a:t>
            </a:r>
            <a:r>
              <a:rPr lang="en-US" dirty="0" err="1"/>
              <a:t>ChatGPT</a:t>
            </a:r>
            <a:r>
              <a:rPr lang="en-US" dirty="0"/>
              <a:t>.</a:t>
            </a:r>
          </a:p>
        </p:txBody>
      </p:sp>
      <p:sp>
        <p:nvSpPr>
          <p:cNvPr id="14" name="Rounded Rectangle 13">
            <a:extLst>
              <a:ext uri="{FF2B5EF4-FFF2-40B4-BE49-F238E27FC236}">
                <a16:creationId xmlns:a16="http://schemas.microsoft.com/office/drawing/2014/main" id="{0D4E399C-A841-8417-04F8-1D3EE16277CA}"/>
              </a:ext>
            </a:extLst>
          </p:cNvPr>
          <p:cNvSpPr/>
          <p:nvPr/>
        </p:nvSpPr>
        <p:spPr>
          <a:xfrm>
            <a:off x="1186069" y="2703443"/>
            <a:ext cx="2034209" cy="17227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2A6D2E27-EA80-3B86-C2D4-EC89EE0D3B28}"/>
              </a:ext>
            </a:extLst>
          </p:cNvPr>
          <p:cNvSpPr/>
          <p:nvPr/>
        </p:nvSpPr>
        <p:spPr>
          <a:xfrm>
            <a:off x="1186069" y="3270533"/>
            <a:ext cx="1729409" cy="181749"/>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9712E272-DC21-258B-C21A-76B2E05C1CF7}"/>
              </a:ext>
            </a:extLst>
          </p:cNvPr>
          <p:cNvSpPr/>
          <p:nvPr/>
        </p:nvSpPr>
        <p:spPr>
          <a:xfrm>
            <a:off x="1186069" y="5563614"/>
            <a:ext cx="3955773" cy="187830"/>
          </a:xfrm>
          <a:prstGeom prst="roundRect">
            <a:avLst/>
          </a:prstGeom>
          <a:noFill/>
          <a:ln w="19050">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5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Ownership of AI generated code</a:t>
            </a:r>
          </a:p>
        </p:txBody>
      </p:sp>
      <p:pic>
        <p:nvPicPr>
          <p:cNvPr id="4" name="Picture 3" descr="A screenshot of a computer&#10;&#10;Description automatically generated">
            <a:extLst>
              <a:ext uri="{FF2B5EF4-FFF2-40B4-BE49-F238E27FC236}">
                <a16:creationId xmlns:a16="http://schemas.microsoft.com/office/drawing/2014/main" id="{120DB418-2002-706E-6883-33135DDA644D}"/>
              </a:ext>
            </a:extLst>
          </p:cNvPr>
          <p:cNvPicPr>
            <a:picLocks noChangeAspect="1"/>
          </p:cNvPicPr>
          <p:nvPr/>
        </p:nvPicPr>
        <p:blipFill>
          <a:blip r:embed="rId3"/>
          <a:stretch>
            <a:fillRect/>
          </a:stretch>
        </p:blipFill>
        <p:spPr>
          <a:xfrm>
            <a:off x="326334" y="1151143"/>
            <a:ext cx="5422580" cy="3251201"/>
          </a:xfrm>
          <a:prstGeom prst="rect">
            <a:avLst/>
          </a:prstGeom>
          <a:ln>
            <a:solidFill>
              <a:schemeClr val="tx1"/>
            </a:solidFill>
          </a:ln>
        </p:spPr>
      </p:pic>
      <p:pic>
        <p:nvPicPr>
          <p:cNvPr id="8" name="Picture 7" descr="A screenshot of a chat&#10;&#10;Description automatically generated">
            <a:extLst>
              <a:ext uri="{FF2B5EF4-FFF2-40B4-BE49-F238E27FC236}">
                <a16:creationId xmlns:a16="http://schemas.microsoft.com/office/drawing/2014/main" id="{627E5A9C-F106-A1CD-B9C7-1FCB2F8B5760}"/>
              </a:ext>
            </a:extLst>
          </p:cNvPr>
          <p:cNvPicPr>
            <a:picLocks noChangeAspect="1"/>
          </p:cNvPicPr>
          <p:nvPr/>
        </p:nvPicPr>
        <p:blipFill>
          <a:blip r:embed="rId4"/>
          <a:stretch>
            <a:fillRect/>
          </a:stretch>
        </p:blipFill>
        <p:spPr>
          <a:xfrm>
            <a:off x="6096000" y="1336260"/>
            <a:ext cx="5913065" cy="3089275"/>
          </a:xfrm>
          <a:prstGeom prst="rect">
            <a:avLst/>
          </a:prstGeom>
          <a:ln>
            <a:solidFill>
              <a:schemeClr val="tx1"/>
            </a:solidFill>
          </a:ln>
        </p:spPr>
      </p:pic>
      <p:sp>
        <p:nvSpPr>
          <p:cNvPr id="10" name="Rounded Rectangle 9">
            <a:extLst>
              <a:ext uri="{FF2B5EF4-FFF2-40B4-BE49-F238E27FC236}">
                <a16:creationId xmlns:a16="http://schemas.microsoft.com/office/drawing/2014/main" id="{02C1D151-571A-BDDD-01BC-C173073309E1}"/>
              </a:ext>
            </a:extLst>
          </p:cNvPr>
          <p:cNvSpPr/>
          <p:nvPr/>
        </p:nvSpPr>
        <p:spPr>
          <a:xfrm>
            <a:off x="824948" y="4121426"/>
            <a:ext cx="2077278" cy="238539"/>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79192899-DE1E-0A85-F2D8-DEC073FD9763}"/>
              </a:ext>
            </a:extLst>
          </p:cNvPr>
          <p:cNvGrpSpPr/>
          <p:nvPr/>
        </p:nvGrpSpPr>
        <p:grpSpPr>
          <a:xfrm>
            <a:off x="6527993" y="3429000"/>
            <a:ext cx="5200181" cy="294860"/>
            <a:chOff x="6527993" y="3429000"/>
            <a:chExt cx="5200181" cy="294860"/>
          </a:xfrm>
        </p:grpSpPr>
        <p:cxnSp>
          <p:nvCxnSpPr>
            <p:cNvPr id="17" name="Straight Connector 16">
              <a:extLst>
                <a:ext uri="{FF2B5EF4-FFF2-40B4-BE49-F238E27FC236}">
                  <a16:creationId xmlns:a16="http://schemas.microsoft.com/office/drawing/2014/main" id="{54DA7C80-7A90-3A1F-ACB1-A570C13BD3D2}"/>
                </a:ext>
              </a:extLst>
            </p:cNvPr>
            <p:cNvCxnSpPr>
              <a:cxnSpLocks/>
            </p:cNvCxnSpPr>
            <p:nvPr/>
          </p:nvCxnSpPr>
          <p:spPr>
            <a:xfrm>
              <a:off x="7608045" y="3429000"/>
              <a:ext cx="4120129"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AAE25CC-4A63-1CEB-6F18-2480E8B6E9AF}"/>
                </a:ext>
              </a:extLst>
            </p:cNvPr>
            <p:cNvCxnSpPr>
              <a:cxnSpLocks/>
            </p:cNvCxnSpPr>
            <p:nvPr/>
          </p:nvCxnSpPr>
          <p:spPr>
            <a:xfrm>
              <a:off x="6527993" y="3571460"/>
              <a:ext cx="5200181"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942724-4EB3-FF2A-661E-35996D1A2C28}"/>
                </a:ext>
              </a:extLst>
            </p:cNvPr>
            <p:cNvCxnSpPr>
              <a:cxnSpLocks/>
            </p:cNvCxnSpPr>
            <p:nvPr/>
          </p:nvCxnSpPr>
          <p:spPr>
            <a:xfrm>
              <a:off x="6527993" y="3723860"/>
              <a:ext cx="1080052" cy="0"/>
            </a:xfrm>
            <a:prstGeom prst="line">
              <a:avLst/>
            </a:prstGeom>
            <a:ln w="28575">
              <a:solidFill>
                <a:srgbClr val="0000EA"/>
              </a:solidFill>
            </a:ln>
          </p:spPr>
          <p:style>
            <a:lnRef idx="1">
              <a:schemeClr val="accent1"/>
            </a:lnRef>
            <a:fillRef idx="0">
              <a:schemeClr val="accent1"/>
            </a:fillRef>
            <a:effectRef idx="0">
              <a:schemeClr val="accent1"/>
            </a:effectRef>
            <a:fontRef idx="minor">
              <a:schemeClr val="tx1"/>
            </a:fontRef>
          </p:style>
        </p:cxnSp>
      </p:grpSp>
      <p:sp>
        <p:nvSpPr>
          <p:cNvPr id="28" name="Rounded Rectangle 27">
            <a:extLst>
              <a:ext uri="{FF2B5EF4-FFF2-40B4-BE49-F238E27FC236}">
                <a16:creationId xmlns:a16="http://schemas.microsoft.com/office/drawing/2014/main" id="{7670AFE8-79D7-4935-C586-ECB19C5FF7C5}"/>
              </a:ext>
            </a:extLst>
          </p:cNvPr>
          <p:cNvSpPr/>
          <p:nvPr/>
        </p:nvSpPr>
        <p:spPr>
          <a:xfrm>
            <a:off x="6554498" y="1736040"/>
            <a:ext cx="1953398" cy="437304"/>
          </a:xfrm>
          <a:prstGeom prst="roundRect">
            <a:avLst/>
          </a:prstGeom>
          <a:noFill/>
          <a:ln w="28575">
            <a:solidFill>
              <a:srgbClr val="0000E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805C99A-870A-601B-11DB-298BD8B8E1AB}"/>
              </a:ext>
            </a:extLst>
          </p:cNvPr>
          <p:cNvSpPr txBox="1"/>
          <p:nvPr/>
        </p:nvSpPr>
        <p:spPr>
          <a:xfrm>
            <a:off x="2902226" y="4494347"/>
            <a:ext cx="4841454" cy="307777"/>
          </a:xfrm>
          <a:prstGeom prst="rect">
            <a:avLst/>
          </a:prstGeom>
          <a:noFill/>
        </p:spPr>
        <p:txBody>
          <a:bodyPr wrap="none" rtlCol="0">
            <a:spAutoFit/>
          </a:bodyPr>
          <a:lstStyle/>
          <a:p>
            <a:r>
              <a:rPr lang="en-US" sz="1400" dirty="0"/>
              <a:t>https://</a:t>
            </a:r>
            <a:r>
              <a:rPr lang="en-US" sz="1400" dirty="0" err="1"/>
              <a:t>github.com</a:t>
            </a:r>
            <a:r>
              <a:rPr lang="en-US" sz="1400" dirty="0"/>
              <a:t>/typescript-</a:t>
            </a:r>
            <a:r>
              <a:rPr lang="en-US" sz="1400" dirty="0" err="1"/>
              <a:t>eslint</a:t>
            </a:r>
            <a:r>
              <a:rPr lang="en-US" sz="1400" dirty="0"/>
              <a:t>/typescript-</a:t>
            </a:r>
            <a:r>
              <a:rPr lang="en-US" sz="1400" dirty="0" err="1"/>
              <a:t>eslint</a:t>
            </a:r>
            <a:r>
              <a:rPr lang="en-US" sz="1400" dirty="0"/>
              <a:t>/pull/6915</a:t>
            </a:r>
          </a:p>
        </p:txBody>
      </p:sp>
      <p:sp>
        <p:nvSpPr>
          <p:cNvPr id="34" name="TextBox 33">
            <a:extLst>
              <a:ext uri="{FF2B5EF4-FFF2-40B4-BE49-F238E27FC236}">
                <a16:creationId xmlns:a16="http://schemas.microsoft.com/office/drawing/2014/main" id="{DC4D5991-4DB9-3428-9CF2-E51C7129A041}"/>
              </a:ext>
            </a:extLst>
          </p:cNvPr>
          <p:cNvSpPr txBox="1"/>
          <p:nvPr/>
        </p:nvSpPr>
        <p:spPr>
          <a:xfrm>
            <a:off x="569843" y="5111667"/>
            <a:ext cx="11251096" cy="1508105"/>
          </a:xfrm>
          <a:prstGeom prst="rect">
            <a:avLst/>
          </a:prstGeom>
          <a:noFill/>
          <a:ln w="28575">
            <a:solidFill>
              <a:srgbClr val="0000EA"/>
            </a:solidFill>
          </a:ln>
        </p:spPr>
        <p:txBody>
          <a:bodyPr wrap="square">
            <a:spAutoFit/>
          </a:bodyPr>
          <a:lstStyle/>
          <a:p>
            <a:r>
              <a:rPr lang="en-GB" sz="2400" dirty="0">
                <a:effectLst/>
              </a:rPr>
              <a:t>In your </a:t>
            </a:r>
            <a:r>
              <a:rPr lang="en-GB" sz="2400" dirty="0"/>
              <a:t>team project y</a:t>
            </a:r>
            <a:r>
              <a:rPr lang="en-GB" sz="2400" dirty="0">
                <a:effectLst/>
              </a:rPr>
              <a:t>ou should define guidelines for projects’ contributions including AI-generated code, </a:t>
            </a:r>
          </a:p>
          <a:p>
            <a:pPr marL="342900" indent="-342900">
              <a:buFont typeface="Arial" panose="020B0604020202020204" pitchFamily="34" charset="0"/>
              <a:buChar char="•"/>
            </a:pPr>
            <a:r>
              <a:rPr lang="en-GB" sz="2200" dirty="0">
                <a:effectLst/>
              </a:rPr>
              <a:t>e.g., you may decide to only welcome AI-generated code from users that are</a:t>
            </a:r>
            <a:r>
              <a:rPr lang="en-GB" sz="2200" dirty="0"/>
              <a:t> </a:t>
            </a:r>
            <a:r>
              <a:rPr lang="en-GB" sz="2200" dirty="0">
                <a:effectLst/>
              </a:rPr>
              <a:t>confident in assessing the correctness of the contributed code.</a:t>
            </a:r>
          </a:p>
        </p:txBody>
      </p:sp>
    </p:spTree>
    <p:extLst>
      <p:ext uri="{BB962C8B-B14F-4D97-AF65-F5344CB8AC3E}">
        <p14:creationId xmlns:p14="http://schemas.microsoft.com/office/powerpoint/2010/main" val="331229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dissolve">
                                      <p:cBhvr>
                                        <p:cTn id="17" dur="500"/>
                                        <p:tgtEl>
                                          <p:spTgt spid="2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dissolve">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8"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8C4A-972F-C1EB-5456-6AAAE2C4A7AD}"/>
              </a:ext>
            </a:extLst>
          </p:cNvPr>
          <p:cNvSpPr>
            <a:spLocks noGrp="1"/>
          </p:cNvSpPr>
          <p:nvPr>
            <p:ph type="title"/>
          </p:nvPr>
        </p:nvSpPr>
        <p:spPr>
          <a:xfrm>
            <a:off x="838200" y="260625"/>
            <a:ext cx="10515600" cy="840823"/>
          </a:xfrm>
        </p:spPr>
        <p:txBody>
          <a:bodyPr/>
          <a:lstStyle/>
          <a:p>
            <a:r>
              <a:rPr lang="en-US" dirty="0"/>
              <a:t>LLM Hallucination</a:t>
            </a:r>
          </a:p>
        </p:txBody>
      </p:sp>
      <p:sp>
        <p:nvSpPr>
          <p:cNvPr id="7" name="TextBox 6">
            <a:extLst>
              <a:ext uri="{FF2B5EF4-FFF2-40B4-BE49-F238E27FC236}">
                <a16:creationId xmlns:a16="http://schemas.microsoft.com/office/drawing/2014/main" id="{7DA55AD3-E626-1AEE-49E4-3B65D6D0FBCA}"/>
              </a:ext>
            </a:extLst>
          </p:cNvPr>
          <p:cNvSpPr txBox="1"/>
          <p:nvPr/>
        </p:nvSpPr>
        <p:spPr>
          <a:xfrm>
            <a:off x="715617" y="1522455"/>
            <a:ext cx="9501809" cy="646331"/>
          </a:xfrm>
          <a:prstGeom prst="rect">
            <a:avLst/>
          </a:prstGeom>
          <a:noFill/>
        </p:spPr>
        <p:txBody>
          <a:bodyPr wrap="square">
            <a:spAutoFit/>
          </a:bodyPr>
          <a:lstStyle/>
          <a:p>
            <a:pPr marL="285750" indent="-285750">
              <a:buFont typeface="Arial" panose="020B0604020202020204" pitchFamily="34" charset="0"/>
              <a:buChar char="•"/>
            </a:pPr>
            <a:r>
              <a:rPr lang="en-GB" dirty="0">
                <a:solidFill>
                  <a:srgbClr val="0F0F0F"/>
                </a:solidFill>
                <a:latin typeface="Roboto" panose="02000000000000000000" pitchFamily="2" charset="0"/>
              </a:rPr>
              <a:t>W</a:t>
            </a:r>
            <a:r>
              <a:rPr lang="en-GB" b="0" i="0" dirty="0">
                <a:solidFill>
                  <a:srgbClr val="0F0F0F"/>
                </a:solidFill>
                <a:effectLst/>
                <a:latin typeface="Roboto" panose="02000000000000000000" pitchFamily="2" charset="0"/>
              </a:rPr>
              <a:t>hile large language models can generate fluent and coherent text on various topics and domains, they are also prone to just "make stuff up". Plausible sounding nonsense!</a:t>
            </a:r>
          </a:p>
        </p:txBody>
      </p:sp>
      <p:sp>
        <p:nvSpPr>
          <p:cNvPr id="9" name="TextBox 8">
            <a:extLst>
              <a:ext uri="{FF2B5EF4-FFF2-40B4-BE49-F238E27FC236}">
                <a16:creationId xmlns:a16="http://schemas.microsoft.com/office/drawing/2014/main" id="{D14BAD00-B5D6-1C8F-3B43-04D2A7B356D4}"/>
              </a:ext>
            </a:extLst>
          </p:cNvPr>
          <p:cNvSpPr txBox="1"/>
          <p:nvPr/>
        </p:nvSpPr>
        <p:spPr>
          <a:xfrm>
            <a:off x="636104" y="2994992"/>
            <a:ext cx="1152940" cy="523220"/>
          </a:xfrm>
          <a:prstGeom prst="rect">
            <a:avLst/>
          </a:prstGeom>
          <a:noFill/>
        </p:spPr>
        <p:txBody>
          <a:bodyPr wrap="square" rtlCol="0">
            <a:spAutoFit/>
          </a:bodyPr>
          <a:lstStyle/>
          <a:p>
            <a:r>
              <a:rPr lang="en-US" sz="2800" dirty="0"/>
              <a:t>What</a:t>
            </a:r>
          </a:p>
        </p:txBody>
      </p:sp>
      <p:sp>
        <p:nvSpPr>
          <p:cNvPr id="11" name="TextBox 10">
            <a:extLst>
              <a:ext uri="{FF2B5EF4-FFF2-40B4-BE49-F238E27FC236}">
                <a16:creationId xmlns:a16="http://schemas.microsoft.com/office/drawing/2014/main" id="{5A786545-2D60-4BE0-5959-AFC3AEB8B628}"/>
              </a:ext>
            </a:extLst>
          </p:cNvPr>
          <p:cNvSpPr txBox="1"/>
          <p:nvPr/>
        </p:nvSpPr>
        <p:spPr>
          <a:xfrm>
            <a:off x="4810538" y="2994992"/>
            <a:ext cx="1152940" cy="523220"/>
          </a:xfrm>
          <a:prstGeom prst="rect">
            <a:avLst/>
          </a:prstGeom>
          <a:noFill/>
        </p:spPr>
        <p:txBody>
          <a:bodyPr wrap="square" rtlCol="0">
            <a:spAutoFit/>
          </a:bodyPr>
          <a:lstStyle/>
          <a:p>
            <a:r>
              <a:rPr lang="en-US" sz="2800" dirty="0"/>
              <a:t>Why</a:t>
            </a:r>
          </a:p>
        </p:txBody>
      </p:sp>
      <p:sp>
        <p:nvSpPr>
          <p:cNvPr id="12" name="TextBox 11">
            <a:extLst>
              <a:ext uri="{FF2B5EF4-FFF2-40B4-BE49-F238E27FC236}">
                <a16:creationId xmlns:a16="http://schemas.microsoft.com/office/drawing/2014/main" id="{1556375C-ABB4-F113-073E-5375E30E9F3C}"/>
              </a:ext>
            </a:extLst>
          </p:cNvPr>
          <p:cNvSpPr txBox="1"/>
          <p:nvPr/>
        </p:nvSpPr>
        <p:spPr>
          <a:xfrm>
            <a:off x="8812693" y="2994992"/>
            <a:ext cx="1630019" cy="523220"/>
          </a:xfrm>
          <a:prstGeom prst="rect">
            <a:avLst/>
          </a:prstGeom>
          <a:noFill/>
        </p:spPr>
        <p:txBody>
          <a:bodyPr wrap="square" rtlCol="0">
            <a:spAutoFit/>
          </a:bodyPr>
          <a:lstStyle/>
          <a:p>
            <a:r>
              <a:rPr lang="en-US" sz="2800" dirty="0"/>
              <a:t>Minimize</a:t>
            </a:r>
          </a:p>
        </p:txBody>
      </p:sp>
      <p:sp>
        <p:nvSpPr>
          <p:cNvPr id="14" name="TextBox 13">
            <a:extLst>
              <a:ext uri="{FF2B5EF4-FFF2-40B4-BE49-F238E27FC236}">
                <a16:creationId xmlns:a16="http://schemas.microsoft.com/office/drawing/2014/main" id="{26B9032E-F21F-E397-DE8B-24199A80C012}"/>
              </a:ext>
            </a:extLst>
          </p:cNvPr>
          <p:cNvSpPr txBox="1"/>
          <p:nvPr/>
        </p:nvSpPr>
        <p:spPr>
          <a:xfrm>
            <a:off x="159027" y="3592204"/>
            <a:ext cx="2849218" cy="1384995"/>
          </a:xfrm>
          <a:prstGeom prst="rect">
            <a:avLst/>
          </a:prstGeom>
          <a:noFill/>
        </p:spPr>
        <p:txBody>
          <a:bodyPr wrap="square">
            <a:spAutoFit/>
          </a:bodyPr>
          <a:lstStyle/>
          <a:p>
            <a:r>
              <a:rPr lang="en-GB" b="0" i="0" dirty="0">
                <a:solidFill>
                  <a:srgbClr val="0F0F0F"/>
                </a:solidFill>
                <a:effectLst/>
                <a:latin typeface="Roboto" panose="02000000000000000000" pitchFamily="2" charset="0"/>
              </a:rPr>
              <a:t>Deviation from facts or contextual logic</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Minor inconsistences</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Completely fabricated</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Contradicting statements </a:t>
            </a:r>
            <a:endParaRPr lang="en-US" sz="1600" dirty="0"/>
          </a:p>
        </p:txBody>
      </p:sp>
      <p:sp>
        <p:nvSpPr>
          <p:cNvPr id="15" name="TextBox 14">
            <a:extLst>
              <a:ext uri="{FF2B5EF4-FFF2-40B4-BE49-F238E27FC236}">
                <a16:creationId xmlns:a16="http://schemas.microsoft.com/office/drawing/2014/main" id="{BB7DEAC0-7613-4023-F6D4-E6FE9810B8D3}"/>
              </a:ext>
            </a:extLst>
          </p:cNvPr>
          <p:cNvSpPr txBox="1"/>
          <p:nvPr/>
        </p:nvSpPr>
        <p:spPr>
          <a:xfrm>
            <a:off x="3872948" y="3540060"/>
            <a:ext cx="3422375" cy="1508105"/>
          </a:xfrm>
          <a:prstGeom prst="rect">
            <a:avLst/>
          </a:prstGeom>
          <a:noFill/>
        </p:spPr>
        <p:txBody>
          <a:bodyPr wrap="square">
            <a:spAutoFit/>
          </a:bodyPr>
          <a:lstStyle/>
          <a:p>
            <a:r>
              <a:rPr lang="en-GB" b="0" i="0" dirty="0">
                <a:solidFill>
                  <a:srgbClr val="0F0F0F"/>
                </a:solidFill>
                <a:effectLst/>
                <a:latin typeface="Roboto" panose="02000000000000000000" pitchFamily="2" charset="0"/>
              </a:rPr>
              <a:t>Data quality</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Trained on internet data</a:t>
            </a:r>
          </a:p>
          <a:p>
            <a:pPr marL="742950" lvl="1" indent="-285750">
              <a:buFont typeface="Arial" panose="020B0604020202020204" pitchFamily="34" charset="0"/>
              <a:buChar char="•"/>
            </a:pPr>
            <a:r>
              <a:rPr lang="en-GB" sz="1400" dirty="0">
                <a:solidFill>
                  <a:srgbClr val="0F0F0F"/>
                </a:solidFill>
                <a:latin typeface="Roboto" panose="02000000000000000000" pitchFamily="2" charset="0"/>
              </a:rPr>
              <a:t>E.g., Reddit and Wikipedia, right?</a:t>
            </a:r>
          </a:p>
          <a:p>
            <a:pPr marL="285750" indent="-285750">
              <a:buFont typeface="Arial" panose="020B0604020202020204" pitchFamily="34" charset="0"/>
              <a:buChar char="•"/>
            </a:pPr>
            <a:r>
              <a:rPr lang="en-GB" sz="1600" dirty="0">
                <a:solidFill>
                  <a:srgbClr val="0F0F0F"/>
                </a:solidFill>
                <a:latin typeface="Roboto" panose="02000000000000000000" pitchFamily="2" charset="0"/>
              </a:rPr>
              <a:t>Prompt context</a:t>
            </a:r>
          </a:p>
          <a:p>
            <a:pPr marL="742950" lvl="1" indent="-285750">
              <a:buFont typeface="Arial" panose="020B0604020202020204" pitchFamily="34" charset="0"/>
              <a:buChar char="•"/>
            </a:pPr>
            <a:r>
              <a:rPr lang="en-GB" sz="1400" dirty="0">
                <a:solidFill>
                  <a:srgbClr val="0F0F0F"/>
                </a:solidFill>
                <a:latin typeface="Roboto" panose="02000000000000000000" pitchFamily="2" charset="0"/>
              </a:rPr>
              <a:t>Information given to the LLM</a:t>
            </a:r>
            <a:endParaRPr lang="en-US" sz="1400" dirty="0"/>
          </a:p>
        </p:txBody>
      </p:sp>
      <p:sp>
        <p:nvSpPr>
          <p:cNvPr id="16" name="TextBox 15">
            <a:extLst>
              <a:ext uri="{FF2B5EF4-FFF2-40B4-BE49-F238E27FC236}">
                <a16:creationId xmlns:a16="http://schemas.microsoft.com/office/drawing/2014/main" id="{7DCA6C57-2FE4-0ED0-77F4-F27E2AA72C0D}"/>
              </a:ext>
            </a:extLst>
          </p:cNvPr>
          <p:cNvSpPr txBox="1"/>
          <p:nvPr/>
        </p:nvSpPr>
        <p:spPr>
          <a:xfrm>
            <a:off x="8160027" y="3592204"/>
            <a:ext cx="3422374" cy="1292662"/>
          </a:xfrm>
          <a:prstGeom prst="rect">
            <a:avLst/>
          </a:prstGeom>
          <a:noFill/>
        </p:spPr>
        <p:txBody>
          <a:bodyPr wrap="square">
            <a:spAutoFit/>
          </a:bodyPr>
          <a:lstStyle/>
          <a:p>
            <a:r>
              <a:rPr lang="en-GB" b="0" i="0" dirty="0">
                <a:solidFill>
                  <a:srgbClr val="0F0F0F"/>
                </a:solidFill>
                <a:effectLst/>
                <a:latin typeface="Roboto" panose="02000000000000000000" pitchFamily="2" charset="0"/>
              </a:rPr>
              <a:t>Clear and specific prompts</a:t>
            </a:r>
          </a:p>
          <a:p>
            <a:r>
              <a:rPr lang="en-GB" dirty="0">
                <a:solidFill>
                  <a:srgbClr val="0F0F0F"/>
                </a:solidFill>
                <a:latin typeface="Roboto" panose="02000000000000000000" pitchFamily="2" charset="0"/>
              </a:rPr>
              <a:t>Multi shot prompting</a:t>
            </a:r>
          </a:p>
          <a:p>
            <a:pPr marL="285750" indent="-285750">
              <a:buFont typeface="Arial" panose="020B0604020202020204" pitchFamily="34" charset="0"/>
              <a:buChar char="•"/>
            </a:pPr>
            <a:r>
              <a:rPr lang="en-GB" sz="1400" b="0" i="0" dirty="0">
                <a:solidFill>
                  <a:srgbClr val="0F0F0F"/>
                </a:solidFill>
                <a:effectLst/>
                <a:latin typeface="Roboto" panose="02000000000000000000" pitchFamily="2" charset="0"/>
              </a:rPr>
              <a:t>provides the LLM with multiple examples of the desired output format or context,</a:t>
            </a:r>
            <a:endParaRPr lang="en-GB" sz="1400" dirty="0">
              <a:solidFill>
                <a:srgbClr val="0F0F0F"/>
              </a:solidFill>
              <a:latin typeface="Roboto" panose="02000000000000000000" pitchFamily="2" charset="0"/>
            </a:endParaRPr>
          </a:p>
        </p:txBody>
      </p:sp>
    </p:spTree>
    <p:extLst>
      <p:ext uri="{BB962C8B-B14F-4D97-AF65-F5344CB8AC3E}">
        <p14:creationId xmlns:p14="http://schemas.microsoft.com/office/powerpoint/2010/main" val="338741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BAD0BFE-43B9-A5DF-66D0-A82B9C925FD1}"/>
              </a:ext>
            </a:extLst>
          </p:cNvPr>
          <p:cNvGrpSpPr/>
          <p:nvPr/>
        </p:nvGrpSpPr>
        <p:grpSpPr>
          <a:xfrm>
            <a:off x="1114183" y="3053048"/>
            <a:ext cx="3306021" cy="3495494"/>
            <a:chOff x="1722783" y="2926764"/>
            <a:chExt cx="3402495" cy="3725828"/>
          </a:xfrm>
        </p:grpSpPr>
        <p:pic>
          <p:nvPicPr>
            <p:cNvPr id="1026" name="Picture 2" descr="Replace pictures Vector Icons free download in SVG, PNG Format">
              <a:extLst>
                <a:ext uri="{FF2B5EF4-FFF2-40B4-BE49-F238E27FC236}">
                  <a16:creationId xmlns:a16="http://schemas.microsoft.com/office/drawing/2014/main" id="{3D14F272-FF94-D40E-AE42-7CD158BF1F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21" t="48454" r="54583"/>
            <a:stretch/>
          </p:blipFill>
          <p:spPr bwMode="auto">
            <a:xfrm>
              <a:off x="1908313" y="4572001"/>
              <a:ext cx="1683026" cy="208059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place pictures Vector Icons free download in SVG, PNG Format">
              <a:extLst>
                <a:ext uri="{FF2B5EF4-FFF2-40B4-BE49-F238E27FC236}">
                  <a16:creationId xmlns:a16="http://schemas.microsoft.com/office/drawing/2014/main" id="{D02AF08D-CE52-578C-AC18-EFEBDFEC329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5103" b="53091"/>
            <a:stretch/>
          </p:blipFill>
          <p:spPr bwMode="auto">
            <a:xfrm>
              <a:off x="3313043" y="2926764"/>
              <a:ext cx="1812235" cy="1893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tGPT Logo and symbol, meaning, history, PNG, brand">
              <a:extLst>
                <a:ext uri="{FF2B5EF4-FFF2-40B4-BE49-F238E27FC236}">
                  <a16:creationId xmlns:a16="http://schemas.microsoft.com/office/drawing/2014/main" id="{D1BD8197-164B-0DEE-5A3E-EBAABD1BC3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1722783" y="3027810"/>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eveloper Icons - Free SVG &amp; PNG Developer Images - Noun Project">
              <a:extLst>
                <a:ext uri="{FF2B5EF4-FFF2-40B4-BE49-F238E27FC236}">
                  <a16:creationId xmlns:a16="http://schemas.microsoft.com/office/drawing/2014/main" id="{A774F618-7D06-0B25-FFF8-80F3E7DA72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8398" y="4668524"/>
              <a:ext cx="1796880" cy="17968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81CA338B-CD7C-577C-36D8-5E07309277F0}"/>
              </a:ext>
            </a:extLst>
          </p:cNvPr>
          <p:cNvGrpSpPr/>
          <p:nvPr/>
        </p:nvGrpSpPr>
        <p:grpSpPr>
          <a:xfrm>
            <a:off x="4902710" y="2695609"/>
            <a:ext cx="5801134" cy="3866180"/>
            <a:chOff x="4902710" y="2695609"/>
            <a:chExt cx="5801134" cy="3866180"/>
          </a:xfrm>
        </p:grpSpPr>
        <p:grpSp>
          <p:nvGrpSpPr>
            <p:cNvPr id="8" name="Group 7">
              <a:extLst>
                <a:ext uri="{FF2B5EF4-FFF2-40B4-BE49-F238E27FC236}">
                  <a16:creationId xmlns:a16="http://schemas.microsoft.com/office/drawing/2014/main" id="{83EFB75C-6509-5CEE-9314-D38E15285933}"/>
                </a:ext>
              </a:extLst>
            </p:cNvPr>
            <p:cNvGrpSpPr/>
            <p:nvPr/>
          </p:nvGrpSpPr>
          <p:grpSpPr>
            <a:xfrm>
              <a:off x="8575763" y="2695609"/>
              <a:ext cx="2128081" cy="3866180"/>
              <a:chOff x="7403547" y="2236304"/>
              <a:chExt cx="2244035" cy="4445152"/>
            </a:xfrm>
          </p:grpSpPr>
          <p:pic>
            <p:nvPicPr>
              <p:cNvPr id="1032" name="Picture 8" descr="21,915 Partnership Icons - Free in SVG, PNG, ICO - IconScout">
                <a:extLst>
                  <a:ext uri="{FF2B5EF4-FFF2-40B4-BE49-F238E27FC236}">
                    <a16:creationId xmlns:a16="http://schemas.microsoft.com/office/drawing/2014/main" id="{44B3D081-E702-2618-A7F3-BC1F63AFC0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3547" y="3246469"/>
                <a:ext cx="2244035" cy="22440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atGPT Logo and symbol, meaning, history, PNG, brand">
                <a:extLst>
                  <a:ext uri="{FF2B5EF4-FFF2-40B4-BE49-F238E27FC236}">
                    <a16:creationId xmlns:a16="http://schemas.microsoft.com/office/drawing/2014/main" id="{69AF5927-BD69-7A33-D8B7-A4BC2D36D0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7791424" y="2236304"/>
                <a:ext cx="1468280" cy="1490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eveloper Icons - Free SVG &amp; PNG Developer Images - Noun Project">
                <a:extLst>
                  <a:ext uri="{FF2B5EF4-FFF2-40B4-BE49-F238E27FC236}">
                    <a16:creationId xmlns:a16="http://schemas.microsoft.com/office/drawing/2014/main" id="{2069A5D6-2D8A-D2CB-CA27-10A5648133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7124" y="5048876"/>
                <a:ext cx="1632580" cy="16325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34" name="Picture 10" descr="1- login Vector Icons free download in SVG, PNG Format">
              <a:extLst>
                <a:ext uri="{FF2B5EF4-FFF2-40B4-BE49-F238E27FC236}">
                  <a16:creationId xmlns:a16="http://schemas.microsoft.com/office/drawing/2014/main" id="{1C0F8E50-9850-38ED-FF75-94250F9AC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2710" y="3828528"/>
              <a:ext cx="2869088" cy="201874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A23ED674-7AB9-1FE1-100C-A79CD22C3E91}"/>
              </a:ext>
            </a:extLst>
          </p:cNvPr>
          <p:cNvGrpSpPr/>
          <p:nvPr/>
        </p:nvGrpSpPr>
        <p:grpSpPr>
          <a:xfrm>
            <a:off x="4934022" y="1585925"/>
            <a:ext cx="2550439" cy="1726032"/>
            <a:chOff x="4778013" y="590584"/>
            <a:chExt cx="2550439" cy="1726032"/>
          </a:xfrm>
        </p:grpSpPr>
        <p:grpSp>
          <p:nvGrpSpPr>
            <p:cNvPr id="10" name="Group 9">
              <a:extLst>
                <a:ext uri="{FF2B5EF4-FFF2-40B4-BE49-F238E27FC236}">
                  <a16:creationId xmlns:a16="http://schemas.microsoft.com/office/drawing/2014/main" id="{D5AF0BE4-A582-36FE-3BE9-F605336898D9}"/>
                </a:ext>
              </a:extLst>
            </p:cNvPr>
            <p:cNvGrpSpPr/>
            <p:nvPr/>
          </p:nvGrpSpPr>
          <p:grpSpPr>
            <a:xfrm>
              <a:off x="4778013" y="590584"/>
              <a:ext cx="2379942" cy="1725701"/>
              <a:chOff x="4433457" y="1027906"/>
              <a:chExt cx="2379942" cy="1725701"/>
            </a:xfrm>
          </p:grpSpPr>
          <p:pic>
            <p:nvPicPr>
              <p:cNvPr id="1036" name="Picture 12" descr="Hype Icon Style 20788284 Vector Art at Vecteezy">
                <a:extLst>
                  <a:ext uri="{FF2B5EF4-FFF2-40B4-BE49-F238E27FC236}">
                    <a16:creationId xmlns:a16="http://schemas.microsoft.com/office/drawing/2014/main" id="{81F65447-62F3-BD30-E330-91C2C12C39E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 t="15625" r="36177" b="13494"/>
              <a:stretch/>
            </p:blipFill>
            <p:spPr bwMode="auto">
              <a:xfrm>
                <a:off x="4433457" y="1243214"/>
                <a:ext cx="1360003" cy="15103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hatGPT Logo and symbol, meaning, history, PNG, brand">
                <a:extLst>
                  <a:ext uri="{FF2B5EF4-FFF2-40B4-BE49-F238E27FC236}">
                    <a16:creationId xmlns:a16="http://schemas.microsoft.com/office/drawing/2014/main" id="{5D782860-EF60-9ED1-C0B3-A847C26EAB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587" t="11595" r="29022" b="11884"/>
              <a:stretch/>
            </p:blipFill>
            <p:spPr bwMode="auto">
              <a:xfrm>
                <a:off x="5858184" y="1027906"/>
                <a:ext cx="955215" cy="969911"/>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63CD2F09-7085-FA6B-CB0A-D8F1BB41BDED}"/>
                </a:ext>
              </a:extLst>
            </p:cNvPr>
            <p:cNvSpPr txBox="1"/>
            <p:nvPr/>
          </p:nvSpPr>
          <p:spPr>
            <a:xfrm>
              <a:off x="5458014" y="1854951"/>
              <a:ext cx="1870438" cy="461665"/>
            </a:xfrm>
            <a:prstGeom prst="rect">
              <a:avLst/>
            </a:prstGeom>
            <a:noFill/>
          </p:spPr>
          <p:txBody>
            <a:bodyPr wrap="square" rtlCol="0">
              <a:spAutoFit/>
            </a:bodyPr>
            <a:lstStyle/>
            <a:p>
              <a:r>
                <a:rPr lang="en-US" sz="2400" dirty="0"/>
                <a:t>Cooled down</a:t>
              </a:r>
            </a:p>
          </p:txBody>
        </p:sp>
      </p:grpSp>
      <p:sp>
        <p:nvSpPr>
          <p:cNvPr id="14" name="TextBox 13">
            <a:extLst>
              <a:ext uri="{FF2B5EF4-FFF2-40B4-BE49-F238E27FC236}">
                <a16:creationId xmlns:a16="http://schemas.microsoft.com/office/drawing/2014/main" id="{3DC045F3-D463-83BF-2C17-0FE544504FC5}"/>
              </a:ext>
            </a:extLst>
          </p:cNvPr>
          <p:cNvSpPr txBox="1"/>
          <p:nvPr/>
        </p:nvSpPr>
        <p:spPr>
          <a:xfrm>
            <a:off x="490072" y="337860"/>
            <a:ext cx="10933301" cy="646331"/>
          </a:xfrm>
          <a:prstGeom prst="rect">
            <a:avLst/>
          </a:prstGeom>
          <a:noFill/>
        </p:spPr>
        <p:txBody>
          <a:bodyPr wrap="square">
            <a:spAutoFit/>
          </a:bodyPr>
          <a:lstStyle/>
          <a:p>
            <a:r>
              <a:rPr lang="en-GB" sz="3600" dirty="0">
                <a:latin typeface="Open Sans" panose="020B0606030504020204" pitchFamily="34" charset="0"/>
              </a:rPr>
              <a:t>The H</a:t>
            </a:r>
            <a:r>
              <a:rPr lang="en-GB" sz="3600" b="0" i="0" dirty="0">
                <a:effectLst/>
                <a:latin typeface="Open Sans" panose="020B0606030504020204" pitchFamily="34" charset="0"/>
              </a:rPr>
              <a:t>ype around LLMs for Software Development</a:t>
            </a:r>
            <a:endParaRPr lang="en-US" sz="3600" dirty="0"/>
          </a:p>
        </p:txBody>
      </p:sp>
    </p:spTree>
    <p:extLst>
      <p:ext uri="{BB962C8B-B14F-4D97-AF65-F5344CB8AC3E}">
        <p14:creationId xmlns:p14="http://schemas.microsoft.com/office/powerpoint/2010/main" val="202497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1EBD0-C7FA-FC51-6B07-EE173932C076}"/>
              </a:ext>
            </a:extLst>
          </p:cNvPr>
          <p:cNvSpPr>
            <a:spLocks noGrp="1"/>
          </p:cNvSpPr>
          <p:nvPr>
            <p:ph type="title"/>
          </p:nvPr>
        </p:nvSpPr>
        <p:spPr>
          <a:xfrm>
            <a:off x="291548" y="208144"/>
            <a:ext cx="11353800" cy="874643"/>
          </a:xfrm>
        </p:spPr>
        <p:txBody>
          <a:bodyPr>
            <a:noAutofit/>
          </a:bodyPr>
          <a:lstStyle/>
          <a:p>
            <a:r>
              <a:rPr lang="en-US" sz="3600" dirty="0"/>
              <a:t>What SE Tasks have been addressed to date using LLM4SE</a:t>
            </a:r>
          </a:p>
        </p:txBody>
      </p:sp>
      <p:pic>
        <p:nvPicPr>
          <p:cNvPr id="7" name="Content Placeholder 4" descr="A table with text on it&#10;&#10;Description automatically generated">
            <a:extLst>
              <a:ext uri="{FF2B5EF4-FFF2-40B4-BE49-F238E27FC236}">
                <a16:creationId xmlns:a16="http://schemas.microsoft.com/office/drawing/2014/main" id="{38C4491F-10C6-F0D8-6727-9E5384A8339A}"/>
              </a:ext>
            </a:extLst>
          </p:cNvPr>
          <p:cNvPicPr>
            <a:picLocks noGrp="1" noChangeAspect="1"/>
          </p:cNvPicPr>
          <p:nvPr>
            <p:ph idx="1"/>
          </p:nvPr>
        </p:nvPicPr>
        <p:blipFill rotWithShape="1">
          <a:blip r:embed="rId3"/>
          <a:srcRect t="7504"/>
          <a:stretch/>
        </p:blipFill>
        <p:spPr>
          <a:xfrm>
            <a:off x="0" y="1152938"/>
            <a:ext cx="7622286" cy="5671931"/>
          </a:xfrm>
        </p:spPr>
      </p:pic>
      <p:sp>
        <p:nvSpPr>
          <p:cNvPr id="8" name="TextBox 7">
            <a:extLst>
              <a:ext uri="{FF2B5EF4-FFF2-40B4-BE49-F238E27FC236}">
                <a16:creationId xmlns:a16="http://schemas.microsoft.com/office/drawing/2014/main" id="{36F3D8FA-3512-8EE5-4908-9E1AD898FD28}"/>
              </a:ext>
            </a:extLst>
          </p:cNvPr>
          <p:cNvSpPr txBox="1"/>
          <p:nvPr/>
        </p:nvSpPr>
        <p:spPr>
          <a:xfrm>
            <a:off x="7182678" y="2718208"/>
            <a:ext cx="4757532" cy="1323439"/>
          </a:xfrm>
          <a:prstGeom prst="rect">
            <a:avLst/>
          </a:prstGeom>
          <a:noFill/>
          <a:ln w="19050">
            <a:solidFill>
              <a:srgbClr val="C00000"/>
            </a:solidFill>
          </a:ln>
        </p:spPr>
        <p:txBody>
          <a:bodyPr wrap="square" rtlCol="0">
            <a:spAutoFit/>
          </a:bodyPr>
          <a:lstStyle/>
          <a:p>
            <a:r>
              <a:rPr lang="en-US" sz="1600" dirty="0"/>
              <a:t>Hou et al. LLMs for SE: A Systematic Literature Review</a:t>
            </a:r>
          </a:p>
          <a:p>
            <a:pPr marL="285750" indent="-285750">
              <a:buFont typeface="Arial" panose="020B0604020202020204" pitchFamily="34" charset="0"/>
              <a:buChar char="•"/>
            </a:pPr>
            <a:r>
              <a:rPr lang="en-US" sz="1600" dirty="0">
                <a:hlinkClick r:id="rId4"/>
              </a:rPr>
              <a:t>https://arxiv.org/pdf/2308.10620.pdf</a:t>
            </a:r>
            <a:r>
              <a:rPr lang="en-US" sz="1600" dirty="0"/>
              <a:t> </a:t>
            </a:r>
          </a:p>
          <a:p>
            <a:pPr marL="285750" indent="-285750">
              <a:buFont typeface="Arial" panose="020B0604020202020204" pitchFamily="34" charset="0"/>
              <a:buChar char="•"/>
            </a:pPr>
            <a:r>
              <a:rPr lang="en-US" sz="1600" dirty="0"/>
              <a:t>Analyzed 229 research papers on the subject</a:t>
            </a:r>
          </a:p>
          <a:p>
            <a:pPr marL="285750" indent="-285750">
              <a:buFont typeface="Arial" panose="020B0604020202020204" pitchFamily="34" charset="0"/>
              <a:buChar char="•"/>
            </a:pPr>
            <a:r>
              <a:rPr lang="en-US" sz="1600" dirty="0"/>
              <a:t>Read Section 6 of the paper to find which papers have addressed the SE tasks.</a:t>
            </a:r>
          </a:p>
        </p:txBody>
      </p:sp>
    </p:spTree>
    <p:extLst>
      <p:ext uri="{BB962C8B-B14F-4D97-AF65-F5344CB8AC3E}">
        <p14:creationId xmlns:p14="http://schemas.microsoft.com/office/powerpoint/2010/main" val="29112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e chart of software development&#10;&#10;Description automatically generated">
            <a:extLst>
              <a:ext uri="{FF2B5EF4-FFF2-40B4-BE49-F238E27FC236}">
                <a16:creationId xmlns:a16="http://schemas.microsoft.com/office/drawing/2014/main" id="{1E53B8D2-A015-796E-282E-13FA9B35167D}"/>
              </a:ext>
            </a:extLst>
          </p:cNvPr>
          <p:cNvPicPr>
            <a:picLocks noGrp="1" noChangeAspect="1"/>
          </p:cNvPicPr>
          <p:nvPr>
            <p:ph idx="1"/>
          </p:nvPr>
        </p:nvPicPr>
        <p:blipFill rotWithShape="1">
          <a:blip r:embed="rId2"/>
          <a:srcRect l="4083" t="5682" r="3267" b="6818"/>
          <a:stretch/>
        </p:blipFill>
        <p:spPr>
          <a:xfrm>
            <a:off x="1323497" y="1179443"/>
            <a:ext cx="6345760" cy="4352994"/>
          </a:xfrm>
        </p:spPr>
      </p:pic>
      <p:sp>
        <p:nvSpPr>
          <p:cNvPr id="6" name="Title 1">
            <a:extLst>
              <a:ext uri="{FF2B5EF4-FFF2-40B4-BE49-F238E27FC236}">
                <a16:creationId xmlns:a16="http://schemas.microsoft.com/office/drawing/2014/main" id="{99E900AA-A258-8E6D-0400-2EDE03100C66}"/>
              </a:ext>
            </a:extLst>
          </p:cNvPr>
          <p:cNvSpPr>
            <a:spLocks noGrp="1"/>
          </p:cNvSpPr>
          <p:nvPr>
            <p:ph type="title"/>
          </p:nvPr>
        </p:nvSpPr>
        <p:spPr>
          <a:xfrm>
            <a:off x="639417" y="0"/>
            <a:ext cx="11169317" cy="1325563"/>
          </a:xfrm>
        </p:spPr>
        <p:txBody>
          <a:bodyPr>
            <a:normAutofit/>
          </a:bodyPr>
          <a:lstStyle/>
          <a:p>
            <a:r>
              <a:rPr lang="en-US" sz="3600" dirty="0"/>
              <a:t>What SE Tasks have been addressed to date using LLM4SE</a:t>
            </a:r>
          </a:p>
        </p:txBody>
      </p:sp>
      <p:sp>
        <p:nvSpPr>
          <p:cNvPr id="8" name="TextBox 7">
            <a:extLst>
              <a:ext uri="{FF2B5EF4-FFF2-40B4-BE49-F238E27FC236}">
                <a16:creationId xmlns:a16="http://schemas.microsoft.com/office/drawing/2014/main" id="{01CF543B-7D57-489A-B140-5ADCD64D9394}"/>
              </a:ext>
            </a:extLst>
          </p:cNvPr>
          <p:cNvSpPr txBox="1"/>
          <p:nvPr/>
        </p:nvSpPr>
        <p:spPr>
          <a:xfrm>
            <a:off x="383264" y="5656375"/>
            <a:ext cx="11425471" cy="400110"/>
          </a:xfrm>
          <a:prstGeom prst="rect">
            <a:avLst/>
          </a:prstGeom>
          <a:noFill/>
          <a:ln w="28575">
            <a:solidFill>
              <a:srgbClr val="C00000"/>
            </a:solidFill>
          </a:ln>
        </p:spPr>
        <p:txBody>
          <a:bodyPr wrap="square">
            <a:spAutoFit/>
          </a:bodyPr>
          <a:lstStyle/>
          <a:p>
            <a:r>
              <a:rPr lang="en-US" sz="2000" dirty="0"/>
              <a:t>58.37% in software development showcases the significance of LLMs in producing code or text</a:t>
            </a:r>
          </a:p>
        </p:txBody>
      </p:sp>
    </p:spTree>
    <p:extLst>
      <p:ext uri="{BB962C8B-B14F-4D97-AF65-F5344CB8AC3E}">
        <p14:creationId xmlns:p14="http://schemas.microsoft.com/office/powerpoint/2010/main" val="43359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809E48-9343-6DD5-FDFF-62FF7162C3DA}"/>
              </a:ext>
            </a:extLst>
          </p:cNvPr>
          <p:cNvSpPr txBox="1">
            <a:spLocks/>
          </p:cNvSpPr>
          <p:nvPr/>
        </p:nvSpPr>
        <p:spPr>
          <a:xfrm>
            <a:off x="838200" y="366290"/>
            <a:ext cx="10515600" cy="9674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How are developers using </a:t>
            </a:r>
            <a:r>
              <a:rPr lang="en-US" sz="3600" dirty="0" err="1"/>
              <a:t>ChatGPT</a:t>
            </a:r>
            <a:r>
              <a:rPr lang="en-US" sz="3600" dirty="0"/>
              <a:t> to solve SE tasks?</a:t>
            </a:r>
          </a:p>
        </p:txBody>
      </p:sp>
      <p:pic>
        <p:nvPicPr>
          <p:cNvPr id="3" name="Picture 2" descr="A screenshot of a chat&#10;&#10;Description automatically generated">
            <a:extLst>
              <a:ext uri="{FF2B5EF4-FFF2-40B4-BE49-F238E27FC236}">
                <a16:creationId xmlns:a16="http://schemas.microsoft.com/office/drawing/2014/main" id="{72705B54-CB2E-1393-7743-755CF87CE146}"/>
              </a:ext>
            </a:extLst>
          </p:cNvPr>
          <p:cNvPicPr>
            <a:picLocks noChangeAspect="1"/>
          </p:cNvPicPr>
          <p:nvPr/>
        </p:nvPicPr>
        <p:blipFill>
          <a:blip r:embed="rId2"/>
          <a:stretch>
            <a:fillRect/>
          </a:stretch>
        </p:blipFill>
        <p:spPr>
          <a:xfrm>
            <a:off x="417576" y="2704440"/>
            <a:ext cx="5455545" cy="1981419"/>
          </a:xfrm>
          <a:prstGeom prst="rect">
            <a:avLst/>
          </a:prstGeom>
          <a:ln>
            <a:solidFill>
              <a:schemeClr val="tx1"/>
            </a:solidFill>
          </a:ln>
        </p:spPr>
      </p:pic>
      <p:sp>
        <p:nvSpPr>
          <p:cNvPr id="5" name="Rounded Rectangle 4">
            <a:extLst>
              <a:ext uri="{FF2B5EF4-FFF2-40B4-BE49-F238E27FC236}">
                <a16:creationId xmlns:a16="http://schemas.microsoft.com/office/drawing/2014/main" id="{C8626071-4D47-E464-865F-5BCE5C247214}"/>
              </a:ext>
            </a:extLst>
          </p:cNvPr>
          <p:cNvSpPr/>
          <p:nvPr/>
        </p:nvSpPr>
        <p:spPr>
          <a:xfrm>
            <a:off x="874776" y="2704440"/>
            <a:ext cx="1502664" cy="222723"/>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F0EA605-24B1-4CFD-94AF-22E7510BD347}"/>
              </a:ext>
            </a:extLst>
          </p:cNvPr>
          <p:cNvSpPr/>
          <p:nvPr/>
        </p:nvSpPr>
        <p:spPr>
          <a:xfrm>
            <a:off x="874776" y="3776696"/>
            <a:ext cx="4053840" cy="521208"/>
          </a:xfrm>
          <a:prstGeom prst="roundRect">
            <a:avLst/>
          </a:prstGeom>
          <a:noFill/>
          <a:ln w="28575">
            <a:solidFill>
              <a:srgbClr val="86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screenshot of a computer&#10;&#10;Description automatically generated">
            <a:extLst>
              <a:ext uri="{FF2B5EF4-FFF2-40B4-BE49-F238E27FC236}">
                <a16:creationId xmlns:a16="http://schemas.microsoft.com/office/drawing/2014/main" id="{A01498DF-0E79-EB84-2D22-33F967040918}"/>
              </a:ext>
            </a:extLst>
          </p:cNvPr>
          <p:cNvPicPr>
            <a:picLocks noChangeAspect="1"/>
          </p:cNvPicPr>
          <p:nvPr/>
        </p:nvPicPr>
        <p:blipFill>
          <a:blip r:embed="rId3"/>
          <a:stretch>
            <a:fillRect/>
          </a:stretch>
        </p:blipFill>
        <p:spPr>
          <a:xfrm>
            <a:off x="6604940" y="1920464"/>
            <a:ext cx="5315863" cy="4464883"/>
          </a:xfrm>
          <a:prstGeom prst="rect">
            <a:avLst/>
          </a:prstGeom>
          <a:ln>
            <a:solidFill>
              <a:schemeClr val="tx1"/>
            </a:solidFill>
          </a:ln>
        </p:spPr>
      </p:pic>
      <p:cxnSp>
        <p:nvCxnSpPr>
          <p:cNvPr id="12" name="Straight Arrow Connector 11">
            <a:extLst>
              <a:ext uri="{FF2B5EF4-FFF2-40B4-BE49-F238E27FC236}">
                <a16:creationId xmlns:a16="http://schemas.microsoft.com/office/drawing/2014/main" id="{59993142-FEE7-15C9-A235-7EE8538D6E9D}"/>
              </a:ext>
            </a:extLst>
          </p:cNvPr>
          <p:cNvCxnSpPr>
            <a:cxnSpLocks/>
          </p:cNvCxnSpPr>
          <p:nvPr/>
        </p:nvCxnSpPr>
        <p:spPr>
          <a:xfrm flipV="1">
            <a:off x="4928616" y="2091360"/>
            <a:ext cx="2514600" cy="1945940"/>
          </a:xfrm>
          <a:prstGeom prst="straightConnector1">
            <a:avLst/>
          </a:prstGeom>
          <a:ln w="28575">
            <a:solidFill>
              <a:srgbClr val="860000"/>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6" descr="GitHub Logo and symbol, meaning, history, PNG, brand">
            <a:extLst>
              <a:ext uri="{FF2B5EF4-FFF2-40B4-BE49-F238E27FC236}">
                <a16:creationId xmlns:a16="http://schemas.microsoft.com/office/drawing/2014/main" id="{5E500B5C-1245-4043-4D5B-0044196FD8E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05" r="14462"/>
          <a:stretch/>
        </p:blipFill>
        <p:spPr bwMode="auto">
          <a:xfrm>
            <a:off x="2377440" y="1552684"/>
            <a:ext cx="1088136" cy="85327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Chatgpt logo open ai logotype chatbot chat Vector Image">
            <a:extLst>
              <a:ext uri="{FF2B5EF4-FFF2-40B4-BE49-F238E27FC236}">
                <a16:creationId xmlns:a16="http://schemas.microsoft.com/office/drawing/2014/main" id="{42DA051E-893A-E938-4F7B-B599F92F597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8961120" y="1254483"/>
            <a:ext cx="586363" cy="59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54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444E48F-9DEB-BC58-4F67-E272DD7FD280}"/>
              </a:ext>
            </a:extLst>
          </p:cNvPr>
          <p:cNvPicPr>
            <a:picLocks noChangeAspect="1"/>
          </p:cNvPicPr>
          <p:nvPr/>
        </p:nvPicPr>
        <p:blipFill>
          <a:blip r:embed="rId2"/>
          <a:stretch>
            <a:fillRect/>
          </a:stretch>
        </p:blipFill>
        <p:spPr>
          <a:xfrm>
            <a:off x="1099586" y="522581"/>
            <a:ext cx="8056719" cy="880694"/>
          </a:xfrm>
          <a:prstGeom prst="rect">
            <a:avLst/>
          </a:prstGeom>
        </p:spPr>
      </p:pic>
      <p:pic>
        <p:nvPicPr>
          <p:cNvPr id="2" name="Picture 2" descr="ShareChatGPTConversations">
            <a:extLst>
              <a:ext uri="{FF2B5EF4-FFF2-40B4-BE49-F238E27FC236}">
                <a16:creationId xmlns:a16="http://schemas.microsoft.com/office/drawing/2014/main" id="{E10D5A26-877E-C87A-6016-9F2370BED3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9586" y="1554436"/>
            <a:ext cx="10138601" cy="41663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hareChatGPTConversations">
            <a:extLst>
              <a:ext uri="{FF2B5EF4-FFF2-40B4-BE49-F238E27FC236}">
                <a16:creationId xmlns:a16="http://schemas.microsoft.com/office/drawing/2014/main" id="{4B755522-E6AB-CD3B-DDBE-029A4379E5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3813" y="3572012"/>
            <a:ext cx="3896483" cy="305495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45DE329A-A18B-9E6F-29EA-B9DD434002CE}"/>
              </a:ext>
            </a:extLst>
          </p:cNvPr>
          <p:cNvGrpSpPr/>
          <p:nvPr/>
        </p:nvGrpSpPr>
        <p:grpSpPr>
          <a:xfrm>
            <a:off x="4727369" y="2292622"/>
            <a:ext cx="4545838" cy="2845234"/>
            <a:chOff x="4727369" y="1934817"/>
            <a:chExt cx="4545838" cy="2845234"/>
          </a:xfrm>
        </p:grpSpPr>
        <p:sp>
          <p:nvSpPr>
            <p:cNvPr id="7" name="Rounded Rectangle 6">
              <a:extLst>
                <a:ext uri="{FF2B5EF4-FFF2-40B4-BE49-F238E27FC236}">
                  <a16:creationId xmlns:a16="http://schemas.microsoft.com/office/drawing/2014/main" id="{3049501B-5A04-2013-DCF3-8AD7D5BEFF15}"/>
                </a:ext>
              </a:extLst>
            </p:cNvPr>
            <p:cNvSpPr/>
            <p:nvPr/>
          </p:nvSpPr>
          <p:spPr>
            <a:xfrm>
              <a:off x="6215270" y="1934817"/>
              <a:ext cx="3057937" cy="284523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A92BCE7C-8FC1-4424-2CA2-A321863A6BC3}"/>
                </a:ext>
              </a:extLst>
            </p:cNvPr>
            <p:cNvSpPr/>
            <p:nvPr/>
          </p:nvSpPr>
          <p:spPr>
            <a:xfrm>
              <a:off x="4727369" y="3891241"/>
              <a:ext cx="1249361" cy="382955"/>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DCFF0A35-085C-703D-11B7-CA39DDBC9F29}"/>
              </a:ext>
            </a:extLst>
          </p:cNvPr>
          <p:cNvGrpSpPr/>
          <p:nvPr/>
        </p:nvGrpSpPr>
        <p:grpSpPr>
          <a:xfrm>
            <a:off x="2160104" y="384314"/>
            <a:ext cx="6493565" cy="742122"/>
            <a:chOff x="2160104" y="92765"/>
            <a:chExt cx="6493565" cy="742122"/>
          </a:xfrm>
        </p:grpSpPr>
        <p:sp>
          <p:nvSpPr>
            <p:cNvPr id="10" name="Rounded Rectangle 9">
              <a:extLst>
                <a:ext uri="{FF2B5EF4-FFF2-40B4-BE49-F238E27FC236}">
                  <a16:creationId xmlns:a16="http://schemas.microsoft.com/office/drawing/2014/main" id="{4F13B296-233F-673D-EBBC-93647DF3419B}"/>
                </a:ext>
              </a:extLst>
            </p:cNvPr>
            <p:cNvSpPr/>
            <p:nvPr/>
          </p:nvSpPr>
          <p:spPr>
            <a:xfrm>
              <a:off x="2160104" y="530087"/>
              <a:ext cx="861392" cy="30480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45BBAB6-7A68-2A0B-BDDA-F5A7A71F6597}"/>
                </a:ext>
              </a:extLst>
            </p:cNvPr>
            <p:cNvSpPr txBox="1"/>
            <p:nvPr/>
          </p:nvSpPr>
          <p:spPr>
            <a:xfrm>
              <a:off x="3127512" y="92765"/>
              <a:ext cx="5526157" cy="369332"/>
            </a:xfrm>
            <a:prstGeom prst="rect">
              <a:avLst/>
            </a:prstGeom>
            <a:noFill/>
            <a:ln w="28575">
              <a:solidFill>
                <a:srgbClr val="C00000"/>
              </a:solidFill>
            </a:ln>
          </p:spPr>
          <p:txBody>
            <a:bodyPr wrap="square" rtlCol="0">
              <a:spAutoFit/>
            </a:bodyPr>
            <a:lstStyle/>
            <a:p>
              <a:r>
                <a:rPr lang="en-US" b="1" dirty="0"/>
                <a:t>Activity - Software maintenance, Task - Code duplication</a:t>
              </a:r>
            </a:p>
          </p:txBody>
        </p:sp>
        <p:cxnSp>
          <p:nvCxnSpPr>
            <p:cNvPr id="15" name="Straight Arrow Connector 14">
              <a:extLst>
                <a:ext uri="{FF2B5EF4-FFF2-40B4-BE49-F238E27FC236}">
                  <a16:creationId xmlns:a16="http://schemas.microsoft.com/office/drawing/2014/main" id="{37D4FFEB-B466-EEA4-F507-1ABC2EAB28C4}"/>
                </a:ext>
              </a:extLst>
            </p:cNvPr>
            <p:cNvCxnSpPr>
              <a:cxnSpLocks/>
              <a:stCxn id="12" idx="1"/>
              <a:endCxn id="10" idx="0"/>
            </p:cNvCxnSpPr>
            <p:nvPr/>
          </p:nvCxnSpPr>
          <p:spPr>
            <a:xfrm flipH="1">
              <a:off x="2590800" y="277431"/>
              <a:ext cx="536712" cy="2526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0" name="Straight Arrow Connector 19">
            <a:extLst>
              <a:ext uri="{FF2B5EF4-FFF2-40B4-BE49-F238E27FC236}">
                <a16:creationId xmlns:a16="http://schemas.microsoft.com/office/drawing/2014/main" id="{A391772F-971C-B630-02F2-78E7C76F07A8}"/>
              </a:ext>
            </a:extLst>
          </p:cNvPr>
          <p:cNvCxnSpPr/>
          <p:nvPr/>
        </p:nvCxnSpPr>
        <p:spPr>
          <a:xfrm flipH="1">
            <a:off x="1901952" y="1709928"/>
            <a:ext cx="3941064" cy="263347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96CB86E-668F-D423-1D90-F7C56CEA0E5F}"/>
              </a:ext>
            </a:extLst>
          </p:cNvPr>
          <p:cNvCxnSpPr/>
          <p:nvPr/>
        </p:nvCxnSpPr>
        <p:spPr>
          <a:xfrm>
            <a:off x="5833872" y="1728216"/>
            <a:ext cx="1060704" cy="65836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4B43BAD-E9A2-4062-B947-700C1F1A5616}"/>
              </a:ext>
            </a:extLst>
          </p:cNvPr>
          <p:cNvSpPr txBox="1"/>
          <p:nvPr/>
        </p:nvSpPr>
        <p:spPr>
          <a:xfrm>
            <a:off x="4945473" y="1377099"/>
            <a:ext cx="1795086" cy="307777"/>
          </a:xfrm>
          <a:prstGeom prst="rect">
            <a:avLst/>
          </a:prstGeom>
          <a:noFill/>
          <a:ln w="28575">
            <a:solidFill>
              <a:srgbClr val="C00000"/>
            </a:solidFill>
          </a:ln>
        </p:spPr>
        <p:txBody>
          <a:bodyPr wrap="square" rtlCol="0">
            <a:spAutoFit/>
          </a:bodyPr>
          <a:lstStyle/>
          <a:p>
            <a:r>
              <a:rPr lang="en-US" sz="1400" dirty="0"/>
              <a:t>PrefixMap != Prefixes</a:t>
            </a:r>
          </a:p>
        </p:txBody>
      </p:sp>
    </p:spTree>
    <p:extLst>
      <p:ext uri="{BB962C8B-B14F-4D97-AF65-F5344CB8AC3E}">
        <p14:creationId xmlns:p14="http://schemas.microsoft.com/office/powerpoint/2010/main" val="17798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dissolv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F2E5F27-CD1D-D0BC-9B2C-E46FB3189F03}"/>
              </a:ext>
            </a:extLst>
          </p:cNvPr>
          <p:cNvSpPr>
            <a:spLocks noGrp="1"/>
          </p:cNvSpPr>
          <p:nvPr>
            <p:ph type="title"/>
          </p:nvPr>
        </p:nvSpPr>
        <p:spPr>
          <a:xfrm>
            <a:off x="639418" y="0"/>
            <a:ext cx="10515600" cy="967409"/>
          </a:xfrm>
        </p:spPr>
        <p:txBody>
          <a:bodyPr>
            <a:normAutofit/>
          </a:bodyPr>
          <a:lstStyle/>
          <a:p>
            <a:r>
              <a:rPr lang="en-US" sz="3600" dirty="0"/>
              <a:t>How are developers using LLMs to solve SE tasks?</a:t>
            </a:r>
          </a:p>
        </p:txBody>
      </p:sp>
      <p:grpSp>
        <p:nvGrpSpPr>
          <p:cNvPr id="14" name="Group 13">
            <a:extLst>
              <a:ext uri="{FF2B5EF4-FFF2-40B4-BE49-F238E27FC236}">
                <a16:creationId xmlns:a16="http://schemas.microsoft.com/office/drawing/2014/main" id="{8C177D02-3B04-D7EB-8544-FE94E32520BA}"/>
              </a:ext>
            </a:extLst>
          </p:cNvPr>
          <p:cNvGrpSpPr/>
          <p:nvPr/>
        </p:nvGrpSpPr>
        <p:grpSpPr>
          <a:xfrm>
            <a:off x="347472" y="1296593"/>
            <a:ext cx="6172200" cy="3847520"/>
            <a:chOff x="347472" y="1296593"/>
            <a:chExt cx="6172200" cy="3847520"/>
          </a:xfrm>
        </p:grpSpPr>
        <p:pic>
          <p:nvPicPr>
            <p:cNvPr id="3" name="Picture 2" descr="A close-up of a message&#10;&#10;Description automatically generated">
              <a:extLst>
                <a:ext uri="{FF2B5EF4-FFF2-40B4-BE49-F238E27FC236}">
                  <a16:creationId xmlns:a16="http://schemas.microsoft.com/office/drawing/2014/main" id="{B2701607-EFF3-4EE6-E2C3-8691DC7C5F26}"/>
                </a:ext>
              </a:extLst>
            </p:cNvPr>
            <p:cNvPicPr>
              <a:picLocks noChangeAspect="1"/>
            </p:cNvPicPr>
            <p:nvPr/>
          </p:nvPicPr>
          <p:blipFill>
            <a:blip r:embed="rId3"/>
            <a:stretch>
              <a:fillRect/>
            </a:stretch>
          </p:blipFill>
          <p:spPr>
            <a:xfrm>
              <a:off x="347472" y="1296593"/>
              <a:ext cx="6172200" cy="853271"/>
            </a:xfrm>
            <a:prstGeom prst="rect">
              <a:avLst/>
            </a:prstGeom>
          </p:spPr>
        </p:pic>
        <p:pic>
          <p:nvPicPr>
            <p:cNvPr id="1026" name="Picture 2" descr="ShareChatGPTConversations">
              <a:extLst>
                <a:ext uri="{FF2B5EF4-FFF2-40B4-BE49-F238E27FC236}">
                  <a16:creationId xmlns:a16="http://schemas.microsoft.com/office/drawing/2014/main" id="{50E4F823-C1AA-502B-1218-4D1C7B6005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418" y="2233554"/>
              <a:ext cx="4210878" cy="2910559"/>
            </a:xfrm>
            <a:prstGeom prst="rect">
              <a:avLst/>
            </a:prstGeom>
            <a:noFill/>
            <a:extLst>
              <a:ext uri="{909E8E84-426E-40DD-AFC4-6F175D3DCCD1}">
                <a14:hiddenFill xmlns:a14="http://schemas.microsoft.com/office/drawing/2010/main">
                  <a:solidFill>
                    <a:srgbClr val="FFFFFF"/>
                  </a:solidFill>
                </a14:hiddenFill>
              </a:ext>
            </a:extLst>
          </p:spPr>
        </p:pic>
      </p:grpSp>
      <p:pic>
        <p:nvPicPr>
          <p:cNvPr id="1028" name="Picture 4" descr="ShareChatGPTConversations">
            <a:extLst>
              <a:ext uri="{FF2B5EF4-FFF2-40B4-BE49-F238E27FC236}">
                <a16:creationId xmlns:a16="http://schemas.microsoft.com/office/drawing/2014/main" id="{89232016-44D1-24C4-9A5B-3A7081063B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6092" y="2233554"/>
            <a:ext cx="4262040" cy="25170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Logo and symbol, meaning, history, PNG, brand">
            <a:extLst>
              <a:ext uri="{FF2B5EF4-FFF2-40B4-BE49-F238E27FC236}">
                <a16:creationId xmlns:a16="http://schemas.microsoft.com/office/drawing/2014/main" id="{971CB55D-8F65-8403-E31D-5382B85BD4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805" r="14462"/>
          <a:stretch/>
        </p:blipFill>
        <p:spPr bwMode="auto">
          <a:xfrm>
            <a:off x="8897112" y="749371"/>
            <a:ext cx="1088136" cy="8532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C772CD1-74FB-9781-3BBD-9814ADB55A2D}"/>
              </a:ext>
            </a:extLst>
          </p:cNvPr>
          <p:cNvSpPr txBox="1"/>
          <p:nvPr/>
        </p:nvSpPr>
        <p:spPr>
          <a:xfrm>
            <a:off x="4230150" y="927261"/>
            <a:ext cx="3751293" cy="369332"/>
          </a:xfrm>
          <a:prstGeom prst="rect">
            <a:avLst/>
          </a:prstGeom>
          <a:noFill/>
          <a:ln w="28575">
            <a:solidFill>
              <a:srgbClr val="0000EA"/>
            </a:solidFill>
          </a:ln>
        </p:spPr>
        <p:txBody>
          <a:bodyPr wrap="square" rtlCol="0">
            <a:spAutoFit/>
          </a:bodyPr>
          <a:lstStyle/>
          <a:p>
            <a:r>
              <a:rPr lang="en-US" dirty="0"/>
              <a:t>SE Task – Deployment Documentation</a:t>
            </a:r>
          </a:p>
        </p:txBody>
      </p:sp>
      <p:pic>
        <p:nvPicPr>
          <p:cNvPr id="6" name="Picture 2" descr="Chatgpt logo open ai logotype chatbot chat Vector Image">
            <a:extLst>
              <a:ext uri="{FF2B5EF4-FFF2-40B4-BE49-F238E27FC236}">
                <a16:creationId xmlns:a16="http://schemas.microsoft.com/office/drawing/2014/main" id="{0532792B-7C2F-CECC-6767-35B4C69B511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271"/>
          <a:stretch/>
        </p:blipFill>
        <p:spPr bwMode="auto">
          <a:xfrm>
            <a:off x="3170299" y="919887"/>
            <a:ext cx="526546" cy="53556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27C73CF-2438-27DC-5141-7AF6E178D9D6}"/>
              </a:ext>
            </a:extLst>
          </p:cNvPr>
          <p:cNvSpPr txBox="1"/>
          <p:nvPr/>
        </p:nvSpPr>
        <p:spPr>
          <a:xfrm>
            <a:off x="347472" y="5211673"/>
            <a:ext cx="11516650" cy="923330"/>
          </a:xfrm>
          <a:prstGeom prst="rect">
            <a:avLst/>
          </a:prstGeom>
          <a:noFill/>
        </p:spPr>
        <p:txBody>
          <a:bodyPr wrap="square">
            <a:spAutoFit/>
          </a:bodyPr>
          <a:lstStyle/>
          <a:p>
            <a:r>
              <a:rPr lang="en-US" dirty="0"/>
              <a:t>The software developer was seeking assistance from </a:t>
            </a:r>
            <a:r>
              <a:rPr lang="en-US" dirty="0" err="1"/>
              <a:t>ChatGPT</a:t>
            </a:r>
            <a:r>
              <a:rPr lang="en-US" dirty="0"/>
              <a:t> in creating concise and user-friendly documentation for a Bash script named `</a:t>
            </a:r>
            <a:r>
              <a:rPr lang="en-US" b="1" dirty="0" err="1"/>
              <a:t>release.sh</a:t>
            </a:r>
            <a:r>
              <a:rPr lang="en-US" dirty="0"/>
              <a:t>`. </a:t>
            </a:r>
            <a:r>
              <a:rPr lang="en-GB" b="0" i="0" dirty="0">
                <a:solidFill>
                  <a:srgbClr val="374151"/>
                </a:solidFill>
                <a:effectLst/>
                <a:latin typeface="Söhne"/>
              </a:rPr>
              <a:t>Specifically, the developer wanted guidance on summarizing the script's functionality and providing clear instructions on how to use it effectively. </a:t>
            </a:r>
            <a:endParaRPr lang="en-US" dirty="0"/>
          </a:p>
        </p:txBody>
      </p:sp>
    </p:spTree>
    <p:extLst>
      <p:ext uri="{BB962C8B-B14F-4D97-AF65-F5344CB8AC3E}">
        <p14:creationId xmlns:p14="http://schemas.microsoft.com/office/powerpoint/2010/main" val="120699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23" name="Group 4122">
            <a:extLst>
              <a:ext uri="{FF2B5EF4-FFF2-40B4-BE49-F238E27FC236}">
                <a16:creationId xmlns:a16="http://schemas.microsoft.com/office/drawing/2014/main" id="{F7B03719-768D-CE78-AFBB-4991167B39C8}"/>
              </a:ext>
            </a:extLst>
          </p:cNvPr>
          <p:cNvGrpSpPr/>
          <p:nvPr/>
        </p:nvGrpSpPr>
        <p:grpSpPr>
          <a:xfrm>
            <a:off x="3390405" y="4724312"/>
            <a:ext cx="4340781" cy="859510"/>
            <a:chOff x="3390405" y="4472524"/>
            <a:chExt cx="4340781" cy="859510"/>
          </a:xfrm>
        </p:grpSpPr>
        <p:grpSp>
          <p:nvGrpSpPr>
            <p:cNvPr id="118" name="Group 117">
              <a:extLst>
                <a:ext uri="{FF2B5EF4-FFF2-40B4-BE49-F238E27FC236}">
                  <a16:creationId xmlns:a16="http://schemas.microsoft.com/office/drawing/2014/main" id="{E28F6219-1323-AE63-BA1F-01543A75C01F}"/>
                </a:ext>
              </a:extLst>
            </p:cNvPr>
            <p:cNvGrpSpPr/>
            <p:nvPr/>
          </p:nvGrpSpPr>
          <p:grpSpPr>
            <a:xfrm>
              <a:off x="3390405" y="4472524"/>
              <a:ext cx="4340781" cy="762461"/>
              <a:chOff x="5781627" y="1522723"/>
              <a:chExt cx="4340781" cy="762461"/>
            </a:xfrm>
          </p:grpSpPr>
          <p:cxnSp>
            <p:nvCxnSpPr>
              <p:cNvPr id="119" name="Straight Arrow Connector 118">
                <a:extLst>
                  <a:ext uri="{FF2B5EF4-FFF2-40B4-BE49-F238E27FC236}">
                    <a16:creationId xmlns:a16="http://schemas.microsoft.com/office/drawing/2014/main" id="{136829D5-81FE-63BB-2A7D-1A1AA0C40CEF}"/>
                  </a:ext>
                </a:extLst>
              </p:cNvPr>
              <p:cNvCxnSpPr>
                <a:cxnSpLocks/>
              </p:cNvCxnSpPr>
              <p:nvPr/>
            </p:nvCxnSpPr>
            <p:spPr>
              <a:xfrm>
                <a:off x="5781627" y="2284274"/>
                <a:ext cx="4340781" cy="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0" name="Picture 2" descr="GitHub logo and symbol, meaning, history, PNG">
                <a:extLst>
                  <a:ext uri="{FF2B5EF4-FFF2-40B4-BE49-F238E27FC236}">
                    <a16:creationId xmlns:a16="http://schemas.microsoft.com/office/drawing/2014/main" id="{1DAC82EE-8123-12A2-8B9E-883D6CC97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06" r="19303"/>
              <a:stretch/>
            </p:blipFill>
            <p:spPr bwMode="auto">
              <a:xfrm>
                <a:off x="5781627" y="1522723"/>
                <a:ext cx="681478" cy="622376"/>
              </a:xfrm>
              <a:prstGeom prst="rect">
                <a:avLst/>
              </a:prstGeom>
              <a:noFill/>
              <a:extLst>
                <a:ext uri="{909E8E84-426E-40DD-AFC4-6F175D3DCCD1}">
                  <a14:hiddenFill xmlns:a14="http://schemas.microsoft.com/office/drawing/2010/main">
                    <a:solidFill>
                      <a:srgbClr val="FFFFFF"/>
                    </a:solidFill>
                  </a14:hiddenFill>
                </a:ext>
              </a:extLst>
            </p:spPr>
          </p:pic>
        </p:grpSp>
        <p:sp>
          <p:nvSpPr>
            <p:cNvPr id="122" name="Oval 121">
              <a:extLst>
                <a:ext uri="{FF2B5EF4-FFF2-40B4-BE49-F238E27FC236}">
                  <a16:creationId xmlns:a16="http://schemas.microsoft.com/office/drawing/2014/main" id="{CB60E9F9-D444-F81D-DF5B-D6E74F31AF24}"/>
                </a:ext>
              </a:extLst>
            </p:cNvPr>
            <p:cNvSpPr/>
            <p:nvPr/>
          </p:nvSpPr>
          <p:spPr>
            <a:xfrm>
              <a:off x="4744009" y="5099780"/>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pic>
        <p:nvPicPr>
          <p:cNvPr id="4103" name="Picture 4102" descr="A black and white text box&#10;&#10;Description automatically generated">
            <a:extLst>
              <a:ext uri="{FF2B5EF4-FFF2-40B4-BE49-F238E27FC236}">
                <a16:creationId xmlns:a16="http://schemas.microsoft.com/office/drawing/2014/main" id="{628CE356-443C-159C-01CB-888C964DBA21}"/>
              </a:ext>
            </a:extLst>
          </p:cNvPr>
          <p:cNvPicPr>
            <a:picLocks noChangeAspect="1"/>
          </p:cNvPicPr>
          <p:nvPr/>
        </p:nvPicPr>
        <p:blipFill>
          <a:blip r:embed="rId4"/>
          <a:stretch>
            <a:fillRect/>
          </a:stretch>
        </p:blipFill>
        <p:spPr>
          <a:xfrm>
            <a:off x="4108550" y="4324488"/>
            <a:ext cx="1004799" cy="1004799"/>
          </a:xfrm>
          <a:prstGeom prst="rect">
            <a:avLst/>
          </a:prstGeom>
        </p:spPr>
      </p:pic>
      <p:grpSp>
        <p:nvGrpSpPr>
          <p:cNvPr id="4113" name="Group 4112">
            <a:extLst>
              <a:ext uri="{FF2B5EF4-FFF2-40B4-BE49-F238E27FC236}">
                <a16:creationId xmlns:a16="http://schemas.microsoft.com/office/drawing/2014/main" id="{D1CD323A-EB59-F55A-592F-EC98B734DA6F}"/>
              </a:ext>
            </a:extLst>
          </p:cNvPr>
          <p:cNvGrpSpPr/>
          <p:nvPr/>
        </p:nvGrpSpPr>
        <p:grpSpPr>
          <a:xfrm>
            <a:off x="5871076" y="5616415"/>
            <a:ext cx="1662198" cy="901983"/>
            <a:chOff x="5738554" y="3000042"/>
            <a:chExt cx="1662198" cy="901983"/>
          </a:xfrm>
        </p:grpSpPr>
        <p:pic>
          <p:nvPicPr>
            <p:cNvPr id="4104" name="Picture 2" descr="Chatgpt logo open ai logotype chatbot chat Vector Image">
              <a:extLst>
                <a:ext uri="{FF2B5EF4-FFF2-40B4-BE49-F238E27FC236}">
                  <a16:creationId xmlns:a16="http://schemas.microsoft.com/office/drawing/2014/main" id="{81272467-5BB2-001A-ACB4-DFC02DABD08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271"/>
            <a:stretch/>
          </p:blipFill>
          <p:spPr bwMode="auto">
            <a:xfrm>
              <a:off x="5738554" y="3229577"/>
              <a:ext cx="526546" cy="535561"/>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4104" descr="A patch with text and black text&#10;&#10;Description automatically generated with medium confidence">
              <a:extLst>
                <a:ext uri="{FF2B5EF4-FFF2-40B4-BE49-F238E27FC236}">
                  <a16:creationId xmlns:a16="http://schemas.microsoft.com/office/drawing/2014/main" id="{91683A10-F481-E74D-AA3D-90A917B1F1FE}"/>
                </a:ext>
              </a:extLst>
            </p:cNvPr>
            <p:cNvPicPr>
              <a:picLocks noChangeAspect="1"/>
            </p:cNvPicPr>
            <p:nvPr/>
          </p:nvPicPr>
          <p:blipFill>
            <a:blip r:embed="rId6"/>
            <a:stretch>
              <a:fillRect/>
            </a:stretch>
          </p:blipFill>
          <p:spPr>
            <a:xfrm>
              <a:off x="6375210" y="3000042"/>
              <a:ext cx="1025542" cy="901983"/>
            </a:xfrm>
            <a:prstGeom prst="rect">
              <a:avLst/>
            </a:prstGeom>
          </p:spPr>
        </p:pic>
      </p:grpSp>
      <p:grpSp>
        <p:nvGrpSpPr>
          <p:cNvPr id="4117" name="Group 4116">
            <a:extLst>
              <a:ext uri="{FF2B5EF4-FFF2-40B4-BE49-F238E27FC236}">
                <a16:creationId xmlns:a16="http://schemas.microsoft.com/office/drawing/2014/main" id="{4C5C4D3F-FDCB-396F-610E-5C409F168B71}"/>
              </a:ext>
            </a:extLst>
          </p:cNvPr>
          <p:cNvGrpSpPr/>
          <p:nvPr/>
        </p:nvGrpSpPr>
        <p:grpSpPr>
          <a:xfrm>
            <a:off x="5113349" y="4065381"/>
            <a:ext cx="2407162" cy="1526057"/>
            <a:chOff x="4980827" y="1439864"/>
            <a:chExt cx="2407162" cy="1526057"/>
          </a:xfrm>
        </p:grpSpPr>
        <p:grpSp>
          <p:nvGrpSpPr>
            <p:cNvPr id="4116" name="Group 4115">
              <a:extLst>
                <a:ext uri="{FF2B5EF4-FFF2-40B4-BE49-F238E27FC236}">
                  <a16:creationId xmlns:a16="http://schemas.microsoft.com/office/drawing/2014/main" id="{9BAD7DE6-C8B5-19F1-CDAA-D3FFCA290C61}"/>
                </a:ext>
              </a:extLst>
            </p:cNvPr>
            <p:cNvGrpSpPr/>
            <p:nvPr/>
          </p:nvGrpSpPr>
          <p:grpSpPr>
            <a:xfrm>
              <a:off x="4980827" y="1439864"/>
              <a:ext cx="2407162" cy="1526057"/>
              <a:chOff x="4980827" y="1439864"/>
              <a:chExt cx="2407162" cy="1526057"/>
            </a:xfrm>
          </p:grpSpPr>
          <p:sp>
            <p:nvSpPr>
              <p:cNvPr id="123" name="Oval 122">
                <a:extLst>
                  <a:ext uri="{FF2B5EF4-FFF2-40B4-BE49-F238E27FC236}">
                    <a16:creationId xmlns:a16="http://schemas.microsoft.com/office/drawing/2014/main" id="{D953C7B7-324F-B968-8F61-0B419013690E}"/>
                  </a:ext>
                </a:extLst>
              </p:cNvPr>
              <p:cNvSpPr/>
              <p:nvPr/>
            </p:nvSpPr>
            <p:spPr>
              <a:xfrm>
                <a:off x="6007892" y="2733667"/>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4109" name="Group 4108">
                <a:extLst>
                  <a:ext uri="{FF2B5EF4-FFF2-40B4-BE49-F238E27FC236}">
                    <a16:creationId xmlns:a16="http://schemas.microsoft.com/office/drawing/2014/main" id="{FE876307-9CA9-F191-3DCF-DEEA4DFEE06C}"/>
                  </a:ext>
                </a:extLst>
              </p:cNvPr>
              <p:cNvGrpSpPr/>
              <p:nvPr/>
            </p:nvGrpSpPr>
            <p:grpSpPr>
              <a:xfrm>
                <a:off x="4980827" y="1439864"/>
                <a:ext cx="2407162" cy="1430956"/>
                <a:chOff x="4969658" y="1448341"/>
                <a:chExt cx="2407162" cy="1430956"/>
              </a:xfrm>
            </p:grpSpPr>
            <p:grpSp>
              <p:nvGrpSpPr>
                <p:cNvPr id="125" name="Group 124">
                  <a:extLst>
                    <a:ext uri="{FF2B5EF4-FFF2-40B4-BE49-F238E27FC236}">
                      <a16:creationId xmlns:a16="http://schemas.microsoft.com/office/drawing/2014/main" id="{6796F487-13DF-0291-678B-4533F60A0288}"/>
                    </a:ext>
                  </a:extLst>
                </p:cNvPr>
                <p:cNvGrpSpPr/>
                <p:nvPr/>
              </p:nvGrpSpPr>
              <p:grpSpPr>
                <a:xfrm>
                  <a:off x="4969658" y="1740074"/>
                  <a:ext cx="1420174" cy="1139223"/>
                  <a:chOff x="7493402" y="1154858"/>
                  <a:chExt cx="1420174" cy="1139223"/>
                </a:xfrm>
              </p:grpSpPr>
              <p:cxnSp>
                <p:nvCxnSpPr>
                  <p:cNvPr id="126" name="Straight Arrow Connector 125">
                    <a:extLst>
                      <a:ext uri="{FF2B5EF4-FFF2-40B4-BE49-F238E27FC236}">
                        <a16:creationId xmlns:a16="http://schemas.microsoft.com/office/drawing/2014/main" id="{879F8BDB-EF6F-8050-9CB5-4DEDD3A94A6C}"/>
                      </a:ext>
                    </a:extLst>
                  </p:cNvPr>
                  <p:cNvCxnSpPr>
                    <a:cxnSpLocks/>
                  </p:cNvCxnSpPr>
                  <p:nvPr/>
                </p:nvCxnSpPr>
                <p:spPr>
                  <a:xfrm flipH="1">
                    <a:off x="8624981" y="1417213"/>
                    <a:ext cx="5937" cy="7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73592162-F184-7EB3-DC4C-8601BF52A03E}"/>
                      </a:ext>
                    </a:extLst>
                  </p:cNvPr>
                  <p:cNvGrpSpPr/>
                  <p:nvPr/>
                </p:nvGrpSpPr>
                <p:grpSpPr>
                  <a:xfrm>
                    <a:off x="7493402" y="1154858"/>
                    <a:ext cx="1420174" cy="1139223"/>
                    <a:chOff x="7522568" y="1154592"/>
                    <a:chExt cx="1420174" cy="1139223"/>
                  </a:xfrm>
                </p:grpSpPr>
                <p:sp>
                  <p:nvSpPr>
                    <p:cNvPr id="4096" name="TextBox 4095">
                      <a:extLst>
                        <a:ext uri="{FF2B5EF4-FFF2-40B4-BE49-F238E27FC236}">
                          <a16:creationId xmlns:a16="http://schemas.microsoft.com/office/drawing/2014/main" id="{552BEF88-BDF3-CB3E-B901-EC812A640CAF}"/>
                        </a:ext>
                      </a:extLst>
                    </p:cNvPr>
                    <p:cNvSpPr txBox="1"/>
                    <p:nvPr/>
                  </p:nvSpPr>
                  <p:spPr>
                    <a:xfrm rot="17184383">
                      <a:off x="7284510" y="1392650"/>
                      <a:ext cx="814669" cy="338554"/>
                    </a:xfrm>
                    <a:prstGeom prst="rect">
                      <a:avLst/>
                    </a:prstGeom>
                    <a:noFill/>
                  </p:spPr>
                  <p:txBody>
                    <a:bodyPr wrap="square" rtlCol="0">
                      <a:spAutoFit/>
                    </a:bodyPr>
                    <a:lstStyle/>
                    <a:p>
                      <a:r>
                        <a:rPr lang="en-BE" sz="1600" dirty="0"/>
                        <a:t>fork</a:t>
                      </a:r>
                    </a:p>
                  </p:txBody>
                </p:sp>
                <p:grpSp>
                  <p:nvGrpSpPr>
                    <p:cNvPr id="4097" name="Group 4096">
                      <a:extLst>
                        <a:ext uri="{FF2B5EF4-FFF2-40B4-BE49-F238E27FC236}">
                          <a16:creationId xmlns:a16="http://schemas.microsoft.com/office/drawing/2014/main" id="{FAEAF138-2207-AE94-723B-CA9E1DA41C6F}"/>
                        </a:ext>
                      </a:extLst>
                    </p:cNvPr>
                    <p:cNvGrpSpPr/>
                    <p:nvPr/>
                  </p:nvGrpSpPr>
                  <p:grpSpPr>
                    <a:xfrm>
                      <a:off x="7571266" y="1367015"/>
                      <a:ext cx="1371476" cy="926800"/>
                      <a:chOff x="7571266" y="1367015"/>
                      <a:chExt cx="1371476" cy="926800"/>
                    </a:xfrm>
                  </p:grpSpPr>
                  <p:cxnSp>
                    <p:nvCxnSpPr>
                      <p:cNvPr id="4099" name="Straight Connector 4098">
                        <a:extLst>
                          <a:ext uri="{FF2B5EF4-FFF2-40B4-BE49-F238E27FC236}">
                            <a16:creationId xmlns:a16="http://schemas.microsoft.com/office/drawing/2014/main" id="{8477A499-A2BE-107E-38A6-2CB41F89C49F}"/>
                          </a:ext>
                        </a:extLst>
                      </p:cNvPr>
                      <p:cNvCxnSpPr>
                        <a:cxnSpLocks/>
                      </p:cNvCxnSpPr>
                      <p:nvPr/>
                    </p:nvCxnSpPr>
                    <p:spPr>
                      <a:xfrm flipV="1">
                        <a:off x="7571266" y="1400977"/>
                        <a:ext cx="282127" cy="8832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00" name="Straight Arrow Connector 4099">
                        <a:extLst>
                          <a:ext uri="{FF2B5EF4-FFF2-40B4-BE49-F238E27FC236}">
                            <a16:creationId xmlns:a16="http://schemas.microsoft.com/office/drawing/2014/main" id="{362EFC50-84FE-A64E-1F72-7AAF43C1D0E2}"/>
                          </a:ext>
                        </a:extLst>
                      </p:cNvPr>
                      <p:cNvCxnSpPr>
                        <a:cxnSpLocks/>
                      </p:cNvCxnSpPr>
                      <p:nvPr/>
                    </p:nvCxnSpPr>
                    <p:spPr>
                      <a:xfrm>
                        <a:off x="7837587" y="1409203"/>
                        <a:ext cx="10016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1" name="TextBox 4100">
                        <a:extLst>
                          <a:ext uri="{FF2B5EF4-FFF2-40B4-BE49-F238E27FC236}">
                            <a16:creationId xmlns:a16="http://schemas.microsoft.com/office/drawing/2014/main" id="{DAF387C4-E45B-DC17-E50E-B31F26B1C2FB}"/>
                          </a:ext>
                        </a:extLst>
                      </p:cNvPr>
                      <p:cNvSpPr txBox="1"/>
                      <p:nvPr/>
                    </p:nvSpPr>
                    <p:spPr>
                      <a:xfrm rot="5400000">
                        <a:off x="8186955" y="1538027"/>
                        <a:ext cx="926800" cy="584775"/>
                      </a:xfrm>
                      <a:prstGeom prst="rect">
                        <a:avLst/>
                      </a:prstGeom>
                      <a:noFill/>
                    </p:spPr>
                    <p:txBody>
                      <a:bodyPr wrap="square" rtlCol="0">
                        <a:spAutoFit/>
                      </a:bodyPr>
                      <a:lstStyle/>
                      <a:p>
                        <a:pPr algn="ctr"/>
                        <a:r>
                          <a:rPr lang="en-GB" sz="1600" dirty="0"/>
                          <a:t>P</a:t>
                        </a:r>
                        <a:r>
                          <a:rPr lang="en-BE" sz="1600" dirty="0"/>
                          <a:t>ull request</a:t>
                        </a:r>
                      </a:p>
                    </p:txBody>
                  </p:sp>
                </p:grpSp>
              </p:grpSp>
            </p:grpSp>
            <p:pic>
              <p:nvPicPr>
                <p:cNvPr id="4102" name="Picture 4101" descr="A paper with lines and text&#10;&#10;Description automatically generated with medium confidence">
                  <a:extLst>
                    <a:ext uri="{FF2B5EF4-FFF2-40B4-BE49-F238E27FC236}">
                      <a16:creationId xmlns:a16="http://schemas.microsoft.com/office/drawing/2014/main" id="{99CFFBC1-7123-CAD4-20C5-AD802C049734}"/>
                    </a:ext>
                  </a:extLst>
                </p:cNvPr>
                <p:cNvPicPr>
                  <a:picLocks noChangeAspect="1"/>
                </p:cNvPicPr>
                <p:nvPr/>
              </p:nvPicPr>
              <p:blipFill>
                <a:blip r:embed="rId7"/>
                <a:stretch>
                  <a:fillRect/>
                </a:stretch>
              </p:blipFill>
              <p:spPr>
                <a:xfrm>
                  <a:off x="6375210" y="1448341"/>
                  <a:ext cx="1001610" cy="1363638"/>
                </a:xfrm>
                <a:prstGeom prst="rect">
                  <a:avLst/>
                </a:prstGeom>
              </p:spPr>
            </p:pic>
          </p:grpSp>
        </p:grpSp>
        <p:sp>
          <p:nvSpPr>
            <p:cNvPr id="4108" name="Oval 4107">
              <a:extLst>
                <a:ext uri="{FF2B5EF4-FFF2-40B4-BE49-F238E27FC236}">
                  <a16:creationId xmlns:a16="http://schemas.microsoft.com/office/drawing/2014/main" id="{8F857265-07DF-1D74-B795-0C33DF88A1B6}"/>
                </a:ext>
              </a:extLst>
            </p:cNvPr>
            <p:cNvSpPr/>
            <p:nvPr/>
          </p:nvSpPr>
          <p:spPr>
            <a:xfrm>
              <a:off x="5598444" y="1861855"/>
              <a:ext cx="190832" cy="232254"/>
            </a:xfrm>
            <a:prstGeom prst="ellipse">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4112" name="Group 4111">
            <a:extLst>
              <a:ext uri="{FF2B5EF4-FFF2-40B4-BE49-F238E27FC236}">
                <a16:creationId xmlns:a16="http://schemas.microsoft.com/office/drawing/2014/main" id="{FF3A27A7-AF12-8A05-279A-7DF38F97991B}"/>
              </a:ext>
            </a:extLst>
          </p:cNvPr>
          <p:cNvGrpSpPr/>
          <p:nvPr/>
        </p:nvGrpSpPr>
        <p:grpSpPr>
          <a:xfrm>
            <a:off x="6572932" y="4755305"/>
            <a:ext cx="874787" cy="1350480"/>
            <a:chOff x="6440410" y="2138932"/>
            <a:chExt cx="874787" cy="1350480"/>
          </a:xfrm>
        </p:grpSpPr>
        <p:sp>
          <p:nvSpPr>
            <p:cNvPr id="4106" name="Rounded Rectangle 4105">
              <a:extLst>
                <a:ext uri="{FF2B5EF4-FFF2-40B4-BE49-F238E27FC236}">
                  <a16:creationId xmlns:a16="http://schemas.microsoft.com/office/drawing/2014/main" id="{8D304B64-B65E-F5BC-5AFC-C5706EC649F2}"/>
                </a:ext>
              </a:extLst>
            </p:cNvPr>
            <p:cNvSpPr/>
            <p:nvPr/>
          </p:nvSpPr>
          <p:spPr>
            <a:xfrm>
              <a:off x="6497752" y="3258487"/>
              <a:ext cx="810536" cy="230925"/>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Rounded Rectangle 4110">
              <a:extLst>
                <a:ext uri="{FF2B5EF4-FFF2-40B4-BE49-F238E27FC236}">
                  <a16:creationId xmlns:a16="http://schemas.microsoft.com/office/drawing/2014/main" id="{DEC5775D-467D-719A-E903-34923FFCAAF7}"/>
                </a:ext>
              </a:extLst>
            </p:cNvPr>
            <p:cNvSpPr/>
            <p:nvPr/>
          </p:nvSpPr>
          <p:spPr>
            <a:xfrm>
              <a:off x="6440410" y="2138932"/>
              <a:ext cx="874787" cy="223589"/>
            </a:xfrm>
            <a:prstGeom prst="roundRect">
              <a:avLst/>
            </a:prstGeom>
            <a:noFill/>
            <a:ln w="19050">
              <a:solidFill>
                <a:srgbClr val="172C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2" name="TextBox 4121">
            <a:extLst>
              <a:ext uri="{FF2B5EF4-FFF2-40B4-BE49-F238E27FC236}">
                <a16:creationId xmlns:a16="http://schemas.microsoft.com/office/drawing/2014/main" id="{C69C9B9E-AC14-F893-EA0C-D1C9AAFA9077}"/>
              </a:ext>
            </a:extLst>
          </p:cNvPr>
          <p:cNvSpPr txBox="1"/>
          <p:nvPr/>
        </p:nvSpPr>
        <p:spPr>
          <a:xfrm>
            <a:off x="975441" y="279075"/>
            <a:ext cx="10673219" cy="2492990"/>
          </a:xfrm>
          <a:prstGeom prst="rect">
            <a:avLst/>
          </a:prstGeom>
          <a:noFill/>
        </p:spPr>
        <p:txBody>
          <a:bodyPr wrap="square">
            <a:spAutoFit/>
          </a:bodyPr>
          <a:lstStyle/>
          <a:p>
            <a:pPr marL="457200" indent="-457200" algn="l">
              <a:buFont typeface="Arial" panose="020B0604020202020204" pitchFamily="34" charset="0"/>
              <a:buChar char="•"/>
            </a:pPr>
            <a:r>
              <a:rPr lang="en-GB" sz="2800" b="0" i="0" dirty="0">
                <a:solidFill>
                  <a:srgbClr val="333333"/>
                </a:solidFill>
                <a:effectLst/>
              </a:rPr>
              <a:t>In instances where developers have incorporated the code provided by </a:t>
            </a:r>
            <a:r>
              <a:rPr lang="en-GB" sz="2800" b="0" i="0" dirty="0" err="1">
                <a:solidFill>
                  <a:srgbClr val="333333"/>
                </a:solidFill>
                <a:effectLst/>
              </a:rPr>
              <a:t>ChatGPT</a:t>
            </a:r>
            <a:r>
              <a:rPr lang="en-GB" sz="2800" b="0" i="0" dirty="0">
                <a:solidFill>
                  <a:srgbClr val="333333"/>
                </a:solidFill>
                <a:effectLst/>
              </a:rPr>
              <a:t> into their projects, to what extent do they modify this code prior to use?</a:t>
            </a:r>
          </a:p>
          <a:p>
            <a:pPr marL="914400" lvl="1" indent="-457200">
              <a:buFont typeface="Arial" panose="020B0604020202020204" pitchFamily="34" charset="0"/>
              <a:buChar char="•"/>
            </a:pPr>
            <a:r>
              <a:rPr lang="en-US" sz="2200" dirty="0"/>
              <a:t>We carried out an investigation of  108 Pull requests from 83 repositories. </a:t>
            </a:r>
          </a:p>
          <a:p>
            <a:pPr marL="914400" lvl="1" indent="-457200">
              <a:buFont typeface="Arial" panose="020B0604020202020204" pitchFamily="34" charset="0"/>
              <a:buChar char="•"/>
            </a:pPr>
            <a:r>
              <a:rPr lang="en-US" sz="2200" dirty="0"/>
              <a:t>All the 83 repositories are from real software engineering projects since we filtered out experimental projects</a:t>
            </a:r>
            <a:endParaRPr lang="en-GB" sz="2200" b="0" i="0" dirty="0">
              <a:solidFill>
                <a:srgbClr val="333333"/>
              </a:solidFill>
              <a:effectLst/>
            </a:endParaRPr>
          </a:p>
        </p:txBody>
      </p:sp>
      <p:sp>
        <p:nvSpPr>
          <p:cNvPr id="4125" name="TextBox 4124">
            <a:extLst>
              <a:ext uri="{FF2B5EF4-FFF2-40B4-BE49-F238E27FC236}">
                <a16:creationId xmlns:a16="http://schemas.microsoft.com/office/drawing/2014/main" id="{387BFD47-D70B-FCE9-14B9-9CCA8CC36BDB}"/>
              </a:ext>
            </a:extLst>
          </p:cNvPr>
          <p:cNvSpPr txBox="1"/>
          <p:nvPr/>
        </p:nvSpPr>
        <p:spPr>
          <a:xfrm>
            <a:off x="5113349" y="3207698"/>
            <a:ext cx="3545180" cy="523220"/>
          </a:xfrm>
          <a:prstGeom prst="rect">
            <a:avLst/>
          </a:prstGeom>
          <a:noFill/>
        </p:spPr>
        <p:txBody>
          <a:bodyPr wrap="square" rtlCol="0">
            <a:spAutoFit/>
          </a:bodyPr>
          <a:lstStyle/>
          <a:p>
            <a:r>
              <a:rPr lang="en-US" sz="2800" dirty="0"/>
              <a:t>Method Illustration</a:t>
            </a:r>
          </a:p>
        </p:txBody>
      </p:sp>
      <p:grpSp>
        <p:nvGrpSpPr>
          <p:cNvPr id="4140" name="Group 4139">
            <a:extLst>
              <a:ext uri="{FF2B5EF4-FFF2-40B4-BE49-F238E27FC236}">
                <a16:creationId xmlns:a16="http://schemas.microsoft.com/office/drawing/2014/main" id="{E186DF58-8F20-82EC-F23C-4FAA745B7DEB}"/>
              </a:ext>
            </a:extLst>
          </p:cNvPr>
          <p:cNvGrpSpPr/>
          <p:nvPr/>
        </p:nvGrpSpPr>
        <p:grpSpPr>
          <a:xfrm>
            <a:off x="7553200" y="3578759"/>
            <a:ext cx="3877074" cy="2282494"/>
            <a:chOff x="7553200" y="3578759"/>
            <a:chExt cx="3877074" cy="2282494"/>
          </a:xfrm>
        </p:grpSpPr>
        <p:grpSp>
          <p:nvGrpSpPr>
            <p:cNvPr id="4130" name="Group 4129">
              <a:extLst>
                <a:ext uri="{FF2B5EF4-FFF2-40B4-BE49-F238E27FC236}">
                  <a16:creationId xmlns:a16="http://schemas.microsoft.com/office/drawing/2014/main" id="{68B6ECBC-A401-A686-745E-B43727C2CCA4}"/>
                </a:ext>
              </a:extLst>
            </p:cNvPr>
            <p:cNvGrpSpPr/>
            <p:nvPr/>
          </p:nvGrpSpPr>
          <p:grpSpPr>
            <a:xfrm>
              <a:off x="8658529" y="3578759"/>
              <a:ext cx="2771745" cy="2198480"/>
              <a:chOff x="8658529" y="3578759"/>
              <a:chExt cx="2771745" cy="2198480"/>
            </a:xfrm>
          </p:grpSpPr>
          <p:grpSp>
            <p:nvGrpSpPr>
              <p:cNvPr id="4126" name="Group 4125">
                <a:extLst>
                  <a:ext uri="{FF2B5EF4-FFF2-40B4-BE49-F238E27FC236}">
                    <a16:creationId xmlns:a16="http://schemas.microsoft.com/office/drawing/2014/main" id="{377804BC-7976-4880-D608-1CCA7A06217B}"/>
                  </a:ext>
                </a:extLst>
              </p:cNvPr>
              <p:cNvGrpSpPr/>
              <p:nvPr/>
            </p:nvGrpSpPr>
            <p:grpSpPr>
              <a:xfrm>
                <a:off x="8658529" y="3578759"/>
                <a:ext cx="2771745" cy="1086944"/>
                <a:chOff x="8050864" y="2490005"/>
                <a:chExt cx="3148129" cy="1083631"/>
              </a:xfrm>
            </p:grpSpPr>
            <p:pic>
              <p:nvPicPr>
                <p:cNvPr id="4127" name="Picture 2" descr="Clone icon simple line element from biotechnology Vector Image">
                  <a:extLst>
                    <a:ext uri="{FF2B5EF4-FFF2-40B4-BE49-F238E27FC236}">
                      <a16:creationId xmlns:a16="http://schemas.microsoft.com/office/drawing/2014/main" id="{F9F196B2-E3B8-44E1-510B-34ABB5B4862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7115" t="27801" r="16553" b="46809"/>
                <a:stretch/>
              </p:blipFill>
              <p:spPr bwMode="auto">
                <a:xfrm>
                  <a:off x="8632294" y="2852619"/>
                  <a:ext cx="1744135" cy="721017"/>
                </a:xfrm>
                <a:prstGeom prst="rect">
                  <a:avLst/>
                </a:prstGeom>
                <a:noFill/>
                <a:extLst>
                  <a:ext uri="{909E8E84-426E-40DD-AFC4-6F175D3DCCD1}">
                    <a14:hiddenFill xmlns:a14="http://schemas.microsoft.com/office/drawing/2010/main">
                      <a:solidFill>
                        <a:srgbClr val="FFFFFF"/>
                      </a:solidFill>
                    </a14:hiddenFill>
                  </a:ext>
                </a:extLst>
              </p:spPr>
            </p:pic>
            <p:sp>
              <p:nvSpPr>
                <p:cNvPr id="4128" name="TextBox 4127">
                  <a:extLst>
                    <a:ext uri="{FF2B5EF4-FFF2-40B4-BE49-F238E27FC236}">
                      <a16:creationId xmlns:a16="http://schemas.microsoft.com/office/drawing/2014/main" id="{6E4F01C8-36FB-B139-9F89-624DAE7BDC3E}"/>
                    </a:ext>
                  </a:extLst>
                </p:cNvPr>
                <p:cNvSpPr txBox="1"/>
                <p:nvPr/>
              </p:nvSpPr>
              <p:spPr>
                <a:xfrm>
                  <a:off x="8050864" y="2490005"/>
                  <a:ext cx="3148129" cy="400110"/>
                </a:xfrm>
                <a:prstGeom prst="rect">
                  <a:avLst/>
                </a:prstGeom>
                <a:noFill/>
              </p:spPr>
              <p:txBody>
                <a:bodyPr wrap="square" rtlCol="0">
                  <a:spAutoFit/>
                </a:bodyPr>
                <a:lstStyle/>
                <a:p>
                  <a:pPr algn="ctr"/>
                  <a:r>
                    <a:rPr lang="en-GB" sz="2000" b="1" dirty="0"/>
                    <a:t>c</a:t>
                  </a:r>
                  <a:r>
                    <a:rPr lang="en-BE" sz="2000" b="1" dirty="0"/>
                    <a:t>lone detection tool </a:t>
                  </a:r>
                </a:p>
              </p:txBody>
            </p:sp>
          </p:grpSp>
          <p:pic>
            <p:nvPicPr>
              <p:cNvPr id="4129" name="Picture 10" descr="Comparison - Free miscellaneous icons">
                <a:extLst>
                  <a:ext uri="{FF2B5EF4-FFF2-40B4-BE49-F238E27FC236}">
                    <a16:creationId xmlns:a16="http://schemas.microsoft.com/office/drawing/2014/main" id="{C19C1926-BB13-0F79-00F5-65401ED997F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2934" y="4719626"/>
                <a:ext cx="1057613" cy="1057613"/>
              </a:xfrm>
              <a:prstGeom prst="rect">
                <a:avLst/>
              </a:prstGeom>
              <a:noFill/>
              <a:extLst>
                <a:ext uri="{909E8E84-426E-40DD-AFC4-6F175D3DCCD1}">
                  <a14:hiddenFill xmlns:a14="http://schemas.microsoft.com/office/drawing/2010/main">
                    <a:solidFill>
                      <a:srgbClr val="FFFFFF"/>
                    </a:solidFill>
                  </a14:hiddenFill>
                </a:ext>
              </a:extLst>
            </p:spPr>
          </p:pic>
        </p:grpSp>
        <p:sp>
          <p:nvSpPr>
            <p:cNvPr id="4131" name="Left Arrow 4130">
              <a:extLst>
                <a:ext uri="{FF2B5EF4-FFF2-40B4-BE49-F238E27FC236}">
                  <a16:creationId xmlns:a16="http://schemas.microsoft.com/office/drawing/2014/main" id="{693B3B0D-E1C9-F073-9729-0DC9B399AB56}"/>
                </a:ext>
              </a:extLst>
            </p:cNvPr>
            <p:cNvSpPr/>
            <p:nvPr/>
          </p:nvSpPr>
          <p:spPr>
            <a:xfrm rot="11338714">
              <a:off x="7574205" y="4821713"/>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Left Arrow 4131">
              <a:extLst>
                <a:ext uri="{FF2B5EF4-FFF2-40B4-BE49-F238E27FC236}">
                  <a16:creationId xmlns:a16="http://schemas.microsoft.com/office/drawing/2014/main" id="{D72461E2-7BD1-3206-CD5F-1E95BA743A32}"/>
                </a:ext>
              </a:extLst>
            </p:cNvPr>
            <p:cNvSpPr/>
            <p:nvPr/>
          </p:nvSpPr>
          <p:spPr>
            <a:xfrm rot="9563949">
              <a:off x="7553200" y="5637187"/>
              <a:ext cx="1550423" cy="224066"/>
            </a:xfrm>
            <a:prstGeom prst="lef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39" name="Group 4138">
            <a:extLst>
              <a:ext uri="{FF2B5EF4-FFF2-40B4-BE49-F238E27FC236}">
                <a16:creationId xmlns:a16="http://schemas.microsoft.com/office/drawing/2014/main" id="{7BC9B526-598E-C650-3544-5AE45FBECB7F}"/>
              </a:ext>
            </a:extLst>
          </p:cNvPr>
          <p:cNvGrpSpPr/>
          <p:nvPr/>
        </p:nvGrpSpPr>
        <p:grpSpPr>
          <a:xfrm>
            <a:off x="8658529" y="5684475"/>
            <a:ext cx="2639432" cy="1032949"/>
            <a:chOff x="8658529" y="5684475"/>
            <a:chExt cx="2639432" cy="1032949"/>
          </a:xfrm>
        </p:grpSpPr>
        <p:pic>
          <p:nvPicPr>
            <p:cNvPr id="4135" name="Picture 4134" descr="A black and white text box&#10;&#10;Description automatically generated">
              <a:extLst>
                <a:ext uri="{FF2B5EF4-FFF2-40B4-BE49-F238E27FC236}">
                  <a16:creationId xmlns:a16="http://schemas.microsoft.com/office/drawing/2014/main" id="{C392B663-39EE-5362-FD04-25B6C02AAA71}"/>
                </a:ext>
              </a:extLst>
            </p:cNvPr>
            <p:cNvPicPr>
              <a:picLocks noChangeAspect="1"/>
            </p:cNvPicPr>
            <p:nvPr/>
          </p:nvPicPr>
          <p:blipFill>
            <a:blip r:embed="rId4"/>
            <a:stretch>
              <a:fillRect/>
            </a:stretch>
          </p:blipFill>
          <p:spPr>
            <a:xfrm>
              <a:off x="9072131" y="5831162"/>
              <a:ext cx="579911" cy="579911"/>
            </a:xfrm>
            <a:prstGeom prst="rect">
              <a:avLst/>
            </a:prstGeom>
          </p:spPr>
        </p:pic>
        <p:pic>
          <p:nvPicPr>
            <p:cNvPr id="4136" name="Picture 4135" descr="A paper with lines and text&#10;&#10;Description automatically generated with medium confidence">
              <a:extLst>
                <a:ext uri="{FF2B5EF4-FFF2-40B4-BE49-F238E27FC236}">
                  <a16:creationId xmlns:a16="http://schemas.microsoft.com/office/drawing/2014/main" id="{D09878FB-2EFB-1B22-110E-E30B4449F847}"/>
                </a:ext>
              </a:extLst>
            </p:cNvPr>
            <p:cNvPicPr>
              <a:picLocks noChangeAspect="1"/>
            </p:cNvPicPr>
            <p:nvPr/>
          </p:nvPicPr>
          <p:blipFill>
            <a:blip r:embed="rId7"/>
            <a:stretch>
              <a:fillRect/>
            </a:stretch>
          </p:blipFill>
          <p:spPr>
            <a:xfrm>
              <a:off x="10444633" y="5684475"/>
              <a:ext cx="561973" cy="765096"/>
            </a:xfrm>
            <a:prstGeom prst="rect">
              <a:avLst/>
            </a:prstGeom>
          </p:spPr>
        </p:pic>
        <p:sp>
          <p:nvSpPr>
            <p:cNvPr id="4137" name="TextBox 4136">
              <a:extLst>
                <a:ext uri="{FF2B5EF4-FFF2-40B4-BE49-F238E27FC236}">
                  <a16:creationId xmlns:a16="http://schemas.microsoft.com/office/drawing/2014/main" id="{1B7DC145-D378-331C-EB9D-06C73961B513}"/>
                </a:ext>
              </a:extLst>
            </p:cNvPr>
            <p:cNvSpPr txBox="1"/>
            <p:nvPr/>
          </p:nvSpPr>
          <p:spPr>
            <a:xfrm>
              <a:off x="10240348" y="6412382"/>
              <a:ext cx="1057613" cy="276999"/>
            </a:xfrm>
            <a:prstGeom prst="rect">
              <a:avLst/>
            </a:prstGeom>
            <a:noFill/>
          </p:spPr>
          <p:txBody>
            <a:bodyPr wrap="square" rtlCol="0">
              <a:spAutoFit/>
            </a:bodyPr>
            <a:lstStyle/>
            <a:p>
              <a:r>
                <a:rPr lang="en-US" sz="1200" dirty="0"/>
                <a:t>Patch Applied</a:t>
              </a:r>
            </a:p>
          </p:txBody>
        </p:sp>
        <p:sp>
          <p:nvSpPr>
            <p:cNvPr id="4138" name="TextBox 4137">
              <a:extLst>
                <a:ext uri="{FF2B5EF4-FFF2-40B4-BE49-F238E27FC236}">
                  <a16:creationId xmlns:a16="http://schemas.microsoft.com/office/drawing/2014/main" id="{3943A777-89F5-3A97-7273-0EF32C43B5B6}"/>
                </a:ext>
              </a:extLst>
            </p:cNvPr>
            <p:cNvSpPr txBox="1"/>
            <p:nvPr/>
          </p:nvSpPr>
          <p:spPr>
            <a:xfrm>
              <a:off x="8658529" y="6440425"/>
              <a:ext cx="1333609" cy="276999"/>
            </a:xfrm>
            <a:prstGeom prst="rect">
              <a:avLst/>
            </a:prstGeom>
            <a:noFill/>
          </p:spPr>
          <p:txBody>
            <a:bodyPr wrap="square" rtlCol="0">
              <a:spAutoFit/>
            </a:bodyPr>
            <a:lstStyle/>
            <a:p>
              <a:r>
                <a:rPr lang="en-US" sz="1200" dirty="0"/>
                <a:t>Patch not Applied</a:t>
              </a:r>
            </a:p>
          </p:txBody>
        </p:sp>
      </p:grpSp>
    </p:spTree>
    <p:extLst>
      <p:ext uri="{BB962C8B-B14F-4D97-AF65-F5344CB8AC3E}">
        <p14:creationId xmlns:p14="http://schemas.microsoft.com/office/powerpoint/2010/main" val="2693639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4123"/>
                                        </p:tgtEl>
                                        <p:attrNameLst>
                                          <p:attrName>style.visibility</p:attrName>
                                        </p:attrNameLst>
                                      </p:cBhvr>
                                      <p:to>
                                        <p:strVal val="visible"/>
                                      </p:to>
                                    </p:set>
                                    <p:animEffect transition="in" filter="dissolve">
                                      <p:cBhvr>
                                        <p:cTn id="19" dur="500"/>
                                        <p:tgtEl>
                                          <p:spTgt spid="412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0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1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1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112"/>
                                        </p:tgtEl>
                                        <p:attrNameLst>
                                          <p:attrName>style.visibility</p:attrName>
                                        </p:attrNameLst>
                                      </p:cBhvr>
                                      <p:to>
                                        <p:strVal val="visible"/>
                                      </p:to>
                                    </p:set>
                                    <p:animEffect transition="in" filter="dissolve">
                                      <p:cBhvr>
                                        <p:cTn id="36" dur="500"/>
                                        <p:tgtEl>
                                          <p:spTgt spid="411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140"/>
                                        </p:tgtEl>
                                        <p:attrNameLst>
                                          <p:attrName>style.visibility</p:attrName>
                                        </p:attrNameLst>
                                      </p:cBhvr>
                                      <p:to>
                                        <p:strVal val="visible"/>
                                      </p:to>
                                    </p:set>
                                    <p:animEffect transition="in" filter="dissolve">
                                      <p:cBhvr>
                                        <p:cTn id="41" dur="500"/>
                                        <p:tgtEl>
                                          <p:spTgt spid="414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139"/>
                                        </p:tgtEl>
                                        <p:attrNameLst>
                                          <p:attrName>style.visibility</p:attrName>
                                        </p:attrNameLst>
                                      </p:cBhvr>
                                      <p:to>
                                        <p:strVal val="visible"/>
                                      </p:to>
                                    </p:set>
                                    <p:animEffect transition="in" filter="dissolve">
                                      <p:cBhvr>
                                        <p:cTn id="46" dur="500"/>
                                        <p:tgtEl>
                                          <p:spTgt spid="4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FCC1F-7095-1520-8C30-161C693F31E2}"/>
              </a:ext>
            </a:extLst>
          </p:cNvPr>
          <p:cNvSpPr>
            <a:spLocks noGrp="1"/>
          </p:cNvSpPr>
          <p:nvPr>
            <p:ph type="title"/>
          </p:nvPr>
        </p:nvSpPr>
        <p:spPr>
          <a:xfrm>
            <a:off x="838200" y="0"/>
            <a:ext cx="10515600" cy="1325563"/>
          </a:xfrm>
        </p:spPr>
        <p:txBody>
          <a:bodyPr/>
          <a:lstStyle/>
          <a:p>
            <a:r>
              <a:rPr lang="en-US" dirty="0"/>
              <a:t>Results</a:t>
            </a:r>
          </a:p>
        </p:txBody>
      </p:sp>
      <p:pic>
        <p:nvPicPr>
          <p:cNvPr id="2050" name="Picture 2">
            <a:extLst>
              <a:ext uri="{FF2B5EF4-FFF2-40B4-BE49-F238E27FC236}">
                <a16:creationId xmlns:a16="http://schemas.microsoft.com/office/drawing/2014/main" id="{237D6BFF-9254-C6FE-F02D-549302EE2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133" y="953418"/>
            <a:ext cx="7269733" cy="49511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86C605-6B64-E9EF-C76F-BEF6E844BB9B}"/>
              </a:ext>
            </a:extLst>
          </p:cNvPr>
          <p:cNvSpPr txBox="1"/>
          <p:nvPr/>
        </p:nvSpPr>
        <p:spPr>
          <a:xfrm>
            <a:off x="2050050" y="5904582"/>
            <a:ext cx="8852452" cy="707886"/>
          </a:xfrm>
          <a:prstGeom prst="rect">
            <a:avLst/>
          </a:prstGeom>
          <a:noFill/>
        </p:spPr>
        <p:txBody>
          <a:bodyPr wrap="square">
            <a:spAutoFit/>
          </a:bodyPr>
          <a:lstStyle/>
          <a:p>
            <a:r>
              <a:rPr lang="en-GB" sz="2000" b="0" i="0" dirty="0">
                <a:solidFill>
                  <a:schemeClr val="tx1">
                    <a:lumMod val="75000"/>
                    <a:lumOff val="25000"/>
                  </a:schemeClr>
                </a:solidFill>
                <a:effectLst/>
                <a:latin typeface="gg sans"/>
              </a:rPr>
              <a:t>CC: Cannot Classify - The programming language is not supported by our tool. </a:t>
            </a:r>
          </a:p>
          <a:p>
            <a:r>
              <a:rPr lang="en-GB" sz="2000" b="0" i="0" dirty="0">
                <a:solidFill>
                  <a:schemeClr val="tx1">
                    <a:lumMod val="75000"/>
                    <a:lumOff val="25000"/>
                  </a:schemeClr>
                </a:solidFill>
                <a:effectLst/>
                <a:latin typeface="gg sans"/>
              </a:rPr>
              <a:t>NE: The developer used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 but no code snippet was suggested by </a:t>
            </a:r>
            <a:r>
              <a:rPr lang="en-GB" sz="2000" b="0" i="0" dirty="0" err="1">
                <a:solidFill>
                  <a:schemeClr val="tx1">
                    <a:lumMod val="75000"/>
                    <a:lumOff val="25000"/>
                  </a:schemeClr>
                </a:solidFill>
                <a:effectLst/>
                <a:latin typeface="gg sans"/>
              </a:rPr>
              <a:t>ChatGPT</a:t>
            </a:r>
            <a:r>
              <a:rPr lang="en-GB" sz="2000" b="0" i="0" dirty="0">
                <a:solidFill>
                  <a:schemeClr val="tx1">
                    <a:lumMod val="75000"/>
                    <a:lumOff val="25000"/>
                  </a:schemeClr>
                </a:solidFill>
                <a:effectLst/>
                <a:latin typeface="gg sans"/>
              </a:rPr>
              <a:t>.</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017705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26353</TotalTime>
  <Words>603</Words>
  <Application>Microsoft Macintosh PowerPoint</Application>
  <PresentationFormat>Widescreen</PresentationFormat>
  <Paragraphs>63</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gg sans</vt:lpstr>
      <vt:lpstr>Helvetica</vt:lpstr>
      <vt:lpstr>Open Sans</vt:lpstr>
      <vt:lpstr>Roboto</vt:lpstr>
      <vt:lpstr>Söhne</vt:lpstr>
      <vt:lpstr>Office Theme</vt:lpstr>
      <vt:lpstr>Using LLMs to Perform Specific Software Development Lifecycle Activities</vt:lpstr>
      <vt:lpstr>PowerPoint Presentation</vt:lpstr>
      <vt:lpstr>What SE Tasks have been addressed to date using LLM4SE</vt:lpstr>
      <vt:lpstr>What SE Tasks have been addressed to date using LLM4SE</vt:lpstr>
      <vt:lpstr>PowerPoint Presentation</vt:lpstr>
      <vt:lpstr>PowerPoint Presentation</vt:lpstr>
      <vt:lpstr>How are developers using LLMs to solve SE tasks?</vt:lpstr>
      <vt:lpstr>PowerPoint Presentation</vt:lpstr>
      <vt:lpstr>Results</vt:lpstr>
      <vt:lpstr>Ownership of AI generated code</vt:lpstr>
      <vt:lpstr>Ownership of AI generated code</vt:lpstr>
      <vt:lpstr>LLM Hallucination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LLMs to Perform Specific Software Development Lifecycle Activities</dc:title>
  <dc:creator>John Businge</dc:creator>
  <cp:lastModifiedBy>John Businge</cp:lastModifiedBy>
  <cp:revision>22</cp:revision>
  <dcterms:created xsi:type="dcterms:W3CDTF">2024-01-12T21:57:55Z</dcterms:created>
  <dcterms:modified xsi:type="dcterms:W3CDTF">2024-02-02T00:43:48Z</dcterms:modified>
</cp:coreProperties>
</file>