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6" r:id="rId6"/>
    <p:sldId id="261" r:id="rId7"/>
    <p:sldId id="260" r:id="rId8"/>
    <p:sldId id="263" r:id="rId9"/>
    <p:sldId id="265" r:id="rId10"/>
    <p:sldId id="264" r:id="rId1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2"/>
    <p:restoredTop sz="87239"/>
  </p:normalViewPr>
  <p:slideViewPr>
    <p:cSldViewPr snapToGrid="0">
      <p:cViewPr varScale="1">
        <p:scale>
          <a:sx n="139" d="100"/>
          <a:sy n="139" d="100"/>
        </p:scale>
        <p:origin x="1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7</a:t>
            </a:fld>
            <a:endParaRPr lang="en-US"/>
          </a:p>
        </p:txBody>
      </p:sp>
    </p:spTree>
    <p:extLst>
      <p:ext uri="{BB962C8B-B14F-4D97-AF65-F5344CB8AC3E}">
        <p14:creationId xmlns:p14="http://schemas.microsoft.com/office/powerpoint/2010/main" val="395317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9</a:t>
            </a:fld>
            <a:endParaRPr lang="en-US"/>
          </a:p>
        </p:txBody>
      </p:sp>
    </p:spTree>
    <p:extLst>
      <p:ext uri="{BB962C8B-B14F-4D97-AF65-F5344CB8AC3E}">
        <p14:creationId xmlns:p14="http://schemas.microsoft.com/office/powerpoint/2010/main" val="196757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C1F-7095-1520-8C30-161C693F31E2}"/>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237D6BFF-9254-C6FE-F02D-549302EE2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771" y="2433435"/>
            <a:ext cx="5404357" cy="36807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C605-6B64-E9EF-C76F-BEF6E844BB9B}"/>
              </a:ext>
            </a:extLst>
          </p:cNvPr>
          <p:cNvSpPr txBox="1"/>
          <p:nvPr/>
        </p:nvSpPr>
        <p:spPr>
          <a:xfrm>
            <a:off x="2352294" y="6031860"/>
            <a:ext cx="7175754" cy="523220"/>
          </a:xfrm>
          <a:prstGeom prst="rect">
            <a:avLst/>
          </a:prstGeom>
          <a:noFill/>
        </p:spPr>
        <p:txBody>
          <a:bodyPr wrap="square">
            <a:spAutoFit/>
          </a:bodyPr>
          <a:lstStyle/>
          <a:p>
            <a:r>
              <a:rPr lang="en-GB" sz="1400" b="0" i="0" dirty="0">
                <a:solidFill>
                  <a:schemeClr val="tx1">
                    <a:lumMod val="75000"/>
                    <a:lumOff val="25000"/>
                  </a:schemeClr>
                </a:solidFill>
                <a:effectLst/>
                <a:latin typeface="gg sans"/>
              </a:rPr>
              <a:t>CC: Cannot Classify - The programming language is not supported by our tool. </a:t>
            </a:r>
          </a:p>
          <a:p>
            <a:r>
              <a:rPr lang="en-GB" sz="1400" b="0" i="0" dirty="0">
                <a:solidFill>
                  <a:schemeClr val="tx1">
                    <a:lumMod val="75000"/>
                    <a:lumOff val="25000"/>
                  </a:schemeClr>
                </a:solidFill>
                <a:effectLst/>
                <a:latin typeface="gg sans"/>
              </a:rPr>
              <a:t>NE: The developer used </a:t>
            </a:r>
            <a:r>
              <a:rPr lang="en-GB" sz="1400" b="0" i="0" dirty="0" err="1">
                <a:solidFill>
                  <a:schemeClr val="tx1">
                    <a:lumMod val="75000"/>
                    <a:lumOff val="25000"/>
                  </a:schemeClr>
                </a:solidFill>
                <a:effectLst/>
                <a:latin typeface="gg sans"/>
              </a:rPr>
              <a:t>ChatGPT</a:t>
            </a:r>
            <a:r>
              <a:rPr lang="en-GB" sz="1400" b="0" i="0" dirty="0">
                <a:solidFill>
                  <a:schemeClr val="tx1">
                    <a:lumMod val="75000"/>
                    <a:lumOff val="25000"/>
                  </a:schemeClr>
                </a:solidFill>
                <a:effectLst/>
                <a:latin typeface="gg sans"/>
              </a:rPr>
              <a:t> but no code snippet was suggested by </a:t>
            </a:r>
            <a:r>
              <a:rPr lang="en-GB" sz="1400" b="0" i="0" dirty="0" err="1">
                <a:solidFill>
                  <a:schemeClr val="tx1">
                    <a:lumMod val="75000"/>
                    <a:lumOff val="25000"/>
                  </a:schemeClr>
                </a:solidFill>
                <a:effectLst/>
                <a:latin typeface="gg sans"/>
              </a:rPr>
              <a:t>ChatGPT</a:t>
            </a:r>
            <a:endParaRPr lang="en-US" sz="1400" dirty="0">
              <a:solidFill>
                <a:schemeClr val="tx1">
                  <a:lumMod val="75000"/>
                  <a:lumOff val="25000"/>
                </a:schemeClr>
              </a:solidFill>
            </a:endParaRPr>
          </a:p>
        </p:txBody>
      </p:sp>
    </p:spTree>
    <p:extLst>
      <p:ext uri="{BB962C8B-B14F-4D97-AF65-F5344CB8AC3E}">
        <p14:creationId xmlns:p14="http://schemas.microsoft.com/office/powerpoint/2010/main" val="101770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366290"/>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pic>
        <p:nvPicPr>
          <p:cNvPr id="3" name="Picture 2" descr="A screenshot of a chat&#10;&#10;Description automatically generated">
            <a:extLst>
              <a:ext uri="{FF2B5EF4-FFF2-40B4-BE49-F238E27FC236}">
                <a16:creationId xmlns:a16="http://schemas.microsoft.com/office/drawing/2014/main" id="{72705B54-CB2E-1393-7743-755CF87CE146}"/>
              </a:ext>
            </a:extLst>
          </p:cNvPr>
          <p:cNvPicPr>
            <a:picLocks noChangeAspect="1"/>
          </p:cNvPicPr>
          <p:nvPr/>
        </p:nvPicPr>
        <p:blipFill>
          <a:blip r:embed="rId2"/>
          <a:stretch>
            <a:fillRect/>
          </a:stretch>
        </p:blipFill>
        <p:spPr>
          <a:xfrm>
            <a:off x="417576" y="2704440"/>
            <a:ext cx="5455545" cy="1981419"/>
          </a:xfrm>
          <a:prstGeom prst="rect">
            <a:avLst/>
          </a:prstGeom>
          <a:ln>
            <a:solidFill>
              <a:schemeClr val="tx1"/>
            </a:solidFill>
          </a:ln>
        </p:spPr>
      </p:pic>
      <p:sp>
        <p:nvSpPr>
          <p:cNvPr id="5" name="Rounded Rectangle 4">
            <a:extLst>
              <a:ext uri="{FF2B5EF4-FFF2-40B4-BE49-F238E27FC236}">
                <a16:creationId xmlns:a16="http://schemas.microsoft.com/office/drawing/2014/main" id="{C8626071-4D47-E464-865F-5BCE5C247214}"/>
              </a:ext>
            </a:extLst>
          </p:cNvPr>
          <p:cNvSpPr/>
          <p:nvPr/>
        </p:nvSpPr>
        <p:spPr>
          <a:xfrm>
            <a:off x="874776" y="2704440"/>
            <a:ext cx="1502664" cy="222723"/>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0EA605-24B1-4CFD-94AF-22E7510BD347}"/>
              </a:ext>
            </a:extLst>
          </p:cNvPr>
          <p:cNvSpPr/>
          <p:nvPr/>
        </p:nvSpPr>
        <p:spPr>
          <a:xfrm>
            <a:off x="874776" y="3776696"/>
            <a:ext cx="4053840" cy="521208"/>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A01498DF-0E79-EB84-2D22-33F967040918}"/>
              </a:ext>
            </a:extLst>
          </p:cNvPr>
          <p:cNvPicPr>
            <a:picLocks noChangeAspect="1"/>
          </p:cNvPicPr>
          <p:nvPr/>
        </p:nvPicPr>
        <p:blipFill>
          <a:blip r:embed="rId3"/>
          <a:stretch>
            <a:fillRect/>
          </a:stretch>
        </p:blipFill>
        <p:spPr>
          <a:xfrm>
            <a:off x="6096000" y="1207981"/>
            <a:ext cx="5922415" cy="4974336"/>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59993142-FEE7-15C9-A235-7EE8538D6E9D}"/>
              </a:ext>
            </a:extLst>
          </p:cNvPr>
          <p:cNvCxnSpPr/>
          <p:nvPr/>
        </p:nvCxnSpPr>
        <p:spPr>
          <a:xfrm flipV="1">
            <a:off x="4928616" y="1408176"/>
            <a:ext cx="2724912" cy="2629124"/>
          </a:xfrm>
          <a:prstGeom prst="straightConnector1">
            <a:avLst/>
          </a:prstGeom>
          <a:ln w="28575">
            <a:solidFill>
              <a:srgbClr val="86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6005489" cy="742122"/>
            <a:chOff x="2160104" y="92765"/>
            <a:chExt cx="6005489"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3" y="92765"/>
              <a:ext cx="5038080" cy="369332"/>
            </a:xfrm>
            <a:prstGeom prst="rect">
              <a:avLst/>
            </a:prstGeom>
            <a:noFill/>
            <a:ln w="28575">
              <a:solidFill>
                <a:srgbClr val="C00000"/>
              </a:solidFill>
            </a:ln>
          </p:spPr>
          <p:txBody>
            <a:bodyPr wrap="square" rtlCol="0">
              <a:spAutoFit/>
            </a:bodyPr>
            <a:lstStyle/>
            <a:p>
              <a:r>
                <a:rPr lang="en-US" b="1" dirty="0"/>
                <a:t>SE Task - Software maintenance – Code duplication</a:t>
              </a:r>
            </a:p>
          </p:txBody>
        </p:sp>
        <p:cxnSp>
          <p:nvCxnSpPr>
            <p:cNvPr id="15" name="Straight Arrow Connector 14">
              <a:extLst>
                <a:ext uri="{FF2B5EF4-FFF2-40B4-BE49-F238E27FC236}">
                  <a16:creationId xmlns:a16="http://schemas.microsoft.com/office/drawing/2014/main" id="{37D4FFEB-B466-EEA4-F507-1ABC2EAB28C4}"/>
                </a:ext>
              </a:extLst>
            </p:cNvPr>
            <p:cNvCxnSpPr>
              <a:cxnSpLocks/>
              <a:stCxn id="12" idx="1"/>
              <a:endCxn id="10" idx="0"/>
            </p:cNvCxnSpPr>
            <p:nvPr/>
          </p:nvCxnSpPr>
          <p:spPr>
            <a:xfrm flipH="1">
              <a:off x="2590800" y="277431"/>
              <a:ext cx="536713"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A391772F-971C-B630-02F2-78E7C76F07A8}"/>
              </a:ext>
            </a:extLst>
          </p:cNvPr>
          <p:cNvCxnSpPr/>
          <p:nvPr/>
        </p:nvCxnSpPr>
        <p:spPr>
          <a:xfrm flipH="1">
            <a:off x="1901952" y="1709928"/>
            <a:ext cx="3941064" cy="2633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CB86E-668F-D423-1D90-F7C56CEA0E5F}"/>
              </a:ext>
            </a:extLst>
          </p:cNvPr>
          <p:cNvCxnSpPr/>
          <p:nvPr/>
        </p:nvCxnSpPr>
        <p:spPr>
          <a:xfrm>
            <a:off x="5833872" y="1728216"/>
            <a:ext cx="1060704" cy="658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43BAD-E9A2-4062-B947-700C1F1A5616}"/>
              </a:ext>
            </a:extLst>
          </p:cNvPr>
          <p:cNvSpPr txBox="1"/>
          <p:nvPr/>
        </p:nvSpPr>
        <p:spPr>
          <a:xfrm>
            <a:off x="4945473" y="1377099"/>
            <a:ext cx="1795086" cy="307777"/>
          </a:xfrm>
          <a:prstGeom prst="rect">
            <a:avLst/>
          </a:prstGeom>
          <a:noFill/>
          <a:ln w="28575">
            <a:solidFill>
              <a:srgbClr val="C00000"/>
            </a:solidFill>
          </a:ln>
        </p:spPr>
        <p:txBody>
          <a:bodyPr wrap="square" rtlCol="0">
            <a:spAutoFit/>
          </a:bodyPr>
          <a:lstStyle/>
          <a:p>
            <a:r>
              <a:rPr lang="en-US" sz="1400" dirty="0"/>
              <a:t>PrefixMap != Prefixes</a:t>
            </a:r>
          </a:p>
        </p:txBody>
      </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pic>
        <p:nvPicPr>
          <p:cNvPr id="3" name="Picture 2" descr="A close-up of a message&#10;&#10;Description automatically generated">
            <a:extLst>
              <a:ext uri="{FF2B5EF4-FFF2-40B4-BE49-F238E27FC236}">
                <a16:creationId xmlns:a16="http://schemas.microsoft.com/office/drawing/2014/main" id="{B2701607-EFF3-4EE6-E2C3-8691DC7C5F26}"/>
              </a:ext>
            </a:extLst>
          </p:cNvPr>
          <p:cNvPicPr>
            <a:picLocks noChangeAspect="1"/>
          </p:cNvPicPr>
          <p:nvPr/>
        </p:nvPicPr>
        <p:blipFill>
          <a:blip r:embed="rId3"/>
          <a:stretch>
            <a:fillRect/>
          </a:stretch>
        </p:blipFill>
        <p:spPr>
          <a:xfrm>
            <a:off x="347472" y="1296593"/>
            <a:ext cx="6172200" cy="853271"/>
          </a:xfrm>
          <a:prstGeom prst="rect">
            <a:avLst/>
          </a:prstGeom>
        </p:spPr>
      </p:pic>
      <p:pic>
        <p:nvPicPr>
          <p:cNvPr id="1026" name="Picture 2" descr="ShareChatGPTConversations">
            <a:extLst>
              <a:ext uri="{FF2B5EF4-FFF2-40B4-BE49-F238E27FC236}">
                <a16:creationId xmlns:a16="http://schemas.microsoft.com/office/drawing/2014/main" id="{50E4F823-C1AA-502B-1218-4D1C7B60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8" y="2233554"/>
            <a:ext cx="5290852" cy="36570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hareChatGPTConversations">
            <a:extLst>
              <a:ext uri="{FF2B5EF4-FFF2-40B4-BE49-F238E27FC236}">
                <a16:creationId xmlns:a16="http://schemas.microsoft.com/office/drawing/2014/main" id="{89232016-44D1-24C4-9A5B-3A708106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0800" y="2479048"/>
            <a:ext cx="5456408" cy="32223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atGPT Logo and symbol, meaning, history, PNG, brand">
            <a:extLst>
              <a:ext uri="{FF2B5EF4-FFF2-40B4-BE49-F238E27FC236}">
                <a16:creationId xmlns:a16="http://schemas.microsoft.com/office/drawing/2014/main" id="{550E2DAE-257A-2FCA-8A66-AADBD4C96C7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587" t="11595" r="29022" b="11884"/>
          <a:stretch/>
        </p:blipFill>
        <p:spPr bwMode="auto">
          <a:xfrm>
            <a:off x="2937372" y="796779"/>
            <a:ext cx="623942" cy="633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971CB55D-8F65-8403-E31D-5382B85BD43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805" r="14462"/>
          <a:stretch/>
        </p:blipFill>
        <p:spPr bwMode="auto">
          <a:xfrm>
            <a:off x="8897112" y="749371"/>
            <a:ext cx="1088136" cy="853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72CD1-74FB-9781-3BBD-9814ADB55A2D}"/>
              </a:ext>
            </a:extLst>
          </p:cNvPr>
          <p:cNvSpPr txBox="1"/>
          <p:nvPr/>
        </p:nvSpPr>
        <p:spPr>
          <a:xfrm>
            <a:off x="4544568" y="5974281"/>
            <a:ext cx="3108960" cy="369332"/>
          </a:xfrm>
          <a:prstGeom prst="rect">
            <a:avLst/>
          </a:prstGeom>
          <a:noFill/>
        </p:spPr>
        <p:txBody>
          <a:bodyPr wrap="square" rtlCol="0">
            <a:spAutoFit/>
          </a:bodyPr>
          <a:lstStyle/>
          <a:p>
            <a:r>
              <a:rPr lang="en-US" dirty="0"/>
              <a:t>SE Task – Code Documentation</a:t>
            </a:r>
          </a:p>
        </p:txBody>
      </p:sp>
    </p:spTree>
    <p:extLst>
      <p:ext uri="{BB962C8B-B14F-4D97-AF65-F5344CB8AC3E}">
        <p14:creationId xmlns:p14="http://schemas.microsoft.com/office/powerpoint/2010/main" val="1206998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C79F53-8242-EE25-2787-8DEF628AD78E}"/>
              </a:ext>
            </a:extLst>
          </p:cNvPr>
          <p:cNvSpPr txBox="1"/>
          <p:nvPr/>
        </p:nvSpPr>
        <p:spPr>
          <a:xfrm>
            <a:off x="1801368" y="2828836"/>
            <a:ext cx="8485632" cy="1200329"/>
          </a:xfrm>
          <a:prstGeom prst="rect">
            <a:avLst/>
          </a:prstGeom>
          <a:noFill/>
        </p:spPr>
        <p:txBody>
          <a:bodyPr wrap="square">
            <a:spAutoFit/>
          </a:bodyPr>
          <a:lstStyle/>
          <a:p>
            <a:pPr algn="l"/>
            <a:r>
              <a:rPr lang="en-GB" sz="2400" b="0" i="0" dirty="0">
                <a:solidFill>
                  <a:srgbClr val="333333"/>
                </a:solidFill>
                <a:effectLst/>
                <a:latin typeface="Helvetica Neue" panose="02000503000000020004" pitchFamily="2" charset="0"/>
              </a:rPr>
              <a:t>In instances where developers have incorporated the code provided by </a:t>
            </a:r>
            <a:r>
              <a:rPr lang="en-GB" sz="2400" b="0" i="0" dirty="0" err="1">
                <a:solidFill>
                  <a:srgbClr val="333333"/>
                </a:solidFill>
                <a:effectLst/>
                <a:latin typeface="Helvetica Neue" panose="02000503000000020004" pitchFamily="2" charset="0"/>
              </a:rPr>
              <a:t>ChatGPT</a:t>
            </a:r>
            <a:r>
              <a:rPr lang="en-GB" sz="2400" b="0" i="0" dirty="0">
                <a:solidFill>
                  <a:srgbClr val="333333"/>
                </a:solidFill>
                <a:effectLst/>
                <a:latin typeface="Helvetica Neue" panose="02000503000000020004" pitchFamily="2" charset="0"/>
              </a:rPr>
              <a:t> into their projects, to what extent do they modify this code prior to use?</a:t>
            </a:r>
          </a:p>
        </p:txBody>
      </p:sp>
    </p:spTree>
    <p:extLst>
      <p:ext uri="{BB962C8B-B14F-4D97-AF65-F5344CB8AC3E}">
        <p14:creationId xmlns:p14="http://schemas.microsoft.com/office/powerpoint/2010/main" val="171014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E28F6219-1323-AE63-BA1F-01543A75C01F}"/>
              </a:ext>
            </a:extLst>
          </p:cNvPr>
          <p:cNvGrpSpPr/>
          <p:nvPr/>
        </p:nvGrpSpPr>
        <p:grpSpPr>
          <a:xfrm>
            <a:off x="3257883" y="2107939"/>
            <a:ext cx="4340781" cy="762461"/>
            <a:chOff x="5781627" y="1522723"/>
            <a:chExt cx="4340781" cy="762461"/>
          </a:xfrm>
        </p:grpSpPr>
        <p:cxnSp>
          <p:nvCxnSpPr>
            <p:cNvPr id="119" name="Straight Arrow Connector 118">
              <a:extLst>
                <a:ext uri="{FF2B5EF4-FFF2-40B4-BE49-F238E27FC236}">
                  <a16:creationId xmlns:a16="http://schemas.microsoft.com/office/drawing/2014/main" id="{136829D5-81FE-63BB-2A7D-1A1AA0C40CEF}"/>
                </a:ext>
              </a:extLst>
            </p:cNvPr>
            <p:cNvCxnSpPr>
              <a:cxnSpLocks/>
            </p:cNvCxnSpPr>
            <p:nvPr/>
          </p:nvCxnSpPr>
          <p:spPr>
            <a:xfrm>
              <a:off x="5781627" y="2284274"/>
              <a:ext cx="4340781" cy="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0" name="Picture 2" descr="GitHub logo and symbol, meaning, history, PNG">
              <a:extLst>
                <a:ext uri="{FF2B5EF4-FFF2-40B4-BE49-F238E27FC236}">
                  <a16:creationId xmlns:a16="http://schemas.microsoft.com/office/drawing/2014/main" id="{1DAC82EE-8123-12A2-8B9E-883D6CC97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06" r="19303"/>
            <a:stretch/>
          </p:blipFill>
          <p:spPr bwMode="auto">
            <a:xfrm>
              <a:off x="5781627" y="1522723"/>
              <a:ext cx="681478" cy="622376"/>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Oval 121">
            <a:extLst>
              <a:ext uri="{FF2B5EF4-FFF2-40B4-BE49-F238E27FC236}">
                <a16:creationId xmlns:a16="http://schemas.microsoft.com/office/drawing/2014/main" id="{CB60E9F9-D444-F81D-DF5B-D6E74F31AF24}"/>
              </a:ext>
            </a:extLst>
          </p:cNvPr>
          <p:cNvSpPr/>
          <p:nvPr/>
        </p:nvSpPr>
        <p:spPr>
          <a:xfrm>
            <a:off x="4611487" y="273519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4103" name="Picture 4102" descr="A black and white text box&#10;&#10;Description automatically generated">
            <a:extLst>
              <a:ext uri="{FF2B5EF4-FFF2-40B4-BE49-F238E27FC236}">
                <a16:creationId xmlns:a16="http://schemas.microsoft.com/office/drawing/2014/main" id="{628CE356-443C-159C-01CB-888C964DBA21}"/>
              </a:ext>
            </a:extLst>
          </p:cNvPr>
          <p:cNvPicPr>
            <a:picLocks noChangeAspect="1"/>
          </p:cNvPicPr>
          <p:nvPr/>
        </p:nvPicPr>
        <p:blipFill>
          <a:blip r:embed="rId4"/>
          <a:stretch>
            <a:fillRect/>
          </a:stretch>
        </p:blipFill>
        <p:spPr>
          <a:xfrm>
            <a:off x="3976028" y="1708115"/>
            <a:ext cx="1004799" cy="1004799"/>
          </a:xfrm>
          <a:prstGeom prst="rect">
            <a:avLst/>
          </a:prstGeom>
        </p:spPr>
      </p:pic>
      <p:grpSp>
        <p:nvGrpSpPr>
          <p:cNvPr id="4113" name="Group 4112">
            <a:extLst>
              <a:ext uri="{FF2B5EF4-FFF2-40B4-BE49-F238E27FC236}">
                <a16:creationId xmlns:a16="http://schemas.microsoft.com/office/drawing/2014/main" id="{D1CD323A-EB59-F55A-592F-EC98B734DA6F}"/>
              </a:ext>
            </a:extLst>
          </p:cNvPr>
          <p:cNvGrpSpPr/>
          <p:nvPr/>
        </p:nvGrpSpPr>
        <p:grpSpPr>
          <a:xfrm>
            <a:off x="5584315" y="3000042"/>
            <a:ext cx="1816437" cy="901983"/>
            <a:chOff x="5584315" y="3000042"/>
            <a:chExt cx="1816437" cy="901983"/>
          </a:xfrm>
        </p:grpSpPr>
        <p:pic>
          <p:nvPicPr>
            <p:cNvPr id="4104" name="Picture 2" descr="Chatgpt logo open ai logotype chatbot chat Vector Image">
              <a:extLst>
                <a:ext uri="{FF2B5EF4-FFF2-40B4-BE49-F238E27FC236}">
                  <a16:creationId xmlns:a16="http://schemas.microsoft.com/office/drawing/2014/main" id="{81272467-5BB2-001A-ACB4-DFC02DABD0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5584315" y="3221631"/>
              <a:ext cx="526546" cy="535561"/>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104" descr="A patch with text and black text&#10;&#10;Description automatically generated with medium confidence">
              <a:extLst>
                <a:ext uri="{FF2B5EF4-FFF2-40B4-BE49-F238E27FC236}">
                  <a16:creationId xmlns:a16="http://schemas.microsoft.com/office/drawing/2014/main" id="{91683A10-F481-E74D-AA3D-90A917B1F1FE}"/>
                </a:ext>
              </a:extLst>
            </p:cNvPr>
            <p:cNvPicPr>
              <a:picLocks noChangeAspect="1"/>
            </p:cNvPicPr>
            <p:nvPr/>
          </p:nvPicPr>
          <p:blipFill>
            <a:blip r:embed="rId6"/>
            <a:stretch>
              <a:fillRect/>
            </a:stretch>
          </p:blipFill>
          <p:spPr>
            <a:xfrm>
              <a:off x="6375210" y="3000042"/>
              <a:ext cx="1025542" cy="901983"/>
            </a:xfrm>
            <a:prstGeom prst="rect">
              <a:avLst/>
            </a:prstGeom>
          </p:spPr>
        </p:pic>
      </p:grpSp>
      <p:grpSp>
        <p:nvGrpSpPr>
          <p:cNvPr id="4117" name="Group 4116">
            <a:extLst>
              <a:ext uri="{FF2B5EF4-FFF2-40B4-BE49-F238E27FC236}">
                <a16:creationId xmlns:a16="http://schemas.microsoft.com/office/drawing/2014/main" id="{4C5C4D3F-FDCB-396F-610E-5C409F168B71}"/>
              </a:ext>
            </a:extLst>
          </p:cNvPr>
          <p:cNvGrpSpPr/>
          <p:nvPr/>
        </p:nvGrpSpPr>
        <p:grpSpPr>
          <a:xfrm>
            <a:off x="4980827" y="1449008"/>
            <a:ext cx="2407162" cy="1526057"/>
            <a:chOff x="4980827" y="1439864"/>
            <a:chExt cx="2407162" cy="1526057"/>
          </a:xfrm>
        </p:grpSpPr>
        <p:grpSp>
          <p:nvGrpSpPr>
            <p:cNvPr id="4116" name="Group 4115">
              <a:extLst>
                <a:ext uri="{FF2B5EF4-FFF2-40B4-BE49-F238E27FC236}">
                  <a16:creationId xmlns:a16="http://schemas.microsoft.com/office/drawing/2014/main" id="{9BAD7DE6-C8B5-19F1-CDAA-D3FFCA290C61}"/>
                </a:ext>
              </a:extLst>
            </p:cNvPr>
            <p:cNvGrpSpPr/>
            <p:nvPr/>
          </p:nvGrpSpPr>
          <p:grpSpPr>
            <a:xfrm>
              <a:off x="4980827" y="1439864"/>
              <a:ext cx="2407162" cy="1526057"/>
              <a:chOff x="4980827" y="1439864"/>
              <a:chExt cx="2407162" cy="1526057"/>
            </a:xfrm>
          </p:grpSpPr>
          <p:sp>
            <p:nvSpPr>
              <p:cNvPr id="123" name="Oval 122">
                <a:extLst>
                  <a:ext uri="{FF2B5EF4-FFF2-40B4-BE49-F238E27FC236}">
                    <a16:creationId xmlns:a16="http://schemas.microsoft.com/office/drawing/2014/main" id="{D953C7B7-324F-B968-8F61-0B419013690E}"/>
                  </a:ext>
                </a:extLst>
              </p:cNvPr>
              <p:cNvSpPr/>
              <p:nvPr/>
            </p:nvSpPr>
            <p:spPr>
              <a:xfrm>
                <a:off x="6007892" y="273366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4109" name="Group 4108">
                <a:extLst>
                  <a:ext uri="{FF2B5EF4-FFF2-40B4-BE49-F238E27FC236}">
                    <a16:creationId xmlns:a16="http://schemas.microsoft.com/office/drawing/2014/main" id="{FE876307-9CA9-F191-3DCF-DEEA4DFEE06C}"/>
                  </a:ext>
                </a:extLst>
              </p:cNvPr>
              <p:cNvGrpSpPr/>
              <p:nvPr/>
            </p:nvGrpSpPr>
            <p:grpSpPr>
              <a:xfrm>
                <a:off x="4980827" y="1439864"/>
                <a:ext cx="2407162" cy="1430956"/>
                <a:chOff x="4969658" y="1448341"/>
                <a:chExt cx="2407162" cy="1430956"/>
              </a:xfrm>
            </p:grpSpPr>
            <p:grpSp>
              <p:nvGrpSpPr>
                <p:cNvPr id="125" name="Group 124">
                  <a:extLst>
                    <a:ext uri="{FF2B5EF4-FFF2-40B4-BE49-F238E27FC236}">
                      <a16:creationId xmlns:a16="http://schemas.microsoft.com/office/drawing/2014/main" id="{6796F487-13DF-0291-678B-4533F60A0288}"/>
                    </a:ext>
                  </a:extLst>
                </p:cNvPr>
                <p:cNvGrpSpPr/>
                <p:nvPr/>
              </p:nvGrpSpPr>
              <p:grpSpPr>
                <a:xfrm>
                  <a:off x="4969658" y="1740074"/>
                  <a:ext cx="1420174" cy="1139223"/>
                  <a:chOff x="7493402" y="1154858"/>
                  <a:chExt cx="1420174" cy="1139223"/>
                </a:xfrm>
              </p:grpSpPr>
              <p:cxnSp>
                <p:nvCxnSpPr>
                  <p:cNvPr id="126" name="Straight Arrow Connector 125">
                    <a:extLst>
                      <a:ext uri="{FF2B5EF4-FFF2-40B4-BE49-F238E27FC236}">
                        <a16:creationId xmlns:a16="http://schemas.microsoft.com/office/drawing/2014/main" id="{879F8BDB-EF6F-8050-9CB5-4DEDD3A94A6C}"/>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73592162-F184-7EB3-DC4C-8601BF52A03E}"/>
                      </a:ext>
                    </a:extLst>
                  </p:cNvPr>
                  <p:cNvGrpSpPr/>
                  <p:nvPr/>
                </p:nvGrpSpPr>
                <p:grpSpPr>
                  <a:xfrm>
                    <a:off x="7493402" y="1154858"/>
                    <a:ext cx="1420174" cy="1139223"/>
                    <a:chOff x="7522568" y="1154592"/>
                    <a:chExt cx="1420174" cy="1139223"/>
                  </a:xfrm>
                </p:grpSpPr>
                <p:sp>
                  <p:nvSpPr>
                    <p:cNvPr id="4096" name="TextBox 4095">
                      <a:extLst>
                        <a:ext uri="{FF2B5EF4-FFF2-40B4-BE49-F238E27FC236}">
                          <a16:creationId xmlns:a16="http://schemas.microsoft.com/office/drawing/2014/main" id="{552BEF88-BDF3-CB3E-B901-EC812A640CAF}"/>
                        </a:ext>
                      </a:extLst>
                    </p:cNvPr>
                    <p:cNvSpPr txBox="1"/>
                    <p:nvPr/>
                  </p:nvSpPr>
                  <p:spPr>
                    <a:xfrm rot="17184383">
                      <a:off x="7284510" y="1392650"/>
                      <a:ext cx="814669" cy="338554"/>
                    </a:xfrm>
                    <a:prstGeom prst="rect">
                      <a:avLst/>
                    </a:prstGeom>
                    <a:noFill/>
                  </p:spPr>
                  <p:txBody>
                    <a:bodyPr wrap="square" rtlCol="0">
                      <a:spAutoFit/>
                    </a:bodyPr>
                    <a:lstStyle/>
                    <a:p>
                      <a:r>
                        <a:rPr lang="en-BE" sz="1600" dirty="0"/>
                        <a:t>fork</a:t>
                      </a:r>
                    </a:p>
                  </p:txBody>
                </p:sp>
                <p:grpSp>
                  <p:nvGrpSpPr>
                    <p:cNvPr id="4097" name="Group 4096">
                      <a:extLst>
                        <a:ext uri="{FF2B5EF4-FFF2-40B4-BE49-F238E27FC236}">
                          <a16:creationId xmlns:a16="http://schemas.microsoft.com/office/drawing/2014/main" id="{FAEAF138-2207-AE94-723B-CA9E1DA41C6F}"/>
                        </a:ext>
                      </a:extLst>
                    </p:cNvPr>
                    <p:cNvGrpSpPr/>
                    <p:nvPr/>
                  </p:nvGrpSpPr>
                  <p:grpSpPr>
                    <a:xfrm>
                      <a:off x="7571266" y="1367015"/>
                      <a:ext cx="1371476" cy="926800"/>
                      <a:chOff x="7571266" y="1367015"/>
                      <a:chExt cx="1371476" cy="926800"/>
                    </a:xfrm>
                  </p:grpSpPr>
                  <p:cxnSp>
                    <p:nvCxnSpPr>
                      <p:cNvPr id="4099" name="Straight Connector 4098">
                        <a:extLst>
                          <a:ext uri="{FF2B5EF4-FFF2-40B4-BE49-F238E27FC236}">
                            <a16:creationId xmlns:a16="http://schemas.microsoft.com/office/drawing/2014/main" id="{8477A499-A2BE-107E-38A6-2CB41F89C49F}"/>
                          </a:ext>
                        </a:extLst>
                      </p:cNvPr>
                      <p:cNvCxnSpPr>
                        <a:cxnSpLocks/>
                      </p:cNvCxnSpPr>
                      <p:nvPr/>
                    </p:nvCxnSpPr>
                    <p:spPr>
                      <a:xfrm flipV="1">
                        <a:off x="7571266" y="1400977"/>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0" name="Straight Arrow Connector 4099">
                        <a:extLst>
                          <a:ext uri="{FF2B5EF4-FFF2-40B4-BE49-F238E27FC236}">
                            <a16:creationId xmlns:a16="http://schemas.microsoft.com/office/drawing/2014/main" id="{362EFC50-84FE-A64E-1F72-7AAF43C1D0E2}"/>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1" name="TextBox 4100">
                        <a:extLst>
                          <a:ext uri="{FF2B5EF4-FFF2-40B4-BE49-F238E27FC236}">
                            <a16:creationId xmlns:a16="http://schemas.microsoft.com/office/drawing/2014/main" id="{DAF387C4-E45B-DC17-E50E-B31F26B1C2FB}"/>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grpSp>
              </p:grpSp>
            </p:grpSp>
            <p:pic>
              <p:nvPicPr>
                <p:cNvPr id="4102" name="Picture 4101" descr="A paper with lines and text&#10;&#10;Description automatically generated with medium confidence">
                  <a:extLst>
                    <a:ext uri="{FF2B5EF4-FFF2-40B4-BE49-F238E27FC236}">
                      <a16:creationId xmlns:a16="http://schemas.microsoft.com/office/drawing/2014/main" id="{99CFFBC1-7123-CAD4-20C5-AD802C049734}"/>
                    </a:ext>
                  </a:extLst>
                </p:cNvPr>
                <p:cNvPicPr>
                  <a:picLocks noChangeAspect="1"/>
                </p:cNvPicPr>
                <p:nvPr/>
              </p:nvPicPr>
              <p:blipFill>
                <a:blip r:embed="rId7"/>
                <a:stretch>
                  <a:fillRect/>
                </a:stretch>
              </p:blipFill>
              <p:spPr>
                <a:xfrm>
                  <a:off x="6375210" y="1448341"/>
                  <a:ext cx="1001610" cy="1363638"/>
                </a:xfrm>
                <a:prstGeom prst="rect">
                  <a:avLst/>
                </a:prstGeom>
              </p:spPr>
            </p:pic>
          </p:grpSp>
        </p:grpSp>
        <p:sp>
          <p:nvSpPr>
            <p:cNvPr id="4108" name="Oval 4107">
              <a:extLst>
                <a:ext uri="{FF2B5EF4-FFF2-40B4-BE49-F238E27FC236}">
                  <a16:creationId xmlns:a16="http://schemas.microsoft.com/office/drawing/2014/main" id="{8F857265-07DF-1D74-B795-0C33DF88A1B6}"/>
                </a:ext>
              </a:extLst>
            </p:cNvPr>
            <p:cNvSpPr/>
            <p:nvPr/>
          </p:nvSpPr>
          <p:spPr>
            <a:xfrm>
              <a:off x="5598444" y="186185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4112" name="Group 4111">
            <a:extLst>
              <a:ext uri="{FF2B5EF4-FFF2-40B4-BE49-F238E27FC236}">
                <a16:creationId xmlns:a16="http://schemas.microsoft.com/office/drawing/2014/main" id="{FF3A27A7-AF12-8A05-279A-7DF38F97991B}"/>
              </a:ext>
            </a:extLst>
          </p:cNvPr>
          <p:cNvGrpSpPr/>
          <p:nvPr/>
        </p:nvGrpSpPr>
        <p:grpSpPr>
          <a:xfrm>
            <a:off x="6440410" y="2138932"/>
            <a:ext cx="874787" cy="1350480"/>
            <a:chOff x="6440410" y="2138932"/>
            <a:chExt cx="874787" cy="1350480"/>
          </a:xfrm>
        </p:grpSpPr>
        <p:sp>
          <p:nvSpPr>
            <p:cNvPr id="4106" name="Rounded Rectangle 4105">
              <a:extLst>
                <a:ext uri="{FF2B5EF4-FFF2-40B4-BE49-F238E27FC236}">
                  <a16:creationId xmlns:a16="http://schemas.microsoft.com/office/drawing/2014/main" id="{8D304B64-B65E-F5BC-5AFC-C5706EC649F2}"/>
                </a:ext>
              </a:extLst>
            </p:cNvPr>
            <p:cNvSpPr/>
            <p:nvPr/>
          </p:nvSpPr>
          <p:spPr>
            <a:xfrm>
              <a:off x="6497752" y="3258487"/>
              <a:ext cx="810536" cy="230925"/>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4110">
              <a:extLst>
                <a:ext uri="{FF2B5EF4-FFF2-40B4-BE49-F238E27FC236}">
                  <a16:creationId xmlns:a16="http://schemas.microsoft.com/office/drawing/2014/main" id="{DEC5775D-467D-719A-E903-34923FFCAAF7}"/>
                </a:ext>
              </a:extLst>
            </p:cNvPr>
            <p:cNvSpPr/>
            <p:nvPr/>
          </p:nvSpPr>
          <p:spPr>
            <a:xfrm>
              <a:off x="6440410" y="2138932"/>
              <a:ext cx="874787" cy="223589"/>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3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112"/>
                                        </p:tgtEl>
                                        <p:attrNameLst>
                                          <p:attrName>style.visibility</p:attrName>
                                        </p:attrNameLst>
                                      </p:cBhvr>
                                      <p:to>
                                        <p:strVal val="visible"/>
                                      </p:to>
                                    </p:set>
                                    <p:animEffect transition="in" filter="dissolve">
                                      <p:cBhvr>
                                        <p:cTn id="19" dur="500"/>
                                        <p:tgtEl>
                                          <p:spTgt spid="4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17606</TotalTime>
  <Words>305</Words>
  <Application>Microsoft Macintosh PowerPoint</Application>
  <PresentationFormat>Widescreen</PresentationFormat>
  <Paragraphs>29</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gg sans</vt:lpstr>
      <vt:lpstr>Helvetica</vt:lpstr>
      <vt:lpstr>Helvetica Neue</vt:lpstr>
      <vt:lpstr>Open Sans</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13</cp:revision>
  <dcterms:created xsi:type="dcterms:W3CDTF">2024-01-12T21:57:55Z</dcterms:created>
  <dcterms:modified xsi:type="dcterms:W3CDTF">2024-01-26T22:56:28Z</dcterms:modified>
</cp:coreProperties>
</file>