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57" r:id="rId4"/>
    <p:sldId id="258" r:id="rId5"/>
    <p:sldId id="260" r:id="rId6"/>
    <p:sldId id="261" r:id="rId7"/>
    <p:sldId id="262" r:id="rId8"/>
    <p:sldId id="263" r:id="rId9"/>
    <p:sldId id="265" r:id="rId10"/>
    <p:sldId id="264" r:id="rId11"/>
    <p:sldId id="266" r:id="rId12"/>
    <p:sldId id="267" r:id="rId13"/>
    <p:sldId id="268" r:id="rId14"/>
    <p:sldId id="269" r:id="rId15"/>
    <p:sldId id="270" r:id="rId16"/>
    <p:sldId id="272" r:id="rId17"/>
    <p:sldId id="274" r:id="rId18"/>
    <p:sldId id="273" r:id="rId19"/>
    <p:sldId id="275" r:id="rId20"/>
    <p:sldId id="271" r:id="rId2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C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5917"/>
  </p:normalViewPr>
  <p:slideViewPr>
    <p:cSldViewPr snapToGrid="0">
      <p:cViewPr varScale="1">
        <p:scale>
          <a:sx n="96" d="100"/>
          <a:sy n="96"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5A8B2-4D7C-F747-AAB3-F3ADF87C2E5A}" type="datetimeFigureOut">
              <a:rPr lang="en-BE" smtClean="0"/>
              <a:t>21/01/2023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9C2D3-10A6-BA4A-A1A0-FEF31E4DC6A3}" type="slidenum">
              <a:rPr lang="en-BE" smtClean="0"/>
              <a:t>‹#›</a:t>
            </a:fld>
            <a:endParaRPr lang="en-BE"/>
          </a:p>
        </p:txBody>
      </p:sp>
    </p:spTree>
    <p:extLst>
      <p:ext uri="{BB962C8B-B14F-4D97-AF65-F5344CB8AC3E}">
        <p14:creationId xmlns:p14="http://schemas.microsoft.com/office/powerpoint/2010/main" val="197486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case is probably the most consequential failure in the history of software development. The Therac-25 was a radiation therapy device. </a:t>
            </a:r>
            <a:r>
              <a:rPr lang="en-GB" i="0" dirty="0">
                <a:effectLst/>
                <a:latin typeface="Helvetica" pitchFamily="2" charset="0"/>
              </a:rPr>
              <a:t>Due to </a:t>
            </a:r>
          </a:p>
          <a:p>
            <a:pPr marL="171450" indent="-171450">
              <a:buFont typeface="Arial" panose="020B0604020202020204" pitchFamily="34" charset="0"/>
              <a:buChar char="•"/>
            </a:pPr>
            <a:r>
              <a:rPr lang="en-GB" i="0" dirty="0">
                <a:effectLst/>
                <a:latin typeface="Helvetica" pitchFamily="2" charset="0"/>
              </a:rPr>
              <a:t>bugs in the control software, </a:t>
            </a:r>
          </a:p>
          <a:p>
            <a:pPr marL="171450" indent="-171450">
              <a:buFont typeface="Arial" panose="020B0604020202020204" pitchFamily="34" charset="0"/>
              <a:buChar char="•"/>
            </a:pPr>
            <a:r>
              <a:rPr lang="en-GB" i="0" dirty="0">
                <a:effectLst/>
                <a:latin typeface="Helvetica" pitchFamily="2" charset="0"/>
              </a:rPr>
              <a:t>an insufficient quality assurance process, and </a:t>
            </a:r>
          </a:p>
          <a:p>
            <a:pPr marL="171450" indent="-171450">
              <a:buFont typeface="Arial" panose="020B0604020202020204" pitchFamily="34" charset="0"/>
              <a:buChar char="•"/>
            </a:pPr>
            <a:r>
              <a:rPr lang="en-GB" i="0" dirty="0">
                <a:effectLst/>
                <a:latin typeface="Helvetica" pitchFamily="2" charset="0"/>
              </a:rPr>
              <a:t>other deficiencies, </a:t>
            </a:r>
          </a:p>
          <a:p>
            <a:pPr marL="171450" indent="-171450">
              <a:buFont typeface="Arial" panose="020B0604020202020204" pitchFamily="34" charset="0"/>
              <a:buChar char="•"/>
            </a:pPr>
            <a:r>
              <a:rPr lang="en-GB" i="0" dirty="0">
                <a:effectLst/>
                <a:latin typeface="Helvetica" pitchFamily="2" charset="0"/>
              </a:rPr>
              <a:t>three patients lost their lives caused due to radiation overdoses. </a:t>
            </a:r>
          </a:p>
          <a:p>
            <a:pPr marL="171450" indent="-171450">
              <a:buFont typeface="Arial" panose="020B0604020202020204" pitchFamily="34" charset="0"/>
              <a:buChar char="•"/>
            </a:pPr>
            <a:endParaRPr lang="en-GB" i="0" dirty="0">
              <a:effectLst/>
              <a:latin typeface="Helvetica" pitchFamily="2" charset="0"/>
            </a:endParaRPr>
          </a:p>
          <a:p>
            <a:pPr marL="0" indent="0">
              <a:buFont typeface="Arial" panose="020B0604020202020204" pitchFamily="34" charset="0"/>
              <a:buNone/>
            </a:pPr>
            <a:r>
              <a:rPr lang="en-GB" dirty="0"/>
              <a:t>An analysis of this case determined that, among other things, the software was written by only one person who was also responsible for the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3</a:t>
            </a:fld>
            <a:endParaRPr lang="en-BE"/>
          </a:p>
        </p:txBody>
      </p:sp>
    </p:spTree>
    <p:extLst>
      <p:ext uri="{BB962C8B-B14F-4D97-AF65-F5344CB8AC3E}">
        <p14:creationId xmlns:p14="http://schemas.microsoft.com/office/powerpoint/2010/main" val="267397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12</a:t>
            </a:fld>
            <a:endParaRPr lang="en-BE"/>
          </a:p>
        </p:txBody>
      </p:sp>
    </p:spTree>
    <p:extLst>
      <p:ext uri="{BB962C8B-B14F-4D97-AF65-F5344CB8AC3E}">
        <p14:creationId xmlns:p14="http://schemas.microsoft.com/office/powerpoint/2010/main" val="53475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13</a:t>
            </a:fld>
            <a:endParaRPr lang="en-BE"/>
          </a:p>
        </p:txBody>
      </p:sp>
    </p:spTree>
    <p:extLst>
      <p:ext uri="{BB962C8B-B14F-4D97-AF65-F5344CB8AC3E}">
        <p14:creationId xmlns:p14="http://schemas.microsoft.com/office/powerpoint/2010/main" val="69093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14</a:t>
            </a:fld>
            <a:endParaRPr lang="en-BE"/>
          </a:p>
        </p:txBody>
      </p:sp>
    </p:spTree>
    <p:extLst>
      <p:ext uri="{BB962C8B-B14F-4D97-AF65-F5344CB8AC3E}">
        <p14:creationId xmlns:p14="http://schemas.microsoft.com/office/powerpoint/2010/main" val="35287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15</a:t>
            </a:fld>
            <a:endParaRPr lang="en-BE"/>
          </a:p>
        </p:txBody>
      </p:sp>
    </p:spTree>
    <p:extLst>
      <p:ext uri="{BB962C8B-B14F-4D97-AF65-F5344CB8AC3E}">
        <p14:creationId xmlns:p14="http://schemas.microsoft.com/office/powerpoint/2010/main" val="331707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16</a:t>
            </a:fld>
            <a:endParaRPr lang="en-BE"/>
          </a:p>
        </p:txBody>
      </p:sp>
    </p:spTree>
    <p:extLst>
      <p:ext uri="{BB962C8B-B14F-4D97-AF65-F5344CB8AC3E}">
        <p14:creationId xmlns:p14="http://schemas.microsoft.com/office/powerpoint/2010/main" val="60728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17</a:t>
            </a:fld>
            <a:endParaRPr lang="en-BE"/>
          </a:p>
        </p:txBody>
      </p:sp>
    </p:spTree>
    <p:extLst>
      <p:ext uri="{BB962C8B-B14F-4D97-AF65-F5344CB8AC3E}">
        <p14:creationId xmlns:p14="http://schemas.microsoft.com/office/powerpoint/2010/main" val="820374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large set of input combinations and you will end up with an almost infinite number of test cases.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18</a:t>
            </a:fld>
            <a:endParaRPr lang="en-BE"/>
          </a:p>
        </p:txBody>
      </p:sp>
    </p:spTree>
    <p:extLst>
      <p:ext uri="{BB962C8B-B14F-4D97-AF65-F5344CB8AC3E}">
        <p14:creationId xmlns:p14="http://schemas.microsoft.com/office/powerpoint/2010/main" val="4266543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Let us use and example of the The bank interest calculator </a:t>
            </a:r>
            <a:r>
              <a:rPr lang="en-GB"/>
              <a:t>API with </a:t>
            </a:r>
            <a:r>
              <a:rPr lang="en-GB" dirty="0"/>
              <a:t>the following requirements</a:t>
            </a:r>
          </a:p>
          <a:p>
            <a:pPr marL="228600" indent="-228600">
              <a:buFont typeface="+mj-lt"/>
              <a:buAutoNum type="arabicPeriod"/>
            </a:pPr>
            <a:r>
              <a:rPr lang="en-GB" dirty="0"/>
              <a:t>The idea behind equivalence partitioning is that it is enough to pick only one value from each partition for testing. The hypothesis behind this technique is that if one condition/value in a partition passes a test, all others in the same partition will also pass.</a:t>
            </a:r>
          </a:p>
          <a:p>
            <a:pPr marL="228600" indent="-228600">
              <a:buFont typeface="+mj-lt"/>
              <a:buAutoNum type="arabicPeriod"/>
            </a:pPr>
            <a:r>
              <a:rPr lang="en-GB" dirty="0"/>
              <a:t>Likewise, if one condition/value in a partition fails, all other conditions/values in that partition will also fail. If there is more than one parameter, as in our case, appropriate combinations should be formed.</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19</a:t>
            </a:fld>
            <a:endParaRPr lang="en-BE"/>
          </a:p>
        </p:txBody>
      </p:sp>
    </p:spTree>
    <p:extLst>
      <p:ext uri="{BB962C8B-B14F-4D97-AF65-F5344CB8AC3E}">
        <p14:creationId xmlns:p14="http://schemas.microsoft.com/office/powerpoint/2010/main" val="292756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The different testing techniques like Unit tests, Integration tests, system tests, and acceptance tests use dynamic testing.</a:t>
            </a:r>
          </a:p>
          <a:p>
            <a:pPr marL="228600" indent="-228600">
              <a:buFont typeface="+mj-lt"/>
              <a:buAutoNum type="arabicPeriod"/>
            </a:pPr>
            <a:r>
              <a:rPr lang="en-GB" dirty="0"/>
              <a:t>The pyramid shape, of course, is no coincidence. The message behind it is that you should have many more low-level unit tests (approximately 100% code coverage) than any other kind of tests. But why is that?</a:t>
            </a:r>
            <a:endParaRPr lang="en-BE" dirty="0"/>
          </a:p>
          <a:p>
            <a:pPr marL="228600" indent="-228600">
              <a:buFont typeface="+mj-lt"/>
              <a:buAutoNum type="arabicPeriod"/>
            </a:pPr>
            <a:r>
              <a:rPr lang="en-GB" dirty="0"/>
              <a:t>Experience has shown that the total costs regarding implementation and maintenance of tests increase toward the top of the pyramid.</a:t>
            </a:r>
          </a:p>
          <a:p>
            <a:pPr marL="228600" indent="-228600">
              <a:buFont typeface="+mj-lt"/>
              <a:buAutoNum type="arabicPeriod"/>
            </a:pPr>
            <a:r>
              <a:rPr lang="en-GB" dirty="0"/>
              <a:t>Large system tests and manual user acceptance tests are usually complex, often require extensive organization, and cannot be automated easily. For instance, an automated UI test is hard to write, often fragile, and relatively slow.</a:t>
            </a:r>
            <a:endParaRPr lang="en-BE"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4</a:t>
            </a:fld>
            <a:endParaRPr lang="en-BE"/>
          </a:p>
        </p:txBody>
      </p:sp>
    </p:spTree>
    <p:extLst>
      <p:ext uri="{BB962C8B-B14F-4D97-AF65-F5344CB8AC3E}">
        <p14:creationId xmlns:p14="http://schemas.microsoft.com/office/powerpoint/2010/main" val="284403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The different testing techniques like Unit tests, Integration tests, system tests, and acceptance tests use dynamic testing.</a:t>
            </a:r>
          </a:p>
          <a:p>
            <a:pPr marL="228600" indent="-228600">
              <a:buFont typeface="+mj-lt"/>
              <a:buAutoNum type="arabicPeriod"/>
            </a:pPr>
            <a:r>
              <a:rPr lang="en-GB" dirty="0"/>
              <a:t>The pyramid shape, of course, is no coincidence. The message behind it is that you should have many more low-level unit tests (approximately 100% code coverage) than any other kind of tests. But why is that?</a:t>
            </a:r>
            <a:endParaRPr lang="en-BE" dirty="0"/>
          </a:p>
          <a:p>
            <a:pPr marL="228600" indent="-228600">
              <a:buFont typeface="+mj-lt"/>
              <a:buAutoNum type="arabicPeriod"/>
            </a:pPr>
            <a:r>
              <a:rPr lang="en-GB" dirty="0"/>
              <a:t>Experience has shown that the total costs regarding implementation and maintenance of tests increase toward the top of the pyramid.</a:t>
            </a:r>
          </a:p>
          <a:p>
            <a:pPr marL="228600" indent="-228600">
              <a:buFont typeface="+mj-lt"/>
              <a:buAutoNum type="arabicPeriod"/>
            </a:pPr>
            <a:r>
              <a:rPr lang="en-GB" dirty="0"/>
              <a:t>Large system tests and manual user acceptance tests are usually complex, often require extensive organization, and cannot be automated easily. For instance, an automated UI test is hard to write, often fragile, and relatively slow.</a:t>
            </a:r>
            <a:endParaRPr lang="en-BE"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5</a:t>
            </a:fld>
            <a:endParaRPr lang="en-BE"/>
          </a:p>
        </p:txBody>
      </p:sp>
    </p:spTree>
    <p:extLst>
      <p:ext uri="{BB962C8B-B14F-4D97-AF65-F5344CB8AC3E}">
        <p14:creationId xmlns:p14="http://schemas.microsoft.com/office/powerpoint/2010/main" val="90378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6</a:t>
            </a:fld>
            <a:endParaRPr lang="en-BE"/>
          </a:p>
        </p:txBody>
      </p:sp>
    </p:spTree>
    <p:extLst>
      <p:ext uri="{BB962C8B-B14F-4D97-AF65-F5344CB8AC3E}">
        <p14:creationId xmlns:p14="http://schemas.microsoft.com/office/powerpoint/2010/main" val="134041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different unit test frameworks available for C++ development, for example, </a:t>
            </a:r>
            <a:r>
              <a:rPr lang="en-GB" dirty="0" err="1"/>
              <a:t>CppUnit</a:t>
            </a:r>
            <a:r>
              <a:rPr lang="en-GB" dirty="0"/>
              <a:t>, </a:t>
            </a:r>
            <a:r>
              <a:rPr lang="en-GB" dirty="0" err="1"/>
              <a:t>Boost.Test</a:t>
            </a:r>
            <a:r>
              <a:rPr lang="en-GB" dirty="0"/>
              <a:t>, CUTE, Google Test, Catch respectively Catch2, and a couple more.</a:t>
            </a:r>
          </a:p>
          <a:p>
            <a:endParaRPr lang="en-GB"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7</a:t>
            </a:fld>
            <a:endParaRPr lang="en-BE"/>
          </a:p>
        </p:txBody>
      </p:sp>
    </p:spTree>
    <p:extLst>
      <p:ext uri="{BB962C8B-B14F-4D97-AF65-F5344CB8AC3E}">
        <p14:creationId xmlns:p14="http://schemas.microsoft.com/office/powerpoint/2010/main" val="230514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effectLst/>
                <a:latin typeface="Times"/>
              </a:rPr>
              <a:t>Unit tests should add value to your</a:t>
            </a:r>
            <a:r>
              <a:rPr lang="en-GB" i="0" dirty="0">
                <a:effectLst/>
                <a:latin typeface="Times"/>
              </a:rPr>
              <a:t> </a:t>
            </a:r>
            <a:r>
              <a:rPr lang="en-GB" i="1" dirty="0">
                <a:effectLst/>
                <a:latin typeface="Times"/>
              </a:rPr>
              <a:t>project. To achieve this goal, you need to follow some essential rules, which I describe in</a:t>
            </a:r>
            <a:endParaRPr lang="en-GB" dirty="0">
              <a:effectLst/>
              <a:latin typeface="Times"/>
            </a:endParaRPr>
          </a:p>
          <a:p>
            <a:r>
              <a:rPr lang="en-GB" i="1" dirty="0">
                <a:effectLst/>
                <a:latin typeface="Times"/>
              </a:rPr>
              <a:t>this section.</a:t>
            </a:r>
            <a:endParaRPr lang="en-GB" dirty="0">
              <a:effectLst/>
              <a:latin typeface="Times"/>
            </a:endParaRPr>
          </a:p>
          <a:p>
            <a:endParaRPr lang="en-GB" dirty="0"/>
          </a:p>
          <a:p>
            <a:r>
              <a:rPr lang="en-GB" dirty="0"/>
              <a:t>The same high-quality requirements for the production code have to be valid for the unit test code. I’ll go even further. Ideally, there should be no distinction between production and test code—they are equal.</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8</a:t>
            </a:fld>
            <a:endParaRPr lang="en-BE"/>
          </a:p>
        </p:txBody>
      </p:sp>
    </p:spTree>
    <p:extLst>
      <p:ext uri="{BB962C8B-B14F-4D97-AF65-F5344CB8AC3E}">
        <p14:creationId xmlns:p14="http://schemas.microsoft.com/office/powerpoint/2010/main" val="4127836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9</a:t>
            </a:fld>
            <a:endParaRPr lang="en-BE"/>
          </a:p>
        </p:txBody>
      </p:sp>
    </p:spTree>
    <p:extLst>
      <p:ext uri="{BB962C8B-B14F-4D97-AF65-F5344CB8AC3E}">
        <p14:creationId xmlns:p14="http://schemas.microsoft.com/office/powerpoint/2010/main" val="302356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under test, (SUT) Money and its test fixture, </a:t>
            </a:r>
            <a:r>
              <a:rPr lang="en-GB" dirty="0" err="1"/>
              <a:t>MoneyTest</a:t>
            </a:r>
            <a:endParaRPr lang="en-GB"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10</a:t>
            </a:fld>
            <a:endParaRPr lang="en-BE"/>
          </a:p>
        </p:txBody>
      </p:sp>
    </p:spTree>
    <p:extLst>
      <p:ext uri="{BB962C8B-B14F-4D97-AF65-F5344CB8AC3E}">
        <p14:creationId xmlns:p14="http://schemas.microsoft.com/office/powerpoint/2010/main" val="354715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11</a:t>
            </a:fld>
            <a:endParaRPr lang="en-BE"/>
          </a:p>
        </p:txBody>
      </p:sp>
    </p:spTree>
    <p:extLst>
      <p:ext uri="{BB962C8B-B14F-4D97-AF65-F5344CB8AC3E}">
        <p14:creationId xmlns:p14="http://schemas.microsoft.com/office/powerpoint/2010/main" val="882136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EE88-36F1-D67D-D701-C57B0D7172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85AE2BD0-F993-AD94-4D43-F17164669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F7BB195-031E-5DEE-925F-D41A1ABC5939}"/>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1792C158-0E4C-076A-724D-AE8FCE28A74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A4EA32A-12D6-5A8E-F72E-7522376034FD}"/>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11073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EB98-832B-7F29-E11B-1ABB65E84E59}"/>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41D655C3-4B8D-F836-DDAC-478FA647584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19D6247-F5A1-D59B-7D6A-7C92AC83CBAF}"/>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8F22E1FA-C458-9831-570F-516F1192F0A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4D8D1A9-6411-A645-EE88-6E0818A119BF}"/>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78044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26822-6DAC-9F1B-572F-6E83D877DD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8DBD218-FA41-5022-32D6-3FA4804A97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B4BB638-EC33-8404-F073-0118E280834D}"/>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748D2D43-2057-8586-7B7B-2DD19A798A8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FB09FE3-F7ED-A28A-1A30-2CFB07F1D6AB}"/>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8327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0B00-233A-24C2-3D77-3DB620F0E27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EDC769E-8294-5210-EB1D-5041F4FFA6B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731189A-07D2-60D3-05CA-9F455BC28F92}"/>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80E4A3FC-EC46-09E8-DC6A-7D72D7582AB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84CF5BE-574D-A5D0-E7DE-D147F3BC152F}"/>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93944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B4D-91B4-6B27-599E-F5BA2166AD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B500365B-A80B-DD3E-F84B-E82CC4ECF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48E919-AC72-6254-2D4E-D16F98C0B894}"/>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FACCFB7A-10D3-A5B5-A5B6-21C6F16C0DB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5FC150E-B135-A100-B098-323CE29CE169}"/>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50596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3903-3134-0BCB-CD03-D6BFA421669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E8C472B-1546-C2B2-3AC0-B514E01227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D8D82C2C-3382-D003-8DC7-927C95E0C2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539352D3-F4DF-AED2-6284-D39742FEC95A}"/>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B1577FB0-6CFA-3C19-3E7D-AA57DFA93C3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2029E8-3423-C7C5-1DEB-9C40B309C98E}"/>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68406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3CB9-86CC-3677-3911-6DDEDF42B5A3}"/>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389B869-7F80-604C-519A-4E16E3917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83970D-5822-2154-5DDC-68C5B17D38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B0A37C23-66CA-17A7-97C0-2554F63E1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FE5ACE-445C-2B38-F1E0-90F25D254F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D6B923A-9C52-ACA7-888B-D555195A4EC3}"/>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8" name="Footer Placeholder 7">
            <a:extLst>
              <a:ext uri="{FF2B5EF4-FFF2-40B4-BE49-F238E27FC236}">
                <a16:creationId xmlns:a16="http://schemas.microsoft.com/office/drawing/2014/main" id="{BCC9ECFF-C34B-89FF-6BAB-FD7465289C8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62CCBE1-9B1D-04EB-2A29-16F19C8C4C96}"/>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81789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790A-225B-DCCC-9D56-D29673FA575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175CF2EB-C428-A380-3C62-4A66FC2EBD7A}"/>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4" name="Footer Placeholder 3">
            <a:extLst>
              <a:ext uri="{FF2B5EF4-FFF2-40B4-BE49-F238E27FC236}">
                <a16:creationId xmlns:a16="http://schemas.microsoft.com/office/drawing/2014/main" id="{9A94193E-5C51-00B4-AFEC-19CE2033AA9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B43755B5-54C1-6649-8ECC-E6B057AFEAB6}"/>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09655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C854B-26D0-30E5-0D34-22FEE57DE0E4}"/>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3" name="Footer Placeholder 2">
            <a:extLst>
              <a:ext uri="{FF2B5EF4-FFF2-40B4-BE49-F238E27FC236}">
                <a16:creationId xmlns:a16="http://schemas.microsoft.com/office/drawing/2014/main" id="{19609E3C-82CC-E838-F061-57068A9CDBD8}"/>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560F096B-EF52-126E-8CD2-BCF5EA9D9530}"/>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90567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4647-4D8A-2A52-10B7-BE7DB775A0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C74F40AB-9B8A-4551-3D8D-ED585074E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FF2B12E-F1CD-1A70-BDBF-B9DF29112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EBC62F-8DC5-B0D1-FA5F-7D49D8BF9709}"/>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5B424F87-77B7-A837-AEB7-A3D517E9ED4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680B1A3D-A405-1884-216B-A024CE234B43}"/>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15125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69AE-97BC-677A-6F87-A14A46ABD0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3FE1F91-40A1-082F-FD57-F29257163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3AA8D0DE-E670-23F4-C493-11A509B64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0996DF-E371-EDA8-9D81-4E31DB4F2A42}"/>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70C782CD-4FB3-B762-CD16-9F8C94EFF48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F6F06FA-DD9E-45B5-DE02-88205051EFA3}"/>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185432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9B919-1E9B-0E1D-8362-D45AC11DF9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12D64C4-9781-AFE7-ED0C-3E03B07E3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0B90629-B336-33CD-7C2C-726A4EAC2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2E85FEA5-E5B4-1920-8729-C5C6C0F5F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5134C83E-7B5A-CF83-72DE-C30FA146C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7279-4371-D54F-B2CD-4E6F4E0FB68D}" type="slidenum">
              <a:rPr lang="en-BE" smtClean="0"/>
              <a:t>‹#›</a:t>
            </a:fld>
            <a:endParaRPr lang="en-BE"/>
          </a:p>
        </p:txBody>
      </p:sp>
    </p:spTree>
    <p:extLst>
      <p:ext uri="{BB962C8B-B14F-4D97-AF65-F5344CB8AC3E}">
        <p14:creationId xmlns:p14="http://schemas.microsoft.com/office/powerpoint/2010/main" val="291809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1.png"/><Relationship Id="rId12" Type="http://schemas.microsoft.com/office/2007/relationships/hdphoto" Target="../media/hdphoto1.wdp"/><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jpeg"/><Relationship Id="rId11" Type="http://schemas.openxmlformats.org/officeDocument/2006/relationships/image" Target="../media/image35.png"/><Relationship Id="rId5" Type="http://schemas.openxmlformats.org/officeDocument/2006/relationships/image" Target="../media/image29.jpe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1989-BAB8-5FD1-3046-86C872304241}"/>
              </a:ext>
            </a:extLst>
          </p:cNvPr>
          <p:cNvSpPr>
            <a:spLocks noGrp="1"/>
          </p:cNvSpPr>
          <p:nvPr>
            <p:ph type="ctrTitle"/>
          </p:nvPr>
        </p:nvSpPr>
        <p:spPr/>
        <p:txBody>
          <a:bodyPr/>
          <a:lstStyle/>
          <a:p>
            <a:r>
              <a:rPr lang="en-BE" dirty="0"/>
              <a:t>Software Testing</a:t>
            </a:r>
          </a:p>
        </p:txBody>
      </p:sp>
      <p:sp>
        <p:nvSpPr>
          <p:cNvPr id="3" name="Subtitle 2">
            <a:extLst>
              <a:ext uri="{FF2B5EF4-FFF2-40B4-BE49-F238E27FC236}">
                <a16:creationId xmlns:a16="http://schemas.microsoft.com/office/drawing/2014/main" id="{085CC167-663A-F012-417D-A73F537C4A38}"/>
              </a:ext>
            </a:extLst>
          </p:cNvPr>
          <p:cNvSpPr>
            <a:spLocks noGrp="1"/>
          </p:cNvSpPr>
          <p:nvPr>
            <p:ph type="subTitle" idx="1"/>
          </p:nvPr>
        </p:nvSpPr>
        <p:spPr/>
        <p:txBody>
          <a:bodyPr/>
          <a:lstStyle/>
          <a:p>
            <a:pPr algn="l"/>
            <a:r>
              <a:rPr lang="en-BE" dirty="0"/>
              <a:t>John Businge</a:t>
            </a:r>
          </a:p>
          <a:p>
            <a:pPr algn="l"/>
            <a:r>
              <a:rPr lang="en-BE" dirty="0"/>
              <a:t>john.businge@unlv.edu</a:t>
            </a:r>
          </a:p>
          <a:p>
            <a:endParaRPr lang="en-BE" dirty="0"/>
          </a:p>
        </p:txBody>
      </p:sp>
    </p:spTree>
    <p:extLst>
      <p:ext uri="{BB962C8B-B14F-4D97-AF65-F5344CB8AC3E}">
        <p14:creationId xmlns:p14="http://schemas.microsoft.com/office/powerpoint/2010/main" val="49488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low confidence">
            <a:extLst>
              <a:ext uri="{FF2B5EF4-FFF2-40B4-BE49-F238E27FC236}">
                <a16:creationId xmlns:a16="http://schemas.microsoft.com/office/drawing/2014/main" id="{190991EA-47B3-062E-6642-74584802B184}"/>
              </a:ext>
            </a:extLst>
          </p:cNvPr>
          <p:cNvPicPr>
            <a:picLocks noChangeAspect="1"/>
          </p:cNvPicPr>
          <p:nvPr/>
        </p:nvPicPr>
        <p:blipFill>
          <a:blip r:embed="rId3"/>
          <a:stretch>
            <a:fillRect/>
          </a:stretch>
        </p:blipFill>
        <p:spPr>
          <a:xfrm>
            <a:off x="523801" y="2504909"/>
            <a:ext cx="11144398" cy="2716447"/>
          </a:xfrm>
          <a:prstGeom prst="rect">
            <a:avLst/>
          </a:prstGeom>
        </p:spPr>
      </p:pic>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sp>
        <p:nvSpPr>
          <p:cNvPr id="7" name="TextBox 6">
            <a:extLst>
              <a:ext uri="{FF2B5EF4-FFF2-40B4-BE49-F238E27FC236}">
                <a16:creationId xmlns:a16="http://schemas.microsoft.com/office/drawing/2014/main" id="{20FDB383-F0D3-32F2-4C4F-0DC17AEBC8AB}"/>
              </a:ext>
            </a:extLst>
          </p:cNvPr>
          <p:cNvSpPr txBox="1"/>
          <p:nvPr/>
        </p:nvSpPr>
        <p:spPr>
          <a:xfrm>
            <a:off x="2941983" y="1354391"/>
            <a:ext cx="5300869" cy="523220"/>
          </a:xfrm>
          <a:prstGeom prst="rect">
            <a:avLst/>
          </a:prstGeom>
          <a:noFill/>
          <a:ln w="28575">
            <a:solidFill>
              <a:srgbClr val="134C13"/>
            </a:solidFill>
          </a:ln>
        </p:spPr>
        <p:txBody>
          <a:bodyPr wrap="square" rtlCol="0">
            <a:spAutoFit/>
          </a:bodyPr>
          <a:lstStyle/>
          <a:p>
            <a:r>
              <a:rPr lang="en-BE" sz="2800" dirty="0"/>
              <a:t>Test Name: &lt;Unit_Under_Test&gt;Test</a:t>
            </a:r>
          </a:p>
        </p:txBody>
      </p:sp>
      <p:sp>
        <p:nvSpPr>
          <p:cNvPr id="12" name="TextBox 11">
            <a:extLst>
              <a:ext uri="{FF2B5EF4-FFF2-40B4-BE49-F238E27FC236}">
                <a16:creationId xmlns:a16="http://schemas.microsoft.com/office/drawing/2014/main" id="{E32E8B65-29CA-60C2-4ADF-A5EFBBA2BC8E}"/>
              </a:ext>
            </a:extLst>
          </p:cNvPr>
          <p:cNvSpPr txBox="1"/>
          <p:nvPr/>
        </p:nvSpPr>
        <p:spPr>
          <a:xfrm>
            <a:off x="9190382" y="2104799"/>
            <a:ext cx="2365755" cy="400110"/>
          </a:xfrm>
          <a:prstGeom prst="rect">
            <a:avLst/>
          </a:prstGeom>
          <a:noFill/>
          <a:ln w="28575">
            <a:solidFill>
              <a:srgbClr val="C00000"/>
            </a:solidFill>
          </a:ln>
        </p:spPr>
        <p:txBody>
          <a:bodyPr wrap="square" rtlCol="0">
            <a:spAutoFit/>
          </a:bodyPr>
          <a:lstStyle/>
          <a:p>
            <a:pPr algn="ctr"/>
            <a:r>
              <a:rPr lang="en-BE" sz="2000" dirty="0"/>
              <a:t>&lt;Unit_Under_Test&gt;</a:t>
            </a:r>
          </a:p>
        </p:txBody>
      </p:sp>
      <p:sp>
        <p:nvSpPr>
          <p:cNvPr id="14" name="TextBox 13">
            <a:extLst>
              <a:ext uri="{FF2B5EF4-FFF2-40B4-BE49-F238E27FC236}">
                <a16:creationId xmlns:a16="http://schemas.microsoft.com/office/drawing/2014/main" id="{ECDCE0ED-3C67-DC67-D73E-EE60D11D02F0}"/>
              </a:ext>
            </a:extLst>
          </p:cNvPr>
          <p:cNvSpPr txBox="1"/>
          <p:nvPr/>
        </p:nvSpPr>
        <p:spPr>
          <a:xfrm>
            <a:off x="1395034" y="5443955"/>
            <a:ext cx="9197007" cy="461665"/>
          </a:xfrm>
          <a:prstGeom prst="rect">
            <a:avLst/>
          </a:prstGeom>
          <a:noFill/>
        </p:spPr>
        <p:txBody>
          <a:bodyPr wrap="square">
            <a:spAutoFit/>
          </a:bodyPr>
          <a:lstStyle/>
          <a:p>
            <a:r>
              <a:rPr lang="en-BE" sz="2400" dirty="0"/>
              <a:t>The system under test, (SUT) Money and its test fixture, MoneyTest</a:t>
            </a:r>
          </a:p>
        </p:txBody>
      </p:sp>
    </p:spTree>
    <p:extLst>
      <p:ext uri="{BB962C8B-B14F-4D97-AF65-F5344CB8AC3E}">
        <p14:creationId xmlns:p14="http://schemas.microsoft.com/office/powerpoint/2010/main" val="336693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grpSp>
        <p:nvGrpSpPr>
          <p:cNvPr id="17" name="Group 16">
            <a:extLst>
              <a:ext uri="{FF2B5EF4-FFF2-40B4-BE49-F238E27FC236}">
                <a16:creationId xmlns:a16="http://schemas.microsoft.com/office/drawing/2014/main" id="{62B7CFE0-2C98-57D9-D133-8B1AE535AA74}"/>
              </a:ext>
            </a:extLst>
          </p:cNvPr>
          <p:cNvGrpSpPr/>
          <p:nvPr/>
        </p:nvGrpSpPr>
        <p:grpSpPr>
          <a:xfrm>
            <a:off x="410574" y="2025771"/>
            <a:ext cx="2617790" cy="1403229"/>
            <a:chOff x="410574" y="2025771"/>
            <a:chExt cx="2617790" cy="1403229"/>
          </a:xfrm>
        </p:grpSpPr>
        <p:sp>
          <p:nvSpPr>
            <p:cNvPr id="2" name="TextBox 1">
              <a:extLst>
                <a:ext uri="{FF2B5EF4-FFF2-40B4-BE49-F238E27FC236}">
                  <a16:creationId xmlns:a16="http://schemas.microsoft.com/office/drawing/2014/main" id="{1BAA8369-B548-88FA-3041-E007C8F74433}"/>
                </a:ext>
              </a:extLst>
            </p:cNvPr>
            <p:cNvSpPr txBox="1"/>
            <p:nvPr/>
          </p:nvSpPr>
          <p:spPr>
            <a:xfrm>
              <a:off x="510451" y="2413337"/>
              <a:ext cx="2517913" cy="1015663"/>
            </a:xfrm>
            <a:prstGeom prst="rect">
              <a:avLst/>
            </a:prstGeom>
            <a:noFill/>
            <a:ln w="28575">
              <a:solidFill>
                <a:srgbClr val="C00000"/>
              </a:solidFill>
            </a:ln>
          </p:spPr>
          <p:txBody>
            <a:bodyPr wrap="square" rtlCol="0">
              <a:spAutoFit/>
            </a:bodyPr>
            <a:lstStyle/>
            <a:p>
              <a:r>
                <a:rPr lang="en-BE" sz="2000" dirty="0"/>
                <a:t>testConstructor()</a:t>
              </a:r>
            </a:p>
            <a:p>
              <a:r>
                <a:rPr lang="en-GB" sz="2000" dirty="0"/>
                <a:t>t</a:t>
              </a:r>
              <a:r>
                <a:rPr lang="en-BE" sz="2000" dirty="0"/>
                <a:t>est4391()</a:t>
              </a:r>
            </a:p>
            <a:p>
              <a:r>
                <a:rPr lang="en-BE" sz="2000" dirty="0"/>
                <a:t>sumTest()</a:t>
              </a:r>
            </a:p>
          </p:txBody>
        </p:sp>
        <p:sp>
          <p:nvSpPr>
            <p:cNvPr id="11" name="TextBox 10">
              <a:extLst>
                <a:ext uri="{FF2B5EF4-FFF2-40B4-BE49-F238E27FC236}">
                  <a16:creationId xmlns:a16="http://schemas.microsoft.com/office/drawing/2014/main" id="{C82191E4-09C1-18A0-3BD7-147137170288}"/>
                </a:ext>
              </a:extLst>
            </p:cNvPr>
            <p:cNvSpPr txBox="1"/>
            <p:nvPr/>
          </p:nvSpPr>
          <p:spPr>
            <a:xfrm>
              <a:off x="410574" y="2025771"/>
              <a:ext cx="2617789" cy="369332"/>
            </a:xfrm>
            <a:prstGeom prst="rect">
              <a:avLst/>
            </a:prstGeom>
            <a:noFill/>
          </p:spPr>
          <p:txBody>
            <a:bodyPr wrap="square">
              <a:spAutoFit/>
            </a:bodyPr>
            <a:lstStyle/>
            <a:p>
              <a:pPr algn="ctr"/>
              <a:r>
                <a:rPr lang="en-GB" b="1" dirty="0"/>
                <a:t>U</a:t>
              </a:r>
              <a:r>
                <a:rPr lang="en-BE" b="1" dirty="0"/>
                <a:t>ndescriptive unit tests</a:t>
              </a:r>
            </a:p>
          </p:txBody>
        </p:sp>
      </p:grpSp>
      <p:grpSp>
        <p:nvGrpSpPr>
          <p:cNvPr id="18" name="Group 17">
            <a:extLst>
              <a:ext uri="{FF2B5EF4-FFF2-40B4-BE49-F238E27FC236}">
                <a16:creationId xmlns:a16="http://schemas.microsoft.com/office/drawing/2014/main" id="{3BB11EF0-432F-00F6-33CD-E327697D8B0F}"/>
              </a:ext>
            </a:extLst>
          </p:cNvPr>
          <p:cNvGrpSpPr/>
          <p:nvPr/>
        </p:nvGrpSpPr>
        <p:grpSpPr>
          <a:xfrm>
            <a:off x="3670852" y="1629327"/>
            <a:ext cx="8203338" cy="968676"/>
            <a:chOff x="3670852" y="1629327"/>
            <a:chExt cx="8203338" cy="968676"/>
          </a:xfrm>
        </p:grpSpPr>
        <p:sp>
          <p:nvSpPr>
            <p:cNvPr id="5" name="TextBox 4">
              <a:extLst>
                <a:ext uri="{FF2B5EF4-FFF2-40B4-BE49-F238E27FC236}">
                  <a16:creationId xmlns:a16="http://schemas.microsoft.com/office/drawing/2014/main" id="{363948F2-7169-ED0A-88A6-6D8D124FF1EB}"/>
                </a:ext>
              </a:extLst>
            </p:cNvPr>
            <p:cNvSpPr txBox="1"/>
            <p:nvPr/>
          </p:nvSpPr>
          <p:spPr>
            <a:xfrm>
              <a:off x="3670852" y="2228671"/>
              <a:ext cx="8203338" cy="369332"/>
            </a:xfrm>
            <a:prstGeom prst="rect">
              <a:avLst/>
            </a:prstGeom>
            <a:noFill/>
          </p:spPr>
          <p:txBody>
            <a:bodyPr wrap="square">
              <a:spAutoFit/>
            </a:bodyPr>
            <a:lstStyle/>
            <a:p>
              <a:r>
                <a:rPr lang="en-GB" dirty="0">
                  <a:effectLst/>
                  <a:latin typeface="Times"/>
                </a:rPr>
                <a:t>&lt;</a:t>
              </a:r>
              <a:r>
                <a:rPr lang="en-GB" dirty="0" err="1">
                  <a:effectLst/>
                  <a:latin typeface="Times"/>
                </a:rPr>
                <a:t>PreconditionAndStateOfUnitUnderTest</a:t>
              </a:r>
              <a:r>
                <a:rPr lang="en-GB" dirty="0">
                  <a:effectLst/>
                  <a:latin typeface="Times"/>
                </a:rPr>
                <a:t>&gt;_&lt;</a:t>
              </a:r>
              <a:r>
                <a:rPr lang="en-GB" dirty="0" err="1">
                  <a:effectLst/>
                  <a:latin typeface="Times"/>
                </a:rPr>
                <a:t>TestedPartOfAPI</a:t>
              </a:r>
              <a:r>
                <a:rPr lang="en-GB" dirty="0">
                  <a:effectLst/>
                  <a:latin typeface="Times"/>
                </a:rPr>
                <a:t>&gt;_&lt;</a:t>
              </a:r>
              <a:r>
                <a:rPr lang="en-GB" dirty="0" err="1">
                  <a:effectLst/>
                  <a:latin typeface="Times"/>
                </a:rPr>
                <a:t>ExpectedBehavior</a:t>
              </a:r>
              <a:r>
                <a:rPr lang="en-GB" dirty="0">
                  <a:effectLst/>
                  <a:latin typeface="Times"/>
                </a:rPr>
                <a:t>&gt;</a:t>
              </a:r>
            </a:p>
          </p:txBody>
        </p:sp>
        <p:sp>
          <p:nvSpPr>
            <p:cNvPr id="15" name="TextBox 14">
              <a:extLst>
                <a:ext uri="{FF2B5EF4-FFF2-40B4-BE49-F238E27FC236}">
                  <a16:creationId xmlns:a16="http://schemas.microsoft.com/office/drawing/2014/main" id="{E30194C3-2475-F97E-5FD0-49ED8870EBA4}"/>
                </a:ext>
              </a:extLst>
            </p:cNvPr>
            <p:cNvSpPr txBox="1"/>
            <p:nvPr/>
          </p:nvSpPr>
          <p:spPr>
            <a:xfrm>
              <a:off x="6096000" y="1629327"/>
              <a:ext cx="4028660" cy="369332"/>
            </a:xfrm>
            <a:prstGeom prst="rect">
              <a:avLst/>
            </a:prstGeom>
            <a:noFill/>
          </p:spPr>
          <p:txBody>
            <a:bodyPr wrap="square">
              <a:spAutoFit/>
            </a:bodyPr>
            <a:lstStyle/>
            <a:p>
              <a:r>
                <a:rPr lang="en-GB" b="1" dirty="0">
                  <a:latin typeface="Times"/>
                </a:rPr>
                <a:t>E</a:t>
              </a:r>
              <a:r>
                <a:rPr lang="en-GB" b="1" dirty="0">
                  <a:effectLst/>
                  <a:latin typeface="Times"/>
                </a:rPr>
                <a:t>xpressive and </a:t>
              </a:r>
              <a:r>
                <a:rPr lang="en-GB" b="1" dirty="0">
                  <a:latin typeface="Times"/>
                </a:rPr>
                <a:t>d</a:t>
              </a:r>
              <a:r>
                <a:rPr lang="en-GB" b="1" dirty="0">
                  <a:effectLst/>
                  <a:latin typeface="Times"/>
                </a:rPr>
                <a:t>escriptive unit tests</a:t>
              </a:r>
            </a:p>
          </p:txBody>
        </p:sp>
      </p:grpSp>
      <p:grpSp>
        <p:nvGrpSpPr>
          <p:cNvPr id="19" name="Group 18">
            <a:extLst>
              <a:ext uri="{FF2B5EF4-FFF2-40B4-BE49-F238E27FC236}">
                <a16:creationId xmlns:a16="http://schemas.microsoft.com/office/drawing/2014/main" id="{C4370EA2-93DF-C357-9355-71E5BBC259BE}"/>
              </a:ext>
            </a:extLst>
          </p:cNvPr>
          <p:cNvGrpSpPr/>
          <p:nvPr/>
        </p:nvGrpSpPr>
        <p:grpSpPr>
          <a:xfrm>
            <a:off x="3525078" y="1244823"/>
            <a:ext cx="8494886" cy="3020865"/>
            <a:chOff x="3525078" y="1244823"/>
            <a:chExt cx="8494886" cy="3020865"/>
          </a:xfrm>
        </p:grpSpPr>
        <p:sp>
          <p:nvSpPr>
            <p:cNvPr id="9" name="TextBox 8">
              <a:extLst>
                <a:ext uri="{FF2B5EF4-FFF2-40B4-BE49-F238E27FC236}">
                  <a16:creationId xmlns:a16="http://schemas.microsoft.com/office/drawing/2014/main" id="{A160338E-80CC-7F4D-6A58-E8B2B48036B7}"/>
                </a:ext>
              </a:extLst>
            </p:cNvPr>
            <p:cNvSpPr txBox="1"/>
            <p:nvPr/>
          </p:nvSpPr>
          <p:spPr>
            <a:xfrm>
              <a:off x="3525078" y="2634472"/>
              <a:ext cx="8494886" cy="1631216"/>
            </a:xfrm>
            <a:prstGeom prst="rect">
              <a:avLst/>
            </a:prstGeom>
            <a:noFill/>
            <a:ln w="28575">
              <a:solidFill>
                <a:srgbClr val="134C13"/>
              </a:solidFill>
            </a:ln>
          </p:spPr>
          <p:txBody>
            <a:bodyPr wrap="square">
              <a:spAutoFit/>
            </a:bodyPr>
            <a:lstStyle/>
            <a:p>
              <a:r>
                <a:rPr lang="en-GB" sz="2000" dirty="0" err="1">
                  <a:effectLst/>
                  <a:latin typeface="Times"/>
                </a:rPr>
                <a:t>cacheIsEmpty_addElement_sizeIsOne</a:t>
              </a:r>
              <a:r>
                <a:rPr lang="en-GB" sz="2000" dirty="0">
                  <a:effectLst/>
                  <a:latin typeface="Times"/>
                </a:rPr>
                <a:t>()</a:t>
              </a:r>
            </a:p>
            <a:p>
              <a:r>
                <a:rPr lang="en-GB" sz="2000" dirty="0" err="1">
                  <a:effectLst/>
                  <a:latin typeface="Times"/>
                </a:rPr>
                <a:t>cacheContainsOneElement_removeElement_sizeIsZero</a:t>
              </a:r>
              <a:r>
                <a:rPr lang="en-GB" sz="2000" dirty="0">
                  <a:effectLst/>
                  <a:latin typeface="Times"/>
                </a:rPr>
                <a:t>();</a:t>
              </a:r>
            </a:p>
            <a:p>
              <a:r>
                <a:rPr lang="en-GB" sz="2000" dirty="0" err="1">
                  <a:effectLst/>
                  <a:latin typeface="Times"/>
                </a:rPr>
                <a:t>givenTwoComplexNumbers_add_Works</a:t>
              </a:r>
              <a:r>
                <a:rPr lang="en-GB" sz="2000" dirty="0">
                  <a:effectLst/>
                  <a:latin typeface="Times"/>
                </a:rPr>
                <a:t>()</a:t>
              </a:r>
              <a:endParaRPr lang="en-GB" sz="2000" dirty="0">
                <a:latin typeface="Times"/>
              </a:endParaRPr>
            </a:p>
            <a:p>
              <a:r>
                <a:rPr lang="en-GB" sz="2000" dirty="0">
                  <a:effectLst/>
                  <a:latin typeface="Times"/>
                </a:rPr>
                <a:t>givenTwoMoneyObjectsWithDifferentBalance_InequalityComparison_Works()</a:t>
              </a:r>
            </a:p>
            <a:p>
              <a:r>
                <a:rPr lang="en-GB" sz="2000" dirty="0" err="1">
                  <a:effectLst/>
                  <a:latin typeface="Times"/>
                </a:rPr>
                <a:t>invoiceIsReadyForAccounting_getInvoiceDate_returnsToday</a:t>
              </a:r>
              <a:r>
                <a:rPr lang="en-GB" sz="2000" dirty="0">
                  <a:effectLst/>
                  <a:latin typeface="Times"/>
                </a:rPr>
                <a:t>()</a:t>
              </a:r>
            </a:p>
          </p:txBody>
        </p:sp>
        <p:pic>
          <p:nvPicPr>
            <p:cNvPr id="8194" name="Picture 2" descr="487,121 Positive Icon Images, Stock Photos &amp; Vectors | Shutterstock">
              <a:extLst>
                <a:ext uri="{FF2B5EF4-FFF2-40B4-BE49-F238E27FC236}">
                  <a16:creationId xmlns:a16="http://schemas.microsoft.com/office/drawing/2014/main" id="{AAE5EC2C-CDB2-4AD3-ED16-4F10911264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954" r="54013" b="12640"/>
            <a:stretch/>
          </p:blipFill>
          <p:spPr bwMode="auto">
            <a:xfrm>
              <a:off x="10124660" y="1244823"/>
              <a:ext cx="998641" cy="87479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descr="487,121 Positive Icon Images, Stock Photos &amp; Vectors | Shutterstock">
            <a:extLst>
              <a:ext uri="{FF2B5EF4-FFF2-40B4-BE49-F238E27FC236}">
                <a16:creationId xmlns:a16="http://schemas.microsoft.com/office/drawing/2014/main" id="{EF9A7731-AD0C-3353-6D3A-89EAD738F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1249015" y="1305465"/>
            <a:ext cx="940905" cy="81415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269665A-AFAC-9AE0-E12D-1974887C3DF4}"/>
              </a:ext>
            </a:extLst>
          </p:cNvPr>
          <p:cNvGrpSpPr/>
          <p:nvPr/>
        </p:nvGrpSpPr>
        <p:grpSpPr>
          <a:xfrm>
            <a:off x="3269241" y="4640431"/>
            <a:ext cx="8750723" cy="1815322"/>
            <a:chOff x="3269241" y="4640431"/>
            <a:chExt cx="8750723" cy="1815322"/>
          </a:xfrm>
        </p:grpSpPr>
        <p:pic>
          <p:nvPicPr>
            <p:cNvPr id="23" name="Picture 22" descr="Text&#10;&#10;Description automatically generated">
              <a:extLst>
                <a:ext uri="{FF2B5EF4-FFF2-40B4-BE49-F238E27FC236}">
                  <a16:creationId xmlns:a16="http://schemas.microsoft.com/office/drawing/2014/main" id="{C14D8EC4-9128-5C7D-BF2E-3A9687FC8C05}"/>
                </a:ext>
              </a:extLst>
            </p:cNvPr>
            <p:cNvPicPr>
              <a:picLocks noChangeAspect="1"/>
            </p:cNvPicPr>
            <p:nvPr/>
          </p:nvPicPr>
          <p:blipFill>
            <a:blip r:embed="rId4"/>
            <a:stretch>
              <a:fillRect/>
            </a:stretch>
          </p:blipFill>
          <p:spPr>
            <a:xfrm>
              <a:off x="3269241" y="5023015"/>
              <a:ext cx="8750723" cy="1432738"/>
            </a:xfrm>
            <a:prstGeom prst="rect">
              <a:avLst/>
            </a:prstGeom>
            <a:ln w="28575">
              <a:solidFill>
                <a:srgbClr val="134C13"/>
              </a:solidFill>
            </a:ln>
          </p:spPr>
        </p:pic>
        <p:sp>
          <p:nvSpPr>
            <p:cNvPr id="25" name="TextBox 24">
              <a:extLst>
                <a:ext uri="{FF2B5EF4-FFF2-40B4-BE49-F238E27FC236}">
                  <a16:creationId xmlns:a16="http://schemas.microsoft.com/office/drawing/2014/main" id="{605BB545-C22F-D191-293D-269A8DE13E89}"/>
                </a:ext>
              </a:extLst>
            </p:cNvPr>
            <p:cNvSpPr txBox="1"/>
            <p:nvPr/>
          </p:nvSpPr>
          <p:spPr>
            <a:xfrm>
              <a:off x="4008904" y="4640431"/>
              <a:ext cx="7114398" cy="369332"/>
            </a:xfrm>
            <a:prstGeom prst="rect">
              <a:avLst/>
            </a:prstGeom>
            <a:noFill/>
          </p:spPr>
          <p:txBody>
            <a:bodyPr wrap="square">
              <a:spAutoFit/>
            </a:bodyPr>
            <a:lstStyle/>
            <a:p>
              <a:r>
                <a:rPr lang="en-BE" b="1" dirty="0"/>
                <a:t>Examples of Unit Test Names that Verify Domain-Specific Requirements</a:t>
              </a:r>
            </a:p>
          </p:txBody>
        </p:sp>
      </p:grpSp>
    </p:spTree>
    <p:extLst>
      <p:ext uri="{BB962C8B-B14F-4D97-AF65-F5344CB8AC3E}">
        <p14:creationId xmlns:p14="http://schemas.microsoft.com/office/powerpoint/2010/main" val="174467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One Assession per Test</a:t>
            </a:r>
          </a:p>
        </p:txBody>
      </p:sp>
      <p:grpSp>
        <p:nvGrpSpPr>
          <p:cNvPr id="20" name="Group 19">
            <a:extLst>
              <a:ext uri="{FF2B5EF4-FFF2-40B4-BE49-F238E27FC236}">
                <a16:creationId xmlns:a16="http://schemas.microsoft.com/office/drawing/2014/main" id="{7436CD83-B205-7A7A-685C-B540D128D589}"/>
              </a:ext>
            </a:extLst>
          </p:cNvPr>
          <p:cNvGrpSpPr/>
          <p:nvPr/>
        </p:nvGrpSpPr>
        <p:grpSpPr>
          <a:xfrm>
            <a:off x="344556" y="1699731"/>
            <a:ext cx="5565914" cy="3624402"/>
            <a:chOff x="344556" y="1699731"/>
            <a:chExt cx="5565914" cy="3624402"/>
          </a:xfrm>
        </p:grpSpPr>
        <p:sp>
          <p:nvSpPr>
            <p:cNvPr id="4" name="TextBox 3">
              <a:extLst>
                <a:ext uri="{FF2B5EF4-FFF2-40B4-BE49-F238E27FC236}">
                  <a16:creationId xmlns:a16="http://schemas.microsoft.com/office/drawing/2014/main" id="{CDB88F4E-65B2-373E-8132-E8607A41DA4E}"/>
                </a:ext>
              </a:extLst>
            </p:cNvPr>
            <p:cNvSpPr txBox="1"/>
            <p:nvPr/>
          </p:nvSpPr>
          <p:spPr>
            <a:xfrm>
              <a:off x="344556" y="1699731"/>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InequalityComparison_Works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sp>
          <p:nvSpPr>
            <p:cNvPr id="7" name="TextBox 6">
              <a:extLst>
                <a:ext uri="{FF2B5EF4-FFF2-40B4-BE49-F238E27FC236}">
                  <a16:creationId xmlns:a16="http://schemas.microsoft.com/office/drawing/2014/main" id="{B5C6A127-A89B-A98E-FB90-84FFE2B21BC8}"/>
                </a:ext>
              </a:extLst>
            </p:cNvPr>
            <p:cNvSpPr txBox="1"/>
            <p:nvPr/>
          </p:nvSpPr>
          <p:spPr>
            <a:xfrm>
              <a:off x="344557" y="3754473"/>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givenTwoMoneyObjectsWithSameBalance</a:t>
              </a:r>
              <a:r>
                <a:rPr lang="en-GB" sz="1600" dirty="0">
                  <a:effectLst/>
                  <a:latin typeface="Times"/>
                </a:rPr>
                <a:t>_</a:t>
              </a:r>
            </a:p>
            <a:p>
              <a:r>
                <a:rPr lang="en-GB" sz="1600" dirty="0" err="1">
                  <a:latin typeface="Times"/>
                </a:rPr>
                <a:t>E</a:t>
              </a:r>
              <a:r>
                <a:rPr lang="en-GB" sz="1600" dirty="0" err="1">
                  <a:effectLst/>
                  <a:latin typeface="Times"/>
                </a:rPr>
                <a:t>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grpSp>
      <p:sp>
        <p:nvSpPr>
          <p:cNvPr id="10" name="TextBox 9">
            <a:extLst>
              <a:ext uri="{FF2B5EF4-FFF2-40B4-BE49-F238E27FC236}">
                <a16:creationId xmlns:a16="http://schemas.microsoft.com/office/drawing/2014/main" id="{6DD389F5-0E55-081E-64E8-964AE1C3D544}"/>
              </a:ext>
            </a:extLst>
          </p:cNvPr>
          <p:cNvSpPr txBox="1"/>
          <p:nvPr/>
        </p:nvSpPr>
        <p:spPr>
          <a:xfrm>
            <a:off x="6281532" y="1804884"/>
            <a:ext cx="5565913" cy="2554545"/>
          </a:xfrm>
          <a:prstGeom prst="rect">
            <a:avLst/>
          </a:prstGeom>
          <a:noFill/>
          <a:ln w="28575">
            <a:solidFill>
              <a:srgbClr val="C00000"/>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testAllComparisonOperators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ASSERT_FALSE(m1 == m2);</a:t>
            </a:r>
          </a:p>
          <a:p>
            <a:r>
              <a:rPr lang="en-GB" sz="1600" dirty="0">
                <a:effectLst/>
                <a:latin typeface="Times"/>
              </a:rPr>
              <a:t>ASSERT_TRUE(m1 &lt; m2);</a:t>
            </a:r>
          </a:p>
          <a:p>
            <a:r>
              <a:rPr lang="en-GB" sz="1600" dirty="0">
                <a:effectLst/>
                <a:latin typeface="Times"/>
              </a:rPr>
              <a:t>ASSERT_FALSE(m1 &gt; m2);</a:t>
            </a:r>
          </a:p>
          <a:p>
            <a:r>
              <a:rPr lang="en-GB" sz="1600" dirty="0">
                <a:effectLst/>
                <a:latin typeface="Times"/>
              </a:rPr>
              <a:t>// ...more assertions here...</a:t>
            </a:r>
          </a:p>
          <a:p>
            <a:r>
              <a:rPr lang="en-GB" sz="1600" dirty="0">
                <a:effectLst/>
                <a:latin typeface="Times"/>
              </a:rPr>
              <a:t>}</a:t>
            </a:r>
          </a:p>
        </p:txBody>
      </p:sp>
      <p:grpSp>
        <p:nvGrpSpPr>
          <p:cNvPr id="21" name="Group 20">
            <a:extLst>
              <a:ext uri="{FF2B5EF4-FFF2-40B4-BE49-F238E27FC236}">
                <a16:creationId xmlns:a16="http://schemas.microsoft.com/office/drawing/2014/main" id="{8D67A693-3315-835D-BEED-2AEF2F0F10E7}"/>
              </a:ext>
            </a:extLst>
          </p:cNvPr>
          <p:cNvGrpSpPr/>
          <p:nvPr/>
        </p:nvGrpSpPr>
        <p:grpSpPr>
          <a:xfrm>
            <a:off x="6467061" y="4535505"/>
            <a:ext cx="5380382" cy="1609182"/>
            <a:chOff x="6467061" y="4535505"/>
            <a:chExt cx="5380382" cy="1609182"/>
          </a:xfrm>
        </p:grpSpPr>
        <p:sp>
          <p:nvSpPr>
            <p:cNvPr id="12" name="Down Arrow 11">
              <a:extLst>
                <a:ext uri="{FF2B5EF4-FFF2-40B4-BE49-F238E27FC236}">
                  <a16:creationId xmlns:a16="http://schemas.microsoft.com/office/drawing/2014/main" id="{0ABF442F-8C83-3A21-34D6-A35ABAC2A481}"/>
                </a:ext>
              </a:extLst>
            </p:cNvPr>
            <p:cNvSpPr/>
            <p:nvPr/>
          </p:nvSpPr>
          <p:spPr>
            <a:xfrm>
              <a:off x="8825947" y="4535505"/>
              <a:ext cx="662609" cy="5097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3" name="TextBox 12">
              <a:extLst>
                <a:ext uri="{FF2B5EF4-FFF2-40B4-BE49-F238E27FC236}">
                  <a16:creationId xmlns:a16="http://schemas.microsoft.com/office/drawing/2014/main" id="{B53002B7-3D08-EA13-3B57-369C06877614}"/>
                </a:ext>
              </a:extLst>
            </p:cNvPr>
            <p:cNvSpPr txBox="1"/>
            <p:nvPr/>
          </p:nvSpPr>
          <p:spPr>
            <a:xfrm>
              <a:off x="6467061" y="5221357"/>
              <a:ext cx="5380382" cy="923330"/>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BE" dirty="0"/>
                <a:t>Difficult to find cause of error</a:t>
              </a:r>
            </a:p>
            <a:p>
              <a:pPr marL="285750" indent="-285750">
                <a:buFont typeface="Arial" panose="020B0604020202020204" pitchFamily="34" charset="0"/>
                <a:buChar char="•"/>
              </a:pPr>
              <a:r>
                <a:rPr lang="en-BE" dirty="0"/>
                <a:t>Early failing assertions obsures additional errors</a:t>
              </a:r>
            </a:p>
            <a:p>
              <a:pPr marL="285750" indent="-285750">
                <a:buFont typeface="Arial" panose="020B0604020202020204" pitchFamily="34" charset="0"/>
                <a:buChar char="•"/>
              </a:pPr>
              <a:r>
                <a:rPr lang="en-BE" dirty="0"/>
                <a:t>“</a:t>
              </a:r>
              <a:r>
                <a:rPr lang="en-GB" i="1" dirty="0">
                  <a:effectLst/>
                  <a:latin typeface="Times"/>
                </a:rPr>
                <a:t>...</a:t>
              </a:r>
              <a:r>
                <a:rPr lang="en-GB" i="1" dirty="0" err="1">
                  <a:effectLst/>
                  <a:latin typeface="Times"/>
                </a:rPr>
                <a:t>testAllComparisonOperators</a:t>
              </a:r>
              <a:r>
                <a:rPr lang="en-GB" i="1" dirty="0">
                  <a:effectLst/>
                  <a:latin typeface="Times"/>
                </a:rPr>
                <a:t>()</a:t>
              </a:r>
              <a:r>
                <a:rPr lang="en-BE" dirty="0"/>
                <a:t>” not a good name.</a:t>
              </a:r>
            </a:p>
          </p:txBody>
        </p:sp>
      </p:grpSp>
      <p:pic>
        <p:nvPicPr>
          <p:cNvPr id="14" name="Picture 2" descr="487,121 Positive Icon Images, Stock Photos &amp; Vectors | Shutterstock">
            <a:extLst>
              <a:ext uri="{FF2B5EF4-FFF2-40B4-BE49-F238E27FC236}">
                <a16:creationId xmlns:a16="http://schemas.microsoft.com/office/drawing/2014/main" id="{7C0FC4B4-E7E1-4828-95BD-B7D8DD509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9323599" y="1069939"/>
            <a:ext cx="761307" cy="65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Getters and Setters</a:t>
            </a:r>
          </a:p>
        </p:txBody>
      </p:sp>
      <p:sp>
        <p:nvSpPr>
          <p:cNvPr id="3" name="TextBox 2">
            <a:extLst>
              <a:ext uri="{FF2B5EF4-FFF2-40B4-BE49-F238E27FC236}">
                <a16:creationId xmlns:a16="http://schemas.microsoft.com/office/drawing/2014/main" id="{F00764FA-C729-CD13-0ED5-6366ABF2CAD5}"/>
              </a:ext>
            </a:extLst>
          </p:cNvPr>
          <p:cNvSpPr txBox="1"/>
          <p:nvPr/>
        </p:nvSpPr>
        <p:spPr>
          <a:xfrm>
            <a:off x="1603514" y="1683890"/>
            <a:ext cx="8388625" cy="461665"/>
          </a:xfrm>
          <a:prstGeom prst="rect">
            <a:avLst/>
          </a:prstGeom>
          <a:noFill/>
          <a:ln w="28575">
            <a:solidFill>
              <a:srgbClr val="C00000"/>
            </a:solidFill>
          </a:ln>
        </p:spPr>
        <p:txBody>
          <a:bodyPr wrap="square">
            <a:spAutoFit/>
          </a:bodyPr>
          <a:lstStyle/>
          <a:p>
            <a:r>
              <a:rPr lang="en-GB" sz="2400" dirty="0">
                <a:effectLst/>
                <a:latin typeface="Times"/>
              </a:rPr>
              <a:t>Don’t write unit tests for usual/simple getters and setters of a class</a:t>
            </a:r>
          </a:p>
        </p:txBody>
      </p:sp>
      <p:pic>
        <p:nvPicPr>
          <p:cNvPr id="8" name="Picture 7" descr="Graphical user interface, text, application&#10;&#10;Description automatically generated">
            <a:extLst>
              <a:ext uri="{FF2B5EF4-FFF2-40B4-BE49-F238E27FC236}">
                <a16:creationId xmlns:a16="http://schemas.microsoft.com/office/drawing/2014/main" id="{FEAC4399-710C-EB8F-66B9-6B63AA2B0375}"/>
              </a:ext>
            </a:extLst>
          </p:cNvPr>
          <p:cNvPicPr>
            <a:picLocks noChangeAspect="1"/>
          </p:cNvPicPr>
          <p:nvPr/>
        </p:nvPicPr>
        <p:blipFill>
          <a:blip r:embed="rId3"/>
          <a:stretch>
            <a:fillRect/>
          </a:stretch>
        </p:blipFill>
        <p:spPr>
          <a:xfrm>
            <a:off x="1413841" y="2684116"/>
            <a:ext cx="8919350" cy="3080579"/>
          </a:xfrm>
          <a:prstGeom prst="rect">
            <a:avLst/>
          </a:prstGeom>
          <a:ln w="28575">
            <a:solidFill>
              <a:srgbClr val="C00000"/>
            </a:solidFill>
          </a:ln>
        </p:spPr>
      </p:pic>
      <p:sp>
        <p:nvSpPr>
          <p:cNvPr id="9" name="TextBox 8">
            <a:extLst>
              <a:ext uri="{FF2B5EF4-FFF2-40B4-BE49-F238E27FC236}">
                <a16:creationId xmlns:a16="http://schemas.microsoft.com/office/drawing/2014/main" id="{EFA50F8D-DC3E-5963-A369-3572E3A2AD46}"/>
              </a:ext>
            </a:extLst>
          </p:cNvPr>
          <p:cNvSpPr txBox="1"/>
          <p:nvPr/>
        </p:nvSpPr>
        <p:spPr>
          <a:xfrm>
            <a:off x="1082268" y="6118590"/>
            <a:ext cx="9582495" cy="369332"/>
          </a:xfrm>
          <a:prstGeom prst="rect">
            <a:avLst/>
          </a:prstGeom>
          <a:noFill/>
          <a:ln w="28575">
            <a:solidFill>
              <a:srgbClr val="134C13"/>
            </a:solidFill>
          </a:ln>
        </p:spPr>
        <p:txBody>
          <a:bodyPr wrap="none" rtlCol="0">
            <a:spAutoFit/>
          </a:bodyPr>
          <a:lstStyle/>
          <a:p>
            <a:r>
              <a:rPr lang="en-GB" dirty="0">
                <a:effectLst/>
                <a:latin typeface="Times"/>
              </a:rPr>
              <a:t>Sometimes, getters and setters are not that simple, especially those that implement information hiding</a:t>
            </a:r>
          </a:p>
        </p:txBody>
      </p:sp>
    </p:spTree>
    <p:extLst>
      <p:ext uri="{BB962C8B-B14F-4D97-AF65-F5344CB8AC3E}">
        <p14:creationId xmlns:p14="http://schemas.microsoft.com/office/powerpoint/2010/main" val="40908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Third-Party Code</a:t>
            </a:r>
          </a:p>
        </p:txBody>
      </p:sp>
      <p:sp>
        <p:nvSpPr>
          <p:cNvPr id="4" name="TextBox 3">
            <a:extLst>
              <a:ext uri="{FF2B5EF4-FFF2-40B4-BE49-F238E27FC236}">
                <a16:creationId xmlns:a16="http://schemas.microsoft.com/office/drawing/2014/main" id="{ABE22A74-64F5-6111-5AEB-10FC3DD7ED65}"/>
              </a:ext>
            </a:extLst>
          </p:cNvPr>
          <p:cNvSpPr txBox="1"/>
          <p:nvPr/>
        </p:nvSpPr>
        <p:spPr>
          <a:xfrm>
            <a:off x="1232452" y="3109148"/>
            <a:ext cx="7699513" cy="954107"/>
          </a:xfrm>
          <a:prstGeom prst="rect">
            <a:avLst/>
          </a:prstGeom>
          <a:noFill/>
          <a:ln w="28575">
            <a:solidFill>
              <a:srgbClr val="C00000"/>
            </a:solidFill>
          </a:ln>
        </p:spPr>
        <p:txBody>
          <a:bodyPr wrap="square">
            <a:spAutoFit/>
          </a:bodyPr>
          <a:lstStyle/>
          <a:p>
            <a:r>
              <a:rPr lang="en-GB" sz="2800" dirty="0">
                <a:effectLst/>
                <a:latin typeface="Times"/>
              </a:rPr>
              <a:t>We don’t have to verify that libraries or frameworks</a:t>
            </a:r>
            <a:r>
              <a:rPr lang="en-GB" sz="2800" dirty="0">
                <a:latin typeface="Times"/>
              </a:rPr>
              <a:t> </a:t>
            </a:r>
            <a:r>
              <a:rPr lang="en-GB" sz="2800" dirty="0">
                <a:effectLst/>
                <a:latin typeface="Times"/>
              </a:rPr>
              <a:t>do work as expected</a:t>
            </a:r>
          </a:p>
        </p:txBody>
      </p:sp>
    </p:spTree>
    <p:extLst>
      <p:ext uri="{BB962C8B-B14F-4D97-AF65-F5344CB8AC3E}">
        <p14:creationId xmlns:p14="http://schemas.microsoft.com/office/powerpoint/2010/main" val="41495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External Systems</a:t>
            </a:r>
          </a:p>
        </p:txBody>
      </p:sp>
      <p:pic>
        <p:nvPicPr>
          <p:cNvPr id="11" name="Picture 10" descr="Diagram&#10;&#10;Description automatically generated">
            <a:extLst>
              <a:ext uri="{FF2B5EF4-FFF2-40B4-BE49-F238E27FC236}">
                <a16:creationId xmlns:a16="http://schemas.microsoft.com/office/drawing/2014/main" id="{6CBE25B4-54E5-B16C-BE47-8C6D71E51BBA}"/>
              </a:ext>
            </a:extLst>
          </p:cNvPr>
          <p:cNvPicPr>
            <a:picLocks noChangeAspect="1"/>
          </p:cNvPicPr>
          <p:nvPr/>
        </p:nvPicPr>
        <p:blipFill>
          <a:blip r:embed="rId3"/>
          <a:stretch>
            <a:fillRect/>
          </a:stretch>
        </p:blipFill>
        <p:spPr>
          <a:xfrm>
            <a:off x="6937899" y="1492080"/>
            <a:ext cx="4518363" cy="4762946"/>
          </a:xfrm>
          <a:prstGeom prst="rect">
            <a:avLst/>
          </a:prstGeom>
          <a:ln>
            <a:solidFill>
              <a:schemeClr val="tx1"/>
            </a:solidFill>
          </a:ln>
        </p:spPr>
      </p:pic>
      <p:sp>
        <p:nvSpPr>
          <p:cNvPr id="12" name="TextBox 11">
            <a:extLst>
              <a:ext uri="{FF2B5EF4-FFF2-40B4-BE49-F238E27FC236}">
                <a16:creationId xmlns:a16="http://schemas.microsoft.com/office/drawing/2014/main" id="{1CF8A3A4-3DC6-178F-B736-67BE0DA99C2D}"/>
              </a:ext>
            </a:extLst>
          </p:cNvPr>
          <p:cNvSpPr txBox="1"/>
          <p:nvPr/>
        </p:nvSpPr>
        <p:spPr>
          <a:xfrm>
            <a:off x="7460973" y="1139687"/>
            <a:ext cx="3445565" cy="369332"/>
          </a:xfrm>
          <a:prstGeom prst="rect">
            <a:avLst/>
          </a:prstGeom>
          <a:noFill/>
        </p:spPr>
        <p:txBody>
          <a:bodyPr wrap="square" rtlCol="0">
            <a:spAutoFit/>
          </a:bodyPr>
          <a:lstStyle/>
          <a:p>
            <a:r>
              <a:rPr lang="en-BE" dirty="0"/>
              <a:t>Read – Test Doubles (Fake Objects)</a:t>
            </a:r>
          </a:p>
        </p:txBody>
      </p:sp>
      <p:grpSp>
        <p:nvGrpSpPr>
          <p:cNvPr id="16" name="Group 15">
            <a:extLst>
              <a:ext uri="{FF2B5EF4-FFF2-40B4-BE49-F238E27FC236}">
                <a16:creationId xmlns:a16="http://schemas.microsoft.com/office/drawing/2014/main" id="{BA8B0070-0CA3-1BE2-B85B-0E3582E89869}"/>
              </a:ext>
            </a:extLst>
          </p:cNvPr>
          <p:cNvGrpSpPr/>
          <p:nvPr/>
        </p:nvGrpSpPr>
        <p:grpSpPr>
          <a:xfrm>
            <a:off x="735738" y="1214648"/>
            <a:ext cx="5360262" cy="5040378"/>
            <a:chOff x="735738" y="1214648"/>
            <a:chExt cx="5360262" cy="5040378"/>
          </a:xfrm>
        </p:grpSpPr>
        <p:pic>
          <p:nvPicPr>
            <p:cNvPr id="7" name="Picture 6" descr="Diagram&#10;&#10;Description automatically generated">
              <a:extLst>
                <a:ext uri="{FF2B5EF4-FFF2-40B4-BE49-F238E27FC236}">
                  <a16:creationId xmlns:a16="http://schemas.microsoft.com/office/drawing/2014/main" id="{65E3747A-0DE9-A622-9693-003D3ECDD02A}"/>
                </a:ext>
              </a:extLst>
            </p:cNvPr>
            <p:cNvPicPr>
              <a:picLocks noChangeAspect="1"/>
            </p:cNvPicPr>
            <p:nvPr/>
          </p:nvPicPr>
          <p:blipFill>
            <a:blip r:embed="rId4"/>
            <a:stretch>
              <a:fillRect/>
            </a:stretch>
          </p:blipFill>
          <p:spPr>
            <a:xfrm>
              <a:off x="964648" y="1693317"/>
              <a:ext cx="5025335" cy="3990707"/>
            </a:xfrm>
            <a:prstGeom prst="rect">
              <a:avLst/>
            </a:prstGeom>
          </p:spPr>
        </p:pic>
        <p:sp>
          <p:nvSpPr>
            <p:cNvPr id="14" name="TextBox 13">
              <a:extLst>
                <a:ext uri="{FF2B5EF4-FFF2-40B4-BE49-F238E27FC236}">
                  <a16:creationId xmlns:a16="http://schemas.microsoft.com/office/drawing/2014/main" id="{B868DFAC-13C6-21BF-3260-B6FD7D622FCA}"/>
                </a:ext>
              </a:extLst>
            </p:cNvPr>
            <p:cNvSpPr txBox="1"/>
            <p:nvPr/>
          </p:nvSpPr>
          <p:spPr>
            <a:xfrm>
              <a:off x="735738" y="5978027"/>
              <a:ext cx="5360262" cy="276999"/>
            </a:xfrm>
            <a:prstGeom prst="rect">
              <a:avLst/>
            </a:prstGeom>
            <a:noFill/>
          </p:spPr>
          <p:txBody>
            <a:bodyPr wrap="square">
              <a:spAutoFit/>
            </a:bodyPr>
            <a:lstStyle/>
            <a:p>
              <a:r>
                <a:rPr lang="en-BE" sz="1200" dirty="0"/>
                <a:t>https://blog.pragmatists.com/test-doubles-fakes-mocks-and-stubs-1a7491dfa3da</a:t>
              </a:r>
            </a:p>
          </p:txBody>
        </p:sp>
        <p:sp>
          <p:nvSpPr>
            <p:cNvPr id="15" name="TextBox 14">
              <a:extLst>
                <a:ext uri="{FF2B5EF4-FFF2-40B4-BE49-F238E27FC236}">
                  <a16:creationId xmlns:a16="http://schemas.microsoft.com/office/drawing/2014/main" id="{45BACC86-A86F-82FD-135B-5AB5C9DD1506}"/>
                </a:ext>
              </a:extLst>
            </p:cNvPr>
            <p:cNvSpPr txBox="1"/>
            <p:nvPr/>
          </p:nvSpPr>
          <p:spPr>
            <a:xfrm>
              <a:off x="1170056" y="1214648"/>
              <a:ext cx="4614518" cy="369332"/>
            </a:xfrm>
            <a:prstGeom prst="rect">
              <a:avLst/>
            </a:prstGeom>
            <a:noFill/>
            <a:ln w="28575">
              <a:solidFill>
                <a:srgbClr val="134C13"/>
              </a:solidFill>
            </a:ln>
          </p:spPr>
          <p:txBody>
            <a:bodyPr wrap="square" rtlCol="0">
              <a:spAutoFit/>
            </a:bodyPr>
            <a:lstStyle/>
            <a:p>
              <a:r>
                <a:rPr lang="en-BE" dirty="0"/>
                <a:t>Mock things out and test your code, not theirs</a:t>
              </a:r>
            </a:p>
          </p:txBody>
        </p:sp>
      </p:grpSp>
    </p:spTree>
    <p:extLst>
      <p:ext uri="{BB962C8B-B14F-4D97-AF65-F5344CB8AC3E}">
        <p14:creationId xmlns:p14="http://schemas.microsoft.com/office/powerpoint/2010/main" val="33237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Don’t Mix Test Code with Production Code</a:t>
            </a:r>
          </a:p>
        </p:txBody>
      </p:sp>
      <p:grpSp>
        <p:nvGrpSpPr>
          <p:cNvPr id="15" name="Group 14">
            <a:extLst>
              <a:ext uri="{FF2B5EF4-FFF2-40B4-BE49-F238E27FC236}">
                <a16:creationId xmlns:a16="http://schemas.microsoft.com/office/drawing/2014/main" id="{AECA04B5-7479-A5BE-57A5-3CC005AF5341}"/>
              </a:ext>
            </a:extLst>
          </p:cNvPr>
          <p:cNvGrpSpPr/>
          <p:nvPr/>
        </p:nvGrpSpPr>
        <p:grpSpPr>
          <a:xfrm>
            <a:off x="2581258" y="1128941"/>
            <a:ext cx="6062593" cy="5244610"/>
            <a:chOff x="2581258" y="1128941"/>
            <a:chExt cx="6062593" cy="5244610"/>
          </a:xfrm>
        </p:grpSpPr>
        <p:sp>
          <p:nvSpPr>
            <p:cNvPr id="7" name="TextBox 6">
              <a:extLst>
                <a:ext uri="{FF2B5EF4-FFF2-40B4-BE49-F238E27FC236}">
                  <a16:creationId xmlns:a16="http://schemas.microsoft.com/office/drawing/2014/main" id="{10A4D841-7EAB-97FF-466A-86D69C4AFD89}"/>
                </a:ext>
              </a:extLst>
            </p:cNvPr>
            <p:cNvSpPr txBox="1"/>
            <p:nvPr/>
          </p:nvSpPr>
          <p:spPr>
            <a:xfrm>
              <a:off x="3435746" y="1128941"/>
              <a:ext cx="5075583" cy="461665"/>
            </a:xfrm>
            <a:prstGeom prst="rect">
              <a:avLst/>
            </a:prstGeom>
            <a:noFill/>
          </p:spPr>
          <p:txBody>
            <a:bodyPr wrap="square">
              <a:spAutoFit/>
            </a:bodyPr>
            <a:lstStyle/>
            <a:p>
              <a:r>
                <a:rPr lang="en-GB" sz="2400" b="1" dirty="0">
                  <a:effectLst/>
                  <a:latin typeface="Times"/>
                </a:rPr>
                <a:t>Avoid Dependencies to Test Code</a:t>
              </a:r>
            </a:p>
          </p:txBody>
        </p:sp>
        <p:pic>
          <p:nvPicPr>
            <p:cNvPr id="9" name="Picture 8" descr="A screenshot of a computer&#10;&#10;Description automatically generated with low confidence">
              <a:extLst>
                <a:ext uri="{FF2B5EF4-FFF2-40B4-BE49-F238E27FC236}">
                  <a16:creationId xmlns:a16="http://schemas.microsoft.com/office/drawing/2014/main" id="{30F16AC1-CED3-3D27-F9FA-C1AB290F350B}"/>
                </a:ext>
              </a:extLst>
            </p:cNvPr>
            <p:cNvPicPr>
              <a:picLocks noChangeAspect="1"/>
            </p:cNvPicPr>
            <p:nvPr/>
          </p:nvPicPr>
          <p:blipFill>
            <a:blip r:embed="rId3"/>
            <a:stretch>
              <a:fillRect/>
            </a:stretch>
          </p:blipFill>
          <p:spPr>
            <a:xfrm>
              <a:off x="2581258" y="1590606"/>
              <a:ext cx="6062593" cy="4782945"/>
            </a:xfrm>
            <a:prstGeom prst="rect">
              <a:avLst/>
            </a:prstGeom>
            <a:ln w="28575">
              <a:solidFill>
                <a:srgbClr val="C00000"/>
              </a:solidFill>
            </a:ln>
          </p:spPr>
        </p:pic>
      </p:grpSp>
      <p:cxnSp>
        <p:nvCxnSpPr>
          <p:cNvPr id="11" name="Straight Arrow Connector 10">
            <a:extLst>
              <a:ext uri="{FF2B5EF4-FFF2-40B4-BE49-F238E27FC236}">
                <a16:creationId xmlns:a16="http://schemas.microsoft.com/office/drawing/2014/main" id="{9996F789-3554-CD66-B6DE-F2864764A0D9}"/>
              </a:ext>
            </a:extLst>
          </p:cNvPr>
          <p:cNvCxnSpPr>
            <a:cxnSpLocks/>
          </p:cNvCxnSpPr>
          <p:nvPr/>
        </p:nvCxnSpPr>
        <p:spPr>
          <a:xfrm flipH="1">
            <a:off x="7646504" y="1855649"/>
            <a:ext cx="1431235" cy="503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B7519-34FC-500C-D88C-029A6A879178}"/>
              </a:ext>
            </a:extLst>
          </p:cNvPr>
          <p:cNvCxnSpPr>
            <a:cxnSpLocks/>
          </p:cNvCxnSpPr>
          <p:nvPr/>
        </p:nvCxnSpPr>
        <p:spPr>
          <a:xfrm flipH="1">
            <a:off x="6486939" y="4678017"/>
            <a:ext cx="1437861" cy="3243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5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Must Run Fast</a:t>
            </a:r>
          </a:p>
        </p:txBody>
      </p:sp>
      <p:grpSp>
        <p:nvGrpSpPr>
          <p:cNvPr id="3" name="Group 2">
            <a:extLst>
              <a:ext uri="{FF2B5EF4-FFF2-40B4-BE49-F238E27FC236}">
                <a16:creationId xmlns:a16="http://schemas.microsoft.com/office/drawing/2014/main" id="{592DA3DD-447C-ECC7-0677-10C09BE005E8}"/>
              </a:ext>
            </a:extLst>
          </p:cNvPr>
          <p:cNvGrpSpPr/>
          <p:nvPr/>
        </p:nvGrpSpPr>
        <p:grpSpPr>
          <a:xfrm>
            <a:off x="1453045" y="1464199"/>
            <a:ext cx="2714096" cy="2922273"/>
            <a:chOff x="1466298" y="1318424"/>
            <a:chExt cx="2714096" cy="2922273"/>
          </a:xfrm>
        </p:grpSpPr>
        <p:pic>
          <p:nvPicPr>
            <p:cNvPr id="12290" name="Picture 2" descr="Software development Icons – Download for Free in PNG and SVG">
              <a:extLst>
                <a:ext uri="{FF2B5EF4-FFF2-40B4-BE49-F238E27FC236}">
                  <a16:creationId xmlns:a16="http://schemas.microsoft.com/office/drawing/2014/main" id="{7E4615E8-66A4-4AE5-B441-0C0DE46D3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2"/>
            <a:stretch/>
          </p:blipFill>
          <p:spPr bwMode="auto">
            <a:xfrm>
              <a:off x="1466298" y="1518479"/>
              <a:ext cx="2714096" cy="27222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AFB2F-5972-FBD4-2B1F-01B628321FB8}"/>
                </a:ext>
              </a:extLst>
            </p:cNvPr>
            <p:cNvSpPr txBox="1"/>
            <p:nvPr/>
          </p:nvSpPr>
          <p:spPr>
            <a:xfrm>
              <a:off x="1466299" y="1318424"/>
              <a:ext cx="2714095" cy="400110"/>
            </a:xfrm>
            <a:prstGeom prst="rect">
              <a:avLst/>
            </a:prstGeom>
            <a:noFill/>
          </p:spPr>
          <p:txBody>
            <a:bodyPr wrap="square" rtlCol="0">
              <a:spAutoFit/>
            </a:bodyPr>
            <a:lstStyle/>
            <a:p>
              <a:r>
                <a:rPr lang="en-BE" sz="2000" dirty="0"/>
                <a:t>Large Software Project</a:t>
              </a:r>
            </a:p>
          </p:txBody>
        </p:sp>
      </p:grpSp>
      <p:grpSp>
        <p:nvGrpSpPr>
          <p:cNvPr id="14" name="Group 13">
            <a:extLst>
              <a:ext uri="{FF2B5EF4-FFF2-40B4-BE49-F238E27FC236}">
                <a16:creationId xmlns:a16="http://schemas.microsoft.com/office/drawing/2014/main" id="{41BB3910-5F87-6A94-7D5F-C522F909A557}"/>
              </a:ext>
            </a:extLst>
          </p:cNvPr>
          <p:cNvGrpSpPr/>
          <p:nvPr/>
        </p:nvGrpSpPr>
        <p:grpSpPr>
          <a:xfrm>
            <a:off x="4068417" y="1577984"/>
            <a:ext cx="5247860" cy="2480221"/>
            <a:chOff x="4068417" y="1882783"/>
            <a:chExt cx="5247860" cy="2480221"/>
          </a:xfrm>
        </p:grpSpPr>
        <p:cxnSp>
          <p:nvCxnSpPr>
            <p:cNvPr id="5" name="Straight Arrow Connector 4">
              <a:extLst>
                <a:ext uri="{FF2B5EF4-FFF2-40B4-BE49-F238E27FC236}">
                  <a16:creationId xmlns:a16="http://schemas.microsoft.com/office/drawing/2014/main" id="{CBABB70D-CE08-AF4B-01E1-080E5DFEE64F}"/>
                </a:ext>
              </a:extLst>
            </p:cNvPr>
            <p:cNvCxnSpPr>
              <a:cxnSpLocks/>
            </p:cNvCxnSpPr>
            <p:nvPr/>
          </p:nvCxnSpPr>
          <p:spPr>
            <a:xfrm>
              <a:off x="4068417" y="3150094"/>
              <a:ext cx="3168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94" name="Picture 6" descr="Unit testing Icons &amp; Symbols">
              <a:extLst>
                <a:ext uri="{FF2B5EF4-FFF2-40B4-BE49-F238E27FC236}">
                  <a16:creationId xmlns:a16="http://schemas.microsoft.com/office/drawing/2014/main" id="{C112FC38-E58E-3B89-248A-B708A45C6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295" y="2166022"/>
              <a:ext cx="2196982" cy="21969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60D740-9FF9-400A-0265-527242954F2F}"/>
                </a:ext>
              </a:extLst>
            </p:cNvPr>
            <p:cNvSpPr txBox="1"/>
            <p:nvPr/>
          </p:nvSpPr>
          <p:spPr>
            <a:xfrm>
              <a:off x="5072706" y="2688429"/>
              <a:ext cx="1842052" cy="461665"/>
            </a:xfrm>
            <a:prstGeom prst="rect">
              <a:avLst/>
            </a:prstGeom>
            <a:noFill/>
          </p:spPr>
          <p:txBody>
            <a:bodyPr wrap="square" rtlCol="0">
              <a:spAutoFit/>
            </a:bodyPr>
            <a:lstStyle/>
            <a:p>
              <a:r>
                <a:rPr lang="en-BE" sz="2400" dirty="0"/>
                <a:t>contains</a:t>
              </a:r>
            </a:p>
          </p:txBody>
        </p:sp>
        <p:sp>
          <p:nvSpPr>
            <p:cNvPr id="12" name="TextBox 11">
              <a:extLst>
                <a:ext uri="{FF2B5EF4-FFF2-40B4-BE49-F238E27FC236}">
                  <a16:creationId xmlns:a16="http://schemas.microsoft.com/office/drawing/2014/main" id="{2DE9C63D-BB57-E11F-555B-38BB9CFD21C0}"/>
                </a:ext>
              </a:extLst>
            </p:cNvPr>
            <p:cNvSpPr txBox="1"/>
            <p:nvPr/>
          </p:nvSpPr>
          <p:spPr>
            <a:xfrm>
              <a:off x="6985198" y="1882783"/>
              <a:ext cx="2079325" cy="400110"/>
            </a:xfrm>
            <a:prstGeom prst="rect">
              <a:avLst/>
            </a:prstGeom>
            <a:noFill/>
          </p:spPr>
          <p:txBody>
            <a:bodyPr wrap="square" rtlCol="0">
              <a:spAutoFit/>
            </a:bodyPr>
            <a:lstStyle/>
            <a:p>
              <a:r>
                <a:rPr lang="en-BE" sz="2000" dirty="0"/>
                <a:t>&gt;1000 unit tests</a:t>
              </a:r>
            </a:p>
          </p:txBody>
        </p:sp>
      </p:grpSp>
      <p:sp>
        <p:nvSpPr>
          <p:cNvPr id="15" name="TextBox 14">
            <a:extLst>
              <a:ext uri="{FF2B5EF4-FFF2-40B4-BE49-F238E27FC236}">
                <a16:creationId xmlns:a16="http://schemas.microsoft.com/office/drawing/2014/main" id="{BD7FA66D-04B8-DFAA-00CE-56E3ABD0A4D5}"/>
              </a:ext>
            </a:extLst>
          </p:cNvPr>
          <p:cNvSpPr txBox="1"/>
          <p:nvPr/>
        </p:nvSpPr>
        <p:spPr>
          <a:xfrm>
            <a:off x="832414" y="4922132"/>
            <a:ext cx="10282248" cy="1477328"/>
          </a:xfrm>
          <a:prstGeom prst="rect">
            <a:avLst/>
          </a:prstGeom>
          <a:noFill/>
          <a:ln w="28575">
            <a:solidFill>
              <a:srgbClr val="134C13"/>
            </a:solidFill>
          </a:ln>
        </p:spPr>
        <p:txBody>
          <a:bodyPr wrap="square" rtlCol="0">
            <a:spAutoFit/>
          </a:bodyPr>
          <a:lstStyle/>
          <a:p>
            <a:pPr marL="285750" indent="-285750">
              <a:buFont typeface="Arial" panose="020B0604020202020204" pitchFamily="34" charset="0"/>
              <a:buChar char="•"/>
            </a:pPr>
            <a:r>
              <a:rPr lang="en-GB" dirty="0"/>
              <a:t>If running all unit tests takes 15 minutes, ½ hour, or more, developers are impeded in doing their work</a:t>
            </a:r>
          </a:p>
          <a:p>
            <a:pPr marL="285750" indent="-285750">
              <a:buFont typeface="Arial" panose="020B0604020202020204" pitchFamily="34" charset="0"/>
              <a:buChar char="•"/>
            </a:pPr>
            <a:r>
              <a:rPr lang="en-GB" dirty="0"/>
              <a:t>I</a:t>
            </a:r>
            <a:r>
              <a:rPr lang="en-BE" dirty="0"/>
              <a:t>f 1-test tales 0.5 secs -&gt; 1,000-tests will take 8 minutes</a:t>
            </a:r>
          </a:p>
          <a:p>
            <a:pPr marL="285750" indent="-285750">
              <a:buFont typeface="Arial" panose="020B0604020202020204" pitchFamily="34" charset="0"/>
              <a:buChar char="•"/>
            </a:pPr>
            <a:r>
              <a:rPr lang="en-GB" dirty="0"/>
              <a:t>Executing</a:t>
            </a:r>
            <a:r>
              <a:rPr lang="en-BE" dirty="0"/>
              <a:t> the whole test suit 10 times will cost 1.5 hours of waiting time. </a:t>
            </a:r>
          </a:p>
          <a:p>
            <a:pPr marL="285750" indent="-285750">
              <a:buFont typeface="Arial" panose="020B0604020202020204" pitchFamily="34" charset="0"/>
              <a:buChar char="•"/>
            </a:pPr>
            <a:r>
              <a:rPr lang="en-BE" dirty="0"/>
              <a:t>This might result developers running tests less times.</a:t>
            </a:r>
          </a:p>
          <a:p>
            <a:pPr marL="285750" indent="-285750">
              <a:buFont typeface="Arial" panose="020B0604020202020204" pitchFamily="34" charset="0"/>
              <a:buChar char="•"/>
            </a:pPr>
            <a:r>
              <a:rPr lang="en-BE" dirty="0"/>
              <a:t>A good test suit should run under 3-minutes</a:t>
            </a:r>
          </a:p>
        </p:txBody>
      </p:sp>
    </p:spTree>
    <p:extLst>
      <p:ext uri="{BB962C8B-B14F-4D97-AF65-F5344CB8AC3E}">
        <p14:creationId xmlns:p14="http://schemas.microsoft.com/office/powerpoint/2010/main" val="22492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sp>
        <p:nvSpPr>
          <p:cNvPr id="17" name="TextBox 16">
            <a:extLst>
              <a:ext uri="{FF2B5EF4-FFF2-40B4-BE49-F238E27FC236}">
                <a16:creationId xmlns:a16="http://schemas.microsoft.com/office/drawing/2014/main" id="{CEDD7367-61A3-2700-91DA-E8D4064477A2}"/>
              </a:ext>
            </a:extLst>
          </p:cNvPr>
          <p:cNvSpPr txBox="1"/>
          <p:nvPr/>
        </p:nvSpPr>
        <p:spPr>
          <a:xfrm>
            <a:off x="424069" y="1564102"/>
            <a:ext cx="9846366" cy="461665"/>
          </a:xfrm>
          <a:prstGeom prst="rect">
            <a:avLst/>
          </a:prstGeom>
          <a:noFill/>
          <a:ln w="28575">
            <a:solidFill>
              <a:srgbClr val="134C13"/>
            </a:solidFill>
          </a:ln>
        </p:spPr>
        <p:txBody>
          <a:bodyPr wrap="square">
            <a:spAutoFit/>
          </a:bodyPr>
          <a:lstStyle/>
          <a:p>
            <a:r>
              <a:rPr lang="en-BE" sz="2400" dirty="0"/>
              <a:t>How do I find all test cases that are necessary to ensure good fault detection?</a:t>
            </a:r>
          </a:p>
        </p:txBody>
      </p:sp>
      <p:grpSp>
        <p:nvGrpSpPr>
          <p:cNvPr id="23" name="Group 22">
            <a:extLst>
              <a:ext uri="{FF2B5EF4-FFF2-40B4-BE49-F238E27FC236}">
                <a16:creationId xmlns:a16="http://schemas.microsoft.com/office/drawing/2014/main" id="{37411763-691A-C246-0EED-53A94368E9C5}"/>
              </a:ext>
            </a:extLst>
          </p:cNvPr>
          <p:cNvGrpSpPr/>
          <p:nvPr/>
        </p:nvGrpSpPr>
        <p:grpSpPr>
          <a:xfrm>
            <a:off x="1338470" y="2340516"/>
            <a:ext cx="1431234" cy="1804101"/>
            <a:chOff x="1589321" y="2896479"/>
            <a:chExt cx="1431234" cy="1804101"/>
          </a:xfrm>
        </p:grpSpPr>
        <p:pic>
          <p:nvPicPr>
            <p:cNvPr id="12298" name="Picture 10" descr="Testing Web Design Vector SVG Icon - SVG Repo">
              <a:extLst>
                <a:ext uri="{FF2B5EF4-FFF2-40B4-BE49-F238E27FC236}">
                  <a16:creationId xmlns:a16="http://schemas.microsoft.com/office/drawing/2014/main" id="{67F6628C-C7B0-6472-FDCF-E6D00DACB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21" y="3269346"/>
              <a:ext cx="1431234" cy="143123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F9795F2-21E6-84D7-4487-0366B356509A}"/>
                </a:ext>
              </a:extLst>
            </p:cNvPr>
            <p:cNvSpPr txBox="1"/>
            <p:nvPr/>
          </p:nvSpPr>
          <p:spPr>
            <a:xfrm>
              <a:off x="1589321" y="2896479"/>
              <a:ext cx="1431234" cy="400110"/>
            </a:xfrm>
            <a:prstGeom prst="rect">
              <a:avLst/>
            </a:prstGeom>
            <a:noFill/>
          </p:spPr>
          <p:txBody>
            <a:bodyPr wrap="square" rtlCol="0">
              <a:spAutoFit/>
            </a:bodyPr>
            <a:lstStyle/>
            <a:p>
              <a:r>
                <a:rPr lang="en-BE" sz="2000" dirty="0"/>
                <a:t>Test cases</a:t>
              </a:r>
            </a:p>
          </p:txBody>
        </p:sp>
      </p:grpSp>
      <p:grpSp>
        <p:nvGrpSpPr>
          <p:cNvPr id="44" name="Group 43">
            <a:extLst>
              <a:ext uri="{FF2B5EF4-FFF2-40B4-BE49-F238E27FC236}">
                <a16:creationId xmlns:a16="http://schemas.microsoft.com/office/drawing/2014/main" id="{634B74E6-C26E-7BA4-8F66-235396749566}"/>
              </a:ext>
            </a:extLst>
          </p:cNvPr>
          <p:cNvGrpSpPr/>
          <p:nvPr/>
        </p:nvGrpSpPr>
        <p:grpSpPr>
          <a:xfrm>
            <a:off x="2994991" y="2358084"/>
            <a:ext cx="6451245" cy="1943260"/>
            <a:chOff x="2994991" y="2358084"/>
            <a:chExt cx="6451245" cy="1943260"/>
          </a:xfrm>
        </p:grpSpPr>
        <p:grpSp>
          <p:nvGrpSpPr>
            <p:cNvPr id="21" name="Group 20">
              <a:extLst>
                <a:ext uri="{FF2B5EF4-FFF2-40B4-BE49-F238E27FC236}">
                  <a16:creationId xmlns:a16="http://schemas.microsoft.com/office/drawing/2014/main" id="{3F6647A2-E54B-948A-2B9C-258AF664FD04}"/>
                </a:ext>
              </a:extLst>
            </p:cNvPr>
            <p:cNvGrpSpPr/>
            <p:nvPr/>
          </p:nvGrpSpPr>
          <p:grpSpPr>
            <a:xfrm>
              <a:off x="6732105" y="2358084"/>
              <a:ext cx="2714131" cy="1943260"/>
              <a:chOff x="4134680" y="2687252"/>
              <a:chExt cx="2714131" cy="1943260"/>
            </a:xfrm>
          </p:grpSpPr>
          <p:grpSp>
            <p:nvGrpSpPr>
              <p:cNvPr id="19" name="Group 18">
                <a:extLst>
                  <a:ext uri="{FF2B5EF4-FFF2-40B4-BE49-F238E27FC236}">
                    <a16:creationId xmlns:a16="http://schemas.microsoft.com/office/drawing/2014/main" id="{28953D01-9D04-567E-27E9-99AC049526D3}"/>
                  </a:ext>
                </a:extLst>
              </p:cNvPr>
              <p:cNvGrpSpPr/>
              <p:nvPr/>
            </p:nvGrpSpPr>
            <p:grpSpPr>
              <a:xfrm>
                <a:off x="4134680" y="3049121"/>
                <a:ext cx="2714131" cy="1581391"/>
                <a:chOff x="3326297" y="2638304"/>
                <a:chExt cx="2714131" cy="1581391"/>
              </a:xfrm>
            </p:grpSpPr>
            <p:pic>
              <p:nvPicPr>
                <p:cNvPr id="18" name="Picture 4" descr="Definition of a test case – Bartek Rohard Warszawski">
                  <a:extLst>
                    <a:ext uri="{FF2B5EF4-FFF2-40B4-BE49-F238E27FC236}">
                      <a16:creationId xmlns:a16="http://schemas.microsoft.com/office/drawing/2014/main" id="{75F63DCF-FAD4-9052-E8E0-C328294E6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60404">
                  <a:off x="4654075" y="2638304"/>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and drawn Growing bar graph icon in black on a white background. doodle  style Vector illustration 4473584 Vector Art at Vecteezy">
                  <a:extLst>
                    <a:ext uri="{FF2B5EF4-FFF2-40B4-BE49-F238E27FC236}">
                      <a16:creationId xmlns:a16="http://schemas.microsoft.com/office/drawing/2014/main" id="{F852AAD4-F542-E28B-4EE7-4961F881C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720" t="22807" r="20049" b="22807"/>
                <a:stretch/>
              </p:blipFill>
              <p:spPr bwMode="auto">
                <a:xfrm>
                  <a:off x="3326297" y="2703788"/>
                  <a:ext cx="1431234" cy="138425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700ACE4F-B21A-A612-8629-A1D6F53B432C}"/>
                  </a:ext>
                </a:extLst>
              </p:cNvPr>
              <p:cNvSpPr txBox="1"/>
              <p:nvPr/>
            </p:nvSpPr>
            <p:spPr>
              <a:xfrm>
                <a:off x="4492488" y="2687252"/>
                <a:ext cx="2332383" cy="400110"/>
              </a:xfrm>
              <a:prstGeom prst="rect">
                <a:avLst/>
              </a:prstGeom>
              <a:noFill/>
            </p:spPr>
            <p:txBody>
              <a:bodyPr wrap="square" rtlCol="0">
                <a:spAutoFit/>
              </a:bodyPr>
              <a:lstStyle/>
              <a:p>
                <a:r>
                  <a:rPr lang="en-BE" sz="2000" dirty="0"/>
                  <a:t>High Test Coverage</a:t>
                </a:r>
              </a:p>
            </p:txBody>
          </p:sp>
        </p:grpSp>
        <p:grpSp>
          <p:nvGrpSpPr>
            <p:cNvPr id="27" name="Group 26">
              <a:extLst>
                <a:ext uri="{FF2B5EF4-FFF2-40B4-BE49-F238E27FC236}">
                  <a16:creationId xmlns:a16="http://schemas.microsoft.com/office/drawing/2014/main" id="{14CB966C-733B-7116-9805-9285CC7802FC}"/>
                </a:ext>
              </a:extLst>
            </p:cNvPr>
            <p:cNvGrpSpPr/>
            <p:nvPr/>
          </p:nvGrpSpPr>
          <p:grpSpPr>
            <a:xfrm>
              <a:off x="2994991" y="3059668"/>
              <a:ext cx="3498574" cy="369332"/>
              <a:chOff x="2994991" y="3970930"/>
              <a:chExt cx="3498574" cy="369332"/>
            </a:xfrm>
          </p:grpSpPr>
          <p:cxnSp>
            <p:nvCxnSpPr>
              <p:cNvPr id="25" name="Straight Arrow Connector 24">
                <a:extLst>
                  <a:ext uri="{FF2B5EF4-FFF2-40B4-BE49-F238E27FC236}">
                    <a16:creationId xmlns:a16="http://schemas.microsoft.com/office/drawing/2014/main" id="{BC7CD32C-AA3B-4333-FD3C-73EAF5A92960}"/>
                  </a:ext>
                </a:extLst>
              </p:cNvPr>
              <p:cNvCxnSpPr/>
              <p:nvPr/>
            </p:nvCxnSpPr>
            <p:spPr>
              <a:xfrm>
                <a:off x="2994991" y="4340262"/>
                <a:ext cx="34985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16F57F-B621-4EBF-7148-871053E3DD59}"/>
                  </a:ext>
                </a:extLst>
              </p:cNvPr>
              <p:cNvSpPr txBox="1"/>
              <p:nvPr/>
            </p:nvSpPr>
            <p:spPr>
              <a:xfrm>
                <a:off x="4214191" y="3970930"/>
                <a:ext cx="1047316" cy="369332"/>
              </a:xfrm>
              <a:prstGeom prst="rect">
                <a:avLst/>
              </a:prstGeom>
              <a:noFill/>
            </p:spPr>
            <p:txBody>
              <a:bodyPr wrap="square" rtlCol="0">
                <a:spAutoFit/>
              </a:bodyPr>
              <a:lstStyle/>
              <a:p>
                <a:r>
                  <a:rPr lang="en-BE" dirty="0"/>
                  <a:t>Select</a:t>
                </a:r>
              </a:p>
            </p:txBody>
          </p:sp>
        </p:grpSp>
      </p:grpSp>
      <p:grpSp>
        <p:nvGrpSpPr>
          <p:cNvPr id="33" name="Group 32">
            <a:extLst>
              <a:ext uri="{FF2B5EF4-FFF2-40B4-BE49-F238E27FC236}">
                <a16:creationId xmlns:a16="http://schemas.microsoft.com/office/drawing/2014/main" id="{7369A6F9-FA91-466A-69F2-0121380D322F}"/>
              </a:ext>
            </a:extLst>
          </p:cNvPr>
          <p:cNvGrpSpPr/>
          <p:nvPr/>
        </p:nvGrpSpPr>
        <p:grpSpPr>
          <a:xfrm>
            <a:off x="1384852" y="4267200"/>
            <a:ext cx="1338469" cy="2234344"/>
            <a:chOff x="1384852" y="4267200"/>
            <a:chExt cx="1338469" cy="2234344"/>
          </a:xfrm>
        </p:grpSpPr>
        <p:grpSp>
          <p:nvGrpSpPr>
            <p:cNvPr id="31" name="Group 30">
              <a:extLst>
                <a:ext uri="{FF2B5EF4-FFF2-40B4-BE49-F238E27FC236}">
                  <a16:creationId xmlns:a16="http://schemas.microsoft.com/office/drawing/2014/main" id="{1516D8B7-1954-FE16-6738-6EE0F14FE6B4}"/>
                </a:ext>
              </a:extLst>
            </p:cNvPr>
            <p:cNvGrpSpPr/>
            <p:nvPr/>
          </p:nvGrpSpPr>
          <p:grpSpPr>
            <a:xfrm>
              <a:off x="1384852" y="5595731"/>
              <a:ext cx="1338469" cy="905813"/>
              <a:chOff x="1338470" y="5654927"/>
              <a:chExt cx="1338469" cy="905813"/>
            </a:xfrm>
          </p:grpSpPr>
          <p:pic>
            <p:nvPicPr>
              <p:cNvPr id="12302" name="Picture 14" descr="Premium Vector | Infinity symbol or sign, infinity icon vector illustration">
                <a:extLst>
                  <a:ext uri="{FF2B5EF4-FFF2-40B4-BE49-F238E27FC236}">
                    <a16:creationId xmlns:a16="http://schemas.microsoft.com/office/drawing/2014/main" id="{B5A3F020-03D8-DE13-CBF6-94AC1CC898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12" t="29539" r="26696" b="32367"/>
              <a:stretch/>
            </p:blipFill>
            <p:spPr bwMode="auto">
              <a:xfrm>
                <a:off x="1338470" y="5654927"/>
                <a:ext cx="1235150" cy="607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E0187BE-A155-BB77-0CF2-CBF5E49CC990}"/>
                  </a:ext>
                </a:extLst>
              </p:cNvPr>
              <p:cNvSpPr txBox="1"/>
              <p:nvPr/>
            </p:nvSpPr>
            <p:spPr>
              <a:xfrm>
                <a:off x="1338470" y="6160630"/>
                <a:ext cx="1338469" cy="400110"/>
              </a:xfrm>
              <a:prstGeom prst="rect">
                <a:avLst/>
              </a:prstGeom>
              <a:noFill/>
            </p:spPr>
            <p:txBody>
              <a:bodyPr wrap="square" rtlCol="0">
                <a:spAutoFit/>
              </a:bodyPr>
              <a:lstStyle/>
              <a:p>
                <a:r>
                  <a:rPr lang="en-BE" sz="2000" dirty="0"/>
                  <a:t>Test cases</a:t>
                </a:r>
              </a:p>
            </p:txBody>
          </p:sp>
        </p:grpSp>
        <p:grpSp>
          <p:nvGrpSpPr>
            <p:cNvPr id="32" name="Group 31">
              <a:extLst>
                <a:ext uri="{FF2B5EF4-FFF2-40B4-BE49-F238E27FC236}">
                  <a16:creationId xmlns:a16="http://schemas.microsoft.com/office/drawing/2014/main" id="{5325CBB0-9ACC-DC16-1E61-6B68D1AB762E}"/>
                </a:ext>
              </a:extLst>
            </p:cNvPr>
            <p:cNvGrpSpPr/>
            <p:nvPr/>
          </p:nvGrpSpPr>
          <p:grpSpPr>
            <a:xfrm>
              <a:off x="2007704" y="4267200"/>
              <a:ext cx="612298" cy="1205948"/>
              <a:chOff x="2007704" y="4267200"/>
              <a:chExt cx="612298" cy="1205948"/>
            </a:xfrm>
          </p:grpSpPr>
          <p:pic>
            <p:nvPicPr>
              <p:cNvPr id="12304" name="Picture 16" descr="Combination - Aptitude - DYclassroom | Have fun learning :-)">
                <a:extLst>
                  <a:ext uri="{FF2B5EF4-FFF2-40B4-BE49-F238E27FC236}">
                    <a16:creationId xmlns:a16="http://schemas.microsoft.com/office/drawing/2014/main" id="{E2B52F13-5B43-F29F-760D-3F9B85216A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613" r="78458" b="27336"/>
              <a:stretch/>
            </p:blipFill>
            <p:spPr bwMode="auto">
              <a:xfrm>
                <a:off x="2102660" y="4605123"/>
                <a:ext cx="517342" cy="49183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52E8984-D753-1442-1A49-A815BFD1DF9D}"/>
                  </a:ext>
                </a:extLst>
              </p:cNvPr>
              <p:cNvCxnSpPr/>
              <p:nvPr/>
            </p:nvCxnSpPr>
            <p:spPr>
              <a:xfrm>
                <a:off x="2007704" y="4267200"/>
                <a:ext cx="0" cy="1205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70913CD-1C93-92B3-C5B4-C51111203903}"/>
              </a:ext>
            </a:extLst>
          </p:cNvPr>
          <p:cNvGrpSpPr/>
          <p:nvPr/>
        </p:nvGrpSpPr>
        <p:grpSpPr>
          <a:xfrm>
            <a:off x="2723321" y="5553244"/>
            <a:ext cx="2130059" cy="988312"/>
            <a:chOff x="2723321" y="5553244"/>
            <a:chExt cx="2130059" cy="988312"/>
          </a:xfrm>
        </p:grpSpPr>
        <p:pic>
          <p:nvPicPr>
            <p:cNvPr id="12306" name="Picture 18" descr="Time budget icon 3738385 Vector Art at Vecteezy">
              <a:extLst>
                <a:ext uri="{FF2B5EF4-FFF2-40B4-BE49-F238E27FC236}">
                  <a16:creationId xmlns:a16="http://schemas.microsoft.com/office/drawing/2014/main" id="{2F887284-5E1D-460A-5EB3-BF4DFC85D5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721" t="6764" r="11546" b="6667"/>
            <a:stretch/>
          </p:blipFill>
          <p:spPr bwMode="auto">
            <a:xfrm>
              <a:off x="4037129" y="5553244"/>
              <a:ext cx="816251" cy="909049"/>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Problem flat gradient icon Royalty Free Vector Image">
              <a:extLst>
                <a:ext uri="{FF2B5EF4-FFF2-40B4-BE49-F238E27FC236}">
                  <a16:creationId xmlns:a16="http://schemas.microsoft.com/office/drawing/2014/main" id="{DA65FA28-4A43-130C-455A-FFE7D23E91F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31" r="12536" b="29539"/>
            <a:stretch/>
          </p:blipFill>
          <p:spPr bwMode="auto">
            <a:xfrm>
              <a:off x="3101929" y="6001108"/>
              <a:ext cx="556592" cy="5404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A4D68FC7-117D-FCD0-F026-B50AFB502FEF}"/>
                </a:ext>
              </a:extLst>
            </p:cNvPr>
            <p:cNvCxnSpPr/>
            <p:nvPr/>
          </p:nvCxnSpPr>
          <p:spPr>
            <a:xfrm flipH="1">
              <a:off x="2723321" y="5899339"/>
              <a:ext cx="11728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BCC6E8-8B2E-316B-CE4A-56F622374A72}"/>
              </a:ext>
            </a:extLst>
          </p:cNvPr>
          <p:cNvGrpSpPr/>
          <p:nvPr/>
        </p:nvGrpSpPr>
        <p:grpSpPr>
          <a:xfrm>
            <a:off x="2723321" y="3975652"/>
            <a:ext cx="3770244" cy="1620079"/>
            <a:chOff x="2723321" y="3975652"/>
            <a:chExt cx="3770244" cy="1620079"/>
          </a:xfrm>
        </p:grpSpPr>
        <p:cxnSp>
          <p:nvCxnSpPr>
            <p:cNvPr id="38" name="Straight Arrow Connector 37">
              <a:extLst>
                <a:ext uri="{FF2B5EF4-FFF2-40B4-BE49-F238E27FC236}">
                  <a16:creationId xmlns:a16="http://schemas.microsoft.com/office/drawing/2014/main" id="{07C3FBBA-32F5-4711-1F71-C8C75AA21045}"/>
                </a:ext>
              </a:extLst>
            </p:cNvPr>
            <p:cNvCxnSpPr/>
            <p:nvPr/>
          </p:nvCxnSpPr>
          <p:spPr>
            <a:xfrm flipV="1">
              <a:off x="2723321" y="3975652"/>
              <a:ext cx="3770244" cy="1620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12" name="Picture 24" descr="the new code – Slash Page Load Times With CSS Font Subsetting">
              <a:extLst>
                <a:ext uri="{FF2B5EF4-FFF2-40B4-BE49-F238E27FC236}">
                  <a16:creationId xmlns:a16="http://schemas.microsoft.com/office/drawing/2014/main" id="{FA1AB3A4-829C-E4A0-6455-AFB3D9B83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137429">
              <a:off x="3869297" y="4117996"/>
              <a:ext cx="910790" cy="6822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B5B0841F-5D4B-72BE-45CD-BA0921014235}"/>
              </a:ext>
            </a:extLst>
          </p:cNvPr>
          <p:cNvGrpSpPr/>
          <p:nvPr/>
        </p:nvGrpSpPr>
        <p:grpSpPr>
          <a:xfrm>
            <a:off x="7872181" y="4384117"/>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Partitioning/Class</a:t>
              </a:r>
            </a:p>
          </p:txBody>
        </p:sp>
      </p:grpSp>
      <p:grpSp>
        <p:nvGrpSpPr>
          <p:cNvPr id="43" name="Group 42">
            <a:extLst>
              <a:ext uri="{FF2B5EF4-FFF2-40B4-BE49-F238E27FC236}">
                <a16:creationId xmlns:a16="http://schemas.microsoft.com/office/drawing/2014/main" id="{E97443DE-9435-650E-8516-578FBB9CAF63}"/>
              </a:ext>
            </a:extLst>
          </p:cNvPr>
          <p:cNvGrpSpPr/>
          <p:nvPr/>
        </p:nvGrpSpPr>
        <p:grpSpPr>
          <a:xfrm>
            <a:off x="7767799" y="5521963"/>
            <a:ext cx="3224483" cy="1171154"/>
            <a:chOff x="7701539" y="5521963"/>
            <a:chExt cx="3224483" cy="1171154"/>
          </a:xfrm>
        </p:grpSpPr>
        <p:pic>
          <p:nvPicPr>
            <p:cNvPr id="12314" name="Picture 26" descr="Guide To 5 Test Case Design Techniques With Examples - Lotus QA - Leading  IT Outsourcing Company In Vietnam">
              <a:extLst>
                <a:ext uri="{FF2B5EF4-FFF2-40B4-BE49-F238E27FC236}">
                  <a16:creationId xmlns:a16="http://schemas.microsoft.com/office/drawing/2014/main" id="{611496FD-9561-ED5F-264A-7D2A76CE944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F89280D6-C4DA-87C8-EA05-2F06366484E7}"/>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49" name="Group 48">
            <a:extLst>
              <a:ext uri="{FF2B5EF4-FFF2-40B4-BE49-F238E27FC236}">
                <a16:creationId xmlns:a16="http://schemas.microsoft.com/office/drawing/2014/main" id="{9D9F2EDD-DE1F-33EC-5CC6-AE69383237BE}"/>
              </a:ext>
            </a:extLst>
          </p:cNvPr>
          <p:cNvGrpSpPr/>
          <p:nvPr/>
        </p:nvGrpSpPr>
        <p:grpSpPr>
          <a:xfrm>
            <a:off x="4994370" y="4399812"/>
            <a:ext cx="2846704" cy="2391837"/>
            <a:chOff x="4994370" y="4399812"/>
            <a:chExt cx="2846704" cy="2391837"/>
          </a:xfrm>
        </p:grpSpPr>
        <p:sp>
          <p:nvSpPr>
            <p:cNvPr id="45" name="Left Brace 44">
              <a:extLst>
                <a:ext uri="{FF2B5EF4-FFF2-40B4-BE49-F238E27FC236}">
                  <a16:creationId xmlns:a16="http://schemas.microsoft.com/office/drawing/2014/main" id="{61BFB2B4-452C-C3EF-5720-8F1D780799A4}"/>
                </a:ext>
              </a:extLst>
            </p:cNvPr>
            <p:cNvSpPr/>
            <p:nvPr/>
          </p:nvSpPr>
          <p:spPr>
            <a:xfrm>
              <a:off x="7566316" y="4399812"/>
              <a:ext cx="274758" cy="239183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47" name="Straight Arrow Connector 46">
              <a:extLst>
                <a:ext uri="{FF2B5EF4-FFF2-40B4-BE49-F238E27FC236}">
                  <a16:creationId xmlns:a16="http://schemas.microsoft.com/office/drawing/2014/main" id="{58486362-4EBB-279B-43D5-457717D06157}"/>
                </a:ext>
              </a:extLst>
            </p:cNvPr>
            <p:cNvCxnSpPr>
              <a:cxnSpLocks/>
            </p:cNvCxnSpPr>
            <p:nvPr/>
          </p:nvCxnSpPr>
          <p:spPr>
            <a:xfrm>
              <a:off x="4994370" y="4785691"/>
              <a:ext cx="2453352" cy="7675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grpSp>
        <p:nvGrpSpPr>
          <p:cNvPr id="42" name="Group 41">
            <a:extLst>
              <a:ext uri="{FF2B5EF4-FFF2-40B4-BE49-F238E27FC236}">
                <a16:creationId xmlns:a16="http://schemas.microsoft.com/office/drawing/2014/main" id="{B5B0841F-5D4B-72BE-45CD-BA0921014235}"/>
              </a:ext>
            </a:extLst>
          </p:cNvPr>
          <p:cNvGrpSpPr/>
          <p:nvPr/>
        </p:nvGrpSpPr>
        <p:grpSpPr>
          <a:xfrm>
            <a:off x="3578477" y="1325563"/>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a:t>
              </a:r>
            </a:p>
          </p:txBody>
        </p:sp>
      </p:grpSp>
      <p:grpSp>
        <p:nvGrpSpPr>
          <p:cNvPr id="10" name="Group 9">
            <a:extLst>
              <a:ext uri="{FF2B5EF4-FFF2-40B4-BE49-F238E27FC236}">
                <a16:creationId xmlns:a16="http://schemas.microsoft.com/office/drawing/2014/main" id="{21B8C84B-5DDD-0068-01A8-28D3736357AA}"/>
              </a:ext>
            </a:extLst>
          </p:cNvPr>
          <p:cNvGrpSpPr/>
          <p:nvPr/>
        </p:nvGrpSpPr>
        <p:grpSpPr>
          <a:xfrm>
            <a:off x="2346025" y="2361730"/>
            <a:ext cx="4065102" cy="376486"/>
            <a:chOff x="2346025" y="2361730"/>
            <a:chExt cx="4065102" cy="376486"/>
          </a:xfrm>
        </p:grpSpPr>
        <p:sp>
          <p:nvSpPr>
            <p:cNvPr id="2" name="TextBox 1">
              <a:extLst>
                <a:ext uri="{FF2B5EF4-FFF2-40B4-BE49-F238E27FC236}">
                  <a16:creationId xmlns:a16="http://schemas.microsoft.com/office/drawing/2014/main" id="{D6D3832A-9C8A-0B74-5E6E-DBC05084191D}"/>
                </a:ext>
              </a:extLst>
            </p:cNvPr>
            <p:cNvSpPr txBox="1"/>
            <p:nvPr/>
          </p:nvSpPr>
          <p:spPr>
            <a:xfrm>
              <a:off x="2346025" y="2367799"/>
              <a:ext cx="1232452" cy="369332"/>
            </a:xfrm>
            <a:prstGeom prst="rect">
              <a:avLst/>
            </a:prstGeom>
            <a:noFill/>
            <a:ln w="38100">
              <a:noFill/>
            </a:ln>
          </p:spPr>
          <p:txBody>
            <a:bodyPr wrap="square" rtlCol="0">
              <a:spAutoFit/>
            </a:bodyPr>
            <a:lstStyle/>
            <a:p>
              <a:pPr algn="ctr"/>
              <a:r>
                <a:rPr lang="en-BE" dirty="0"/>
                <a:t>Partitions:</a:t>
              </a:r>
            </a:p>
          </p:txBody>
        </p:sp>
        <p:sp>
          <p:nvSpPr>
            <p:cNvPr id="5" name="TextBox 4">
              <a:extLst>
                <a:ext uri="{FF2B5EF4-FFF2-40B4-BE49-F238E27FC236}">
                  <a16:creationId xmlns:a16="http://schemas.microsoft.com/office/drawing/2014/main" id="{17DE5ADD-FEB0-8546-A8B8-535FBA35B466}"/>
                </a:ext>
              </a:extLst>
            </p:cNvPr>
            <p:cNvSpPr txBox="1"/>
            <p:nvPr/>
          </p:nvSpPr>
          <p:spPr>
            <a:xfrm>
              <a:off x="3866318" y="2361730"/>
              <a:ext cx="351184" cy="369332"/>
            </a:xfrm>
            <a:prstGeom prst="rect">
              <a:avLst/>
            </a:prstGeom>
            <a:noFill/>
            <a:ln w="28575">
              <a:solidFill>
                <a:srgbClr val="134C13"/>
              </a:solidFill>
            </a:ln>
          </p:spPr>
          <p:txBody>
            <a:bodyPr wrap="square" rtlCol="0">
              <a:spAutoFit/>
            </a:bodyPr>
            <a:lstStyle/>
            <a:p>
              <a:r>
                <a:rPr lang="en-BE" dirty="0"/>
                <a:t>1</a:t>
              </a:r>
            </a:p>
          </p:txBody>
        </p:sp>
        <p:sp>
          <p:nvSpPr>
            <p:cNvPr id="7" name="TextBox 6">
              <a:extLst>
                <a:ext uri="{FF2B5EF4-FFF2-40B4-BE49-F238E27FC236}">
                  <a16:creationId xmlns:a16="http://schemas.microsoft.com/office/drawing/2014/main" id="{A51B6D1F-BBA6-255D-B047-155AF3EBDE78}"/>
                </a:ext>
              </a:extLst>
            </p:cNvPr>
            <p:cNvSpPr txBox="1"/>
            <p:nvPr/>
          </p:nvSpPr>
          <p:spPr>
            <a:xfrm>
              <a:off x="4547539" y="2368884"/>
              <a:ext cx="351184" cy="369332"/>
            </a:xfrm>
            <a:prstGeom prst="rect">
              <a:avLst/>
            </a:prstGeom>
            <a:noFill/>
            <a:ln w="28575">
              <a:solidFill>
                <a:srgbClr val="134C13"/>
              </a:solidFill>
            </a:ln>
          </p:spPr>
          <p:txBody>
            <a:bodyPr wrap="square" rtlCol="0">
              <a:spAutoFit/>
            </a:bodyPr>
            <a:lstStyle/>
            <a:p>
              <a:r>
                <a:rPr lang="en-BE" dirty="0"/>
                <a:t>2</a:t>
              </a:r>
            </a:p>
          </p:txBody>
        </p:sp>
        <p:sp>
          <p:nvSpPr>
            <p:cNvPr id="8" name="TextBox 7">
              <a:extLst>
                <a:ext uri="{FF2B5EF4-FFF2-40B4-BE49-F238E27FC236}">
                  <a16:creationId xmlns:a16="http://schemas.microsoft.com/office/drawing/2014/main" id="{B02CEA5F-817A-9253-8E64-A6BF19581F4D}"/>
                </a:ext>
              </a:extLst>
            </p:cNvPr>
            <p:cNvSpPr txBox="1"/>
            <p:nvPr/>
          </p:nvSpPr>
          <p:spPr>
            <a:xfrm>
              <a:off x="5276019" y="2361730"/>
              <a:ext cx="351184" cy="369332"/>
            </a:xfrm>
            <a:prstGeom prst="rect">
              <a:avLst/>
            </a:prstGeom>
            <a:noFill/>
            <a:ln w="28575">
              <a:solidFill>
                <a:srgbClr val="134C13"/>
              </a:solidFill>
            </a:ln>
          </p:spPr>
          <p:txBody>
            <a:bodyPr wrap="square" rtlCol="0">
              <a:spAutoFit/>
            </a:bodyPr>
            <a:lstStyle/>
            <a:p>
              <a:r>
                <a:rPr lang="en-BE" dirty="0"/>
                <a:t>3</a:t>
              </a:r>
            </a:p>
          </p:txBody>
        </p:sp>
        <p:sp>
          <p:nvSpPr>
            <p:cNvPr id="9" name="TextBox 8">
              <a:extLst>
                <a:ext uri="{FF2B5EF4-FFF2-40B4-BE49-F238E27FC236}">
                  <a16:creationId xmlns:a16="http://schemas.microsoft.com/office/drawing/2014/main" id="{7806E94D-7E65-D49C-D327-576B35DA2DBE}"/>
                </a:ext>
              </a:extLst>
            </p:cNvPr>
            <p:cNvSpPr txBox="1"/>
            <p:nvPr/>
          </p:nvSpPr>
          <p:spPr>
            <a:xfrm>
              <a:off x="6059943" y="2368884"/>
              <a:ext cx="351184" cy="369332"/>
            </a:xfrm>
            <a:prstGeom prst="rect">
              <a:avLst/>
            </a:prstGeom>
            <a:noFill/>
            <a:ln w="28575">
              <a:solidFill>
                <a:srgbClr val="134C13"/>
              </a:solidFill>
            </a:ln>
          </p:spPr>
          <p:txBody>
            <a:bodyPr wrap="square" rtlCol="0">
              <a:spAutoFit/>
            </a:bodyPr>
            <a:lstStyle/>
            <a:p>
              <a:r>
                <a:rPr lang="en-BE" dirty="0"/>
                <a:t>4</a:t>
              </a:r>
            </a:p>
          </p:txBody>
        </p:sp>
      </p:grpSp>
      <p:grpSp>
        <p:nvGrpSpPr>
          <p:cNvPr id="14" name="Group 13">
            <a:extLst>
              <a:ext uri="{FF2B5EF4-FFF2-40B4-BE49-F238E27FC236}">
                <a16:creationId xmlns:a16="http://schemas.microsoft.com/office/drawing/2014/main" id="{DB0FD06C-4813-F064-6578-95B829C838FE}"/>
              </a:ext>
            </a:extLst>
          </p:cNvPr>
          <p:cNvGrpSpPr/>
          <p:nvPr/>
        </p:nvGrpSpPr>
        <p:grpSpPr>
          <a:xfrm>
            <a:off x="2045800" y="3011789"/>
            <a:ext cx="6811621" cy="1846660"/>
            <a:chOff x="2045800" y="3011789"/>
            <a:chExt cx="6811621" cy="1846660"/>
          </a:xfrm>
        </p:grpSpPr>
        <p:sp>
          <p:nvSpPr>
            <p:cNvPr id="12" name="TextBox 11">
              <a:extLst>
                <a:ext uri="{FF2B5EF4-FFF2-40B4-BE49-F238E27FC236}">
                  <a16:creationId xmlns:a16="http://schemas.microsoft.com/office/drawing/2014/main" id="{B068B1A7-F280-28B3-B7EA-02038E8AEB49}"/>
                </a:ext>
              </a:extLst>
            </p:cNvPr>
            <p:cNvSpPr txBox="1"/>
            <p:nvPr/>
          </p:nvSpPr>
          <p:spPr>
            <a:xfrm>
              <a:off x="2045800" y="3381121"/>
              <a:ext cx="6811621" cy="1477328"/>
            </a:xfrm>
            <a:prstGeom prst="rect">
              <a:avLst/>
            </a:prstGeom>
            <a:noFill/>
            <a:ln w="28575">
              <a:solidFill>
                <a:srgbClr val="134C13"/>
              </a:solidFill>
            </a:ln>
          </p:spPr>
          <p:txBody>
            <a:bodyPr wrap="square">
              <a:spAutoFit/>
            </a:bodyPr>
            <a:lstStyle/>
            <a:p>
              <a:pPr marL="285750" indent="-285750">
                <a:buFont typeface="Arial" panose="020B0604020202020204" pitchFamily="34" charset="0"/>
                <a:buChar char="•"/>
              </a:pPr>
              <a:r>
                <a:rPr lang="en-GB" dirty="0">
                  <a:effectLst/>
                  <a:latin typeface="Times"/>
                </a:rPr>
                <a:t>The bank charges 4 percent penalty interest on overdrafts.</a:t>
              </a:r>
            </a:p>
            <a:p>
              <a:pPr marL="285750" indent="-285750">
                <a:buFont typeface="Arial" panose="020B0604020202020204" pitchFamily="34" charset="0"/>
                <a:buChar char="•"/>
              </a:pPr>
              <a:r>
                <a:rPr lang="en-GB" dirty="0">
                  <a:effectLst/>
                  <a:latin typeface="Times"/>
                </a:rPr>
                <a:t>The bank offers 0.5 percent interest for the first 5,000 USD savings.</a:t>
              </a:r>
            </a:p>
            <a:p>
              <a:pPr marL="285750" indent="-285750">
                <a:buFont typeface="Arial" panose="020B0604020202020204" pitchFamily="34" charset="0"/>
                <a:buChar char="•"/>
              </a:pPr>
              <a:r>
                <a:rPr lang="en-GB" dirty="0">
                  <a:effectLst/>
                  <a:latin typeface="Times"/>
                </a:rPr>
                <a:t>The bank offers 1 percent interest for the next 5,000 USD savings.</a:t>
              </a:r>
            </a:p>
            <a:p>
              <a:pPr marL="285750" indent="-285750">
                <a:buFont typeface="Arial" panose="020B0604020202020204" pitchFamily="34" charset="0"/>
                <a:buChar char="•"/>
              </a:pPr>
              <a:r>
                <a:rPr lang="en-GB" dirty="0">
                  <a:effectLst/>
                  <a:latin typeface="Times"/>
                </a:rPr>
                <a:t>The bank offers 2 percent interest for the rest.</a:t>
              </a:r>
            </a:p>
            <a:p>
              <a:pPr marL="285750" indent="-285750">
                <a:buFont typeface="Arial" panose="020B0604020202020204" pitchFamily="34" charset="0"/>
                <a:buChar char="•"/>
              </a:pPr>
              <a:r>
                <a:rPr lang="en-GB" dirty="0">
                  <a:effectLst/>
                  <a:latin typeface="Times"/>
                </a:rPr>
                <a:t>Interest is calculated on a daily basis.</a:t>
              </a:r>
            </a:p>
          </p:txBody>
        </p:sp>
        <p:sp>
          <p:nvSpPr>
            <p:cNvPr id="13" name="TextBox 12">
              <a:extLst>
                <a:ext uri="{FF2B5EF4-FFF2-40B4-BE49-F238E27FC236}">
                  <a16:creationId xmlns:a16="http://schemas.microsoft.com/office/drawing/2014/main" id="{46FBB27C-3046-F7AD-6F55-E236BAC66FA5}"/>
                </a:ext>
              </a:extLst>
            </p:cNvPr>
            <p:cNvSpPr txBox="1"/>
            <p:nvPr/>
          </p:nvSpPr>
          <p:spPr>
            <a:xfrm>
              <a:off x="3703919" y="3011789"/>
              <a:ext cx="3495381" cy="369332"/>
            </a:xfrm>
            <a:prstGeom prst="rect">
              <a:avLst/>
            </a:prstGeom>
            <a:noFill/>
          </p:spPr>
          <p:txBody>
            <a:bodyPr wrap="square" rtlCol="0">
              <a:spAutoFit/>
            </a:bodyPr>
            <a:lstStyle/>
            <a:p>
              <a:r>
                <a:rPr lang="en-BE" b="1" dirty="0"/>
                <a:t>Bank Interest Calculator API</a:t>
              </a:r>
            </a:p>
          </p:txBody>
        </p:sp>
      </p:grpSp>
      <p:sp>
        <p:nvSpPr>
          <p:cNvPr id="48" name="TextBox 47">
            <a:extLst>
              <a:ext uri="{FF2B5EF4-FFF2-40B4-BE49-F238E27FC236}">
                <a16:creationId xmlns:a16="http://schemas.microsoft.com/office/drawing/2014/main" id="{6699D0E0-A94F-F3D9-9466-72E9CFEA68D5}"/>
              </a:ext>
            </a:extLst>
          </p:cNvPr>
          <p:cNvSpPr txBox="1"/>
          <p:nvPr/>
        </p:nvSpPr>
        <p:spPr>
          <a:xfrm>
            <a:off x="6948712" y="1471578"/>
            <a:ext cx="3797704" cy="830997"/>
          </a:xfrm>
          <a:prstGeom prst="rect">
            <a:avLst/>
          </a:prstGeom>
          <a:noFill/>
          <a:ln w="28575">
            <a:solidFill>
              <a:srgbClr val="134C13"/>
            </a:solidFill>
          </a:ln>
        </p:spPr>
        <p:txBody>
          <a:bodyPr wrap="square" rtlCol="0">
            <a:spAutoFit/>
          </a:bodyPr>
          <a:lstStyle/>
          <a:p>
            <a:pPr algn="ctr"/>
            <a:r>
              <a:rPr lang="en-BE" sz="2400" dirty="0"/>
              <a:t>Test input data/test cases: </a:t>
            </a:r>
          </a:p>
          <a:p>
            <a:pPr algn="ctr"/>
            <a:r>
              <a:rPr lang="en-BE" sz="2400" dirty="0"/>
              <a:t>{-2, 5, 8, 17}</a:t>
            </a:r>
          </a:p>
        </p:txBody>
      </p:sp>
      <p:sp>
        <p:nvSpPr>
          <p:cNvPr id="50" name="TextBox 49">
            <a:extLst>
              <a:ext uri="{FF2B5EF4-FFF2-40B4-BE49-F238E27FC236}">
                <a16:creationId xmlns:a16="http://schemas.microsoft.com/office/drawing/2014/main" id="{C1C3044C-3567-FE4D-719F-3B05239DFBE2}"/>
              </a:ext>
            </a:extLst>
          </p:cNvPr>
          <p:cNvSpPr txBox="1"/>
          <p:nvPr/>
        </p:nvSpPr>
        <p:spPr>
          <a:xfrm>
            <a:off x="9654773" y="4248402"/>
            <a:ext cx="1835134" cy="461665"/>
          </a:xfrm>
          <a:prstGeom prst="rect">
            <a:avLst/>
          </a:prstGeom>
          <a:noFill/>
          <a:ln w="38100">
            <a:solidFill>
              <a:srgbClr val="C00000"/>
            </a:solidFill>
          </a:ln>
        </p:spPr>
        <p:txBody>
          <a:bodyPr wrap="square" rtlCol="0">
            <a:spAutoFit/>
          </a:bodyPr>
          <a:lstStyle/>
          <a:p>
            <a:pPr algn="ctr"/>
            <a:r>
              <a:rPr lang="en-BE" sz="2400" dirty="0"/>
              <a:t>Two Classes</a:t>
            </a:r>
          </a:p>
        </p:txBody>
      </p:sp>
      <p:grpSp>
        <p:nvGrpSpPr>
          <p:cNvPr id="12293" name="Group 12292">
            <a:extLst>
              <a:ext uri="{FF2B5EF4-FFF2-40B4-BE49-F238E27FC236}">
                <a16:creationId xmlns:a16="http://schemas.microsoft.com/office/drawing/2014/main" id="{B61FEFB7-7906-9CAE-3F51-679BB141BE6C}"/>
              </a:ext>
            </a:extLst>
          </p:cNvPr>
          <p:cNvGrpSpPr/>
          <p:nvPr/>
        </p:nvGrpSpPr>
        <p:grpSpPr>
          <a:xfrm>
            <a:off x="251100" y="3429000"/>
            <a:ext cx="9403673" cy="3135218"/>
            <a:chOff x="251100" y="3429000"/>
            <a:chExt cx="9403673" cy="3135218"/>
          </a:xfrm>
        </p:grpSpPr>
        <p:sp>
          <p:nvSpPr>
            <p:cNvPr id="51" name="Right Brace 50">
              <a:extLst>
                <a:ext uri="{FF2B5EF4-FFF2-40B4-BE49-F238E27FC236}">
                  <a16:creationId xmlns:a16="http://schemas.microsoft.com/office/drawing/2014/main" id="{1B172370-10F7-A9F0-A33D-B36E8C50650C}"/>
                </a:ext>
              </a:extLst>
            </p:cNvPr>
            <p:cNvSpPr/>
            <p:nvPr/>
          </p:nvSpPr>
          <p:spPr>
            <a:xfrm>
              <a:off x="8574157" y="3429000"/>
              <a:ext cx="145773" cy="1050235"/>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9DDA8988-D8AC-A134-D944-F2B666636FEF}"/>
                </a:ext>
              </a:extLst>
            </p:cNvPr>
            <p:cNvCxnSpPr>
              <a:cxnSpLocks/>
              <a:stCxn id="50" idx="1"/>
            </p:cNvCxnSpPr>
            <p:nvPr/>
          </p:nvCxnSpPr>
          <p:spPr>
            <a:xfrm flipH="1" flipV="1">
              <a:off x="8719930" y="4164553"/>
              <a:ext cx="934843" cy="314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1" name="Group 12290">
              <a:extLst>
                <a:ext uri="{FF2B5EF4-FFF2-40B4-BE49-F238E27FC236}">
                  <a16:creationId xmlns:a16="http://schemas.microsoft.com/office/drawing/2014/main" id="{4F5D82D0-2F68-1848-9295-B64D3902BD8D}"/>
                </a:ext>
              </a:extLst>
            </p:cNvPr>
            <p:cNvGrpSpPr/>
            <p:nvPr/>
          </p:nvGrpSpPr>
          <p:grpSpPr>
            <a:xfrm>
              <a:off x="251100" y="5174984"/>
              <a:ext cx="6196467" cy="1389234"/>
              <a:chOff x="251100" y="5174984"/>
              <a:chExt cx="6196467" cy="1389234"/>
            </a:xfrm>
          </p:grpSpPr>
          <p:grpSp>
            <p:nvGrpSpPr>
              <p:cNvPr id="61" name="Group 60">
                <a:extLst>
                  <a:ext uri="{FF2B5EF4-FFF2-40B4-BE49-F238E27FC236}">
                    <a16:creationId xmlns:a16="http://schemas.microsoft.com/office/drawing/2014/main" id="{23E632C2-5BEC-A903-43F8-5A9AC65057B7}"/>
                  </a:ext>
                </a:extLst>
              </p:cNvPr>
              <p:cNvGrpSpPr/>
              <p:nvPr/>
            </p:nvGrpSpPr>
            <p:grpSpPr>
              <a:xfrm>
                <a:off x="359348" y="5519812"/>
                <a:ext cx="6088219" cy="1044406"/>
                <a:chOff x="359348" y="5519812"/>
                <a:chExt cx="6088219" cy="1044406"/>
              </a:xfrm>
            </p:grpSpPr>
            <p:pic>
              <p:nvPicPr>
                <p:cNvPr id="16" name="Picture 15">
                  <a:extLst>
                    <a:ext uri="{FF2B5EF4-FFF2-40B4-BE49-F238E27FC236}">
                      <a16:creationId xmlns:a16="http://schemas.microsoft.com/office/drawing/2014/main" id="{37A5EE89-61C6-B8FC-70B6-707978AAE294}"/>
                    </a:ext>
                  </a:extLst>
                </p:cNvPr>
                <p:cNvPicPr>
                  <a:picLocks noChangeAspect="1"/>
                </p:cNvPicPr>
                <p:nvPr/>
              </p:nvPicPr>
              <p:blipFill>
                <a:blip r:embed="rId5"/>
                <a:stretch>
                  <a:fillRect/>
                </a:stretch>
              </p:blipFill>
              <p:spPr>
                <a:xfrm>
                  <a:off x="359348" y="5519812"/>
                  <a:ext cx="6088219" cy="699578"/>
                </a:xfrm>
                <a:prstGeom prst="rect">
                  <a:avLst/>
                </a:prstGeom>
              </p:spPr>
            </p:pic>
            <p:sp>
              <p:nvSpPr>
                <p:cNvPr id="37" name="TextBox 36">
                  <a:extLst>
                    <a:ext uri="{FF2B5EF4-FFF2-40B4-BE49-F238E27FC236}">
                      <a16:creationId xmlns:a16="http://schemas.microsoft.com/office/drawing/2014/main" id="{3AB43F78-C0CE-332C-9194-31D79385A7FA}"/>
                    </a:ext>
                  </a:extLst>
                </p:cNvPr>
                <p:cNvSpPr txBox="1"/>
                <p:nvPr/>
              </p:nvSpPr>
              <p:spPr>
                <a:xfrm>
                  <a:off x="530477" y="6194886"/>
                  <a:ext cx="5529466" cy="369332"/>
                </a:xfrm>
                <a:prstGeom prst="rect">
                  <a:avLst/>
                </a:prstGeom>
                <a:noFill/>
              </p:spPr>
              <p:txBody>
                <a:bodyPr wrap="square">
                  <a:spAutoFit/>
                </a:bodyPr>
                <a:lstStyle/>
                <a:p>
                  <a:r>
                    <a:rPr lang="en-GB" dirty="0">
                      <a:effectLst/>
                      <a:latin typeface="Times"/>
                    </a:rPr>
                    <a:t>The equivalence partitioning for the amount of money</a:t>
                  </a:r>
                </a:p>
              </p:txBody>
            </p:sp>
          </p:grpSp>
          <p:sp>
            <p:nvSpPr>
              <p:cNvPr id="12288" name="TextBox 12287">
                <a:extLst>
                  <a:ext uri="{FF2B5EF4-FFF2-40B4-BE49-F238E27FC236}">
                    <a16:creationId xmlns:a16="http://schemas.microsoft.com/office/drawing/2014/main" id="{2343B398-B1C0-6C76-10F0-BC5442575E5D}"/>
                  </a:ext>
                </a:extLst>
              </p:cNvPr>
              <p:cNvSpPr txBox="1"/>
              <p:nvPr/>
            </p:nvSpPr>
            <p:spPr>
              <a:xfrm>
                <a:off x="251100" y="5174984"/>
                <a:ext cx="6088219" cy="369332"/>
              </a:xfrm>
              <a:prstGeom prst="rect">
                <a:avLst/>
              </a:prstGeom>
              <a:noFill/>
            </p:spPr>
            <p:txBody>
              <a:bodyPr wrap="square">
                <a:spAutoFit/>
              </a:bodyPr>
              <a:lstStyle/>
              <a:p>
                <a:pPr algn="ctr"/>
                <a:r>
                  <a:rPr lang="en-GB" dirty="0">
                    <a:latin typeface="Times"/>
                  </a:rPr>
                  <a:t>A</a:t>
                </a:r>
                <a:r>
                  <a:rPr lang="en-GB" dirty="0">
                    <a:effectLst/>
                    <a:latin typeface="Times"/>
                  </a:rPr>
                  <a:t>mount of money and, as interest is calculated on a daily basis</a:t>
                </a:r>
              </a:p>
            </p:txBody>
          </p:sp>
        </p:grpSp>
      </p:grpSp>
      <p:grpSp>
        <p:nvGrpSpPr>
          <p:cNvPr id="12294" name="Group 12293">
            <a:extLst>
              <a:ext uri="{FF2B5EF4-FFF2-40B4-BE49-F238E27FC236}">
                <a16:creationId xmlns:a16="http://schemas.microsoft.com/office/drawing/2014/main" id="{7F7FFF66-B7BE-E4BC-B4C3-A813124600BF}"/>
              </a:ext>
            </a:extLst>
          </p:cNvPr>
          <p:cNvGrpSpPr/>
          <p:nvPr/>
        </p:nvGrpSpPr>
        <p:grpSpPr>
          <a:xfrm>
            <a:off x="5847909" y="4489117"/>
            <a:ext cx="5684250" cy="2065969"/>
            <a:chOff x="5847909" y="4489117"/>
            <a:chExt cx="5684250" cy="2065969"/>
          </a:xfrm>
        </p:grpSpPr>
        <p:sp>
          <p:nvSpPr>
            <p:cNvPr id="52" name="Right Brace 51">
              <a:extLst>
                <a:ext uri="{FF2B5EF4-FFF2-40B4-BE49-F238E27FC236}">
                  <a16:creationId xmlns:a16="http://schemas.microsoft.com/office/drawing/2014/main" id="{9281204A-7EE1-E9A8-F0C1-BBFF29E650BC}"/>
                </a:ext>
              </a:extLst>
            </p:cNvPr>
            <p:cNvSpPr/>
            <p:nvPr/>
          </p:nvSpPr>
          <p:spPr>
            <a:xfrm>
              <a:off x="5847909" y="4489117"/>
              <a:ext cx="145773" cy="36933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8" name="Straight Arrow Connector 57">
              <a:extLst>
                <a:ext uri="{FF2B5EF4-FFF2-40B4-BE49-F238E27FC236}">
                  <a16:creationId xmlns:a16="http://schemas.microsoft.com/office/drawing/2014/main" id="{CF1B88E3-87DD-7B15-13BE-D6BE326CE783}"/>
                </a:ext>
              </a:extLst>
            </p:cNvPr>
            <p:cNvCxnSpPr>
              <a:cxnSpLocks/>
            </p:cNvCxnSpPr>
            <p:nvPr/>
          </p:nvCxnSpPr>
          <p:spPr>
            <a:xfrm flipH="1">
              <a:off x="6059943" y="4489117"/>
              <a:ext cx="3594830" cy="184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2" name="Group 12291">
              <a:extLst>
                <a:ext uri="{FF2B5EF4-FFF2-40B4-BE49-F238E27FC236}">
                  <a16:creationId xmlns:a16="http://schemas.microsoft.com/office/drawing/2014/main" id="{11B3754B-CA72-7B81-7EAD-F6D435DB6FAF}"/>
                </a:ext>
              </a:extLst>
            </p:cNvPr>
            <p:cNvGrpSpPr/>
            <p:nvPr/>
          </p:nvGrpSpPr>
          <p:grpSpPr>
            <a:xfrm>
              <a:off x="6753344" y="5140599"/>
              <a:ext cx="4778815" cy="1414487"/>
              <a:chOff x="6753344" y="5140599"/>
              <a:chExt cx="4778815" cy="1414487"/>
            </a:xfrm>
          </p:grpSpPr>
          <p:grpSp>
            <p:nvGrpSpPr>
              <p:cNvPr id="62" name="Group 61">
                <a:extLst>
                  <a:ext uri="{FF2B5EF4-FFF2-40B4-BE49-F238E27FC236}">
                    <a16:creationId xmlns:a16="http://schemas.microsoft.com/office/drawing/2014/main" id="{82434698-04CC-7F61-B7B1-A36250327445}"/>
                  </a:ext>
                </a:extLst>
              </p:cNvPr>
              <p:cNvGrpSpPr/>
              <p:nvPr/>
            </p:nvGrpSpPr>
            <p:grpSpPr>
              <a:xfrm>
                <a:off x="6753344" y="5519813"/>
                <a:ext cx="4689616" cy="1035273"/>
                <a:chOff x="6753344" y="5519813"/>
                <a:chExt cx="4689616" cy="1035273"/>
              </a:xfrm>
            </p:grpSpPr>
            <p:pic>
              <p:nvPicPr>
                <p:cNvPr id="29" name="Picture 28" descr="Schematic&#10;&#10;Description automatically generated with low confidence">
                  <a:extLst>
                    <a:ext uri="{FF2B5EF4-FFF2-40B4-BE49-F238E27FC236}">
                      <a16:creationId xmlns:a16="http://schemas.microsoft.com/office/drawing/2014/main" id="{FAB365F6-A9E9-4E73-803F-AFEC6F99EB4F}"/>
                    </a:ext>
                  </a:extLst>
                </p:cNvPr>
                <p:cNvPicPr>
                  <a:picLocks noChangeAspect="1"/>
                </p:cNvPicPr>
                <p:nvPr/>
              </p:nvPicPr>
              <p:blipFill>
                <a:blip r:embed="rId6"/>
                <a:stretch>
                  <a:fillRect/>
                </a:stretch>
              </p:blipFill>
              <p:spPr>
                <a:xfrm>
                  <a:off x="7199300" y="5519813"/>
                  <a:ext cx="3797704" cy="699577"/>
                </a:xfrm>
                <a:prstGeom prst="rect">
                  <a:avLst/>
                </a:prstGeom>
              </p:spPr>
            </p:pic>
            <p:sp>
              <p:nvSpPr>
                <p:cNvPr id="46" name="TextBox 45">
                  <a:extLst>
                    <a:ext uri="{FF2B5EF4-FFF2-40B4-BE49-F238E27FC236}">
                      <a16:creationId xmlns:a16="http://schemas.microsoft.com/office/drawing/2014/main" id="{85465913-129E-7496-E3DE-92B60A2840E8}"/>
                    </a:ext>
                  </a:extLst>
                </p:cNvPr>
                <p:cNvSpPr txBox="1"/>
                <p:nvPr/>
              </p:nvSpPr>
              <p:spPr>
                <a:xfrm>
                  <a:off x="6753344" y="6185754"/>
                  <a:ext cx="4689616" cy="369332"/>
                </a:xfrm>
                <a:prstGeom prst="rect">
                  <a:avLst/>
                </a:prstGeom>
                <a:noFill/>
              </p:spPr>
              <p:txBody>
                <a:bodyPr wrap="square">
                  <a:spAutoFit/>
                </a:bodyPr>
                <a:lstStyle/>
                <a:p>
                  <a:r>
                    <a:rPr lang="en-GB" dirty="0">
                      <a:effectLst/>
                      <a:latin typeface="Times"/>
                    </a:rPr>
                    <a:t>The equivalence partitioning for number of days</a:t>
                  </a:r>
                </a:p>
              </p:txBody>
            </p:sp>
          </p:grpSp>
          <p:sp>
            <p:nvSpPr>
              <p:cNvPr id="12290" name="TextBox 12289">
                <a:extLst>
                  <a:ext uri="{FF2B5EF4-FFF2-40B4-BE49-F238E27FC236}">
                    <a16:creationId xmlns:a16="http://schemas.microsoft.com/office/drawing/2014/main" id="{AC2ACA4A-F02C-ADBD-DD80-58DD28E0B29E}"/>
                  </a:ext>
                </a:extLst>
              </p:cNvPr>
              <p:cNvSpPr txBox="1"/>
              <p:nvPr/>
            </p:nvSpPr>
            <p:spPr>
              <a:xfrm>
                <a:off x="6842543" y="5140599"/>
                <a:ext cx="4689616" cy="369332"/>
              </a:xfrm>
              <a:prstGeom prst="rect">
                <a:avLst/>
              </a:prstGeom>
              <a:noFill/>
            </p:spPr>
            <p:txBody>
              <a:bodyPr wrap="square">
                <a:spAutoFit/>
              </a:bodyPr>
              <a:lstStyle/>
              <a:p>
                <a:r>
                  <a:rPr lang="en-GB" dirty="0">
                    <a:effectLst/>
                    <a:latin typeface="Times"/>
                  </a:rPr>
                  <a:t>number of days for which this amount is valid</a:t>
                </a:r>
              </a:p>
            </p:txBody>
          </p:sp>
        </p:grpSp>
      </p:grpSp>
    </p:spTree>
    <p:extLst>
      <p:ext uri="{BB962C8B-B14F-4D97-AF65-F5344CB8AC3E}">
        <p14:creationId xmlns:p14="http://schemas.microsoft.com/office/powerpoint/2010/main" val="14579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dissolve">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ean C++20: Sustainable Software Development Patterns and Best Practices |  SpringerLink">
            <a:extLst>
              <a:ext uri="{FF2B5EF4-FFF2-40B4-BE49-F238E27FC236}">
                <a16:creationId xmlns:a16="http://schemas.microsoft.com/office/drawing/2014/main" id="{541BBC65-FBB7-3C0A-F64F-9B0DBE820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490" y="410818"/>
            <a:ext cx="3418275" cy="48767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D7C726-EE3F-0BAB-17CE-9C1F2FEDCB02}"/>
              </a:ext>
            </a:extLst>
          </p:cNvPr>
          <p:cNvSpPr txBox="1"/>
          <p:nvPr/>
        </p:nvSpPr>
        <p:spPr>
          <a:xfrm>
            <a:off x="4518992" y="5738191"/>
            <a:ext cx="3193774" cy="369332"/>
          </a:xfrm>
          <a:prstGeom prst="rect">
            <a:avLst/>
          </a:prstGeom>
          <a:noFill/>
        </p:spPr>
        <p:txBody>
          <a:bodyPr wrap="square" rtlCol="0">
            <a:spAutoFit/>
          </a:bodyPr>
          <a:lstStyle/>
          <a:p>
            <a:r>
              <a:rPr lang="en-BE" dirty="0"/>
              <a:t>Free PDF version on Springer</a:t>
            </a:r>
          </a:p>
        </p:txBody>
      </p:sp>
    </p:spTree>
    <p:extLst>
      <p:ext uri="{BB962C8B-B14F-4D97-AF65-F5344CB8AC3E}">
        <p14:creationId xmlns:p14="http://schemas.microsoft.com/office/powerpoint/2010/main" val="17867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B9B8-CD12-8D40-AF2E-65B439318FBA}"/>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FFBB2AFC-E923-9294-76FE-C55574013F45}"/>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131731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Need for Testing</a:t>
            </a:r>
            <a:endParaRPr lang="en-BE" dirty="0"/>
          </a:p>
        </p:txBody>
      </p:sp>
      <p:grpSp>
        <p:nvGrpSpPr>
          <p:cNvPr id="10" name="Group 9">
            <a:extLst>
              <a:ext uri="{FF2B5EF4-FFF2-40B4-BE49-F238E27FC236}">
                <a16:creationId xmlns:a16="http://schemas.microsoft.com/office/drawing/2014/main" id="{0ADFDD27-DA98-EE0B-D0D0-4AEAEBB27FD0}"/>
              </a:ext>
            </a:extLst>
          </p:cNvPr>
          <p:cNvGrpSpPr/>
          <p:nvPr/>
        </p:nvGrpSpPr>
        <p:grpSpPr>
          <a:xfrm>
            <a:off x="953038" y="1239055"/>
            <a:ext cx="6241775" cy="4563292"/>
            <a:chOff x="1032457" y="1607046"/>
            <a:chExt cx="6241775" cy="4563292"/>
          </a:xfrm>
        </p:grpSpPr>
        <p:pic>
          <p:nvPicPr>
            <p:cNvPr id="1026" name="Picture 2" descr="Killed By A Machine: The Therac-25 | Hackaday">
              <a:extLst>
                <a:ext uri="{FF2B5EF4-FFF2-40B4-BE49-F238E27FC236}">
                  <a16:creationId xmlns:a16="http://schemas.microsoft.com/office/drawing/2014/main" id="{CEA19E0D-99B8-63A3-0270-79A864857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00" y="1976378"/>
              <a:ext cx="5667513" cy="4193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D85120-9EBF-D904-F9FF-31D9CFE8269F}"/>
                </a:ext>
              </a:extLst>
            </p:cNvPr>
            <p:cNvSpPr txBox="1"/>
            <p:nvPr/>
          </p:nvSpPr>
          <p:spPr>
            <a:xfrm>
              <a:off x="1032457" y="1607046"/>
              <a:ext cx="6241775" cy="369332"/>
            </a:xfrm>
            <a:prstGeom prst="rect">
              <a:avLst/>
            </a:prstGeom>
            <a:noFill/>
          </p:spPr>
          <p:txBody>
            <a:bodyPr wrap="square">
              <a:spAutoFit/>
            </a:bodyPr>
            <a:lstStyle/>
            <a:p>
              <a:r>
                <a:rPr lang="en-GB" i="1" dirty="0">
                  <a:effectLst/>
                  <a:latin typeface="Helvetica" pitchFamily="2" charset="0"/>
                </a:rPr>
                <a:t>1986: THERAC-25 MEDICAL ACCELERATOR DISASTER</a:t>
              </a:r>
              <a:endParaRPr lang="en-GB" dirty="0">
                <a:effectLst/>
                <a:latin typeface="Helvetica" pitchFamily="2" charset="0"/>
              </a:endParaRPr>
            </a:p>
          </p:txBody>
        </p:sp>
      </p:grpSp>
      <p:sp>
        <p:nvSpPr>
          <p:cNvPr id="7" name="TextBox 6">
            <a:extLst>
              <a:ext uri="{FF2B5EF4-FFF2-40B4-BE49-F238E27FC236}">
                <a16:creationId xmlns:a16="http://schemas.microsoft.com/office/drawing/2014/main" id="{A4D93233-7939-7077-80C1-CE75931CE3F0}"/>
              </a:ext>
            </a:extLst>
          </p:cNvPr>
          <p:cNvSpPr txBox="1"/>
          <p:nvPr/>
        </p:nvSpPr>
        <p:spPr>
          <a:xfrm>
            <a:off x="1424500" y="6456028"/>
            <a:ext cx="4891832" cy="276999"/>
          </a:xfrm>
          <a:prstGeom prst="rect">
            <a:avLst/>
          </a:prstGeom>
          <a:noFill/>
        </p:spPr>
        <p:txBody>
          <a:bodyPr wrap="square">
            <a:spAutoFit/>
          </a:bodyPr>
          <a:lstStyle/>
          <a:p>
            <a:r>
              <a:rPr lang="en-BE" sz="1200" dirty="0"/>
              <a:t>https://hackaday.com/2015/10/26/killed-by-a-machine-the-therac-25/</a:t>
            </a:r>
          </a:p>
        </p:txBody>
      </p:sp>
      <p:grpSp>
        <p:nvGrpSpPr>
          <p:cNvPr id="11" name="Group 10">
            <a:extLst>
              <a:ext uri="{FF2B5EF4-FFF2-40B4-BE49-F238E27FC236}">
                <a16:creationId xmlns:a16="http://schemas.microsoft.com/office/drawing/2014/main" id="{BD88037B-EE93-7943-8A7D-477E85B8EC48}"/>
              </a:ext>
            </a:extLst>
          </p:cNvPr>
          <p:cNvGrpSpPr/>
          <p:nvPr/>
        </p:nvGrpSpPr>
        <p:grpSpPr>
          <a:xfrm>
            <a:off x="7717138" y="2464371"/>
            <a:ext cx="4248121" cy="1961942"/>
            <a:chOff x="7672532" y="2161044"/>
            <a:chExt cx="4248121" cy="1961942"/>
          </a:xfrm>
        </p:grpSpPr>
        <p:pic>
          <p:nvPicPr>
            <p:cNvPr id="1030" name="Picture 6" descr="Bug - Free interface icons">
              <a:extLst>
                <a:ext uri="{FF2B5EF4-FFF2-40B4-BE49-F238E27FC236}">
                  <a16:creationId xmlns:a16="http://schemas.microsoft.com/office/drawing/2014/main" id="{9C79600D-5A6F-B777-5079-C81FFA497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2532" y="2271349"/>
              <a:ext cx="1555216" cy="15552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4997A8E-0800-296B-64D9-80BC13FD7B93}"/>
                </a:ext>
              </a:extLst>
            </p:cNvPr>
            <p:cNvGrpSpPr/>
            <p:nvPr/>
          </p:nvGrpSpPr>
          <p:grpSpPr>
            <a:xfrm>
              <a:off x="9988048" y="2161044"/>
              <a:ext cx="1932605" cy="1961942"/>
              <a:chOff x="9988048" y="2161044"/>
              <a:chExt cx="1932605" cy="1961942"/>
            </a:xfrm>
          </p:grpSpPr>
          <p:pic>
            <p:nvPicPr>
              <p:cNvPr id="1034" name="Picture 10" descr="Testing - Free user icons">
                <a:extLst>
                  <a:ext uri="{FF2B5EF4-FFF2-40B4-BE49-F238E27FC236}">
                    <a16:creationId xmlns:a16="http://schemas.microsoft.com/office/drawing/2014/main" id="{8B72DE78-6B15-4A73-D619-BE381A822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4705" y="2161044"/>
                <a:ext cx="1555216" cy="155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059A52-EA2E-047D-3C13-E006E243C223}"/>
                  </a:ext>
                </a:extLst>
              </p:cNvPr>
              <p:cNvSpPr txBox="1"/>
              <p:nvPr/>
            </p:nvSpPr>
            <p:spPr>
              <a:xfrm>
                <a:off x="9988048" y="3753654"/>
                <a:ext cx="1932605" cy="369332"/>
              </a:xfrm>
              <a:prstGeom prst="rect">
                <a:avLst/>
              </a:prstGeom>
              <a:noFill/>
            </p:spPr>
            <p:txBody>
              <a:bodyPr wrap="square" rtlCol="0">
                <a:spAutoFit/>
              </a:bodyPr>
              <a:lstStyle/>
              <a:p>
                <a:r>
                  <a:rPr lang="en-GB" dirty="0"/>
                  <a:t>I</a:t>
                </a:r>
                <a:r>
                  <a:rPr lang="en-BE" dirty="0"/>
                  <a:t>nsufficient testing</a:t>
                </a:r>
              </a:p>
            </p:txBody>
          </p:sp>
        </p:grpSp>
      </p:grpSp>
      <p:grpSp>
        <p:nvGrpSpPr>
          <p:cNvPr id="12" name="Group 11">
            <a:extLst>
              <a:ext uri="{FF2B5EF4-FFF2-40B4-BE49-F238E27FC236}">
                <a16:creationId xmlns:a16="http://schemas.microsoft.com/office/drawing/2014/main" id="{7F7B2FBA-9120-3F64-6802-F6135321FE93}"/>
              </a:ext>
            </a:extLst>
          </p:cNvPr>
          <p:cNvGrpSpPr/>
          <p:nvPr/>
        </p:nvGrpSpPr>
        <p:grpSpPr>
          <a:xfrm>
            <a:off x="7798475" y="4688062"/>
            <a:ext cx="3712909" cy="1478733"/>
            <a:chOff x="7698114" y="4828476"/>
            <a:chExt cx="3712909" cy="1478733"/>
          </a:xfrm>
        </p:grpSpPr>
        <p:pic>
          <p:nvPicPr>
            <p:cNvPr id="1036" name="Picture 12" descr="Virus, covid19, corona, rip Icon in Corona virus">
              <a:extLst>
                <a:ext uri="{FF2B5EF4-FFF2-40B4-BE49-F238E27FC236}">
                  <a16:creationId xmlns:a16="http://schemas.microsoft.com/office/drawing/2014/main" id="{DCE95ABD-1B9A-8434-81B6-B70E636999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114" y="4828476"/>
              <a:ext cx="1478731" cy="14787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sabled - Free people icons">
              <a:extLst>
                <a:ext uri="{FF2B5EF4-FFF2-40B4-BE49-F238E27FC236}">
                  <a16:creationId xmlns:a16="http://schemas.microsoft.com/office/drawing/2014/main" id="{415FC62F-C9E4-4F07-E554-973815674C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2293" y="4828479"/>
              <a:ext cx="1478730" cy="14787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4F67D9BB-71A2-0465-B190-D0D20CE1D608}"/>
              </a:ext>
            </a:extLst>
          </p:cNvPr>
          <p:cNvCxnSpPr>
            <a:cxnSpLocks/>
            <a:endCxn id="1034" idx="0"/>
          </p:cNvCxnSpPr>
          <p:nvPr/>
        </p:nvCxnSpPr>
        <p:spPr>
          <a:xfrm>
            <a:off x="10032654" y="1663291"/>
            <a:ext cx="814265" cy="801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5F1C2296-3A42-9190-BEA8-F75389C199F4}"/>
              </a:ext>
            </a:extLst>
          </p:cNvPr>
          <p:cNvGrpSpPr/>
          <p:nvPr/>
        </p:nvGrpSpPr>
        <p:grpSpPr>
          <a:xfrm>
            <a:off x="5571166" y="11906"/>
            <a:ext cx="4680137" cy="3168627"/>
            <a:chOff x="5571166" y="11906"/>
            <a:chExt cx="4680137" cy="3168627"/>
          </a:xfrm>
        </p:grpSpPr>
        <p:pic>
          <p:nvPicPr>
            <p:cNvPr id="1042" name="Picture 18" descr="software developer Icon - Free PNG &amp; SVG 1864895 - Noun Project">
              <a:extLst>
                <a:ext uri="{FF2B5EF4-FFF2-40B4-BE49-F238E27FC236}">
                  <a16:creationId xmlns:a16="http://schemas.microsoft.com/office/drawing/2014/main" id="{D4AB8100-ED0E-37D2-E517-18142C0F56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0040" y="11906"/>
              <a:ext cx="1621263" cy="162126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FC4564E-7FED-909C-3D6A-778BF48EEF9C}"/>
                </a:ext>
              </a:extLst>
            </p:cNvPr>
            <p:cNvGrpSpPr/>
            <p:nvPr/>
          </p:nvGrpSpPr>
          <p:grpSpPr>
            <a:xfrm>
              <a:off x="5571166" y="1266943"/>
              <a:ext cx="3044376" cy="1913590"/>
              <a:chOff x="5571166" y="1266943"/>
              <a:chExt cx="3044376" cy="1913590"/>
            </a:xfrm>
          </p:grpSpPr>
          <p:pic>
            <p:nvPicPr>
              <p:cNvPr id="1044" name="Picture 20" descr="Software-Development Icons - Free SVG &amp; PNG Software-Development Images -  Noun Project">
                <a:extLst>
                  <a:ext uri="{FF2B5EF4-FFF2-40B4-BE49-F238E27FC236}">
                    <a16:creationId xmlns:a16="http://schemas.microsoft.com/office/drawing/2014/main" id="{8067D865-3463-74E8-882E-21D10D62ED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1166" y="2130865"/>
                <a:ext cx="1049668" cy="104966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930D2F6-C796-3C5D-AF72-FC93713D01F2}"/>
                  </a:ext>
                </a:extLst>
              </p:cNvPr>
              <p:cNvCxnSpPr/>
              <p:nvPr/>
            </p:nvCxnSpPr>
            <p:spPr>
              <a:xfrm flipH="1">
                <a:off x="6713034" y="1321356"/>
                <a:ext cx="1824806" cy="8095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85DF81-8785-8DA5-9649-F59120941CEF}"/>
                  </a:ext>
                </a:extLst>
              </p:cNvPr>
              <p:cNvSpPr txBox="1"/>
              <p:nvPr/>
            </p:nvSpPr>
            <p:spPr>
              <a:xfrm rot="20212436">
                <a:off x="6994280" y="1266943"/>
                <a:ext cx="1621262" cy="369332"/>
              </a:xfrm>
              <a:prstGeom prst="rect">
                <a:avLst/>
              </a:prstGeom>
              <a:noFill/>
            </p:spPr>
            <p:txBody>
              <a:bodyPr wrap="square" rtlCol="0">
                <a:spAutoFit/>
              </a:bodyPr>
              <a:lstStyle/>
              <a:p>
                <a:r>
                  <a:rPr lang="en-BE" dirty="0"/>
                  <a:t>One developer</a:t>
                </a:r>
              </a:p>
            </p:txBody>
          </p:sp>
        </p:grpSp>
      </p:grpSp>
    </p:spTree>
    <p:extLst>
      <p:ext uri="{BB962C8B-B14F-4D97-AF65-F5344CB8AC3E}">
        <p14:creationId xmlns:p14="http://schemas.microsoft.com/office/powerpoint/2010/main" val="21430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Test Pyramid</a:t>
            </a:r>
            <a:endParaRPr lang="en-BE" dirty="0"/>
          </a:p>
        </p:txBody>
      </p:sp>
      <p:pic>
        <p:nvPicPr>
          <p:cNvPr id="3" name="Picture 2" descr="Diagram&#10;&#10;Description automatically generated">
            <a:extLst>
              <a:ext uri="{FF2B5EF4-FFF2-40B4-BE49-F238E27FC236}">
                <a16:creationId xmlns:a16="http://schemas.microsoft.com/office/drawing/2014/main" id="{F72AA3B5-FFA6-30EA-E6F8-8E080882D783}"/>
              </a:ext>
            </a:extLst>
          </p:cNvPr>
          <p:cNvPicPr>
            <a:picLocks noChangeAspect="1"/>
          </p:cNvPicPr>
          <p:nvPr/>
        </p:nvPicPr>
        <p:blipFill rotWithShape="1">
          <a:blip r:embed="rId3"/>
          <a:srcRect t="7459"/>
          <a:stretch/>
        </p:blipFill>
        <p:spPr>
          <a:xfrm>
            <a:off x="1884292" y="1484244"/>
            <a:ext cx="7041094" cy="4534708"/>
          </a:xfrm>
          <a:prstGeom prst="rect">
            <a:avLst/>
          </a:prstGeom>
        </p:spPr>
      </p:pic>
    </p:spTree>
    <p:extLst>
      <p:ext uri="{BB962C8B-B14F-4D97-AF65-F5344CB8AC3E}">
        <p14:creationId xmlns:p14="http://schemas.microsoft.com/office/powerpoint/2010/main" val="20883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Unit Tests</a:t>
            </a:r>
            <a:endParaRPr lang="en-GB" dirty="0">
              <a:effectLst/>
              <a:latin typeface="Helvetica" pitchFamily="2" charset="0"/>
            </a:endParaRPr>
          </a:p>
        </p:txBody>
      </p:sp>
      <p:sp>
        <p:nvSpPr>
          <p:cNvPr id="5" name="TextBox 4">
            <a:extLst>
              <a:ext uri="{FF2B5EF4-FFF2-40B4-BE49-F238E27FC236}">
                <a16:creationId xmlns:a16="http://schemas.microsoft.com/office/drawing/2014/main" id="{6433D78A-299C-F917-5EFC-CDBC91E1A111}"/>
              </a:ext>
            </a:extLst>
          </p:cNvPr>
          <p:cNvSpPr txBox="1"/>
          <p:nvPr/>
        </p:nvSpPr>
        <p:spPr>
          <a:xfrm>
            <a:off x="1092818" y="1929163"/>
            <a:ext cx="8920976" cy="1938992"/>
          </a:xfrm>
          <a:prstGeom prst="rect">
            <a:avLst/>
          </a:prstGeom>
          <a:noFill/>
          <a:ln w="38100">
            <a:solidFill>
              <a:srgbClr val="134C13"/>
            </a:solidFill>
          </a:ln>
        </p:spPr>
        <p:txBody>
          <a:bodyPr wrap="square">
            <a:spAutoFit/>
          </a:bodyPr>
          <a:lstStyle/>
          <a:p>
            <a:r>
              <a:rPr lang="en-BE" sz="2400" dirty="0"/>
              <a:t>A </a:t>
            </a:r>
            <a:r>
              <a:rPr lang="en-BE" sz="2400" b="1" dirty="0"/>
              <a:t>unit test</a:t>
            </a:r>
            <a:r>
              <a:rPr lang="en-BE" sz="2400" dirty="0"/>
              <a:t> is a piece of code that executes a small part of your production code base in a particular context. The test will show you, in a split second, that your code works as you expect it to work. If unit test coverage is pretty high, and you can check in less than a minute that all parts of your system under development are working correctly</a:t>
            </a:r>
          </a:p>
        </p:txBody>
      </p:sp>
    </p:spTree>
    <p:extLst>
      <p:ext uri="{BB962C8B-B14F-4D97-AF65-F5344CB8AC3E}">
        <p14:creationId xmlns:p14="http://schemas.microsoft.com/office/powerpoint/2010/main" val="42870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Why are unit tests useful?</a:t>
            </a:r>
            <a:endParaRPr lang="en-GB" dirty="0">
              <a:effectLst/>
              <a:latin typeface="Helvetica" pitchFamily="2" charset="0"/>
            </a:endParaRPr>
          </a:p>
        </p:txBody>
      </p:sp>
      <p:sp>
        <p:nvSpPr>
          <p:cNvPr id="4" name="TextBox 3">
            <a:extLst>
              <a:ext uri="{FF2B5EF4-FFF2-40B4-BE49-F238E27FC236}">
                <a16:creationId xmlns:a16="http://schemas.microsoft.com/office/drawing/2014/main" id="{CA240793-4FE0-3DD4-49B5-6CE7743DBA66}"/>
              </a:ext>
            </a:extLst>
          </p:cNvPr>
          <p:cNvSpPr txBox="1"/>
          <p:nvPr/>
        </p:nvSpPr>
        <p:spPr>
          <a:xfrm>
            <a:off x="1031487" y="1672903"/>
            <a:ext cx="9439507" cy="2308324"/>
          </a:xfrm>
          <a:prstGeom prst="rect">
            <a:avLst/>
          </a:prstGeom>
          <a:noFill/>
        </p:spPr>
        <p:txBody>
          <a:bodyPr wrap="square">
            <a:spAutoFit/>
          </a:bodyPr>
          <a:lstStyle/>
          <a:p>
            <a:pPr marL="342900" indent="-342900">
              <a:buFont typeface="Arial" panose="020B0604020202020204" pitchFamily="34" charset="0"/>
              <a:buChar char="•"/>
            </a:pPr>
            <a:r>
              <a:rPr lang="en-GB" sz="2400" dirty="0">
                <a:effectLst/>
                <a:latin typeface="Times"/>
              </a:rPr>
              <a:t>Unit tests give you immediate feedback about your entire code base. Provided that test coverage is sufficiently high</a:t>
            </a:r>
          </a:p>
          <a:p>
            <a:pPr marL="342900" indent="-342900">
              <a:buFont typeface="Arial" panose="020B0604020202020204" pitchFamily="34" charset="0"/>
              <a:buChar char="•"/>
            </a:pPr>
            <a:r>
              <a:rPr lang="en-GB" sz="2400" dirty="0">
                <a:effectLst/>
                <a:latin typeface="Times"/>
              </a:rPr>
              <a:t>A high coverage with unit tests can prevent time-consuming and frustrating debugging sessions.</a:t>
            </a:r>
            <a:endParaRPr lang="en-GB" sz="2400" dirty="0">
              <a:latin typeface="Times"/>
            </a:endParaRPr>
          </a:p>
          <a:p>
            <a:pPr marL="342900" indent="-342900">
              <a:buFont typeface="Arial" panose="020B0604020202020204" pitchFamily="34" charset="0"/>
              <a:buChar char="•"/>
            </a:pPr>
            <a:r>
              <a:rPr lang="en-GB" sz="2400" dirty="0">
                <a:effectLst/>
                <a:latin typeface="Times"/>
              </a:rPr>
              <a:t>Unit tests are a kind of executable documentation because they show exactly how the code is designed to be used.</a:t>
            </a:r>
          </a:p>
        </p:txBody>
      </p:sp>
    </p:spTree>
    <p:extLst>
      <p:ext uri="{BB962C8B-B14F-4D97-AF65-F5344CB8AC3E}">
        <p14:creationId xmlns:p14="http://schemas.microsoft.com/office/powerpoint/2010/main" val="378496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Unit </a:t>
            </a:r>
            <a:r>
              <a:rPr lang="en-GB" i="1" dirty="0">
                <a:latin typeface="Helvetica" pitchFamily="2" charset="0"/>
              </a:rPr>
              <a:t>T</a:t>
            </a:r>
            <a:r>
              <a:rPr lang="en-GB" i="1" dirty="0">
                <a:effectLst/>
                <a:latin typeface="Helvetica" pitchFamily="2" charset="0"/>
              </a:rPr>
              <a:t>ests Frameworks</a:t>
            </a:r>
            <a:endParaRPr lang="en-GB" dirty="0">
              <a:effectLst/>
              <a:latin typeface="Helvetica" pitchFamily="2" charset="0"/>
            </a:endParaRPr>
          </a:p>
        </p:txBody>
      </p:sp>
      <p:pic>
        <p:nvPicPr>
          <p:cNvPr id="4098" name="Picture 2" descr="Ten C++ Testing Tools for Developers to Consider | CodeGuru">
            <a:extLst>
              <a:ext uri="{FF2B5EF4-FFF2-40B4-BE49-F238E27FC236}">
                <a16:creationId xmlns:a16="http://schemas.microsoft.com/office/drawing/2014/main" id="{C90C2DC2-FF5D-7B3B-1070-88C27968E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562" y="2411550"/>
            <a:ext cx="2053887" cy="15463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oogle Test Tutorial – CorrederaJorge">
            <a:extLst>
              <a:ext uri="{FF2B5EF4-FFF2-40B4-BE49-F238E27FC236}">
                <a16:creationId xmlns:a16="http://schemas.microsoft.com/office/drawing/2014/main" id="{A9D39F81-891F-667B-09CE-30F290EE0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042" y="2266950"/>
            <a:ext cx="2687208" cy="17882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oost.Test - 1.66.0">
            <a:extLst>
              <a:ext uri="{FF2B5EF4-FFF2-40B4-BE49-F238E27FC236}">
                <a16:creationId xmlns:a16="http://schemas.microsoft.com/office/drawing/2014/main" id="{0986FD0F-3975-E406-1531-E691DC432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693" y="4111213"/>
            <a:ext cx="55245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ppUTest Alternatives - C++ Debug | LibHunt">
            <a:extLst>
              <a:ext uri="{FF2B5EF4-FFF2-40B4-BE49-F238E27FC236}">
                <a16:creationId xmlns:a16="http://schemas.microsoft.com/office/drawing/2014/main" id="{76DA370F-EFD9-8D41-A44F-8E4AFE01CC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6279" y="2628486"/>
            <a:ext cx="1601028" cy="16010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UTE">
            <a:extLst>
              <a:ext uri="{FF2B5EF4-FFF2-40B4-BE49-F238E27FC236}">
                <a16:creationId xmlns:a16="http://schemas.microsoft.com/office/drawing/2014/main" id="{9B78443B-1AE2-086A-9201-CB7CE576FB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9193" y="4472742"/>
            <a:ext cx="3762237" cy="88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56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02B41DF-0624-1130-F69F-A59AF48DA9C3}"/>
              </a:ext>
            </a:extLst>
          </p:cNvPr>
          <p:cNvGrpSpPr/>
          <p:nvPr/>
        </p:nvGrpSpPr>
        <p:grpSpPr>
          <a:xfrm>
            <a:off x="1658730" y="2345634"/>
            <a:ext cx="2540000" cy="2510699"/>
            <a:chOff x="1658730" y="2345634"/>
            <a:chExt cx="2540000" cy="2510699"/>
          </a:xfrm>
        </p:grpSpPr>
        <p:pic>
          <p:nvPicPr>
            <p:cNvPr id="6146" name="Picture 2" descr="Source-Code Icons - Free SVG &amp; PNG Source-Code Images - Noun Project">
              <a:extLst>
                <a:ext uri="{FF2B5EF4-FFF2-40B4-BE49-F238E27FC236}">
                  <a16:creationId xmlns:a16="http://schemas.microsoft.com/office/drawing/2014/main" id="{84850B97-8E16-C64F-1F68-3E0562D6D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 b="7087"/>
            <a:stretch/>
          </p:blipFill>
          <p:spPr bwMode="auto">
            <a:xfrm>
              <a:off x="1658730" y="2345634"/>
              <a:ext cx="2540000" cy="2173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4AEDEF-CE31-3542-4924-3E510829BF7E}"/>
                </a:ext>
              </a:extLst>
            </p:cNvPr>
            <p:cNvSpPr txBox="1"/>
            <p:nvPr/>
          </p:nvSpPr>
          <p:spPr>
            <a:xfrm>
              <a:off x="1945581" y="4487001"/>
              <a:ext cx="1895061" cy="369332"/>
            </a:xfrm>
            <a:prstGeom prst="rect">
              <a:avLst/>
            </a:prstGeom>
            <a:noFill/>
          </p:spPr>
          <p:txBody>
            <a:bodyPr wrap="square" rtlCol="0">
              <a:spAutoFit/>
            </a:bodyPr>
            <a:lstStyle/>
            <a:p>
              <a:r>
                <a:rPr lang="en-BE" dirty="0"/>
                <a:t>Production Code</a:t>
              </a:r>
            </a:p>
          </p:txBody>
        </p:sp>
      </p:grpSp>
      <p:grpSp>
        <p:nvGrpSpPr>
          <p:cNvPr id="7" name="Group 6">
            <a:extLst>
              <a:ext uri="{FF2B5EF4-FFF2-40B4-BE49-F238E27FC236}">
                <a16:creationId xmlns:a16="http://schemas.microsoft.com/office/drawing/2014/main" id="{FBD9D4D6-9F52-DB76-9898-E41C49FD29B6}"/>
              </a:ext>
            </a:extLst>
          </p:cNvPr>
          <p:cNvGrpSpPr/>
          <p:nvPr/>
        </p:nvGrpSpPr>
        <p:grpSpPr>
          <a:xfrm>
            <a:off x="6617181" y="2345634"/>
            <a:ext cx="2248524" cy="2551595"/>
            <a:chOff x="5464241" y="2304738"/>
            <a:chExt cx="2248524" cy="2551595"/>
          </a:xfrm>
        </p:grpSpPr>
        <p:pic>
          <p:nvPicPr>
            <p:cNvPr id="6150" name="Picture 6" descr="Debug, programming, debugging, software testing, bug source, code bugs, bug  research icon - Download on Iconfinder">
              <a:extLst>
                <a:ext uri="{FF2B5EF4-FFF2-40B4-BE49-F238E27FC236}">
                  <a16:creationId xmlns:a16="http://schemas.microsoft.com/office/drawing/2014/main" id="{FCD0BA8C-0522-70E7-85D5-2107D23C9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241" y="2304738"/>
              <a:ext cx="2248524" cy="2248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CFE-DE7E-1B28-99EB-63F4AB338ADC}"/>
                </a:ext>
              </a:extLst>
            </p:cNvPr>
            <p:cNvSpPr txBox="1"/>
            <p:nvPr/>
          </p:nvSpPr>
          <p:spPr>
            <a:xfrm>
              <a:off x="6006791" y="4487001"/>
              <a:ext cx="1228896" cy="369332"/>
            </a:xfrm>
            <a:prstGeom prst="rect">
              <a:avLst/>
            </a:prstGeom>
            <a:noFill/>
          </p:spPr>
          <p:txBody>
            <a:bodyPr wrap="square" rtlCol="0">
              <a:spAutoFit/>
            </a:bodyPr>
            <a:lstStyle/>
            <a:p>
              <a:r>
                <a:rPr lang="en-BE" dirty="0"/>
                <a:t>Test Code</a:t>
              </a:r>
            </a:p>
          </p:txBody>
        </p:sp>
      </p:grpSp>
      <p:pic>
        <p:nvPicPr>
          <p:cNvPr id="6154" name="Picture 10" descr="Repeat icon vector 05">
            <a:extLst>
              <a:ext uri="{FF2B5EF4-FFF2-40B4-BE49-F238E27FC236}">
                <a16:creationId xmlns:a16="http://schemas.microsoft.com/office/drawing/2014/main" id="{733E0800-67E8-3C8E-67E3-C8EBF3A5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076" y="2820642"/>
            <a:ext cx="1216715" cy="121671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F3570BA-FE51-08FA-9FB8-2712B6C8E1F2}"/>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a:t>
            </a:r>
          </a:p>
        </p:txBody>
      </p:sp>
    </p:spTree>
    <p:extLst>
      <p:ext uri="{BB962C8B-B14F-4D97-AF65-F5344CB8AC3E}">
        <p14:creationId xmlns:p14="http://schemas.microsoft.com/office/powerpoint/2010/main" val="197073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35738" y="73752"/>
            <a:ext cx="10515600" cy="1325563"/>
          </a:xfrm>
        </p:spPr>
        <p:txBody>
          <a:bodyPr>
            <a:normAutofit/>
          </a:bodyPr>
          <a:lstStyle/>
          <a:p>
            <a:r>
              <a:rPr lang="en-GB" sz="3500" dirty="0">
                <a:effectLst/>
                <a:latin typeface="Helvetica" pitchFamily="2" charset="0"/>
              </a:rPr>
              <a:t>Rules for Good Unit Tests </a:t>
            </a:r>
            <a:r>
              <a:rPr lang="en-GB" sz="3500" i="1" dirty="0">
                <a:effectLst/>
                <a:latin typeface="Helvetica" pitchFamily="2" charset="0"/>
              </a:rPr>
              <a:t>- </a:t>
            </a:r>
            <a:r>
              <a:rPr lang="en-GB" sz="3500" dirty="0">
                <a:solidFill>
                  <a:srgbClr val="C00000"/>
                </a:solidFill>
                <a:effectLst/>
                <a:latin typeface="Helvetica" pitchFamily="2" charset="0"/>
              </a:rPr>
              <a:t>Unit Test Naming</a:t>
            </a:r>
          </a:p>
        </p:txBody>
      </p:sp>
      <p:sp>
        <p:nvSpPr>
          <p:cNvPr id="10" name="TextBox 9">
            <a:extLst>
              <a:ext uri="{FF2B5EF4-FFF2-40B4-BE49-F238E27FC236}">
                <a16:creationId xmlns:a16="http://schemas.microsoft.com/office/drawing/2014/main" id="{0F7270D7-0F76-C613-232D-0507C8C467A4}"/>
              </a:ext>
            </a:extLst>
          </p:cNvPr>
          <p:cNvSpPr txBox="1"/>
          <p:nvPr/>
        </p:nvSpPr>
        <p:spPr>
          <a:xfrm>
            <a:off x="954155" y="1624256"/>
            <a:ext cx="9024731" cy="2000548"/>
          </a:xfrm>
          <a:prstGeom prst="rect">
            <a:avLst/>
          </a:prstGeom>
          <a:noFill/>
        </p:spPr>
        <p:txBody>
          <a:bodyPr wrap="square">
            <a:spAutoFit/>
          </a:bodyPr>
          <a:lstStyle/>
          <a:p>
            <a:r>
              <a:rPr lang="en-GB" sz="2800" dirty="0">
                <a:effectLst/>
                <a:latin typeface="Times"/>
              </a:rPr>
              <a:t>If a unit test fails, the developer wants to know immediately:</a:t>
            </a:r>
          </a:p>
          <a:p>
            <a:pPr marL="342900" indent="-342900">
              <a:buFont typeface="Arial" panose="020B0604020202020204" pitchFamily="34" charset="0"/>
              <a:buChar char="•"/>
            </a:pPr>
            <a:r>
              <a:rPr lang="en-GB" sz="2400" dirty="0">
                <a:effectLst/>
                <a:latin typeface="Times"/>
              </a:rPr>
              <a:t>What is the name of the unit; whose test failed?</a:t>
            </a:r>
            <a:endParaRPr lang="en-GB" sz="2400" dirty="0">
              <a:latin typeface="Times"/>
            </a:endParaRPr>
          </a:p>
          <a:p>
            <a:pPr marL="342900" indent="-342900">
              <a:buFont typeface="Arial" panose="020B0604020202020204" pitchFamily="34" charset="0"/>
              <a:buChar char="•"/>
            </a:pPr>
            <a:r>
              <a:rPr lang="en-GB" sz="2400" dirty="0">
                <a:effectLst/>
                <a:latin typeface="Times"/>
              </a:rPr>
              <a:t>What was tested, and what was the environment of the test</a:t>
            </a:r>
          </a:p>
          <a:p>
            <a:pPr marL="342900" indent="-342900">
              <a:buFont typeface="Arial" panose="020B0604020202020204" pitchFamily="34" charset="0"/>
              <a:buChar char="•"/>
            </a:pPr>
            <a:r>
              <a:rPr lang="en-GB" sz="2400" dirty="0">
                <a:effectLst/>
                <a:latin typeface="Times"/>
              </a:rPr>
              <a:t>What was the expected test result, and what was the actual test result of the failed test?</a:t>
            </a:r>
          </a:p>
        </p:txBody>
      </p:sp>
    </p:spTree>
    <p:extLst>
      <p:ext uri="{BB962C8B-B14F-4D97-AF65-F5344CB8AC3E}">
        <p14:creationId xmlns:p14="http://schemas.microsoft.com/office/powerpoint/2010/main" val="3973263639"/>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1488</Words>
  <Application>Microsoft Macintosh PowerPoint</Application>
  <PresentationFormat>Widescreen</PresentationFormat>
  <Paragraphs>158</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vt:lpstr>
      <vt:lpstr>Times</vt:lpstr>
      <vt:lpstr>Office Theme 2013 - 2022</vt:lpstr>
      <vt:lpstr>Software Testing</vt:lpstr>
      <vt:lpstr>PowerPoint Presentation</vt:lpstr>
      <vt:lpstr>The Need for Testing</vt:lpstr>
      <vt:lpstr>The Test Pyramid</vt:lpstr>
      <vt:lpstr>Unit Tests</vt:lpstr>
      <vt:lpstr>Why are unit tests useful?</vt:lpstr>
      <vt:lpstr>Unit Tests Frameworks</vt:lpstr>
      <vt:lpstr>PowerPoint Presentation</vt:lpstr>
      <vt:lpstr>Rules for Good Unit Tests - Unit Test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John Businge</dc:creator>
  <cp:lastModifiedBy>John Businge</cp:lastModifiedBy>
  <cp:revision>16</cp:revision>
  <dcterms:created xsi:type="dcterms:W3CDTF">2023-01-22T00:21:02Z</dcterms:created>
  <dcterms:modified xsi:type="dcterms:W3CDTF">2023-01-23T18:30:27Z</dcterms:modified>
</cp:coreProperties>
</file>