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65" r:id="rId2"/>
    <p:sldId id="289" r:id="rId3"/>
    <p:sldId id="266" r:id="rId4"/>
    <p:sldId id="267" r:id="rId5"/>
    <p:sldId id="268" r:id="rId6"/>
    <p:sldId id="281" r:id="rId7"/>
    <p:sldId id="282" r:id="rId8"/>
    <p:sldId id="283" r:id="rId9"/>
    <p:sldId id="285" r:id="rId10"/>
    <p:sldId id="269" r:id="rId11"/>
    <p:sldId id="257" r:id="rId12"/>
    <p:sldId id="287" r:id="rId13"/>
    <p:sldId id="286" r:id="rId14"/>
    <p:sldId id="258" r:id="rId15"/>
    <p:sldId id="260" r:id="rId16"/>
    <p:sldId id="261" r:id="rId17"/>
    <p:sldId id="262" r:id="rId18"/>
    <p:sldId id="264" r:id="rId19"/>
    <p:sldId id="263" r:id="rId20"/>
    <p:sldId id="270" r:id="rId21"/>
    <p:sldId id="271" r:id="rId22"/>
    <p:sldId id="272" r:id="rId23"/>
    <p:sldId id="273" r:id="rId24"/>
    <p:sldId id="274" r:id="rId25"/>
    <p:sldId id="276" r:id="rId26"/>
    <p:sldId id="275" r:id="rId27"/>
    <p:sldId id="278" r:id="rId28"/>
    <p:sldId id="279" r:id="rId29"/>
    <p:sldId id="288" r:id="rId3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EA"/>
    <a:srgbClr val="1B833C"/>
    <a:srgbClr val="0432FF"/>
    <a:srgbClr val="00A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51"/>
    <p:restoredTop sz="86628"/>
  </p:normalViewPr>
  <p:slideViewPr>
    <p:cSldViewPr snapToGrid="0">
      <p:cViewPr varScale="1">
        <p:scale>
          <a:sx n="102" d="100"/>
          <a:sy n="102" d="100"/>
        </p:scale>
        <p:origin x="192"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C6123-1163-F94A-BA09-1DD7850FFB16}" type="datetimeFigureOut">
              <a:rPr lang="en-BE" smtClean="0"/>
              <a:t>18/09/2024</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A4657-833F-094E-A535-887F61AFD5FC}" type="slidenum">
              <a:rPr lang="en-BE" smtClean="0"/>
              <a:t>‹#›</a:t>
            </a:fld>
            <a:endParaRPr lang="en-BE"/>
          </a:p>
        </p:txBody>
      </p:sp>
    </p:spTree>
    <p:extLst>
      <p:ext uri="{BB962C8B-B14F-4D97-AF65-F5344CB8AC3E}">
        <p14:creationId xmlns:p14="http://schemas.microsoft.com/office/powerpoint/2010/main" val="256926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87019EC6-10EB-8B41-B3C9-3D7B5479879B}" type="slidenum">
              <a:rPr lang="en-BE" smtClean="0"/>
              <a:t>3</a:t>
            </a:fld>
            <a:endParaRPr lang="en-BE"/>
          </a:p>
        </p:txBody>
      </p:sp>
    </p:spTree>
    <p:extLst>
      <p:ext uri="{BB962C8B-B14F-4D97-AF65-F5344CB8AC3E}">
        <p14:creationId xmlns:p14="http://schemas.microsoft.com/office/powerpoint/2010/main" val="1493270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BE" dirty="0"/>
              <a:t>Look at the tests. Do all tests pass? </a:t>
            </a:r>
          </a:p>
          <a:p>
            <a:pPr marL="228600" indent="-228600">
              <a:buAutoNum type="arabicPeriod"/>
            </a:pPr>
            <a:r>
              <a:rPr lang="en-GB" b="0" i="0" dirty="0">
                <a:solidFill>
                  <a:srgbClr val="333333"/>
                </a:solidFill>
                <a:effectLst/>
                <a:latin typeface="OpenSans"/>
              </a:rPr>
              <a:t>Look at the code coverage. Let’s say the code coverage went down. Your team has a standard of 95% code coverage, but code coverage was only at 91%. </a:t>
            </a:r>
          </a:p>
          <a:p>
            <a:pPr algn="l"/>
            <a:r>
              <a:rPr lang="en-GB" b="0" i="0" dirty="0">
                <a:solidFill>
                  <a:srgbClr val="333333"/>
                </a:solidFill>
                <a:effectLst/>
                <a:latin typeface="OpenSans"/>
              </a:rPr>
              <a:t>So, what happened? </a:t>
            </a:r>
          </a:p>
          <a:p>
            <a:pPr marL="628650" lvl="1" indent="-171450" algn="l">
              <a:buFont typeface="Arial" panose="020B0604020202020204" pitchFamily="34" charset="0"/>
              <a:buChar char="•"/>
            </a:pPr>
            <a:r>
              <a:rPr lang="en-GB" b="0" i="0" dirty="0">
                <a:solidFill>
                  <a:srgbClr val="333333"/>
                </a:solidFill>
                <a:effectLst/>
                <a:latin typeface="OpenSans"/>
              </a:rPr>
              <a:t>Maybe somebody wrote code, but they didn't write a test case to run all the lines of code. </a:t>
            </a:r>
          </a:p>
          <a:p>
            <a:pPr marL="628650" lvl="1" indent="-171450" algn="l">
              <a:buFont typeface="Arial" panose="020B0604020202020204" pitchFamily="34" charset="0"/>
              <a:buChar char="•"/>
            </a:pPr>
            <a:r>
              <a:rPr lang="en-GB" b="0" i="0" dirty="0">
                <a:solidFill>
                  <a:srgbClr val="333333"/>
                </a:solidFill>
                <a:effectLst/>
                <a:latin typeface="OpenSans"/>
              </a:rPr>
              <a:t>In the review of the pull request, you can simply say that you don't accept it, and you can request more changes to the code. </a:t>
            </a:r>
          </a:p>
          <a:p>
            <a:pPr marL="628650" lvl="1" indent="-171450" algn="l">
              <a:buFont typeface="Arial" panose="020B0604020202020204" pitchFamily="34" charset="0"/>
              <a:buChar char="•"/>
            </a:pPr>
            <a:r>
              <a:rPr lang="en-GB" b="0" i="0" dirty="0">
                <a:solidFill>
                  <a:srgbClr val="333333"/>
                </a:solidFill>
                <a:effectLst/>
                <a:latin typeface="OpenSans"/>
              </a:rPr>
              <a:t>You could say “the code coverage went down and so I’m not going to approve this yet”, and you can request that they write more test cases for the code. </a:t>
            </a:r>
          </a:p>
          <a:p>
            <a:pPr marL="628650" lvl="1" indent="-171450" algn="l">
              <a:buFont typeface="Arial" panose="020B0604020202020204" pitchFamily="34" charset="0"/>
              <a:buChar char="•"/>
            </a:pPr>
            <a:r>
              <a:rPr lang="en-GB" b="0" i="0" dirty="0">
                <a:solidFill>
                  <a:srgbClr val="333333"/>
                </a:solidFill>
                <a:effectLst/>
                <a:latin typeface="OpenSans"/>
              </a:rPr>
              <a:t>And then they can go and write more test cases, and the pull request will see the code changes and rerun the tests.</a:t>
            </a: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14</a:t>
            </a:fld>
            <a:endParaRPr lang="en-BE"/>
          </a:p>
        </p:txBody>
      </p:sp>
    </p:spTree>
    <p:extLst>
      <p:ext uri="{BB962C8B-B14F-4D97-AF65-F5344CB8AC3E}">
        <p14:creationId xmlns:p14="http://schemas.microsoft.com/office/powerpoint/2010/main" val="581692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You can edit them for your situation</a:t>
            </a:r>
          </a:p>
        </p:txBody>
      </p:sp>
      <p:sp>
        <p:nvSpPr>
          <p:cNvPr id="4" name="Slide Number Placeholder 3"/>
          <p:cNvSpPr>
            <a:spLocks noGrp="1"/>
          </p:cNvSpPr>
          <p:nvPr>
            <p:ph type="sldNum" sz="quarter" idx="5"/>
          </p:nvPr>
        </p:nvSpPr>
        <p:spPr/>
        <p:txBody>
          <a:bodyPr/>
          <a:lstStyle/>
          <a:p>
            <a:fld id="{F2AA4657-833F-094E-A535-887F61AFD5FC}" type="slidenum">
              <a:rPr lang="en-BE" smtClean="0"/>
              <a:t>17</a:t>
            </a:fld>
            <a:endParaRPr lang="en-BE"/>
          </a:p>
        </p:txBody>
      </p:sp>
    </p:spTree>
    <p:extLst>
      <p:ext uri="{BB962C8B-B14F-4D97-AF65-F5344CB8AC3E}">
        <p14:creationId xmlns:p14="http://schemas.microsoft.com/office/powerpoint/2010/main" val="3653359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1. Workflow has an </a:t>
            </a:r>
            <a:r>
              <a:rPr lang="en-GB" b="1" i="0" dirty="0">
                <a:solidFill>
                  <a:srgbClr val="333333"/>
                </a:solidFill>
                <a:effectLst/>
                <a:latin typeface="OpenSans"/>
              </a:rPr>
              <a:t>Event </a:t>
            </a:r>
            <a:r>
              <a:rPr lang="en-GB" b="0" i="0" dirty="0">
                <a:solidFill>
                  <a:srgbClr val="333333"/>
                </a:solidFill>
                <a:effectLst/>
                <a:latin typeface="OpenSans"/>
              </a:rPr>
              <a:t>that tells when a workflow should run. Events could be things like when you push to a repo, create a pull request, or create </a:t>
            </a:r>
          </a:p>
          <a:p>
            <a:pPr algn="l"/>
            <a:r>
              <a:rPr lang="en-GB" b="0" i="0" dirty="0">
                <a:solidFill>
                  <a:srgbClr val="333333"/>
                </a:solidFill>
                <a:effectLst/>
                <a:latin typeface="OpenSans"/>
              </a:rPr>
              <a:t>a release, </a:t>
            </a:r>
            <a:r>
              <a:rPr lang="en-GB" b="0" i="0" dirty="0" err="1">
                <a:solidFill>
                  <a:srgbClr val="333333"/>
                </a:solidFill>
                <a:effectLst/>
                <a:latin typeface="OpenSans"/>
              </a:rPr>
              <a:t>e.t.c</a:t>
            </a: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r>
              <a:rPr lang="en-GB" b="0" i="0" dirty="0">
                <a:solidFill>
                  <a:srgbClr val="333333"/>
                </a:solidFill>
                <a:effectLst/>
                <a:latin typeface="OpenSans"/>
              </a:rPr>
              <a:t>2. Workflows use </a:t>
            </a:r>
            <a:r>
              <a:rPr lang="en-GB" b="1" i="0" dirty="0">
                <a:solidFill>
                  <a:srgbClr val="333333"/>
                </a:solidFill>
                <a:effectLst/>
                <a:latin typeface="OpenSans"/>
              </a:rPr>
              <a:t>runners</a:t>
            </a:r>
            <a:r>
              <a:rPr lang="en-GB" b="0" i="0" dirty="0">
                <a:solidFill>
                  <a:srgbClr val="333333"/>
                </a:solidFill>
                <a:effectLst/>
                <a:latin typeface="OpenSans"/>
              </a:rPr>
              <a:t> to execute the jobs. There are built-in runners for different virtual environments, or you can use a self-hosted runner in your environment. </a:t>
            </a:r>
          </a:p>
          <a:p>
            <a:pPr algn="l"/>
            <a:endParaRPr lang="en-GB" b="0" i="0" dirty="0">
              <a:solidFill>
                <a:srgbClr val="333333"/>
              </a:solidFill>
              <a:effectLst/>
              <a:latin typeface="OpenSans"/>
            </a:endParaRPr>
          </a:p>
          <a:p>
            <a:pPr algn="l"/>
            <a:r>
              <a:rPr lang="en-GB" b="0" i="0" dirty="0">
                <a:solidFill>
                  <a:srgbClr val="333333"/>
                </a:solidFill>
                <a:effectLst/>
                <a:latin typeface="OpenSans"/>
              </a:rPr>
              <a:t>3. A </a:t>
            </a:r>
            <a:r>
              <a:rPr lang="en-GB" b="1" i="0" dirty="0">
                <a:solidFill>
                  <a:srgbClr val="333333"/>
                </a:solidFill>
                <a:effectLst/>
                <a:latin typeface="OpenSans"/>
              </a:rPr>
              <a:t>workflow</a:t>
            </a:r>
            <a:r>
              <a:rPr lang="en-GB" b="0" i="0" dirty="0">
                <a:solidFill>
                  <a:srgbClr val="333333"/>
                </a:solidFill>
                <a:effectLst/>
                <a:latin typeface="OpenSans"/>
              </a:rPr>
              <a:t> contains one or more </a:t>
            </a:r>
            <a:r>
              <a:rPr lang="en-GB" b="1" i="0" dirty="0">
                <a:solidFill>
                  <a:srgbClr val="333333"/>
                </a:solidFill>
                <a:effectLst/>
                <a:latin typeface="OpenSans"/>
              </a:rPr>
              <a:t>jobs</a:t>
            </a:r>
            <a:r>
              <a:rPr lang="en-GB" b="0" i="0" dirty="0">
                <a:solidFill>
                  <a:srgbClr val="333333"/>
                </a:solidFill>
                <a:effectLst/>
                <a:latin typeface="OpenSans"/>
              </a:rPr>
              <a:t>. You can have one job that builds your component and another job that publishes it to an artifact repository, and still another job that deploys it to an environment.</a:t>
            </a:r>
          </a:p>
          <a:p>
            <a:pPr algn="l"/>
            <a:endParaRPr lang="en-GB" b="0" i="0" dirty="0">
              <a:solidFill>
                <a:srgbClr val="333333"/>
              </a:solidFill>
              <a:effectLst/>
              <a:latin typeface="OpenSans"/>
            </a:endParaRPr>
          </a:p>
          <a:p>
            <a:pPr algn="l"/>
            <a:r>
              <a:rPr lang="en-GB" b="0" i="0" dirty="0">
                <a:solidFill>
                  <a:srgbClr val="333333"/>
                </a:solidFill>
                <a:effectLst/>
                <a:latin typeface="OpenSans"/>
              </a:rPr>
              <a:t>4. Each job can contain one or more steps. One step can check out the code, another step might compile the code, yet another step might  run a linter on the code, and you'll probably have a step that runs a suite of test cases to make sure that the code works properly</a:t>
            </a:r>
          </a:p>
          <a:p>
            <a:pPr algn="l"/>
            <a:endParaRPr lang="en-GB" b="0" i="0" dirty="0">
              <a:solidFill>
                <a:srgbClr val="333333"/>
              </a:solidFill>
              <a:effectLst/>
              <a:latin typeface="OpenSans"/>
            </a:endParaRPr>
          </a:p>
          <a:p>
            <a:pPr algn="l"/>
            <a:r>
              <a:rPr lang="en-GB" b="0" i="0" dirty="0">
                <a:solidFill>
                  <a:srgbClr val="333333"/>
                </a:solidFill>
                <a:effectLst/>
                <a:latin typeface="OpenSans"/>
              </a:rPr>
              <a:t>5. And each step can contain one or more actions or shell commands. Actions are the lowest level of a workflow. They perform a single task like check out code, install dependencies, compile code, or run tests. This hierarchy of jobs, steps, and actions allows you to logically group the actions performed by your workflow.</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18</a:t>
            </a:fld>
            <a:endParaRPr lang="en-BE"/>
          </a:p>
        </p:txBody>
      </p:sp>
    </p:spTree>
    <p:extLst>
      <p:ext uri="{BB962C8B-B14F-4D97-AF65-F5344CB8AC3E}">
        <p14:creationId xmlns:p14="http://schemas.microsoft.com/office/powerpoint/2010/main" val="3943362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1. Workflow has an </a:t>
            </a:r>
            <a:r>
              <a:rPr lang="en-GB" b="1" i="0" dirty="0">
                <a:solidFill>
                  <a:srgbClr val="333333"/>
                </a:solidFill>
                <a:effectLst/>
                <a:latin typeface="OpenSans"/>
              </a:rPr>
              <a:t>Event </a:t>
            </a:r>
            <a:r>
              <a:rPr lang="en-GB" b="0" i="0" dirty="0">
                <a:solidFill>
                  <a:srgbClr val="333333"/>
                </a:solidFill>
                <a:effectLst/>
                <a:latin typeface="OpenSans"/>
              </a:rPr>
              <a:t>that tells when a workflow should run. Events could be things like when you push to a repo, create a pull request, or create </a:t>
            </a:r>
          </a:p>
          <a:p>
            <a:pPr algn="l"/>
            <a:r>
              <a:rPr lang="en-GB" b="0" i="0" dirty="0">
                <a:solidFill>
                  <a:srgbClr val="333333"/>
                </a:solidFill>
                <a:effectLst/>
                <a:latin typeface="OpenSans"/>
              </a:rPr>
              <a:t>a release, </a:t>
            </a:r>
            <a:r>
              <a:rPr lang="en-GB" b="0" i="0" dirty="0" err="1">
                <a:solidFill>
                  <a:srgbClr val="333333"/>
                </a:solidFill>
                <a:effectLst/>
                <a:latin typeface="OpenSans"/>
              </a:rPr>
              <a:t>e.t.c</a:t>
            </a: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r>
              <a:rPr lang="en-GB" b="0" i="0" dirty="0">
                <a:solidFill>
                  <a:srgbClr val="333333"/>
                </a:solidFill>
                <a:effectLst/>
                <a:latin typeface="OpenSans"/>
              </a:rPr>
              <a:t>2. Workflows use </a:t>
            </a:r>
            <a:r>
              <a:rPr lang="en-GB" b="1" i="0" dirty="0">
                <a:solidFill>
                  <a:srgbClr val="333333"/>
                </a:solidFill>
                <a:effectLst/>
                <a:latin typeface="OpenSans"/>
              </a:rPr>
              <a:t>runners</a:t>
            </a:r>
            <a:r>
              <a:rPr lang="en-GB" b="0" i="0" dirty="0">
                <a:solidFill>
                  <a:srgbClr val="333333"/>
                </a:solidFill>
                <a:effectLst/>
                <a:latin typeface="OpenSans"/>
              </a:rPr>
              <a:t> to execute the jobs. There are built-in runners for different virtual environments, or you can use a self-hosted runner in your environment. </a:t>
            </a:r>
          </a:p>
          <a:p>
            <a:pPr algn="l"/>
            <a:endParaRPr lang="en-GB" b="0" i="0" dirty="0">
              <a:solidFill>
                <a:srgbClr val="333333"/>
              </a:solidFill>
              <a:effectLst/>
              <a:latin typeface="OpenSans"/>
            </a:endParaRPr>
          </a:p>
          <a:p>
            <a:pPr algn="l"/>
            <a:r>
              <a:rPr lang="en-GB" b="0" i="0" dirty="0">
                <a:solidFill>
                  <a:srgbClr val="333333"/>
                </a:solidFill>
                <a:effectLst/>
                <a:latin typeface="OpenSans"/>
              </a:rPr>
              <a:t>3. A </a:t>
            </a:r>
            <a:r>
              <a:rPr lang="en-GB" b="1" i="0" dirty="0">
                <a:solidFill>
                  <a:srgbClr val="333333"/>
                </a:solidFill>
                <a:effectLst/>
                <a:latin typeface="OpenSans"/>
              </a:rPr>
              <a:t>workflow</a:t>
            </a:r>
            <a:r>
              <a:rPr lang="en-GB" b="0" i="0" dirty="0">
                <a:solidFill>
                  <a:srgbClr val="333333"/>
                </a:solidFill>
                <a:effectLst/>
                <a:latin typeface="OpenSans"/>
              </a:rPr>
              <a:t> contains one or more </a:t>
            </a:r>
            <a:r>
              <a:rPr lang="en-GB" b="1" i="0" dirty="0">
                <a:solidFill>
                  <a:srgbClr val="333333"/>
                </a:solidFill>
                <a:effectLst/>
                <a:latin typeface="OpenSans"/>
              </a:rPr>
              <a:t>jobs</a:t>
            </a:r>
            <a:r>
              <a:rPr lang="en-GB" b="0" i="0" dirty="0">
                <a:solidFill>
                  <a:srgbClr val="333333"/>
                </a:solidFill>
                <a:effectLst/>
                <a:latin typeface="OpenSans"/>
              </a:rPr>
              <a:t>. You can have one job that builds your component and another job that publishes it to an artifact repository, and still another job that deploys it to an environment.</a:t>
            </a:r>
          </a:p>
          <a:p>
            <a:pPr algn="l"/>
            <a:endParaRPr lang="en-GB" b="0" i="0" dirty="0">
              <a:solidFill>
                <a:srgbClr val="333333"/>
              </a:solidFill>
              <a:effectLst/>
              <a:latin typeface="OpenSans"/>
            </a:endParaRPr>
          </a:p>
          <a:p>
            <a:pPr algn="l"/>
            <a:r>
              <a:rPr lang="en-GB" b="0" i="0" dirty="0">
                <a:solidFill>
                  <a:srgbClr val="333333"/>
                </a:solidFill>
                <a:effectLst/>
                <a:latin typeface="OpenSans"/>
              </a:rPr>
              <a:t>4. Each job can contain one or more steps. One step can check out the code, another step might compile the code, yet another step might  run a linter on the code, and you'll probably have a step that runs a suite of test cases to make sure that the code works properly</a:t>
            </a:r>
          </a:p>
          <a:p>
            <a:pPr algn="l"/>
            <a:endParaRPr lang="en-GB" b="0" i="0" dirty="0">
              <a:solidFill>
                <a:srgbClr val="333333"/>
              </a:solidFill>
              <a:effectLst/>
              <a:latin typeface="OpenSans"/>
            </a:endParaRPr>
          </a:p>
          <a:p>
            <a:pPr algn="l"/>
            <a:r>
              <a:rPr lang="en-GB" b="0" i="0" dirty="0">
                <a:solidFill>
                  <a:srgbClr val="333333"/>
                </a:solidFill>
                <a:effectLst/>
                <a:latin typeface="OpenSans"/>
              </a:rPr>
              <a:t>5. And each step can contain one or more actions or shell commands. Actions are the lowest level of a workflow. They perform a single task like check out code, install dependencies, compile code, or run tests. This hierarchy of jobs, steps, and actions allows you to logically group the actions performed by your workflow.</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19</a:t>
            </a:fld>
            <a:endParaRPr lang="en-BE"/>
          </a:p>
        </p:txBody>
      </p:sp>
    </p:spTree>
    <p:extLst>
      <p:ext uri="{BB962C8B-B14F-4D97-AF65-F5344CB8AC3E}">
        <p14:creationId xmlns:p14="http://schemas.microsoft.com/office/powerpoint/2010/main" val="1133557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Remember, an event is something that activates the execution of a workflow. There are currently very many different events that can trigger a workflow. The bold ones are the most popular.</a:t>
            </a:r>
          </a:p>
          <a:p>
            <a:pPr algn="l"/>
            <a:endParaRPr lang="en-GB" b="0" i="0" dirty="0">
              <a:solidFill>
                <a:srgbClr val="333333"/>
              </a:solidFill>
              <a:effectLst/>
              <a:latin typeface="OpenSans"/>
            </a:endParaRPr>
          </a:p>
          <a:p>
            <a:pPr marL="228600" indent="-228600" algn="l">
              <a:buFont typeface="+mj-lt"/>
              <a:buAutoNum type="arabicPeriod"/>
            </a:pPr>
            <a:r>
              <a:rPr lang="en-GB" b="0" i="0" dirty="0">
                <a:solidFill>
                  <a:srgbClr val="333333"/>
                </a:solidFill>
                <a:effectLst/>
                <a:latin typeface="OpenSans"/>
              </a:rPr>
              <a:t>All events start with the keyword ‘on:’ followed by the keyword of the event. In this case, ‘pull request.’ </a:t>
            </a:r>
          </a:p>
          <a:p>
            <a:pPr marL="228600" indent="-228600" algn="l">
              <a:buFont typeface="+mj-lt"/>
              <a:buAutoNum type="arabicPeriod"/>
            </a:pPr>
            <a:r>
              <a:rPr lang="en-GB" b="0" i="0" dirty="0">
                <a:solidFill>
                  <a:srgbClr val="333333"/>
                </a:solidFill>
                <a:effectLst/>
                <a:latin typeface="OpenSans"/>
              </a:rPr>
              <a:t>Then some events have ‘types.’ In this example, this event is listening for types, such as when a pull request is opened </a:t>
            </a:r>
          </a:p>
          <a:p>
            <a:pPr marL="228600" indent="-228600" algn="l">
              <a:buFont typeface="+mj-lt"/>
              <a:buAutoNum type="arabicPeriod"/>
            </a:pPr>
            <a:r>
              <a:rPr lang="en-GB" b="0" i="0" dirty="0">
                <a:solidFill>
                  <a:srgbClr val="333333"/>
                </a:solidFill>
                <a:effectLst/>
                <a:latin typeface="OpenSans"/>
              </a:rPr>
              <a:t>or reopened. </a:t>
            </a:r>
          </a:p>
          <a:p>
            <a:pPr marL="228600" indent="-228600" algn="l">
              <a:buFont typeface="+mj-lt"/>
              <a:buAutoNum type="arabicPeriod"/>
            </a:pPr>
            <a:r>
              <a:rPr lang="en-GB" b="0" i="0" dirty="0">
                <a:solidFill>
                  <a:srgbClr val="333333"/>
                </a:solidFill>
                <a:effectLst/>
                <a:latin typeface="OpenSans"/>
              </a:rPr>
              <a:t>Another input to the pull request event is a list of branches to monitor. This example designates the master branch as the target.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20</a:t>
            </a:fld>
            <a:endParaRPr lang="en-BE"/>
          </a:p>
        </p:txBody>
      </p:sp>
    </p:spTree>
    <p:extLst>
      <p:ext uri="{BB962C8B-B14F-4D97-AF65-F5344CB8AC3E}">
        <p14:creationId xmlns:p14="http://schemas.microsoft.com/office/powerpoint/2010/main" val="874919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There are two jobs, build and publish</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21</a:t>
            </a:fld>
            <a:endParaRPr lang="en-BE"/>
          </a:p>
        </p:txBody>
      </p:sp>
    </p:spTree>
    <p:extLst>
      <p:ext uri="{BB962C8B-B14F-4D97-AF65-F5344CB8AC3E}">
        <p14:creationId xmlns:p14="http://schemas.microsoft.com/office/powerpoint/2010/main" val="3917107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A runner is a server that performs a job on a specific platform or operating system. </a:t>
            </a:r>
          </a:p>
          <a:p>
            <a:pPr algn="l"/>
            <a:r>
              <a:rPr lang="en-GB" b="0" i="0" dirty="0">
                <a:solidFill>
                  <a:srgbClr val="333333"/>
                </a:solidFill>
                <a:effectLst/>
                <a:latin typeface="OpenSans"/>
              </a:rPr>
              <a:t>In this list, you can see all the operating systems that GitHub Actions supports. </a:t>
            </a:r>
          </a:p>
          <a:p>
            <a:pPr algn="l"/>
            <a:r>
              <a:rPr lang="en-GB" b="0" i="0" dirty="0">
                <a:solidFill>
                  <a:srgbClr val="333333"/>
                </a:solidFill>
                <a:effectLst/>
                <a:latin typeface="OpenSans"/>
              </a:rPr>
              <a:t>There are several flavours of Ubuntu, macOS, and Windows Server. </a:t>
            </a:r>
          </a:p>
          <a:p>
            <a:pPr algn="l"/>
            <a:r>
              <a:rPr lang="en-GB" b="0" i="0" dirty="0">
                <a:solidFill>
                  <a:srgbClr val="333333"/>
                </a:solidFill>
                <a:effectLst/>
                <a:latin typeface="OpenSans"/>
              </a:rPr>
              <a:t>Once you specify a runner for a job, all of the steps will be executed on that runner.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22</a:t>
            </a:fld>
            <a:endParaRPr lang="en-BE"/>
          </a:p>
        </p:txBody>
      </p:sp>
    </p:spTree>
    <p:extLst>
      <p:ext uri="{BB962C8B-B14F-4D97-AF65-F5344CB8AC3E}">
        <p14:creationId xmlns:p14="http://schemas.microsoft.com/office/powerpoint/2010/main" val="2483485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33333"/>
                </a:solidFill>
                <a:effectLst/>
                <a:latin typeface="OpenSans"/>
              </a:rPr>
              <a:t>Here are some examples of runner definitions.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23</a:t>
            </a:fld>
            <a:endParaRPr lang="en-BE"/>
          </a:p>
        </p:txBody>
      </p:sp>
    </p:spTree>
    <p:extLst>
      <p:ext uri="{BB962C8B-B14F-4D97-AF65-F5344CB8AC3E}">
        <p14:creationId xmlns:p14="http://schemas.microsoft.com/office/powerpoint/2010/main" val="340454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Jobs can also optionally define required services for the workflow.  Services are defined as Docker containers.  You could use any public Docker image you'd like to create the service, including your own.  You can create databases, message queues, or services your workflow needs. </a:t>
            </a:r>
          </a:p>
          <a:p>
            <a:pPr marL="228600" indent="-228600" algn="l">
              <a:buAutoNum type="arabicPeriod"/>
            </a:pPr>
            <a:r>
              <a:rPr lang="en-GB" b="0" i="0" dirty="0">
                <a:solidFill>
                  <a:srgbClr val="333333"/>
                </a:solidFill>
                <a:effectLst/>
                <a:latin typeface="OpenSans"/>
              </a:rPr>
              <a:t>This example creates a Postgres database that is required before running some unit tests. So, in this example, you would look for your Postgres database on a host called </a:t>
            </a:r>
            <a:r>
              <a:rPr lang="en-GB" b="0" i="0" dirty="0" err="1">
                <a:solidFill>
                  <a:srgbClr val="333333"/>
                </a:solidFill>
                <a:effectLst/>
                <a:latin typeface="OpenSans"/>
              </a:rPr>
              <a:t>postgres</a:t>
            </a:r>
            <a:r>
              <a:rPr lang="en-GB" b="0" i="0" dirty="0">
                <a:solidFill>
                  <a:srgbClr val="333333"/>
                </a:solidFill>
                <a:effectLst/>
                <a:latin typeface="OpenSans"/>
              </a:rPr>
              <a:t>. </a:t>
            </a:r>
          </a:p>
          <a:p>
            <a:pPr marL="228600" indent="-228600" algn="l">
              <a:buAutoNum type="arabicPeriod"/>
            </a:pPr>
            <a:r>
              <a:rPr lang="en-GB" b="0" i="0" dirty="0">
                <a:solidFill>
                  <a:srgbClr val="333333"/>
                </a:solidFill>
                <a:effectLst/>
                <a:latin typeface="OpenSans"/>
              </a:rPr>
              <a:t>Using services like this allows you to specify the same Docker containers that you use in development for use in your workflows.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24</a:t>
            </a:fld>
            <a:endParaRPr lang="en-BE"/>
          </a:p>
        </p:txBody>
      </p:sp>
    </p:spTree>
    <p:extLst>
      <p:ext uri="{BB962C8B-B14F-4D97-AF65-F5344CB8AC3E}">
        <p14:creationId xmlns:p14="http://schemas.microsoft.com/office/powerpoint/2010/main" val="4005570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Actions are procedures that can be executed within a step. </a:t>
            </a:r>
          </a:p>
          <a:p>
            <a:pPr marL="228600" indent="-228600" algn="l">
              <a:buFont typeface="+mj-lt"/>
              <a:buAutoNum type="arabicPeriod"/>
            </a:pPr>
            <a:r>
              <a:rPr lang="en-GB" b="0" i="0" dirty="0">
                <a:solidFill>
                  <a:srgbClr val="333333"/>
                </a:solidFill>
                <a:effectLst/>
                <a:latin typeface="OpenSans"/>
              </a:rPr>
              <a:t>Defining actions requires the ‘uses:’ keyword followed by the name of the action. There is a large library of actions in the GitHub Actions Marketplace community. </a:t>
            </a:r>
          </a:p>
          <a:p>
            <a:pPr marL="228600" indent="-228600" algn="l">
              <a:buFont typeface="+mj-lt"/>
              <a:buAutoNum type="arabicPeriod"/>
            </a:pPr>
            <a:r>
              <a:rPr lang="en-GB" b="0" i="0" dirty="0">
                <a:solidFill>
                  <a:srgbClr val="333333"/>
                </a:solidFill>
                <a:effectLst/>
                <a:latin typeface="OpenSans"/>
              </a:rPr>
              <a:t>Actions can have arguments to configure them by specifying the ‘with:’ keyword followed by name-value pairs. Some actions use the ‘</a:t>
            </a:r>
            <a:r>
              <a:rPr lang="en-GB" b="0" i="0" dirty="0" err="1">
                <a:solidFill>
                  <a:srgbClr val="333333"/>
                </a:solidFill>
                <a:effectLst/>
                <a:latin typeface="OpenSans"/>
              </a:rPr>
              <a:t>args</a:t>
            </a:r>
            <a:r>
              <a:rPr lang="en-GB" b="0" i="0" dirty="0">
                <a:solidFill>
                  <a:srgbClr val="333333"/>
                </a:solidFill>
                <a:effectLst/>
                <a:latin typeface="OpenSans"/>
              </a:rPr>
              <a:t>:’ keyword. </a:t>
            </a:r>
          </a:p>
          <a:p>
            <a:pPr marL="228600" indent="-228600" algn="l">
              <a:buFont typeface="+mj-lt"/>
              <a:buAutoNum type="arabicPeriod"/>
            </a:pPr>
            <a:r>
              <a:rPr lang="en-GB" b="0" i="0" dirty="0">
                <a:solidFill>
                  <a:srgbClr val="333333"/>
                </a:solidFill>
                <a:effectLst/>
                <a:latin typeface="OpenSans"/>
              </a:rPr>
              <a:t>In this example, the </a:t>
            </a:r>
            <a:r>
              <a:rPr lang="en-GB" b="0" i="0" dirty="0" err="1">
                <a:solidFill>
                  <a:srgbClr val="333333"/>
                </a:solidFill>
                <a:effectLst/>
                <a:latin typeface="OpenSans"/>
              </a:rPr>
              <a:t>codecov</a:t>
            </a:r>
            <a:r>
              <a:rPr lang="en-GB" b="0" i="0" dirty="0">
                <a:solidFill>
                  <a:srgbClr val="333333"/>
                </a:solidFill>
                <a:effectLst/>
                <a:latin typeface="OpenSans"/>
              </a:rPr>
              <a:t> action accepts a version as one of its optional parameters. </a:t>
            </a:r>
          </a:p>
          <a:p>
            <a:pPr marL="228600" indent="-228600" algn="l">
              <a:buFont typeface="+mj-lt"/>
              <a:buAutoNum type="arabicPeriod"/>
            </a:pPr>
            <a:r>
              <a:rPr lang="en-GB" b="0" i="0" dirty="0">
                <a:solidFill>
                  <a:srgbClr val="333333"/>
                </a:solidFill>
                <a:effectLst/>
                <a:latin typeface="OpenSans"/>
              </a:rPr>
              <a:t>Read the actions documentation to explore all possible options that you can configure an action with.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25</a:t>
            </a:fld>
            <a:endParaRPr lang="en-BE"/>
          </a:p>
        </p:txBody>
      </p:sp>
    </p:spTree>
    <p:extLst>
      <p:ext uri="{BB962C8B-B14F-4D97-AF65-F5344CB8AC3E}">
        <p14:creationId xmlns:p14="http://schemas.microsoft.com/office/powerpoint/2010/main" val="69837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CI is where developers plan and then code the solution, and then build it and test it in several repeating cycles until it’s complete. And then the solution is ready to be delivered. </a:t>
            </a:r>
          </a:p>
          <a:p>
            <a:pPr algn="l"/>
            <a:endParaRPr lang="en-GB" b="0" i="0" dirty="0">
              <a:solidFill>
                <a:srgbClr val="333333"/>
              </a:solidFill>
              <a:effectLst/>
              <a:latin typeface="OpenSans"/>
            </a:endParaRPr>
          </a:p>
          <a:p>
            <a:pPr algn="l"/>
            <a:r>
              <a:rPr lang="en-GB" b="0" i="0" dirty="0">
                <a:solidFill>
                  <a:srgbClr val="333333"/>
                </a:solidFill>
                <a:effectLst/>
                <a:latin typeface="OpenSans"/>
              </a:rPr>
              <a:t>While Continuous Delivery is made up of Release, Deploy, and Operate phases, where the solution is released, and the binaries are deployed into a given environment in repeating cycles, and the solution is then in live operation from that point on. </a:t>
            </a:r>
          </a:p>
          <a:p>
            <a:pPr algn="l"/>
            <a:endParaRPr lang="en-GB" b="0" i="0" dirty="0">
              <a:solidFill>
                <a:srgbClr val="333333"/>
              </a:solidFill>
              <a:effectLst/>
              <a:latin typeface="OpenSans"/>
            </a:endParaRPr>
          </a:p>
          <a:p>
            <a:pPr algn="l"/>
            <a:r>
              <a:rPr lang="en-GB" b="0" i="0" dirty="0">
                <a:solidFill>
                  <a:srgbClr val="333333"/>
                </a:solidFill>
                <a:effectLst/>
                <a:latin typeface="OpenSans"/>
              </a:rPr>
              <a:t>In the class and project, we will focus on only CI</a:t>
            </a:r>
          </a:p>
          <a:p>
            <a:pPr algn="l"/>
            <a:endParaRPr lang="en-GB" b="0" i="0" dirty="0">
              <a:solidFill>
                <a:srgbClr val="333333"/>
              </a:solidFill>
              <a:effectLst/>
              <a:latin typeface="OpenSans"/>
            </a:endParaRPr>
          </a:p>
          <a:p>
            <a:r>
              <a:rPr lang="en-BE" dirty="0"/>
              <a:t> </a:t>
            </a:r>
          </a:p>
        </p:txBody>
      </p:sp>
      <p:sp>
        <p:nvSpPr>
          <p:cNvPr id="4" name="Slide Number Placeholder 3"/>
          <p:cNvSpPr>
            <a:spLocks noGrp="1"/>
          </p:cNvSpPr>
          <p:nvPr>
            <p:ph type="sldNum" sz="quarter" idx="5"/>
          </p:nvPr>
        </p:nvSpPr>
        <p:spPr/>
        <p:txBody>
          <a:bodyPr/>
          <a:lstStyle/>
          <a:p>
            <a:fld id="{87019EC6-10EB-8B41-B3C9-3D7B5479879B}" type="slidenum">
              <a:rPr lang="en-BE" smtClean="0"/>
              <a:t>4</a:t>
            </a:fld>
            <a:endParaRPr lang="en-BE"/>
          </a:p>
        </p:txBody>
      </p:sp>
    </p:spTree>
    <p:extLst>
      <p:ext uri="{BB962C8B-B14F-4D97-AF65-F5344CB8AC3E}">
        <p14:creationId xmlns:p14="http://schemas.microsoft.com/office/powerpoint/2010/main" val="1240913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Steps are the heart of GitHub Actions. This is where all of the work happens. </a:t>
            </a:r>
          </a:p>
          <a:p>
            <a:pPr algn="l"/>
            <a:r>
              <a:rPr lang="en-GB" b="0" i="0" dirty="0">
                <a:solidFill>
                  <a:srgbClr val="333333"/>
                </a:solidFill>
                <a:effectLst/>
                <a:latin typeface="OpenSans"/>
              </a:rPr>
              <a:t>A step is a task comprising one or more shell commands or actions. </a:t>
            </a:r>
          </a:p>
          <a:p>
            <a:pPr algn="l"/>
            <a:r>
              <a:rPr lang="en-GB" b="0" i="0" dirty="0">
                <a:solidFill>
                  <a:srgbClr val="333333"/>
                </a:solidFill>
                <a:effectLst/>
                <a:latin typeface="OpenSans"/>
              </a:rPr>
              <a:t>Steps can have an optional name specified by the ‘name:’ keyword that displays in the report. </a:t>
            </a:r>
          </a:p>
          <a:p>
            <a:pPr algn="l"/>
            <a:r>
              <a:rPr lang="en-GB" b="0" i="0" dirty="0">
                <a:solidFill>
                  <a:srgbClr val="333333"/>
                </a:solidFill>
                <a:effectLst/>
                <a:latin typeface="OpenSans"/>
              </a:rPr>
              <a:t>It’s best to name your steps something descriptive so that when you look at the report, you know exactly what's going on in each step.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26</a:t>
            </a:fld>
            <a:endParaRPr lang="en-BE"/>
          </a:p>
        </p:txBody>
      </p:sp>
    </p:spTree>
    <p:extLst>
      <p:ext uri="{BB962C8B-B14F-4D97-AF65-F5344CB8AC3E}">
        <p14:creationId xmlns:p14="http://schemas.microsoft.com/office/powerpoint/2010/main" val="2586136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put everything together with an example. </a:t>
            </a:r>
          </a:p>
          <a:p>
            <a:pPr algn="l"/>
            <a:r>
              <a:rPr lang="en-GB" b="0" i="0" dirty="0">
                <a:solidFill>
                  <a:srgbClr val="333333"/>
                </a:solidFill>
                <a:effectLst/>
                <a:latin typeface="OpenSans"/>
              </a:rPr>
              <a:t>Every workflow has a name. This one is called ‘CI Build’ because it's part of a Continuous Integration workflow. </a:t>
            </a:r>
          </a:p>
          <a:p>
            <a:pPr algn="l"/>
            <a:r>
              <a:rPr lang="en-GB" b="0" i="0" dirty="0">
                <a:solidFill>
                  <a:srgbClr val="333333"/>
                </a:solidFill>
                <a:effectLst/>
                <a:latin typeface="OpenSans"/>
              </a:rPr>
              <a:t>It’s triggered on a pull request to the master branch. </a:t>
            </a:r>
          </a:p>
          <a:p>
            <a:pPr algn="l"/>
            <a:r>
              <a:rPr lang="en-GB" b="0" i="0" dirty="0">
                <a:solidFill>
                  <a:srgbClr val="333333"/>
                </a:solidFill>
                <a:effectLst/>
                <a:latin typeface="OpenSans"/>
              </a:rPr>
              <a:t>It has a job called ‘build’ that runs in a Python 3.9 container on top of the latest </a:t>
            </a:r>
          </a:p>
          <a:p>
            <a:pPr algn="l"/>
            <a:r>
              <a:rPr lang="en-GB" b="0" i="0" dirty="0">
                <a:solidFill>
                  <a:srgbClr val="333333"/>
                </a:solidFill>
                <a:effectLst/>
                <a:latin typeface="OpenSans"/>
              </a:rPr>
              <a:t>Ubuntu runner. </a:t>
            </a:r>
          </a:p>
          <a:p>
            <a:pPr algn="l"/>
            <a:r>
              <a:rPr lang="en-GB" b="0" i="0" dirty="0">
                <a:solidFill>
                  <a:srgbClr val="333333"/>
                </a:solidFill>
                <a:effectLst/>
                <a:latin typeface="OpenSans"/>
              </a:rPr>
              <a:t>And it creates a database service called ‘</a:t>
            </a:r>
            <a:r>
              <a:rPr lang="en-GB" b="0" i="0" dirty="0" err="1">
                <a:solidFill>
                  <a:srgbClr val="333333"/>
                </a:solidFill>
                <a:effectLst/>
                <a:latin typeface="OpenSans"/>
              </a:rPr>
              <a:t>redis</a:t>
            </a:r>
            <a:r>
              <a:rPr lang="en-GB" b="0" i="0" dirty="0">
                <a:solidFill>
                  <a:srgbClr val="333333"/>
                </a:solidFill>
                <a:effectLst/>
                <a:latin typeface="OpenSans"/>
              </a:rPr>
              <a:t>’ from the Redis 6-Alpine Docker image</a:t>
            </a: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27</a:t>
            </a:fld>
            <a:endParaRPr lang="en-BE"/>
          </a:p>
        </p:txBody>
      </p:sp>
    </p:spTree>
    <p:extLst>
      <p:ext uri="{BB962C8B-B14F-4D97-AF65-F5344CB8AC3E}">
        <p14:creationId xmlns:p14="http://schemas.microsoft.com/office/powerpoint/2010/main" val="3739063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put everything together with an example. </a:t>
            </a:r>
          </a:p>
          <a:p>
            <a:pPr algn="l"/>
            <a:r>
              <a:rPr lang="en-GB" b="0" i="0" dirty="0">
                <a:solidFill>
                  <a:srgbClr val="333333"/>
                </a:solidFill>
                <a:effectLst/>
                <a:latin typeface="OpenSans"/>
              </a:rPr>
              <a:t>Every workflow has a name. This one is called ‘CI Build’ because it's part of a Continuous Integration workflow. </a:t>
            </a:r>
          </a:p>
          <a:p>
            <a:pPr algn="l"/>
            <a:r>
              <a:rPr lang="en-GB" b="0" i="0" dirty="0">
                <a:solidFill>
                  <a:srgbClr val="333333"/>
                </a:solidFill>
                <a:effectLst/>
                <a:latin typeface="OpenSans"/>
              </a:rPr>
              <a:t>It’s triggered on a pull request to the master branch. </a:t>
            </a:r>
          </a:p>
          <a:p>
            <a:pPr algn="l"/>
            <a:r>
              <a:rPr lang="en-GB" b="0" i="0" dirty="0">
                <a:solidFill>
                  <a:srgbClr val="333333"/>
                </a:solidFill>
                <a:effectLst/>
                <a:latin typeface="OpenSans"/>
              </a:rPr>
              <a:t>It has a job called ‘build’ that runs in a Python 3.9 container on top of the latest </a:t>
            </a:r>
          </a:p>
          <a:p>
            <a:pPr algn="l"/>
            <a:r>
              <a:rPr lang="en-GB" b="0" i="0" dirty="0">
                <a:solidFill>
                  <a:srgbClr val="333333"/>
                </a:solidFill>
                <a:effectLst/>
                <a:latin typeface="OpenSans"/>
              </a:rPr>
              <a:t>Ubuntu runner. </a:t>
            </a:r>
          </a:p>
          <a:p>
            <a:pPr algn="l"/>
            <a:r>
              <a:rPr lang="en-GB" b="0" i="0" dirty="0">
                <a:solidFill>
                  <a:srgbClr val="333333"/>
                </a:solidFill>
                <a:effectLst/>
                <a:latin typeface="OpenSans"/>
              </a:rPr>
              <a:t>And it creates a database service called ‘</a:t>
            </a:r>
            <a:r>
              <a:rPr lang="en-GB" b="0" i="0" dirty="0" err="1">
                <a:solidFill>
                  <a:srgbClr val="333333"/>
                </a:solidFill>
                <a:effectLst/>
                <a:latin typeface="OpenSans"/>
              </a:rPr>
              <a:t>redis</a:t>
            </a:r>
            <a:r>
              <a:rPr lang="en-GB" b="0" i="0" dirty="0">
                <a:solidFill>
                  <a:srgbClr val="333333"/>
                </a:solidFill>
                <a:effectLst/>
                <a:latin typeface="OpenSans"/>
              </a:rPr>
              <a:t>’ from the Redis 6-Alpine Docker image</a:t>
            </a: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28</a:t>
            </a:fld>
            <a:endParaRPr lang="en-BE"/>
          </a:p>
        </p:txBody>
      </p:sp>
    </p:spTree>
    <p:extLst>
      <p:ext uri="{BB962C8B-B14F-4D97-AF65-F5344CB8AC3E}">
        <p14:creationId xmlns:p14="http://schemas.microsoft.com/office/powerpoint/2010/main" val="2325518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Continuous Deployment’ is when you continuously push to production</a:t>
            </a:r>
          </a:p>
          <a:p>
            <a:pPr algn="l"/>
            <a:r>
              <a:rPr lang="en-GB" b="0" i="0" dirty="0">
                <a:solidFill>
                  <a:srgbClr val="333333"/>
                </a:solidFill>
                <a:effectLst/>
                <a:latin typeface="OpenSans"/>
              </a:rPr>
              <a:t>Release automation – for example releasing your package to a package manager</a:t>
            </a:r>
          </a:p>
          <a:p>
            <a:pPr algn="l"/>
            <a:r>
              <a:rPr lang="en-GB" b="0" i="0" dirty="0">
                <a:solidFill>
                  <a:srgbClr val="333333"/>
                </a:solidFill>
                <a:effectLst/>
                <a:latin typeface="OpenSans"/>
              </a:rPr>
              <a:t>Production automation – deploying your package to production – e.g., deploying your app/package to app store or google play</a:t>
            </a:r>
          </a:p>
          <a:p>
            <a:pPr algn="l"/>
            <a:endParaRPr lang="en-GB" b="0" i="0" dirty="0">
              <a:solidFill>
                <a:srgbClr val="333333"/>
              </a:solidFill>
              <a:effectLst/>
              <a:latin typeface="OpenSans"/>
            </a:endParaRPr>
          </a:p>
          <a:p>
            <a:r>
              <a:rPr lang="en-BE" dirty="0"/>
              <a:t> </a:t>
            </a:r>
          </a:p>
        </p:txBody>
      </p:sp>
      <p:sp>
        <p:nvSpPr>
          <p:cNvPr id="4" name="Slide Number Placeholder 3"/>
          <p:cNvSpPr>
            <a:spLocks noGrp="1"/>
          </p:cNvSpPr>
          <p:nvPr>
            <p:ph type="sldNum" sz="quarter" idx="5"/>
          </p:nvPr>
        </p:nvSpPr>
        <p:spPr/>
        <p:txBody>
          <a:bodyPr/>
          <a:lstStyle/>
          <a:p>
            <a:fld id="{87019EC6-10EB-8B41-B3C9-3D7B5479879B}" type="slidenum">
              <a:rPr lang="en-BE" smtClean="0"/>
              <a:t>5</a:t>
            </a:fld>
            <a:endParaRPr lang="en-BE"/>
          </a:p>
        </p:txBody>
      </p:sp>
    </p:spTree>
    <p:extLst>
      <p:ext uri="{BB962C8B-B14F-4D97-AF65-F5344CB8AC3E}">
        <p14:creationId xmlns:p14="http://schemas.microsoft.com/office/powerpoint/2010/main" val="1737615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Traditional development</a:t>
            </a:r>
          </a:p>
          <a:p>
            <a:pPr marL="685800" lvl="1" indent="-228600" algn="l">
              <a:buFont typeface="Arial" panose="020B0604020202020204" pitchFamily="34" charset="0"/>
              <a:buChar char="•"/>
            </a:pPr>
            <a:r>
              <a:rPr lang="en-GB" b="0" i="0" dirty="0">
                <a:solidFill>
                  <a:srgbClr val="333333"/>
                </a:solidFill>
                <a:effectLst/>
                <a:latin typeface="OpenSans"/>
              </a:rPr>
              <a:t>The developers work on large features or fixes and commit them into their own development branches. </a:t>
            </a:r>
          </a:p>
          <a:p>
            <a:pPr marL="685800" lvl="1" indent="-228600" algn="l">
              <a:buFont typeface="Arial" panose="020B0604020202020204" pitchFamily="34" charset="0"/>
              <a:buChar char="•"/>
            </a:pPr>
            <a:r>
              <a:rPr lang="en-GB" b="0" i="0" dirty="0">
                <a:solidFill>
                  <a:srgbClr val="333333"/>
                </a:solidFill>
                <a:effectLst/>
                <a:latin typeface="OpenSans"/>
              </a:rPr>
              <a:t>These branches can exist for a long time, have a large scope, and generally require many code changes and edits. </a:t>
            </a:r>
          </a:p>
          <a:p>
            <a:pPr marL="685800" lvl="1" indent="-228600" algn="l">
              <a:buFont typeface="Arial" panose="020B0604020202020204" pitchFamily="34" charset="0"/>
              <a:buChar char="•"/>
            </a:pPr>
            <a:r>
              <a:rPr lang="en-GB" b="0" i="0" dirty="0">
                <a:solidFill>
                  <a:srgbClr val="333333"/>
                </a:solidFill>
                <a:effectLst/>
                <a:latin typeface="OpenSans"/>
              </a:rPr>
              <a:t>When development is completed on these branches, only then are they tested and merged into the main branch and built for production. </a:t>
            </a:r>
          </a:p>
          <a:p>
            <a:pPr marL="685800" lvl="1" indent="-228600" algn="l">
              <a:buFont typeface="Arial" panose="020B0604020202020204" pitchFamily="34" charset="0"/>
              <a:buChar char="•"/>
            </a:pPr>
            <a:r>
              <a:rPr lang="en-GB" b="0" i="0" dirty="0">
                <a:solidFill>
                  <a:srgbClr val="333333"/>
                </a:solidFill>
                <a:effectLst/>
                <a:latin typeface="OpenSans"/>
              </a:rPr>
              <a:t>This development method can cause drift between the main branch and the development branch, among other issues.</a:t>
            </a:r>
          </a:p>
          <a:p>
            <a:r>
              <a:rPr lang="en-BE" dirty="0"/>
              <a:t>2. In the next couple of slides, I will discuss each of the features of CI</a:t>
            </a:r>
          </a:p>
        </p:txBody>
      </p:sp>
      <p:sp>
        <p:nvSpPr>
          <p:cNvPr id="4" name="Slide Number Placeholder 3"/>
          <p:cNvSpPr>
            <a:spLocks noGrp="1"/>
          </p:cNvSpPr>
          <p:nvPr>
            <p:ph type="sldNum" sz="quarter" idx="5"/>
          </p:nvPr>
        </p:nvSpPr>
        <p:spPr/>
        <p:txBody>
          <a:bodyPr/>
          <a:lstStyle/>
          <a:p>
            <a:fld id="{F2AA4657-833F-094E-A535-887F61AFD5FC}" type="slidenum">
              <a:rPr lang="en-BE" smtClean="0"/>
              <a:t>6</a:t>
            </a:fld>
            <a:endParaRPr lang="en-BE"/>
          </a:p>
        </p:txBody>
      </p:sp>
    </p:spTree>
    <p:extLst>
      <p:ext uri="{BB962C8B-B14F-4D97-AF65-F5344CB8AC3E}">
        <p14:creationId xmlns:p14="http://schemas.microsoft.com/office/powerpoint/2010/main" val="3423389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Making frequent pull requests back to the master or main branch is a best practice. These pull requests are meant to contain code updates that serve a specific purpose. It makes code changes cleaner and easier to understand. </a:t>
            </a:r>
          </a:p>
          <a:p>
            <a:pPr marL="228600" indent="-228600" algn="l">
              <a:buFont typeface="+mj-lt"/>
              <a:buAutoNum type="arabicPeriod"/>
            </a:pPr>
            <a:r>
              <a:rPr lang="en-GB" b="0" i="0" dirty="0">
                <a:solidFill>
                  <a:srgbClr val="333333"/>
                </a:solidFill>
                <a:effectLst/>
                <a:latin typeface="OpenSans"/>
              </a:rPr>
              <a:t>A pull request requires approval from a repository maintainer or owner to be successfully merged. At a minimum, no one should be able to approve their own pull request. You want to ensure that every change has at least two sets of eyes on it</a:t>
            </a:r>
          </a:p>
          <a:p>
            <a:pPr marL="228600" indent="-228600" algn="l">
              <a:buFont typeface="+mj-lt"/>
              <a:buAutoNum type="arabicPeriod"/>
            </a:pPr>
            <a:r>
              <a:rPr lang="en-GB" b="0" i="0" dirty="0">
                <a:solidFill>
                  <a:srgbClr val="333333"/>
                </a:solidFill>
                <a:effectLst/>
                <a:latin typeface="OpenSans"/>
              </a:rPr>
              <a:t>These frequent pull requests serve as small pieces of a much bigger puzzle, making it easy to build upon the most updated code. </a:t>
            </a:r>
          </a:p>
          <a:p>
            <a:pPr marL="228600" indent="-228600" algn="l">
              <a:buFont typeface="+mj-lt"/>
              <a:buAutoNum type="arabicPeriod"/>
            </a:pPr>
            <a:r>
              <a:rPr lang="en-GB" b="0" i="0" dirty="0">
                <a:solidFill>
                  <a:srgbClr val="333333"/>
                </a:solidFill>
                <a:effectLst/>
                <a:latin typeface="OpenSans"/>
              </a:rPr>
              <a:t>Benefits: </a:t>
            </a:r>
          </a:p>
          <a:p>
            <a:pPr marL="628650" lvl="1" indent="-171450" algn="l">
              <a:buFont typeface="Arial" panose="020B0604020202020204" pitchFamily="34" charset="0"/>
              <a:buChar char="•"/>
            </a:pPr>
            <a:r>
              <a:rPr lang="en-GB" b="0" i="0" dirty="0">
                <a:solidFill>
                  <a:srgbClr val="333333"/>
                </a:solidFill>
                <a:effectLst/>
                <a:latin typeface="OpenSans"/>
              </a:rPr>
              <a:t>Each pull request needs to be reviewed, which facilitates increased collaboration among developers. It also enables developers to react quickly. </a:t>
            </a:r>
          </a:p>
          <a:p>
            <a:pPr marL="628650" lvl="1" indent="-171450" algn="l">
              <a:buFont typeface="Arial" panose="020B0604020202020204" pitchFamily="34" charset="0"/>
              <a:buChar char="•"/>
            </a:pPr>
            <a:r>
              <a:rPr lang="en-GB" b="0" i="0" dirty="0">
                <a:solidFill>
                  <a:srgbClr val="333333"/>
                </a:solidFill>
                <a:effectLst/>
                <a:latin typeface="OpenSans"/>
              </a:rPr>
              <a:t>Required changes can be tested and put into production faster, so solutions can get to the customer faster. </a:t>
            </a:r>
          </a:p>
          <a:p>
            <a:pPr marL="628650" lvl="1" indent="-171450" algn="l">
              <a:buFont typeface="Arial" panose="020B0604020202020204" pitchFamily="34" charset="0"/>
              <a:buChar char="•"/>
            </a:pPr>
            <a:r>
              <a:rPr lang="en-GB" b="0" i="0" dirty="0">
                <a:solidFill>
                  <a:srgbClr val="333333"/>
                </a:solidFill>
                <a:effectLst/>
                <a:latin typeface="OpenSans"/>
              </a:rPr>
              <a:t>And due to the frequency of Continuous Integration, you know exactly how much functionality you have built to date, reducing management risk. It improves your ability to predict when and if you will deliver the necessary functionality on time.</a:t>
            </a:r>
          </a:p>
          <a:p>
            <a:pPr marL="228600" indent="-228600" algn="l">
              <a:buFont typeface="+mj-lt"/>
              <a:buAutoNum type="arabicPeriod"/>
            </a:pP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8</a:t>
            </a:fld>
            <a:endParaRPr lang="en-BE"/>
          </a:p>
        </p:txBody>
      </p:sp>
    </p:spTree>
    <p:extLst>
      <p:ext uri="{BB962C8B-B14F-4D97-AF65-F5344CB8AC3E}">
        <p14:creationId xmlns:p14="http://schemas.microsoft.com/office/powerpoint/2010/main" val="2114969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Automated CI tools (like those on the right) subscribe to events, such as pull requests, using webhooks that can then trigger a workflow. That workflow can be anything, such as building an application. Once complete, these tools report back with messages of a successful or failed build.</a:t>
            </a:r>
          </a:p>
          <a:p>
            <a:pPr marL="228600" indent="-228600" algn="l">
              <a:buAutoNum type="arabicPeriod"/>
            </a:pPr>
            <a:r>
              <a:rPr lang="en-GB" b="0" i="0" dirty="0">
                <a:solidFill>
                  <a:srgbClr val="333333"/>
                </a:solidFill>
                <a:effectLst/>
                <a:latin typeface="OpenSans"/>
              </a:rPr>
              <a:t>These tools can run tests that ensure your file changes or pull requests don’t break the entire application. </a:t>
            </a:r>
          </a:p>
          <a:p>
            <a:pPr marL="228600" indent="-228600" algn="l">
              <a:buAutoNum type="arabicPeriod"/>
            </a:pPr>
            <a:r>
              <a:rPr lang="en-GB" b="0" i="0" dirty="0">
                <a:solidFill>
                  <a:srgbClr val="333333"/>
                </a:solidFill>
                <a:effectLst/>
                <a:latin typeface="OpenSans"/>
              </a:rPr>
              <a:t>With these automation tools, you can streamline your development process so that testing and checking your code is never tedious.</a:t>
            </a:r>
          </a:p>
          <a:p>
            <a:pPr marL="228600" indent="-228600" algn="l">
              <a:buAutoNum type="arabicPeriod"/>
            </a:pPr>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9</a:t>
            </a:fld>
            <a:endParaRPr lang="en-BE"/>
          </a:p>
        </p:txBody>
      </p:sp>
    </p:spTree>
    <p:extLst>
      <p:ext uri="{BB962C8B-B14F-4D97-AF65-F5344CB8AC3E}">
        <p14:creationId xmlns:p14="http://schemas.microsoft.com/office/powerpoint/2010/main" val="3427893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r>
              <a:rPr lang="en-GB" b="0" i="0" dirty="0">
                <a:solidFill>
                  <a:srgbClr val="333333"/>
                </a:solidFill>
                <a:effectLst/>
                <a:latin typeface="OpenSans"/>
              </a:rPr>
              <a:t>The first benefit of CI/CD is that you get faster reaction times to code changes. </a:t>
            </a:r>
          </a:p>
          <a:p>
            <a:pPr marL="228600" indent="-228600" algn="l">
              <a:buAutoNum type="arabicPeriod"/>
            </a:pPr>
            <a:r>
              <a:rPr lang="en-GB" b="0" i="0" dirty="0">
                <a:solidFill>
                  <a:srgbClr val="333333"/>
                </a:solidFill>
                <a:effectLst/>
                <a:latin typeface="OpenSans"/>
              </a:rPr>
              <a:t>Because every time you make a change to your code and push it to a remote branch, the change gets tested, so even if you forgot to run the tests, the CI tool will test it.</a:t>
            </a:r>
          </a:p>
          <a:p>
            <a:pPr algn="l"/>
            <a:r>
              <a:rPr lang="en-BE" dirty="0"/>
              <a:t>2. </a:t>
            </a:r>
            <a:r>
              <a:rPr lang="en-GB" b="0" i="0" dirty="0">
                <a:solidFill>
                  <a:srgbClr val="333333"/>
                </a:solidFill>
                <a:effectLst/>
                <a:latin typeface="OpenSans"/>
              </a:rPr>
              <a:t>Then, the change gets built, so even if you forgot to check if the build works, the CI tool will check it.</a:t>
            </a:r>
          </a:p>
          <a:p>
            <a:pPr algn="l"/>
            <a:r>
              <a:rPr lang="en-GB" b="0" i="0" dirty="0">
                <a:solidFill>
                  <a:srgbClr val="333333"/>
                </a:solidFill>
                <a:effectLst/>
                <a:latin typeface="OpenSans"/>
              </a:rPr>
              <a:t>3. And then you can deliver the solution into your customers’ hands more quickly, knowing that all of the tests have passed, and the build is not broken.</a:t>
            </a: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11</a:t>
            </a:fld>
            <a:endParaRPr lang="en-BE"/>
          </a:p>
        </p:txBody>
      </p:sp>
    </p:spTree>
    <p:extLst>
      <p:ext uri="{BB962C8B-B14F-4D97-AF65-F5344CB8AC3E}">
        <p14:creationId xmlns:p14="http://schemas.microsoft.com/office/powerpoint/2010/main" val="2077127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12</a:t>
            </a:fld>
            <a:endParaRPr lang="en-BE"/>
          </a:p>
        </p:txBody>
      </p:sp>
    </p:spTree>
    <p:extLst>
      <p:ext uri="{BB962C8B-B14F-4D97-AF65-F5344CB8AC3E}">
        <p14:creationId xmlns:p14="http://schemas.microsoft.com/office/powerpoint/2010/main" val="3451008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Another benefit is that you get higher code quality with CI/CD, because things are constantly being reviewed and constantly being tested.</a:t>
            </a:r>
          </a:p>
          <a:p>
            <a:pPr marL="228600" indent="-228600" algn="l">
              <a:buFont typeface="+mj-lt"/>
              <a:buAutoNum type="arabicPeriod"/>
            </a:pPr>
            <a:r>
              <a:rPr lang="en-GB" b="0" i="0" dirty="0">
                <a:solidFill>
                  <a:srgbClr val="333333"/>
                </a:solidFill>
                <a:effectLst/>
                <a:latin typeface="OpenSans"/>
              </a:rPr>
              <a:t>Every pull request is an opportunity for a code review. Forget about scheduling code reviews as a separate task. One of the things you should be doing as a best practice is, when someone makes a pull request, you should go and look at the code. </a:t>
            </a:r>
          </a:p>
          <a:p>
            <a:pPr marL="228600" indent="-228600" algn="l">
              <a:buFont typeface="+mj-lt"/>
              <a:buAutoNum type="arabicPeriod"/>
            </a:pPr>
            <a:r>
              <a:rPr lang="en-GB" b="0" i="0" dirty="0">
                <a:solidFill>
                  <a:srgbClr val="333333"/>
                </a:solidFill>
                <a:effectLst/>
                <a:latin typeface="OpenSans"/>
              </a:rPr>
              <a:t>Having another set of eyes looking at what was changed while you're waiting for the test to pass is always going to be a good thing. </a:t>
            </a:r>
          </a:p>
          <a:p>
            <a:pPr marL="228600" indent="-228600" algn="l">
              <a:buFont typeface="+mj-lt"/>
              <a:buAutoNum type="arabicPeriod"/>
            </a:pPr>
            <a:r>
              <a:rPr lang="en-GB" b="0" i="0" dirty="0">
                <a:solidFill>
                  <a:srgbClr val="333333"/>
                </a:solidFill>
                <a:effectLst/>
                <a:latin typeface="OpenSans"/>
              </a:rPr>
              <a:t>During your review of the pull request you can either say “yeah it looks good to me”, or maybe you look at the title and it says, the code needs to do this, but then you see some piece of the code and realise that this code has nothing to do with that, so you can ask, “why are you changing this?”.</a:t>
            </a: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13</a:t>
            </a:fld>
            <a:endParaRPr lang="en-BE"/>
          </a:p>
        </p:txBody>
      </p:sp>
    </p:spTree>
    <p:extLst>
      <p:ext uri="{BB962C8B-B14F-4D97-AF65-F5344CB8AC3E}">
        <p14:creationId xmlns:p14="http://schemas.microsoft.com/office/powerpoint/2010/main" val="3059372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CEAB-C86A-8439-C497-D9FA48D176E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F7460039-C7A7-1863-CE17-29561192C7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FBAB7DDE-ADA3-CA81-3E63-94CC63317DEC}"/>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5" name="Footer Placeholder 4">
            <a:extLst>
              <a:ext uri="{FF2B5EF4-FFF2-40B4-BE49-F238E27FC236}">
                <a16:creationId xmlns:a16="http://schemas.microsoft.com/office/drawing/2014/main" id="{EA8C5D23-2F72-0A91-000C-4EC9C553B7A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7315EBE-9C93-FF26-A137-3B15C0A4AA09}"/>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4247393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3DDD-99CC-13F8-B876-4C5DC8C37C5C}"/>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2733BB89-A6B6-49AC-F4A8-19EC468B592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580E306-9E08-6DE8-AFE2-34D82594C5E7}"/>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5" name="Footer Placeholder 4">
            <a:extLst>
              <a:ext uri="{FF2B5EF4-FFF2-40B4-BE49-F238E27FC236}">
                <a16:creationId xmlns:a16="http://schemas.microsoft.com/office/drawing/2014/main" id="{479C6E13-50B6-B4B7-80B7-EF3BC14D9A4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BF87874-09C0-F578-BBBD-CD7BD59AAF85}"/>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451129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C534FE-02B1-7CC0-7F46-A7F54D64027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8FAD0B7F-7FCB-420D-C436-D822B1FBA55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986E8D2-BEFA-029D-451E-DA27F964E041}"/>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5" name="Footer Placeholder 4">
            <a:extLst>
              <a:ext uri="{FF2B5EF4-FFF2-40B4-BE49-F238E27FC236}">
                <a16:creationId xmlns:a16="http://schemas.microsoft.com/office/drawing/2014/main" id="{2B04632B-5911-B41C-0241-19A85D1A42CC}"/>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B945098-C7AD-5894-0C9D-6BC886FCA915}"/>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2825578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BBFA-B6F7-5D90-7B3A-357F7C143A4F}"/>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51FB4F1C-1359-9B13-2E81-9D3C7906070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7292E592-D607-F606-0B57-BF0E7764508A}"/>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5" name="Footer Placeholder 4">
            <a:extLst>
              <a:ext uri="{FF2B5EF4-FFF2-40B4-BE49-F238E27FC236}">
                <a16:creationId xmlns:a16="http://schemas.microsoft.com/office/drawing/2014/main" id="{B0588AD1-147B-60CD-8B6D-A9BB52E3922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66737BE2-D764-05F7-AEF3-2A6EEB7D6B61}"/>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131045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0F6C-5E0A-B149-3900-2DF976704D2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FB70ECFF-802E-C717-CDE2-C246450D93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CC8E5A4-9D59-A7B8-7328-64389CC081CA}"/>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5" name="Footer Placeholder 4">
            <a:extLst>
              <a:ext uri="{FF2B5EF4-FFF2-40B4-BE49-F238E27FC236}">
                <a16:creationId xmlns:a16="http://schemas.microsoft.com/office/drawing/2014/main" id="{63185ED6-0919-75DA-0530-9259641606EA}"/>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82FBE16-A7F6-9090-7E56-7FDDA62FE423}"/>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818353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8D6B-9867-4B0E-04B6-C77FEF5CE758}"/>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080DEA12-528F-F2BD-4A68-9E10A217858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ECDA33C6-ACE7-171E-AB71-C21EA6E397C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C9826282-3B36-99DC-9689-D8596D4F8CE5}"/>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6" name="Footer Placeholder 5">
            <a:extLst>
              <a:ext uri="{FF2B5EF4-FFF2-40B4-BE49-F238E27FC236}">
                <a16:creationId xmlns:a16="http://schemas.microsoft.com/office/drawing/2014/main" id="{5645CF39-B573-1701-11EE-971533A69159}"/>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5D3D8634-793E-43D5-0599-5B0628796CD7}"/>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72886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E095-1BDB-76F0-D04A-ED11F1110676}"/>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0C3D7612-A5B3-39D1-BDE9-DD9D1228CF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707F049-C52F-1944-F732-8081E19F5C3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02AE6F6D-6FEA-ECE0-E4B3-A39E64EC00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1CF5113-6E7B-F2FD-7CAF-7A0B7B12D8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F1BBA613-1B20-570F-3973-A73133224B0B}"/>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8" name="Footer Placeholder 7">
            <a:extLst>
              <a:ext uri="{FF2B5EF4-FFF2-40B4-BE49-F238E27FC236}">
                <a16:creationId xmlns:a16="http://schemas.microsoft.com/office/drawing/2014/main" id="{BE308781-C6BE-5FFA-0AB2-CF86A80ACB38}"/>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DAEF7AC5-18C6-2A6B-B9DA-C90878AF99F4}"/>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82139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BA9B-EE4F-2C17-7E06-9E7E8289C67F}"/>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612A1D57-147C-1443-7C2B-7949AE260EAA}"/>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4" name="Footer Placeholder 3">
            <a:extLst>
              <a:ext uri="{FF2B5EF4-FFF2-40B4-BE49-F238E27FC236}">
                <a16:creationId xmlns:a16="http://schemas.microsoft.com/office/drawing/2014/main" id="{DC9886E2-826E-0807-0213-8A2131867109}"/>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ED9C76CB-B64F-4BE9-0572-18B130C57FC7}"/>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917239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C098DF-4CFE-A74F-BD13-E475B652AC30}"/>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3" name="Footer Placeholder 2">
            <a:extLst>
              <a:ext uri="{FF2B5EF4-FFF2-40B4-BE49-F238E27FC236}">
                <a16:creationId xmlns:a16="http://schemas.microsoft.com/office/drawing/2014/main" id="{B7B9CF32-5E9B-FB32-84BB-F5ECC2DF1224}"/>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90AEB9D6-E7F3-E216-092D-E20B8A11362B}"/>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468947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C98CE-AD81-51C2-8C18-6585962FD33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01621978-EDAB-E9BA-8845-39F53D6B8F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A57B187F-5073-F49F-9205-23C25FDBD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8817D4-DC78-EEDA-9ACD-5540ADDCAFAD}"/>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6" name="Footer Placeholder 5">
            <a:extLst>
              <a:ext uri="{FF2B5EF4-FFF2-40B4-BE49-F238E27FC236}">
                <a16:creationId xmlns:a16="http://schemas.microsoft.com/office/drawing/2014/main" id="{7E931CBE-7F79-9845-C66E-14A4D0D77842}"/>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6803DC3-712E-A943-2FDD-CCF595222D4F}"/>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57587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A501-0BF2-08FE-8878-E5C9B77BEC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54B3456F-A055-BE34-5353-C2583B2E81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A1C5096D-B7C2-5BE6-9208-1047BA526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D48946-4831-5892-9615-2C333B9351AE}"/>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6" name="Footer Placeholder 5">
            <a:extLst>
              <a:ext uri="{FF2B5EF4-FFF2-40B4-BE49-F238E27FC236}">
                <a16:creationId xmlns:a16="http://schemas.microsoft.com/office/drawing/2014/main" id="{7B53AD09-BCB0-C841-83DD-D149DC74283A}"/>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59E85F4F-622A-41E0-61B6-3884245CCF1E}"/>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245079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2DC5A2-2FD0-DF4A-6892-5CE82C7D5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DE19DEF4-1CA4-9056-7AD6-2000667BC5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978E759-149E-84BA-9F5A-B78F3A4309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E7E895-4D34-FB4B-8B19-AC896057ED5E}" type="datetimeFigureOut">
              <a:rPr lang="en-BE" smtClean="0"/>
              <a:t>18/09/2024</a:t>
            </a:fld>
            <a:endParaRPr lang="en-BE"/>
          </a:p>
        </p:txBody>
      </p:sp>
      <p:sp>
        <p:nvSpPr>
          <p:cNvPr id="5" name="Footer Placeholder 4">
            <a:extLst>
              <a:ext uri="{FF2B5EF4-FFF2-40B4-BE49-F238E27FC236}">
                <a16:creationId xmlns:a16="http://schemas.microsoft.com/office/drawing/2014/main" id="{F78A9B83-EEA1-D11F-9729-F5F321C03C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9158F56F-4185-CC7F-7CCE-84A173014E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9EB20-827F-9F40-A633-3810B83D00D5}" type="slidenum">
              <a:rPr lang="en-BE" smtClean="0"/>
              <a:t>‹#›</a:t>
            </a:fld>
            <a:endParaRPr lang="en-BE"/>
          </a:p>
        </p:txBody>
      </p:sp>
    </p:spTree>
    <p:extLst>
      <p:ext uri="{BB962C8B-B14F-4D97-AF65-F5344CB8AC3E}">
        <p14:creationId xmlns:p14="http://schemas.microsoft.com/office/powerpoint/2010/main" val="2974904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chrisj117/CS-472-GROUP-2-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D010-61AA-91F4-29AD-CE72ED3EEB4B}"/>
              </a:ext>
            </a:extLst>
          </p:cNvPr>
          <p:cNvSpPr>
            <a:spLocks noGrp="1"/>
          </p:cNvSpPr>
          <p:nvPr>
            <p:ph type="ctrTitle"/>
          </p:nvPr>
        </p:nvSpPr>
        <p:spPr/>
        <p:txBody>
          <a:bodyPr/>
          <a:lstStyle/>
          <a:p>
            <a:r>
              <a:rPr lang="en-BE" dirty="0"/>
              <a:t>CI/CD</a:t>
            </a:r>
          </a:p>
        </p:txBody>
      </p:sp>
      <p:sp>
        <p:nvSpPr>
          <p:cNvPr id="3" name="Subtitle 2">
            <a:extLst>
              <a:ext uri="{FF2B5EF4-FFF2-40B4-BE49-F238E27FC236}">
                <a16:creationId xmlns:a16="http://schemas.microsoft.com/office/drawing/2014/main" id="{24E4F465-117D-30EC-92B9-0782C7D46774}"/>
              </a:ext>
            </a:extLst>
          </p:cNvPr>
          <p:cNvSpPr>
            <a:spLocks noGrp="1"/>
          </p:cNvSpPr>
          <p:nvPr>
            <p:ph type="subTitle" idx="1"/>
          </p:nvPr>
        </p:nvSpPr>
        <p:spPr/>
        <p:txBody>
          <a:bodyPr/>
          <a:lstStyle/>
          <a:p>
            <a:r>
              <a:rPr lang="en-BE" dirty="0"/>
              <a:t>John Businge</a:t>
            </a:r>
          </a:p>
          <a:p>
            <a:r>
              <a:rPr lang="en-BE" dirty="0"/>
              <a:t>john.businge@unlv.edu</a:t>
            </a:r>
          </a:p>
        </p:txBody>
      </p:sp>
    </p:spTree>
    <p:extLst>
      <p:ext uri="{BB962C8B-B14F-4D97-AF65-F5344CB8AC3E}">
        <p14:creationId xmlns:p14="http://schemas.microsoft.com/office/powerpoint/2010/main" val="293762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B99B-C294-F3CF-952C-1CCA0A2848CF}"/>
              </a:ext>
            </a:extLst>
          </p:cNvPr>
          <p:cNvSpPr>
            <a:spLocks noGrp="1"/>
          </p:cNvSpPr>
          <p:nvPr>
            <p:ph type="title"/>
          </p:nvPr>
        </p:nvSpPr>
        <p:spPr/>
        <p:txBody>
          <a:bodyPr/>
          <a:lstStyle/>
          <a:p>
            <a:r>
              <a:rPr lang="en-BE" dirty="0"/>
              <a:t>Common CI/CD tools</a:t>
            </a:r>
          </a:p>
        </p:txBody>
      </p:sp>
      <p:sp>
        <p:nvSpPr>
          <p:cNvPr id="3" name="Content Placeholder 2">
            <a:extLst>
              <a:ext uri="{FF2B5EF4-FFF2-40B4-BE49-F238E27FC236}">
                <a16:creationId xmlns:a16="http://schemas.microsoft.com/office/drawing/2014/main" id="{9DBE74CA-8275-CA6F-170C-A472ACECB042}"/>
              </a:ext>
            </a:extLst>
          </p:cNvPr>
          <p:cNvSpPr>
            <a:spLocks noGrp="1"/>
          </p:cNvSpPr>
          <p:nvPr>
            <p:ph idx="1"/>
          </p:nvPr>
        </p:nvSpPr>
        <p:spPr/>
        <p:txBody>
          <a:bodyPr>
            <a:normAutofit lnSpcReduction="10000"/>
          </a:bodyPr>
          <a:lstStyle/>
          <a:p>
            <a:r>
              <a:rPr lang="en-BE" dirty="0"/>
              <a:t>Jenkins</a:t>
            </a:r>
          </a:p>
          <a:p>
            <a:pPr lvl="1"/>
            <a:r>
              <a:rPr lang="en-BE" dirty="0"/>
              <a:t>Software installed on a server where the central build takes place</a:t>
            </a:r>
          </a:p>
          <a:p>
            <a:pPr lvl="1"/>
            <a:r>
              <a:rPr lang="en-BE" dirty="0"/>
              <a:t>Oldest and most complex</a:t>
            </a:r>
          </a:p>
          <a:p>
            <a:r>
              <a:rPr lang="en-BE" dirty="0"/>
              <a:t>CircleCI</a:t>
            </a:r>
          </a:p>
          <a:p>
            <a:pPr lvl="1"/>
            <a:r>
              <a:rPr lang="en-BE" dirty="0"/>
              <a:t>A platform that can be used to implement DevOps practices</a:t>
            </a:r>
          </a:p>
          <a:p>
            <a:r>
              <a:rPr lang="en-BE" dirty="0"/>
              <a:t>Travis CI</a:t>
            </a:r>
          </a:p>
          <a:p>
            <a:pPr lvl="1"/>
            <a:r>
              <a:rPr lang="en-BE" dirty="0"/>
              <a:t>Hosted CI service that helps developers build &amp; test projects hosted on GitHub and BitBucket</a:t>
            </a:r>
          </a:p>
          <a:p>
            <a:r>
              <a:rPr lang="en-BE" dirty="0"/>
              <a:t>GitHub Actions</a:t>
            </a:r>
          </a:p>
          <a:p>
            <a:pPr lvl="1"/>
            <a:r>
              <a:rPr lang="en-BE" dirty="0"/>
              <a:t>A platform to automate  builds and tests and deploy GitHub workflows</a:t>
            </a:r>
          </a:p>
          <a:p>
            <a:pPr lvl="1"/>
            <a:r>
              <a:rPr lang="en-BE" dirty="0"/>
              <a:t>Only works with GitHub</a:t>
            </a:r>
          </a:p>
          <a:p>
            <a:endParaRPr lang="en-BE" dirty="0"/>
          </a:p>
        </p:txBody>
      </p:sp>
      <p:grpSp>
        <p:nvGrpSpPr>
          <p:cNvPr id="7" name="Group 6">
            <a:extLst>
              <a:ext uri="{FF2B5EF4-FFF2-40B4-BE49-F238E27FC236}">
                <a16:creationId xmlns:a16="http://schemas.microsoft.com/office/drawing/2014/main" id="{560627C0-A0D9-02FB-7052-ED763F756D38}"/>
              </a:ext>
            </a:extLst>
          </p:cNvPr>
          <p:cNvGrpSpPr/>
          <p:nvPr/>
        </p:nvGrpSpPr>
        <p:grpSpPr>
          <a:xfrm>
            <a:off x="838200" y="4903304"/>
            <a:ext cx="9697278" cy="1735324"/>
            <a:chOff x="838200" y="4903304"/>
            <a:chExt cx="9697278" cy="1735324"/>
          </a:xfrm>
        </p:grpSpPr>
        <p:sp>
          <p:nvSpPr>
            <p:cNvPr id="5" name="Rounded Rectangle 4">
              <a:extLst>
                <a:ext uri="{FF2B5EF4-FFF2-40B4-BE49-F238E27FC236}">
                  <a16:creationId xmlns:a16="http://schemas.microsoft.com/office/drawing/2014/main" id="{BBDD6299-5E45-A0F9-DE61-EE82A08019B0}"/>
                </a:ext>
              </a:extLst>
            </p:cNvPr>
            <p:cNvSpPr/>
            <p:nvPr/>
          </p:nvSpPr>
          <p:spPr>
            <a:xfrm>
              <a:off x="838200" y="4903304"/>
              <a:ext cx="9697278" cy="127365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TextBox 5">
              <a:extLst>
                <a:ext uri="{FF2B5EF4-FFF2-40B4-BE49-F238E27FC236}">
                  <a16:creationId xmlns:a16="http://schemas.microsoft.com/office/drawing/2014/main" id="{E48EDA9C-7912-14F0-6494-8AF719ED1E16}"/>
                </a:ext>
              </a:extLst>
            </p:cNvPr>
            <p:cNvSpPr txBox="1"/>
            <p:nvPr/>
          </p:nvSpPr>
          <p:spPr>
            <a:xfrm>
              <a:off x="3273287" y="6176963"/>
              <a:ext cx="1656522" cy="461665"/>
            </a:xfrm>
            <a:prstGeom prst="rect">
              <a:avLst/>
            </a:prstGeom>
            <a:noFill/>
          </p:spPr>
          <p:txBody>
            <a:bodyPr wrap="square" rtlCol="0">
              <a:spAutoFit/>
            </a:bodyPr>
            <a:lstStyle/>
            <a:p>
              <a:r>
                <a:rPr lang="en-BE" sz="2400" dirty="0">
                  <a:solidFill>
                    <a:srgbClr val="C00000"/>
                  </a:solidFill>
                </a:rPr>
                <a:t>CI lab focus</a:t>
              </a:r>
            </a:p>
          </p:txBody>
        </p:sp>
      </p:grpSp>
    </p:spTree>
    <p:extLst>
      <p:ext uri="{BB962C8B-B14F-4D97-AF65-F5344CB8AC3E}">
        <p14:creationId xmlns:p14="http://schemas.microsoft.com/office/powerpoint/2010/main" val="91879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524E3-4CD1-B18A-6044-6BB089DE6CDD}"/>
              </a:ext>
            </a:extLst>
          </p:cNvPr>
          <p:cNvSpPr>
            <a:spLocks noGrp="1"/>
          </p:cNvSpPr>
          <p:nvPr>
            <p:ph type="title"/>
          </p:nvPr>
        </p:nvSpPr>
        <p:spPr>
          <a:xfrm>
            <a:off x="400878" y="355323"/>
            <a:ext cx="10515600" cy="648666"/>
          </a:xfrm>
        </p:spPr>
        <p:txBody>
          <a:bodyPr>
            <a:noAutofit/>
          </a:bodyPr>
          <a:lstStyle/>
          <a:p>
            <a:r>
              <a:rPr lang="en-BE" sz="4000" dirty="0"/>
              <a:t>Benefits of CI</a:t>
            </a:r>
          </a:p>
        </p:txBody>
      </p:sp>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692426" y="1487693"/>
            <a:ext cx="10515600" cy="3786672"/>
          </a:xfrm>
        </p:spPr>
        <p:txBody>
          <a:bodyPr>
            <a:normAutofit/>
          </a:bodyPr>
          <a:lstStyle/>
          <a:p>
            <a:r>
              <a:rPr lang="en-BE" sz="3600" dirty="0"/>
              <a:t>Faster code-change reaction time</a:t>
            </a:r>
          </a:p>
          <a:p>
            <a:pPr lvl="1"/>
            <a:r>
              <a:rPr lang="en-BE" sz="3200" dirty="0"/>
              <a:t>You make a change to your code</a:t>
            </a:r>
          </a:p>
          <a:p>
            <a:pPr lvl="1"/>
            <a:r>
              <a:rPr lang="en-BE" sz="3200" dirty="0"/>
              <a:t>Code gets tested</a:t>
            </a:r>
          </a:p>
          <a:p>
            <a:pPr lvl="2"/>
            <a:r>
              <a:rPr lang="en-GB" sz="2400" dirty="0">
                <a:solidFill>
                  <a:srgbClr val="333333"/>
                </a:solidFill>
              </a:rPr>
              <a:t>E</a:t>
            </a:r>
            <a:r>
              <a:rPr lang="en-GB" sz="2400" b="0" i="0" dirty="0">
                <a:solidFill>
                  <a:srgbClr val="333333"/>
                </a:solidFill>
                <a:effectLst/>
              </a:rPr>
              <a:t>ven if you forgot to run the tests, the CI tool will test it.</a:t>
            </a:r>
            <a:endParaRPr lang="en-BE" sz="2400" dirty="0"/>
          </a:p>
          <a:p>
            <a:pPr lvl="1"/>
            <a:r>
              <a:rPr lang="en-BE" sz="3200" dirty="0"/>
              <a:t>Change gets built</a:t>
            </a:r>
          </a:p>
          <a:p>
            <a:pPr lvl="2"/>
            <a:r>
              <a:rPr lang="en-GB" sz="2400" b="0" i="0" dirty="0">
                <a:solidFill>
                  <a:srgbClr val="333333"/>
                </a:solidFill>
                <a:effectLst/>
              </a:rPr>
              <a:t>Even if you forgot to check if the build works, the CI tool will check it.</a:t>
            </a:r>
            <a:endParaRPr lang="en-BE" sz="2400" dirty="0"/>
          </a:p>
          <a:p>
            <a:pPr lvl="1"/>
            <a:r>
              <a:rPr lang="en-BE" sz="3200" dirty="0"/>
              <a:t>Deliver solutions quickly into customer’s hands</a:t>
            </a:r>
          </a:p>
          <a:p>
            <a:pPr lvl="2"/>
            <a:r>
              <a:rPr lang="en-GB" sz="2400" dirty="0">
                <a:solidFill>
                  <a:srgbClr val="333333"/>
                </a:solidFill>
              </a:rPr>
              <a:t>K</a:t>
            </a:r>
            <a:r>
              <a:rPr lang="en-GB" sz="2400" b="0" i="0" dirty="0">
                <a:solidFill>
                  <a:srgbClr val="333333"/>
                </a:solidFill>
                <a:effectLst/>
              </a:rPr>
              <a:t>nowing that all the tests have passed, and the build is not broken.</a:t>
            </a:r>
          </a:p>
          <a:p>
            <a:pPr algn="l"/>
            <a:endParaRPr lang="en-GB" sz="1600" b="0" i="0" dirty="0">
              <a:solidFill>
                <a:srgbClr val="333333"/>
              </a:solidFill>
              <a:effectLst/>
              <a:latin typeface="OpenSans"/>
            </a:endParaRPr>
          </a:p>
          <a:p>
            <a:pPr lvl="1"/>
            <a:endParaRPr lang="en-BE" sz="3200" dirty="0"/>
          </a:p>
          <a:p>
            <a:pPr marL="457200" lvl="1" indent="0">
              <a:buNone/>
            </a:pPr>
            <a:endParaRPr lang="en-BE" dirty="0"/>
          </a:p>
        </p:txBody>
      </p:sp>
    </p:spTree>
    <p:extLst>
      <p:ext uri="{BB962C8B-B14F-4D97-AF65-F5344CB8AC3E}">
        <p14:creationId xmlns:p14="http://schemas.microsoft.com/office/powerpoint/2010/main" val="156568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692426" y="1553954"/>
            <a:ext cx="10515600" cy="4330011"/>
          </a:xfrm>
        </p:spPr>
        <p:txBody>
          <a:bodyPr>
            <a:normAutofit/>
          </a:bodyPr>
          <a:lstStyle/>
          <a:p>
            <a:pPr lvl="1"/>
            <a:r>
              <a:rPr lang="en-BE" sz="3200" dirty="0"/>
              <a:t>Integrating smaller and smaller things</a:t>
            </a:r>
          </a:p>
          <a:p>
            <a:pPr lvl="2"/>
            <a:r>
              <a:rPr lang="en-GB" sz="2400" b="0" i="0" dirty="0">
                <a:solidFill>
                  <a:srgbClr val="1F1F1F"/>
                </a:solidFill>
                <a:effectLst/>
              </a:rPr>
              <a:t>Smaller changes mean less risk of something going wrong</a:t>
            </a:r>
            <a:endParaRPr lang="en-BE" sz="2400" dirty="0"/>
          </a:p>
          <a:p>
            <a:pPr lvl="1"/>
            <a:r>
              <a:rPr lang="en-BE" sz="3200" dirty="0"/>
              <a:t>No need of integrating 100,000 lines of code into your code base</a:t>
            </a:r>
          </a:p>
          <a:p>
            <a:pPr lvl="1"/>
            <a:r>
              <a:rPr lang="en-BE" sz="3200" dirty="0"/>
              <a:t>Only need to integrate 10-50 lines of code</a:t>
            </a:r>
          </a:p>
          <a:p>
            <a:pPr lvl="2"/>
            <a:r>
              <a:rPr lang="en-GB" sz="2400" b="0" i="0" dirty="0">
                <a:solidFill>
                  <a:srgbClr val="1F1F1F"/>
                </a:solidFill>
                <a:effectLst/>
                <a:latin typeface="Source Sans Pro" panose="020B0503030403020204" pitchFamily="34" charset="0"/>
              </a:rPr>
              <a:t>Remember, less change means less risk.</a:t>
            </a:r>
            <a:endParaRPr lang="en-BE" sz="2400" dirty="0"/>
          </a:p>
        </p:txBody>
      </p:sp>
      <p:sp>
        <p:nvSpPr>
          <p:cNvPr id="6" name="Title 1">
            <a:extLst>
              <a:ext uri="{FF2B5EF4-FFF2-40B4-BE49-F238E27FC236}">
                <a16:creationId xmlns:a16="http://schemas.microsoft.com/office/drawing/2014/main" id="{32BA271E-C6DC-596D-C0B2-3CB3B77B8ACC}"/>
              </a:ext>
            </a:extLst>
          </p:cNvPr>
          <p:cNvSpPr>
            <a:spLocks noGrp="1"/>
          </p:cNvSpPr>
          <p:nvPr>
            <p:ph type="title"/>
          </p:nvPr>
        </p:nvSpPr>
        <p:spPr>
          <a:xfrm>
            <a:off x="400878" y="355323"/>
            <a:ext cx="10515600" cy="648666"/>
          </a:xfrm>
        </p:spPr>
        <p:txBody>
          <a:bodyPr>
            <a:noAutofit/>
          </a:bodyPr>
          <a:lstStyle/>
          <a:p>
            <a:r>
              <a:rPr lang="en-BE" sz="4000" dirty="0"/>
              <a:t>Benefits of CI - Reduced code integration risk</a:t>
            </a:r>
          </a:p>
        </p:txBody>
      </p:sp>
    </p:spTree>
    <p:extLst>
      <p:ext uri="{BB962C8B-B14F-4D97-AF65-F5344CB8AC3E}">
        <p14:creationId xmlns:p14="http://schemas.microsoft.com/office/powerpoint/2010/main" val="2625670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740664" y="1626577"/>
            <a:ext cx="8756174" cy="4140240"/>
          </a:xfrm>
        </p:spPr>
        <p:txBody>
          <a:bodyPr>
            <a:normAutofit fontScale="92500" lnSpcReduction="10000"/>
          </a:bodyPr>
          <a:lstStyle/>
          <a:p>
            <a:pPr lvl="1"/>
            <a:r>
              <a:rPr lang="en-BE" sz="3200" dirty="0"/>
              <a:t>Every Pull request = code review opportunity</a:t>
            </a:r>
          </a:p>
          <a:p>
            <a:pPr lvl="1"/>
            <a:endParaRPr lang="en-BE" dirty="0"/>
          </a:p>
          <a:p>
            <a:pPr lvl="1"/>
            <a:endParaRPr lang="en-BE" dirty="0"/>
          </a:p>
          <a:p>
            <a:pPr lvl="1"/>
            <a:r>
              <a:rPr lang="en-BE" sz="3200" dirty="0"/>
              <a:t>When someone makes a pull request, go and look at the code</a:t>
            </a:r>
          </a:p>
          <a:p>
            <a:pPr lvl="2"/>
            <a:r>
              <a:rPr lang="en-US" sz="2600" dirty="0"/>
              <a:t>Extra pair</a:t>
            </a:r>
            <a:r>
              <a:rPr lang="en-BE" sz="2600" dirty="0"/>
              <a:t> set of eyes</a:t>
            </a:r>
          </a:p>
          <a:p>
            <a:pPr lvl="1"/>
            <a:endParaRPr lang="en-BE" dirty="0"/>
          </a:p>
          <a:p>
            <a:pPr lvl="1"/>
            <a:r>
              <a:rPr lang="en-BE" sz="3200" dirty="0"/>
              <a:t>Pull request review:</a:t>
            </a:r>
          </a:p>
          <a:p>
            <a:pPr lvl="2"/>
            <a:r>
              <a:rPr lang="en-BE" sz="2400" dirty="0"/>
              <a:t>All is good - “Yeah it looks good to me” or</a:t>
            </a:r>
          </a:p>
          <a:p>
            <a:pPr lvl="2"/>
            <a:r>
              <a:rPr lang="en-GB" sz="2400" dirty="0">
                <a:solidFill>
                  <a:srgbClr val="333333"/>
                </a:solidFill>
              </a:rPr>
              <a:t>Code is not doing what it’s supposed to do - “why are you changing this?”</a:t>
            </a:r>
            <a:endParaRPr lang="en-BE" sz="2400" dirty="0"/>
          </a:p>
          <a:p>
            <a:pPr lvl="2"/>
            <a:endParaRPr lang="en-BE" dirty="0"/>
          </a:p>
          <a:p>
            <a:pPr lvl="1"/>
            <a:endParaRPr lang="en-BE" dirty="0"/>
          </a:p>
        </p:txBody>
      </p:sp>
      <p:sp>
        <p:nvSpPr>
          <p:cNvPr id="4" name="Title 1">
            <a:extLst>
              <a:ext uri="{FF2B5EF4-FFF2-40B4-BE49-F238E27FC236}">
                <a16:creationId xmlns:a16="http://schemas.microsoft.com/office/drawing/2014/main" id="{5A12F435-6CD8-2DD6-74D1-5A399C14A968}"/>
              </a:ext>
            </a:extLst>
          </p:cNvPr>
          <p:cNvSpPr txBox="1">
            <a:spLocks/>
          </p:cNvSpPr>
          <p:nvPr/>
        </p:nvSpPr>
        <p:spPr>
          <a:xfrm>
            <a:off x="400878" y="355323"/>
            <a:ext cx="10515600" cy="6486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sz="4000" dirty="0"/>
              <a:t>Benefits of CI – Higher code quality</a:t>
            </a:r>
          </a:p>
        </p:txBody>
      </p:sp>
      <p:pic>
        <p:nvPicPr>
          <p:cNvPr id="9" name="Picture 8" descr="A white sign with black text&#10;&#10;Description automatically generated">
            <a:extLst>
              <a:ext uri="{FF2B5EF4-FFF2-40B4-BE49-F238E27FC236}">
                <a16:creationId xmlns:a16="http://schemas.microsoft.com/office/drawing/2014/main" id="{5C52E61F-186D-0534-32B8-33CB34317953}"/>
              </a:ext>
            </a:extLst>
          </p:cNvPr>
          <p:cNvPicPr>
            <a:picLocks noChangeAspect="1"/>
          </p:cNvPicPr>
          <p:nvPr/>
        </p:nvPicPr>
        <p:blipFill>
          <a:blip r:embed="rId3"/>
          <a:stretch>
            <a:fillRect/>
          </a:stretch>
        </p:blipFill>
        <p:spPr>
          <a:xfrm>
            <a:off x="9394133" y="1427437"/>
            <a:ext cx="2562087" cy="1095513"/>
          </a:xfrm>
          <a:prstGeom prst="rect">
            <a:avLst/>
          </a:prstGeom>
        </p:spPr>
      </p:pic>
      <p:pic>
        <p:nvPicPr>
          <p:cNvPr id="1026" name="Picture 2" descr="180+ Pair Of Eyes Icon Illustrations, Royalty-Free Vector ...">
            <a:extLst>
              <a:ext uri="{FF2B5EF4-FFF2-40B4-BE49-F238E27FC236}">
                <a16:creationId xmlns:a16="http://schemas.microsoft.com/office/drawing/2014/main" id="{86A44542-AA02-0EB5-239B-290E8E65506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10" t="8717" r="38918" b="66304"/>
          <a:stretch/>
        </p:blipFill>
        <p:spPr bwMode="auto">
          <a:xfrm>
            <a:off x="9559786" y="2919895"/>
            <a:ext cx="2230783" cy="67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4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FE6CC210-4AE2-4138-8242-706E03113B39}"/>
              </a:ext>
            </a:extLst>
          </p:cNvPr>
          <p:cNvGrpSpPr/>
          <p:nvPr/>
        </p:nvGrpSpPr>
        <p:grpSpPr>
          <a:xfrm>
            <a:off x="3813089" y="1144345"/>
            <a:ext cx="4071249" cy="2169616"/>
            <a:chOff x="856348" y="1750139"/>
            <a:chExt cx="4071249" cy="2169616"/>
          </a:xfrm>
        </p:grpSpPr>
        <p:grpSp>
          <p:nvGrpSpPr>
            <p:cNvPr id="5" name="Group 4">
              <a:extLst>
                <a:ext uri="{FF2B5EF4-FFF2-40B4-BE49-F238E27FC236}">
                  <a16:creationId xmlns:a16="http://schemas.microsoft.com/office/drawing/2014/main" id="{C952F55B-A7BA-3AC2-0AEC-67B5E53301DD}"/>
                </a:ext>
              </a:extLst>
            </p:cNvPr>
            <p:cNvGrpSpPr/>
            <p:nvPr/>
          </p:nvGrpSpPr>
          <p:grpSpPr>
            <a:xfrm>
              <a:off x="856348" y="1787675"/>
              <a:ext cx="1475169" cy="1801622"/>
              <a:chOff x="856348" y="1787675"/>
              <a:chExt cx="1475169" cy="1801622"/>
            </a:xfrm>
          </p:grpSpPr>
          <p:sp>
            <p:nvSpPr>
              <p:cNvPr id="4" name="TextBox 3">
                <a:extLst>
                  <a:ext uri="{FF2B5EF4-FFF2-40B4-BE49-F238E27FC236}">
                    <a16:creationId xmlns:a16="http://schemas.microsoft.com/office/drawing/2014/main" id="{A2909C71-FC33-4CAF-83E1-96F46AC2F769}"/>
                  </a:ext>
                </a:extLst>
              </p:cNvPr>
              <p:cNvSpPr txBox="1"/>
              <p:nvPr/>
            </p:nvSpPr>
            <p:spPr>
              <a:xfrm>
                <a:off x="988197" y="1787675"/>
                <a:ext cx="1166191" cy="400110"/>
              </a:xfrm>
              <a:prstGeom prst="rect">
                <a:avLst/>
              </a:prstGeom>
              <a:noFill/>
            </p:spPr>
            <p:txBody>
              <a:bodyPr wrap="square" rtlCol="0">
                <a:spAutoFit/>
              </a:bodyPr>
              <a:lstStyle/>
              <a:p>
                <a:pPr algn="ctr"/>
                <a:r>
                  <a:rPr lang="en-BE" sz="2000" dirty="0"/>
                  <a:t>Test 1</a:t>
                </a:r>
              </a:p>
            </p:txBody>
          </p:sp>
          <p:pic>
            <p:nvPicPr>
              <p:cNvPr id="1030" name="Picture 6" descr="Pass Fail Icon #247708 - Free Icons Library">
                <a:extLst>
                  <a:ext uri="{FF2B5EF4-FFF2-40B4-BE49-F238E27FC236}">
                    <a16:creationId xmlns:a16="http://schemas.microsoft.com/office/drawing/2014/main" id="{0AE1ED96-8200-7AEE-4D71-4465E27BA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348" y="2114128"/>
                <a:ext cx="1475169" cy="14751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5693B3D5-50F7-8502-2546-5257B41FDB3E}"/>
                </a:ext>
              </a:extLst>
            </p:cNvPr>
            <p:cNvGrpSpPr/>
            <p:nvPr/>
          </p:nvGrpSpPr>
          <p:grpSpPr>
            <a:xfrm>
              <a:off x="2188310" y="1750139"/>
              <a:ext cx="1475169" cy="1839157"/>
              <a:chOff x="-1356647" y="1750139"/>
              <a:chExt cx="1475169" cy="1839157"/>
            </a:xfrm>
          </p:grpSpPr>
          <p:sp>
            <p:nvSpPr>
              <p:cNvPr id="7" name="TextBox 6">
                <a:extLst>
                  <a:ext uri="{FF2B5EF4-FFF2-40B4-BE49-F238E27FC236}">
                    <a16:creationId xmlns:a16="http://schemas.microsoft.com/office/drawing/2014/main" id="{3ACD9D04-5B3E-CDCA-D6F0-726DD4FF1B08}"/>
                  </a:ext>
                </a:extLst>
              </p:cNvPr>
              <p:cNvSpPr txBox="1"/>
              <p:nvPr/>
            </p:nvSpPr>
            <p:spPr>
              <a:xfrm>
                <a:off x="-1258720" y="1750139"/>
                <a:ext cx="1166191" cy="400110"/>
              </a:xfrm>
              <a:prstGeom prst="rect">
                <a:avLst/>
              </a:prstGeom>
              <a:noFill/>
            </p:spPr>
            <p:txBody>
              <a:bodyPr wrap="square" rtlCol="0">
                <a:spAutoFit/>
              </a:bodyPr>
              <a:lstStyle/>
              <a:p>
                <a:pPr algn="ctr"/>
                <a:r>
                  <a:rPr lang="en-BE" sz="2000" dirty="0"/>
                  <a:t>Test 2</a:t>
                </a:r>
              </a:p>
            </p:txBody>
          </p:sp>
          <p:pic>
            <p:nvPicPr>
              <p:cNvPr id="8" name="Picture 6" descr="Pass Fail Icon #247708 - Free Icons Library">
                <a:extLst>
                  <a:ext uri="{FF2B5EF4-FFF2-40B4-BE49-F238E27FC236}">
                    <a16:creationId xmlns:a16="http://schemas.microsoft.com/office/drawing/2014/main" id="{F487D978-7C8D-5AA6-6908-CE47362CF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647" y="2114127"/>
                <a:ext cx="1475169" cy="14751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EF1BBDB1-54DA-1A6E-59C4-86DA17A7BD22}"/>
                </a:ext>
              </a:extLst>
            </p:cNvPr>
            <p:cNvGrpSpPr/>
            <p:nvPr/>
          </p:nvGrpSpPr>
          <p:grpSpPr>
            <a:xfrm>
              <a:off x="3452428" y="1787675"/>
              <a:ext cx="1475169" cy="1801620"/>
              <a:chOff x="-3982042" y="1796750"/>
              <a:chExt cx="1475169" cy="1801620"/>
            </a:xfrm>
          </p:grpSpPr>
          <p:sp>
            <p:nvSpPr>
              <p:cNvPr id="10" name="TextBox 9">
                <a:extLst>
                  <a:ext uri="{FF2B5EF4-FFF2-40B4-BE49-F238E27FC236}">
                    <a16:creationId xmlns:a16="http://schemas.microsoft.com/office/drawing/2014/main" id="{C5424EB1-F61A-E590-CC68-40D707A6D76A}"/>
                  </a:ext>
                </a:extLst>
              </p:cNvPr>
              <p:cNvSpPr txBox="1"/>
              <p:nvPr/>
            </p:nvSpPr>
            <p:spPr>
              <a:xfrm>
                <a:off x="-3816271" y="1796750"/>
                <a:ext cx="1166191" cy="400110"/>
              </a:xfrm>
              <a:prstGeom prst="rect">
                <a:avLst/>
              </a:prstGeom>
              <a:noFill/>
            </p:spPr>
            <p:txBody>
              <a:bodyPr wrap="square" rtlCol="0">
                <a:spAutoFit/>
              </a:bodyPr>
              <a:lstStyle/>
              <a:p>
                <a:pPr algn="ctr"/>
                <a:r>
                  <a:rPr lang="en-BE" sz="2000" dirty="0"/>
                  <a:t>Test 2</a:t>
                </a:r>
              </a:p>
            </p:txBody>
          </p:sp>
          <p:pic>
            <p:nvPicPr>
              <p:cNvPr id="11" name="Picture 6" descr="Pass Fail Icon #247708 - Free Icons Library">
                <a:extLst>
                  <a:ext uri="{FF2B5EF4-FFF2-40B4-BE49-F238E27FC236}">
                    <a16:creationId xmlns:a16="http://schemas.microsoft.com/office/drawing/2014/main" id="{7839EEB2-3BC6-59E0-D4B4-E9AB31BE6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2042" y="2123201"/>
                <a:ext cx="1475169" cy="1475169"/>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a:extLst>
                <a:ext uri="{FF2B5EF4-FFF2-40B4-BE49-F238E27FC236}">
                  <a16:creationId xmlns:a16="http://schemas.microsoft.com/office/drawing/2014/main" id="{6A9DACDF-2154-A461-9D45-10138BDD4217}"/>
                </a:ext>
              </a:extLst>
            </p:cNvPr>
            <p:cNvSpPr txBox="1"/>
            <p:nvPr/>
          </p:nvSpPr>
          <p:spPr>
            <a:xfrm>
              <a:off x="1707947" y="3458090"/>
              <a:ext cx="2435893" cy="461665"/>
            </a:xfrm>
            <a:prstGeom prst="rect">
              <a:avLst/>
            </a:prstGeom>
            <a:noFill/>
          </p:spPr>
          <p:txBody>
            <a:bodyPr wrap="square" rtlCol="0">
              <a:spAutoFit/>
            </a:bodyPr>
            <a:lstStyle/>
            <a:p>
              <a:r>
                <a:rPr lang="en-BE" sz="2400" dirty="0"/>
                <a:t>Do all tests pass?</a:t>
              </a:r>
            </a:p>
          </p:txBody>
        </p:sp>
      </p:grpSp>
      <p:sp>
        <p:nvSpPr>
          <p:cNvPr id="3" name="TextBox 2">
            <a:extLst>
              <a:ext uri="{FF2B5EF4-FFF2-40B4-BE49-F238E27FC236}">
                <a16:creationId xmlns:a16="http://schemas.microsoft.com/office/drawing/2014/main" id="{A21C1696-1134-B383-2992-50E474092F3E}"/>
              </a:ext>
            </a:extLst>
          </p:cNvPr>
          <p:cNvSpPr txBox="1"/>
          <p:nvPr/>
        </p:nvSpPr>
        <p:spPr>
          <a:xfrm>
            <a:off x="5145051" y="3989380"/>
            <a:ext cx="6620230" cy="2000548"/>
          </a:xfrm>
          <a:prstGeom prst="rect">
            <a:avLst/>
          </a:prstGeom>
          <a:noFill/>
          <a:ln w="28575">
            <a:solidFill>
              <a:srgbClr val="0432FF"/>
            </a:solidFill>
          </a:ln>
        </p:spPr>
        <p:txBody>
          <a:bodyPr wrap="square" rtlCol="0">
            <a:spAutoFit/>
          </a:bodyPr>
          <a:lstStyle/>
          <a:p>
            <a:r>
              <a:rPr lang="en-BE" sz="2400" dirty="0"/>
              <a:t>What happened?</a:t>
            </a:r>
          </a:p>
          <a:p>
            <a:pPr marL="285750" indent="-285750">
              <a:buFont typeface="Arial" panose="020B0604020202020204" pitchFamily="34" charset="0"/>
              <a:buChar char="•"/>
            </a:pPr>
            <a:r>
              <a:rPr lang="en-BE" sz="2000" dirty="0"/>
              <a:t>Wrote code but didn’t test? </a:t>
            </a:r>
          </a:p>
          <a:p>
            <a:pPr marL="285750" indent="-285750">
              <a:buFont typeface="Arial" panose="020B0604020202020204" pitchFamily="34" charset="0"/>
              <a:buChar char="•"/>
            </a:pPr>
            <a:r>
              <a:rPr lang="en-BE" sz="2000" dirty="0"/>
              <a:t>PR Review - </a:t>
            </a:r>
            <a:r>
              <a:rPr lang="en-GB" sz="2000" b="0" i="0" dirty="0">
                <a:solidFill>
                  <a:srgbClr val="333333"/>
                </a:solidFill>
                <a:effectLst/>
              </a:rPr>
              <a:t>“the code coverage went down and so I’m not going to approve this yet. Please write more test cases”</a:t>
            </a:r>
          </a:p>
          <a:p>
            <a:pPr marL="285750" indent="-285750">
              <a:buFont typeface="Arial" panose="020B0604020202020204" pitchFamily="34" charset="0"/>
              <a:buChar char="•"/>
            </a:pPr>
            <a:r>
              <a:rPr lang="en-GB" sz="2000" dirty="0">
                <a:solidFill>
                  <a:srgbClr val="333333"/>
                </a:solidFill>
              </a:rPr>
              <a:t>New update, Coverage &gt;= 95%, </a:t>
            </a:r>
          </a:p>
          <a:p>
            <a:pPr marL="742950" lvl="1" indent="-285750">
              <a:buFont typeface="Arial" panose="020B0604020202020204" pitchFamily="34" charset="0"/>
              <a:buChar char="•"/>
            </a:pPr>
            <a:r>
              <a:rPr lang="en-GB" sz="2000" dirty="0">
                <a:solidFill>
                  <a:srgbClr val="333333"/>
                </a:solidFill>
              </a:rPr>
              <a:t>PR Review – “I accept the PR now”.</a:t>
            </a:r>
            <a:endParaRPr lang="en-BE" sz="2000" dirty="0"/>
          </a:p>
        </p:txBody>
      </p:sp>
      <p:grpSp>
        <p:nvGrpSpPr>
          <p:cNvPr id="24" name="Group 23">
            <a:extLst>
              <a:ext uri="{FF2B5EF4-FFF2-40B4-BE49-F238E27FC236}">
                <a16:creationId xmlns:a16="http://schemas.microsoft.com/office/drawing/2014/main" id="{85FE9F34-5F46-EC5A-02CA-7A1FB5CF796A}"/>
              </a:ext>
            </a:extLst>
          </p:cNvPr>
          <p:cNvGrpSpPr/>
          <p:nvPr/>
        </p:nvGrpSpPr>
        <p:grpSpPr>
          <a:xfrm>
            <a:off x="939054" y="3936893"/>
            <a:ext cx="3506402" cy="2819554"/>
            <a:chOff x="939054" y="3936893"/>
            <a:chExt cx="3506402" cy="2819554"/>
          </a:xfrm>
        </p:grpSpPr>
        <p:grpSp>
          <p:nvGrpSpPr>
            <p:cNvPr id="23" name="Group 22">
              <a:extLst>
                <a:ext uri="{FF2B5EF4-FFF2-40B4-BE49-F238E27FC236}">
                  <a16:creationId xmlns:a16="http://schemas.microsoft.com/office/drawing/2014/main" id="{535A888D-166B-A2AB-F864-18D6C325D178}"/>
                </a:ext>
              </a:extLst>
            </p:cNvPr>
            <p:cNvGrpSpPr/>
            <p:nvPr/>
          </p:nvGrpSpPr>
          <p:grpSpPr>
            <a:xfrm>
              <a:off x="939054" y="3936893"/>
              <a:ext cx="3506402" cy="2819554"/>
              <a:chOff x="939054" y="3936893"/>
              <a:chExt cx="3506402" cy="2819554"/>
            </a:xfrm>
          </p:grpSpPr>
          <p:grpSp>
            <p:nvGrpSpPr>
              <p:cNvPr id="20" name="Group 19">
                <a:extLst>
                  <a:ext uri="{FF2B5EF4-FFF2-40B4-BE49-F238E27FC236}">
                    <a16:creationId xmlns:a16="http://schemas.microsoft.com/office/drawing/2014/main" id="{92D6A7E2-D536-6F06-1680-860914E07165}"/>
                  </a:ext>
                </a:extLst>
              </p:cNvPr>
              <p:cNvGrpSpPr/>
              <p:nvPr/>
            </p:nvGrpSpPr>
            <p:grpSpPr>
              <a:xfrm>
                <a:off x="939054" y="4908529"/>
                <a:ext cx="1264478" cy="1847918"/>
                <a:chOff x="1103601" y="4669990"/>
                <a:chExt cx="1264478" cy="1847918"/>
              </a:xfrm>
            </p:grpSpPr>
            <p:pic>
              <p:nvPicPr>
                <p:cNvPr id="12" name="Picture 11" descr="A black and white pattern with circles and lines&#10;&#10;Description automatically generated">
                  <a:extLst>
                    <a:ext uri="{FF2B5EF4-FFF2-40B4-BE49-F238E27FC236}">
                      <a16:creationId xmlns:a16="http://schemas.microsoft.com/office/drawing/2014/main" id="{ED25E148-95B5-29BC-933D-A009874005C0}"/>
                    </a:ext>
                  </a:extLst>
                </p:cNvPr>
                <p:cNvPicPr>
                  <a:picLocks noChangeAspect="1"/>
                </p:cNvPicPr>
                <p:nvPr/>
              </p:nvPicPr>
              <p:blipFill>
                <a:blip r:embed="rId4"/>
                <a:stretch>
                  <a:fillRect/>
                </a:stretch>
              </p:blipFill>
              <p:spPr>
                <a:xfrm>
                  <a:off x="1103601" y="4669990"/>
                  <a:ext cx="1264478" cy="1297754"/>
                </a:xfrm>
                <a:prstGeom prst="rect">
                  <a:avLst/>
                </a:prstGeom>
              </p:spPr>
            </p:pic>
            <p:sp>
              <p:nvSpPr>
                <p:cNvPr id="16" name="TextBox 15">
                  <a:extLst>
                    <a:ext uri="{FF2B5EF4-FFF2-40B4-BE49-F238E27FC236}">
                      <a16:creationId xmlns:a16="http://schemas.microsoft.com/office/drawing/2014/main" id="{E9C9593F-289F-634C-D3B1-AF50FB184BE4}"/>
                    </a:ext>
                  </a:extLst>
                </p:cNvPr>
                <p:cNvSpPr txBox="1"/>
                <p:nvPr/>
              </p:nvSpPr>
              <p:spPr>
                <a:xfrm>
                  <a:off x="1298713" y="6056243"/>
                  <a:ext cx="848139" cy="461665"/>
                </a:xfrm>
                <a:prstGeom prst="rect">
                  <a:avLst/>
                </a:prstGeom>
                <a:noFill/>
              </p:spPr>
              <p:txBody>
                <a:bodyPr wrap="square" rtlCol="0">
                  <a:spAutoFit/>
                </a:bodyPr>
                <a:lstStyle/>
                <a:p>
                  <a:r>
                    <a:rPr lang="en-BE" sz="2400" b="1" dirty="0">
                      <a:solidFill>
                        <a:srgbClr val="00A000"/>
                      </a:solidFill>
                    </a:rPr>
                    <a:t>95%</a:t>
                  </a:r>
                </a:p>
              </p:txBody>
            </p:sp>
          </p:grpSp>
          <p:grpSp>
            <p:nvGrpSpPr>
              <p:cNvPr id="18" name="Group 17">
                <a:extLst>
                  <a:ext uri="{FF2B5EF4-FFF2-40B4-BE49-F238E27FC236}">
                    <a16:creationId xmlns:a16="http://schemas.microsoft.com/office/drawing/2014/main" id="{008587E5-4665-13FE-5684-07B2D21B30E3}"/>
                  </a:ext>
                </a:extLst>
              </p:cNvPr>
              <p:cNvGrpSpPr/>
              <p:nvPr/>
            </p:nvGrpSpPr>
            <p:grpSpPr>
              <a:xfrm>
                <a:off x="2851882" y="4989654"/>
                <a:ext cx="1593574" cy="1766793"/>
                <a:chOff x="3610353" y="4669990"/>
                <a:chExt cx="1593574" cy="1766793"/>
              </a:xfrm>
            </p:grpSpPr>
            <p:pic>
              <p:nvPicPr>
                <p:cNvPr id="13" name="Picture 12" descr="A black lines and circles&#10;&#10;Description automatically generated with medium confidence">
                  <a:extLst>
                    <a:ext uri="{FF2B5EF4-FFF2-40B4-BE49-F238E27FC236}">
                      <a16:creationId xmlns:a16="http://schemas.microsoft.com/office/drawing/2014/main" id="{5F764828-5469-F2E8-33B7-7C6417AE9555}"/>
                    </a:ext>
                  </a:extLst>
                </p:cNvPr>
                <p:cNvPicPr>
                  <a:picLocks noChangeAspect="1"/>
                </p:cNvPicPr>
                <p:nvPr/>
              </p:nvPicPr>
              <p:blipFill>
                <a:blip r:embed="rId5"/>
                <a:stretch>
                  <a:fillRect/>
                </a:stretch>
              </p:blipFill>
              <p:spPr>
                <a:xfrm>
                  <a:off x="3610353" y="4669990"/>
                  <a:ext cx="1593574" cy="1292566"/>
                </a:xfrm>
                <a:prstGeom prst="rect">
                  <a:avLst/>
                </a:prstGeom>
              </p:spPr>
            </p:pic>
            <p:sp>
              <p:nvSpPr>
                <p:cNvPr id="17" name="TextBox 16">
                  <a:extLst>
                    <a:ext uri="{FF2B5EF4-FFF2-40B4-BE49-F238E27FC236}">
                      <a16:creationId xmlns:a16="http://schemas.microsoft.com/office/drawing/2014/main" id="{BEF2FB97-332A-9310-F8F2-537320A942AC}"/>
                    </a:ext>
                  </a:extLst>
                </p:cNvPr>
                <p:cNvSpPr txBox="1"/>
                <p:nvPr/>
              </p:nvSpPr>
              <p:spPr>
                <a:xfrm>
                  <a:off x="3983070" y="5975118"/>
                  <a:ext cx="848139" cy="461665"/>
                </a:xfrm>
                <a:prstGeom prst="rect">
                  <a:avLst/>
                </a:prstGeom>
                <a:noFill/>
              </p:spPr>
              <p:txBody>
                <a:bodyPr wrap="square" rtlCol="0">
                  <a:spAutoFit/>
                </a:bodyPr>
                <a:lstStyle/>
                <a:p>
                  <a:r>
                    <a:rPr lang="en-BE" sz="2400" b="1" dirty="0">
                      <a:solidFill>
                        <a:srgbClr val="C00000"/>
                      </a:solidFill>
                    </a:rPr>
                    <a:t>91%</a:t>
                  </a:r>
                </a:p>
              </p:txBody>
            </p:sp>
          </p:grpSp>
          <p:sp>
            <p:nvSpPr>
              <p:cNvPr id="19" name="TextBox 18">
                <a:extLst>
                  <a:ext uri="{FF2B5EF4-FFF2-40B4-BE49-F238E27FC236}">
                    <a16:creationId xmlns:a16="http://schemas.microsoft.com/office/drawing/2014/main" id="{B928CBA2-272D-079F-6489-A2E32F4D8463}"/>
                  </a:ext>
                </a:extLst>
              </p:cNvPr>
              <p:cNvSpPr txBox="1"/>
              <p:nvPr/>
            </p:nvSpPr>
            <p:spPr>
              <a:xfrm>
                <a:off x="1554891" y="3936893"/>
                <a:ext cx="2258198" cy="461665"/>
              </a:xfrm>
              <a:prstGeom prst="rect">
                <a:avLst/>
              </a:prstGeom>
              <a:noFill/>
            </p:spPr>
            <p:txBody>
              <a:bodyPr wrap="square" rtlCol="0">
                <a:spAutoFit/>
              </a:bodyPr>
              <a:lstStyle/>
              <a:p>
                <a:r>
                  <a:rPr lang="en-BE" sz="2400" dirty="0"/>
                  <a:t>Code coverage</a:t>
                </a:r>
              </a:p>
            </p:txBody>
          </p:sp>
        </p:grpSp>
        <p:grpSp>
          <p:nvGrpSpPr>
            <p:cNvPr id="2" name="Group 1">
              <a:extLst>
                <a:ext uri="{FF2B5EF4-FFF2-40B4-BE49-F238E27FC236}">
                  <a16:creationId xmlns:a16="http://schemas.microsoft.com/office/drawing/2014/main" id="{8CEDAAA0-BFF4-8CF5-3660-172AA45FB210}"/>
                </a:ext>
              </a:extLst>
            </p:cNvPr>
            <p:cNvGrpSpPr/>
            <p:nvPr/>
          </p:nvGrpSpPr>
          <p:grpSpPr>
            <a:xfrm>
              <a:off x="998397" y="4557693"/>
              <a:ext cx="3206765" cy="381926"/>
              <a:chOff x="998397" y="4557693"/>
              <a:chExt cx="3206765" cy="381926"/>
            </a:xfrm>
          </p:grpSpPr>
          <p:sp>
            <p:nvSpPr>
              <p:cNvPr id="21" name="TextBox 20">
                <a:extLst>
                  <a:ext uri="{FF2B5EF4-FFF2-40B4-BE49-F238E27FC236}">
                    <a16:creationId xmlns:a16="http://schemas.microsoft.com/office/drawing/2014/main" id="{6E8A8652-1490-5CD3-B3F9-2325F758BEB6}"/>
                  </a:ext>
                </a:extLst>
              </p:cNvPr>
              <p:cNvSpPr txBox="1"/>
              <p:nvPr/>
            </p:nvSpPr>
            <p:spPr>
              <a:xfrm>
                <a:off x="998397" y="4570287"/>
                <a:ext cx="1112988" cy="369332"/>
              </a:xfrm>
              <a:prstGeom prst="rect">
                <a:avLst/>
              </a:prstGeom>
              <a:noFill/>
            </p:spPr>
            <p:txBody>
              <a:bodyPr wrap="square" rtlCol="0">
                <a:spAutoFit/>
              </a:bodyPr>
              <a:lstStyle/>
              <a:p>
                <a:r>
                  <a:rPr lang="en-BE" dirty="0"/>
                  <a:t>Standard</a:t>
                </a:r>
              </a:p>
            </p:txBody>
          </p:sp>
          <p:sp>
            <p:nvSpPr>
              <p:cNvPr id="22" name="TextBox 21">
                <a:extLst>
                  <a:ext uri="{FF2B5EF4-FFF2-40B4-BE49-F238E27FC236}">
                    <a16:creationId xmlns:a16="http://schemas.microsoft.com/office/drawing/2014/main" id="{FEA6E8E0-BD12-9B87-C32D-212EAAC0026E}"/>
                  </a:ext>
                </a:extLst>
              </p:cNvPr>
              <p:cNvSpPr txBox="1"/>
              <p:nvPr/>
            </p:nvSpPr>
            <p:spPr>
              <a:xfrm>
                <a:off x="3092174" y="4557693"/>
                <a:ext cx="1112988" cy="369332"/>
              </a:xfrm>
              <a:prstGeom prst="rect">
                <a:avLst/>
              </a:prstGeom>
              <a:noFill/>
            </p:spPr>
            <p:txBody>
              <a:bodyPr wrap="square" rtlCol="0">
                <a:spAutoFit/>
              </a:bodyPr>
              <a:lstStyle/>
              <a:p>
                <a:r>
                  <a:rPr lang="en-BE" dirty="0"/>
                  <a:t>After PR</a:t>
                </a:r>
              </a:p>
            </p:txBody>
          </p:sp>
        </p:grpSp>
      </p:grpSp>
      <p:sp>
        <p:nvSpPr>
          <p:cNvPr id="26" name="Title 1">
            <a:extLst>
              <a:ext uri="{FF2B5EF4-FFF2-40B4-BE49-F238E27FC236}">
                <a16:creationId xmlns:a16="http://schemas.microsoft.com/office/drawing/2014/main" id="{21EC0861-90D6-03E3-A01C-EFEE13A6B588}"/>
              </a:ext>
            </a:extLst>
          </p:cNvPr>
          <p:cNvSpPr txBox="1">
            <a:spLocks/>
          </p:cNvSpPr>
          <p:nvPr/>
        </p:nvSpPr>
        <p:spPr>
          <a:xfrm>
            <a:off x="400878" y="355323"/>
            <a:ext cx="10515600" cy="6486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sz="4000" dirty="0"/>
              <a:t>Benefits of CI – Higher code quality</a:t>
            </a:r>
          </a:p>
        </p:txBody>
      </p:sp>
    </p:spTree>
    <p:extLst>
      <p:ext uri="{BB962C8B-B14F-4D97-AF65-F5344CB8AC3E}">
        <p14:creationId xmlns:p14="http://schemas.microsoft.com/office/powerpoint/2010/main" val="272453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p:txBody>
          <a:bodyPr/>
          <a:lstStyle/>
          <a:p>
            <a:r>
              <a:rPr lang="en-BE" dirty="0"/>
              <a:t>GitHub Actions – Marketplace</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p:txBody>
          <a:bodyPr/>
          <a:lstStyle/>
          <a:p>
            <a:r>
              <a:rPr lang="en-BE" dirty="0"/>
              <a:t>GitHub Actoins is a CI/CD tool available on every repository</a:t>
            </a:r>
          </a:p>
          <a:p>
            <a:r>
              <a:rPr lang="en-BE" dirty="0"/>
              <a:t>Integrated into GitHub as a service</a:t>
            </a:r>
          </a:p>
          <a:p>
            <a:r>
              <a:rPr lang="en-BE" dirty="0"/>
              <a:t>It allows you to treat your CI pipeline as code</a:t>
            </a:r>
          </a:p>
          <a:p>
            <a:r>
              <a:rPr lang="en-BE" dirty="0"/>
              <a:t>It uses a .github/workflows/ folder to store workflow definitions as .yaml files</a:t>
            </a:r>
          </a:p>
        </p:txBody>
      </p:sp>
      <p:pic>
        <p:nvPicPr>
          <p:cNvPr id="3074" name="Picture 2" descr="GitHub Actions · GitHub">
            <a:extLst>
              <a:ext uri="{FF2B5EF4-FFF2-40B4-BE49-F238E27FC236}">
                <a16:creationId xmlns:a16="http://schemas.microsoft.com/office/drawing/2014/main" id="{5A9D3ADC-72DB-AFB9-4122-D52C6E383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145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993914"/>
            <a:ext cx="10515600" cy="4351338"/>
          </a:xfrm>
        </p:spPr>
        <p:txBody>
          <a:bodyPr/>
          <a:lstStyle/>
          <a:p>
            <a:r>
              <a:rPr lang="en-BE" dirty="0"/>
              <a:t>GitHub Actoins Marketplace hosts actions for workflows</a:t>
            </a:r>
          </a:p>
          <a:p>
            <a:r>
              <a:rPr lang="en-BE" dirty="0"/>
              <a:t>Large variety of actions available</a:t>
            </a:r>
          </a:p>
          <a:p>
            <a:r>
              <a:rPr lang="en-BE" dirty="0"/>
              <a:t>They help you jumpstart your workflows</a:t>
            </a:r>
          </a:p>
        </p:txBody>
      </p:sp>
      <p:pic>
        <p:nvPicPr>
          <p:cNvPr id="5" name="Picture 4" descr="A screenshot of a computer&#10;&#10;Description automatically generated">
            <a:extLst>
              <a:ext uri="{FF2B5EF4-FFF2-40B4-BE49-F238E27FC236}">
                <a16:creationId xmlns:a16="http://schemas.microsoft.com/office/drawing/2014/main" id="{21092B8E-1C97-DB7A-3366-8A323FA58DEA}"/>
              </a:ext>
            </a:extLst>
          </p:cNvPr>
          <p:cNvPicPr>
            <a:picLocks noChangeAspect="1"/>
          </p:cNvPicPr>
          <p:nvPr/>
        </p:nvPicPr>
        <p:blipFill>
          <a:blip r:embed="rId2"/>
          <a:stretch>
            <a:fillRect/>
          </a:stretch>
        </p:blipFill>
        <p:spPr>
          <a:xfrm>
            <a:off x="940905" y="3056333"/>
            <a:ext cx="4458804" cy="3436542"/>
          </a:xfrm>
          <a:prstGeom prst="rect">
            <a:avLst/>
          </a:prstGeom>
        </p:spPr>
      </p:pic>
      <p:pic>
        <p:nvPicPr>
          <p:cNvPr id="7" name="Picture 6">
            <a:extLst>
              <a:ext uri="{FF2B5EF4-FFF2-40B4-BE49-F238E27FC236}">
                <a16:creationId xmlns:a16="http://schemas.microsoft.com/office/drawing/2014/main" id="{07AB0DB5-9E8B-72C5-D4F0-DC4446FCFE31}"/>
              </a:ext>
            </a:extLst>
          </p:cNvPr>
          <p:cNvPicPr>
            <a:picLocks noChangeAspect="1"/>
          </p:cNvPicPr>
          <p:nvPr/>
        </p:nvPicPr>
        <p:blipFill>
          <a:blip r:embed="rId3"/>
          <a:stretch>
            <a:fillRect/>
          </a:stretch>
        </p:blipFill>
        <p:spPr>
          <a:xfrm>
            <a:off x="7407965" y="2164728"/>
            <a:ext cx="4337328" cy="4593119"/>
          </a:xfrm>
          <a:prstGeom prst="rect">
            <a:avLst/>
          </a:prstGeom>
        </p:spPr>
      </p:pic>
      <p:pic>
        <p:nvPicPr>
          <p:cNvPr id="4" name="Picture 2" descr="GitHub Actions · GitHub">
            <a:extLst>
              <a:ext uri="{FF2B5EF4-FFF2-40B4-BE49-F238E27FC236}">
                <a16:creationId xmlns:a16="http://schemas.microsoft.com/office/drawing/2014/main" id="{0731A076-D8C6-A676-0746-95CAC46FAE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02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  setup</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993914"/>
            <a:ext cx="10515600" cy="4351338"/>
          </a:xfrm>
        </p:spPr>
        <p:txBody>
          <a:bodyPr/>
          <a:lstStyle/>
          <a:p>
            <a:r>
              <a:rPr lang="en-BE" dirty="0"/>
              <a:t>All you need is a workflows folder and a .yaml file</a:t>
            </a:r>
          </a:p>
          <a:p>
            <a:r>
              <a:rPr lang="en-BE" dirty="0"/>
              <a:t>No other configurations is needed</a:t>
            </a:r>
          </a:p>
          <a:p>
            <a:r>
              <a:rPr lang="en-BE" dirty="0"/>
              <a:t>Starter code is also available</a:t>
            </a:r>
          </a:p>
        </p:txBody>
      </p:sp>
      <p:pic>
        <p:nvPicPr>
          <p:cNvPr id="6" name="Picture 5">
            <a:extLst>
              <a:ext uri="{FF2B5EF4-FFF2-40B4-BE49-F238E27FC236}">
                <a16:creationId xmlns:a16="http://schemas.microsoft.com/office/drawing/2014/main" id="{30D69E3A-476D-FAEC-C51E-02CCAFBFFADA}"/>
              </a:ext>
            </a:extLst>
          </p:cNvPr>
          <p:cNvPicPr>
            <a:picLocks noChangeAspect="1"/>
          </p:cNvPicPr>
          <p:nvPr/>
        </p:nvPicPr>
        <p:blipFill>
          <a:blip r:embed="rId3"/>
          <a:stretch>
            <a:fillRect/>
          </a:stretch>
        </p:blipFill>
        <p:spPr>
          <a:xfrm>
            <a:off x="7119455" y="1696002"/>
            <a:ext cx="4102100" cy="4711700"/>
          </a:xfrm>
          <a:prstGeom prst="rect">
            <a:avLst/>
          </a:prstGeom>
        </p:spPr>
      </p:pic>
      <p:pic>
        <p:nvPicPr>
          <p:cNvPr id="4" name="Picture 2" descr="GitHub Actions · GitHub">
            <a:extLst>
              <a:ext uri="{FF2B5EF4-FFF2-40B4-BE49-F238E27FC236}">
                <a16:creationId xmlns:a16="http://schemas.microsoft.com/office/drawing/2014/main" id="{1C22C379-989B-9A0B-4B3C-1CE5205BAB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78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setup</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2353262"/>
            <a:ext cx="1441174" cy="601973"/>
          </a:xfrm>
        </p:spPr>
        <p:txBody>
          <a:bodyPr/>
          <a:lstStyle/>
          <a:p>
            <a:pPr marL="0" indent="0">
              <a:buNone/>
            </a:pPr>
            <a:r>
              <a:rPr lang="en-BE" dirty="0"/>
              <a:t>.github</a:t>
            </a:r>
          </a:p>
        </p:txBody>
      </p:sp>
      <p:grpSp>
        <p:nvGrpSpPr>
          <p:cNvPr id="40" name="Group 39">
            <a:extLst>
              <a:ext uri="{FF2B5EF4-FFF2-40B4-BE49-F238E27FC236}">
                <a16:creationId xmlns:a16="http://schemas.microsoft.com/office/drawing/2014/main" id="{9B17D689-11CC-6548-FAF8-B3EC405AED56}"/>
              </a:ext>
            </a:extLst>
          </p:cNvPr>
          <p:cNvGrpSpPr/>
          <p:nvPr/>
        </p:nvGrpSpPr>
        <p:grpSpPr>
          <a:xfrm>
            <a:off x="7209185" y="1845907"/>
            <a:ext cx="4426226" cy="755293"/>
            <a:chOff x="7209185" y="745976"/>
            <a:chExt cx="4426226" cy="755293"/>
          </a:xfrm>
        </p:grpSpPr>
        <p:sp>
          <p:nvSpPr>
            <p:cNvPr id="6" name="Rounded Rectangular Callout 5">
              <a:extLst>
                <a:ext uri="{FF2B5EF4-FFF2-40B4-BE49-F238E27FC236}">
                  <a16:creationId xmlns:a16="http://schemas.microsoft.com/office/drawing/2014/main" id="{9B9052E9-FB83-D750-804E-7687B7DF1E39}"/>
                </a:ext>
              </a:extLst>
            </p:cNvPr>
            <p:cNvSpPr/>
            <p:nvPr/>
          </p:nvSpPr>
          <p:spPr>
            <a:xfrm rot="5400000">
              <a:off x="9044651" y="-1089490"/>
              <a:ext cx="755293" cy="4426226"/>
            </a:xfrm>
            <a:prstGeom prst="wedgeRoundRectCallout">
              <a:avLst>
                <a:gd name="adj1" fmla="val 44494"/>
                <a:gd name="adj2" fmla="val 156502"/>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5" name="TextBox 14">
              <a:extLst>
                <a:ext uri="{FF2B5EF4-FFF2-40B4-BE49-F238E27FC236}">
                  <a16:creationId xmlns:a16="http://schemas.microsoft.com/office/drawing/2014/main" id="{A82011D1-66A3-99F5-F2BB-AEBB967CAD09}"/>
                </a:ext>
              </a:extLst>
            </p:cNvPr>
            <p:cNvSpPr txBox="1"/>
            <p:nvPr/>
          </p:nvSpPr>
          <p:spPr>
            <a:xfrm>
              <a:off x="7772402" y="848817"/>
              <a:ext cx="3299790" cy="461665"/>
            </a:xfrm>
            <a:prstGeom prst="rect">
              <a:avLst/>
            </a:prstGeom>
            <a:noFill/>
          </p:spPr>
          <p:txBody>
            <a:bodyPr wrap="square" rtlCol="0">
              <a:spAutoFit/>
            </a:bodyPr>
            <a:lstStyle/>
            <a:p>
              <a:r>
                <a:rPr lang="en-BE" sz="2400" dirty="0">
                  <a:solidFill>
                    <a:schemeClr val="bg1"/>
                  </a:solidFill>
                </a:rPr>
                <a:t>Create a ‘.github’ folder</a:t>
              </a:r>
            </a:p>
          </p:txBody>
        </p:sp>
      </p:grpSp>
      <p:grpSp>
        <p:nvGrpSpPr>
          <p:cNvPr id="43" name="Group 42">
            <a:extLst>
              <a:ext uri="{FF2B5EF4-FFF2-40B4-BE49-F238E27FC236}">
                <a16:creationId xmlns:a16="http://schemas.microsoft.com/office/drawing/2014/main" id="{E827E624-8C78-3E42-8FD7-DB014DD6B195}"/>
              </a:ext>
            </a:extLst>
          </p:cNvPr>
          <p:cNvGrpSpPr/>
          <p:nvPr/>
        </p:nvGrpSpPr>
        <p:grpSpPr>
          <a:xfrm>
            <a:off x="1298713" y="2955235"/>
            <a:ext cx="2345634" cy="601973"/>
            <a:chOff x="1298713" y="1855304"/>
            <a:chExt cx="2345634" cy="601973"/>
          </a:xfrm>
        </p:grpSpPr>
        <p:cxnSp>
          <p:nvCxnSpPr>
            <p:cNvPr id="17" name="Straight Connector 16">
              <a:extLst>
                <a:ext uri="{FF2B5EF4-FFF2-40B4-BE49-F238E27FC236}">
                  <a16:creationId xmlns:a16="http://schemas.microsoft.com/office/drawing/2014/main" id="{6111BB02-5214-FA63-24B0-56D8F8A1396F}"/>
                </a:ext>
              </a:extLst>
            </p:cNvPr>
            <p:cNvCxnSpPr/>
            <p:nvPr/>
          </p:nvCxnSpPr>
          <p:spPr>
            <a:xfrm>
              <a:off x="1311966" y="1855304"/>
              <a:ext cx="0" cy="2650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B30AFCC-01AE-3B04-C498-719107F66C91}"/>
                </a:ext>
              </a:extLst>
            </p:cNvPr>
            <p:cNvCxnSpPr/>
            <p:nvPr/>
          </p:nvCxnSpPr>
          <p:spPr>
            <a:xfrm>
              <a:off x="1298713" y="2107096"/>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2EABF8E1-FC73-9BF3-9BE7-7048A40BEAA8}"/>
                </a:ext>
              </a:extLst>
            </p:cNvPr>
            <p:cNvSpPr txBox="1">
              <a:spLocks/>
            </p:cNvSpPr>
            <p:nvPr/>
          </p:nvSpPr>
          <p:spPr>
            <a:xfrm>
              <a:off x="1883464" y="1855304"/>
              <a:ext cx="1760883" cy="6019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dirty="0"/>
                <a:t>workflows</a:t>
              </a:r>
            </a:p>
          </p:txBody>
        </p:sp>
      </p:grpSp>
      <p:grpSp>
        <p:nvGrpSpPr>
          <p:cNvPr id="41" name="Group 40">
            <a:extLst>
              <a:ext uri="{FF2B5EF4-FFF2-40B4-BE49-F238E27FC236}">
                <a16:creationId xmlns:a16="http://schemas.microsoft.com/office/drawing/2014/main" id="{61F7C4A3-7FB9-B936-6BD1-B648B49E122F}"/>
              </a:ext>
            </a:extLst>
          </p:cNvPr>
          <p:cNvGrpSpPr/>
          <p:nvPr/>
        </p:nvGrpSpPr>
        <p:grpSpPr>
          <a:xfrm>
            <a:off x="7209184" y="2726982"/>
            <a:ext cx="4426226" cy="755296"/>
            <a:chOff x="7209184" y="1627051"/>
            <a:chExt cx="4426226" cy="755296"/>
          </a:xfrm>
        </p:grpSpPr>
        <p:sp>
          <p:nvSpPr>
            <p:cNvPr id="21" name="Rounded Rectangular Callout 20">
              <a:extLst>
                <a:ext uri="{FF2B5EF4-FFF2-40B4-BE49-F238E27FC236}">
                  <a16:creationId xmlns:a16="http://schemas.microsoft.com/office/drawing/2014/main" id="{CE502583-87EA-CFF8-4C5C-7E580EC23BB6}"/>
                </a:ext>
              </a:extLst>
            </p:cNvPr>
            <p:cNvSpPr/>
            <p:nvPr/>
          </p:nvSpPr>
          <p:spPr>
            <a:xfrm rot="5400000">
              <a:off x="9044649" y="-208414"/>
              <a:ext cx="755296" cy="4426226"/>
            </a:xfrm>
            <a:prstGeom prst="wedgeRoundRectCallout">
              <a:avLst>
                <a:gd name="adj1" fmla="val 7998"/>
                <a:gd name="adj2" fmla="val 133747"/>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3" name="TextBox 22">
              <a:extLst>
                <a:ext uri="{FF2B5EF4-FFF2-40B4-BE49-F238E27FC236}">
                  <a16:creationId xmlns:a16="http://schemas.microsoft.com/office/drawing/2014/main" id="{9D06802C-5196-F97F-525D-8988B3869C1F}"/>
                </a:ext>
              </a:extLst>
            </p:cNvPr>
            <p:cNvSpPr txBox="1"/>
            <p:nvPr/>
          </p:nvSpPr>
          <p:spPr>
            <a:xfrm>
              <a:off x="7663070" y="1730803"/>
              <a:ext cx="3690730" cy="461665"/>
            </a:xfrm>
            <a:prstGeom prst="rect">
              <a:avLst/>
            </a:prstGeom>
            <a:noFill/>
          </p:spPr>
          <p:txBody>
            <a:bodyPr wrap="square" rtlCol="0">
              <a:spAutoFit/>
            </a:bodyPr>
            <a:lstStyle/>
            <a:p>
              <a:r>
                <a:rPr lang="en-BE" sz="2400" dirty="0">
                  <a:solidFill>
                    <a:schemeClr val="bg1"/>
                  </a:solidFill>
                </a:rPr>
                <a:t>Create a workflows’ folder</a:t>
              </a:r>
            </a:p>
          </p:txBody>
        </p:sp>
      </p:grpSp>
      <p:grpSp>
        <p:nvGrpSpPr>
          <p:cNvPr id="44" name="Group 43">
            <a:extLst>
              <a:ext uri="{FF2B5EF4-FFF2-40B4-BE49-F238E27FC236}">
                <a16:creationId xmlns:a16="http://schemas.microsoft.com/office/drawing/2014/main" id="{9FAA7E3D-1E93-29D2-0DD0-0A67917E7C33}"/>
              </a:ext>
            </a:extLst>
          </p:cNvPr>
          <p:cNvGrpSpPr/>
          <p:nvPr/>
        </p:nvGrpSpPr>
        <p:grpSpPr>
          <a:xfrm>
            <a:off x="2551044" y="3425307"/>
            <a:ext cx="2975109" cy="1339109"/>
            <a:chOff x="2551044" y="2325376"/>
            <a:chExt cx="2975109" cy="1339109"/>
          </a:xfrm>
        </p:grpSpPr>
        <p:grpSp>
          <p:nvGrpSpPr>
            <p:cNvPr id="27" name="Group 26">
              <a:extLst>
                <a:ext uri="{FF2B5EF4-FFF2-40B4-BE49-F238E27FC236}">
                  <a16:creationId xmlns:a16="http://schemas.microsoft.com/office/drawing/2014/main" id="{BEB4DD8D-FCBA-58AA-DA28-AED24EF1F4B7}"/>
                </a:ext>
              </a:extLst>
            </p:cNvPr>
            <p:cNvGrpSpPr/>
            <p:nvPr/>
          </p:nvGrpSpPr>
          <p:grpSpPr>
            <a:xfrm>
              <a:off x="2551044" y="2352260"/>
              <a:ext cx="662609" cy="265044"/>
              <a:chOff x="2551044" y="2352260"/>
              <a:chExt cx="662609" cy="265044"/>
            </a:xfrm>
          </p:grpSpPr>
          <p:cxnSp>
            <p:nvCxnSpPr>
              <p:cNvPr id="24" name="Straight Connector 23">
                <a:extLst>
                  <a:ext uri="{FF2B5EF4-FFF2-40B4-BE49-F238E27FC236}">
                    <a16:creationId xmlns:a16="http://schemas.microsoft.com/office/drawing/2014/main" id="{3F08EB26-B3E8-4ACB-4767-E7C90635A2B2}"/>
                  </a:ext>
                </a:extLst>
              </p:cNvPr>
              <p:cNvCxnSpPr/>
              <p:nvPr/>
            </p:nvCxnSpPr>
            <p:spPr>
              <a:xfrm>
                <a:off x="2564297" y="2352260"/>
                <a:ext cx="0" cy="2650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61C93C8-71FA-ED8B-EB48-47254FAA55C3}"/>
                  </a:ext>
                </a:extLst>
              </p:cNvPr>
              <p:cNvCxnSpPr/>
              <p:nvPr/>
            </p:nvCxnSpPr>
            <p:spPr>
              <a:xfrm>
                <a:off x="2551044" y="2604052"/>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36928DC8-FDAA-97E0-4F08-0AB707707540}"/>
                </a:ext>
              </a:extLst>
            </p:cNvPr>
            <p:cNvGrpSpPr/>
            <p:nvPr/>
          </p:nvGrpSpPr>
          <p:grpSpPr>
            <a:xfrm>
              <a:off x="2551044" y="2618306"/>
              <a:ext cx="662609" cy="397564"/>
              <a:chOff x="2551044" y="2352260"/>
              <a:chExt cx="662609" cy="397564"/>
            </a:xfrm>
          </p:grpSpPr>
          <p:cxnSp>
            <p:nvCxnSpPr>
              <p:cNvPr id="29" name="Straight Connector 28">
                <a:extLst>
                  <a:ext uri="{FF2B5EF4-FFF2-40B4-BE49-F238E27FC236}">
                    <a16:creationId xmlns:a16="http://schemas.microsoft.com/office/drawing/2014/main" id="{C55BB67D-C4C3-09D6-41CF-2699C9A55033}"/>
                  </a:ext>
                </a:extLst>
              </p:cNvPr>
              <p:cNvCxnSpPr>
                <a:cxnSpLocks/>
              </p:cNvCxnSpPr>
              <p:nvPr/>
            </p:nvCxnSpPr>
            <p:spPr>
              <a:xfrm>
                <a:off x="2564297" y="2352260"/>
                <a:ext cx="0" cy="3975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55B995-55D3-EB37-13D9-C5CE44A28781}"/>
                  </a:ext>
                </a:extLst>
              </p:cNvPr>
              <p:cNvCxnSpPr/>
              <p:nvPr/>
            </p:nvCxnSpPr>
            <p:spPr>
              <a:xfrm>
                <a:off x="2551044" y="2749824"/>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A5E11262-A6CF-504A-91BE-61486CDFA2B5}"/>
                </a:ext>
              </a:extLst>
            </p:cNvPr>
            <p:cNvGrpSpPr/>
            <p:nvPr/>
          </p:nvGrpSpPr>
          <p:grpSpPr>
            <a:xfrm>
              <a:off x="2551044" y="3011556"/>
              <a:ext cx="662609" cy="397564"/>
              <a:chOff x="2551044" y="2352260"/>
              <a:chExt cx="662609" cy="397564"/>
            </a:xfrm>
          </p:grpSpPr>
          <p:cxnSp>
            <p:nvCxnSpPr>
              <p:cNvPr id="33" name="Straight Connector 32">
                <a:extLst>
                  <a:ext uri="{FF2B5EF4-FFF2-40B4-BE49-F238E27FC236}">
                    <a16:creationId xmlns:a16="http://schemas.microsoft.com/office/drawing/2014/main" id="{01EBF4EF-84BE-6723-2203-120B8981567B}"/>
                  </a:ext>
                </a:extLst>
              </p:cNvPr>
              <p:cNvCxnSpPr>
                <a:cxnSpLocks/>
              </p:cNvCxnSpPr>
              <p:nvPr/>
            </p:nvCxnSpPr>
            <p:spPr>
              <a:xfrm>
                <a:off x="2564297" y="2352260"/>
                <a:ext cx="0" cy="3975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F428264-AECE-683B-30A7-B081B2EFEDD3}"/>
                  </a:ext>
                </a:extLst>
              </p:cNvPr>
              <p:cNvCxnSpPr/>
              <p:nvPr/>
            </p:nvCxnSpPr>
            <p:spPr>
              <a:xfrm>
                <a:off x="2551044" y="2749824"/>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61410DDA-AB3E-E078-D946-A8C6F5154B0F}"/>
                </a:ext>
              </a:extLst>
            </p:cNvPr>
            <p:cNvSpPr txBox="1"/>
            <p:nvPr/>
          </p:nvSpPr>
          <p:spPr>
            <a:xfrm>
              <a:off x="3356110" y="2325376"/>
              <a:ext cx="1563757" cy="523220"/>
            </a:xfrm>
            <a:prstGeom prst="rect">
              <a:avLst/>
            </a:prstGeom>
            <a:noFill/>
          </p:spPr>
          <p:txBody>
            <a:bodyPr wrap="square" rtlCol="0">
              <a:spAutoFit/>
            </a:bodyPr>
            <a:lstStyle/>
            <a:p>
              <a:r>
                <a:rPr lang="en-BE" sz="2800" dirty="0"/>
                <a:t>ci.yaml</a:t>
              </a:r>
            </a:p>
          </p:txBody>
        </p:sp>
        <p:sp>
          <p:nvSpPr>
            <p:cNvPr id="36" name="TextBox 35">
              <a:extLst>
                <a:ext uri="{FF2B5EF4-FFF2-40B4-BE49-F238E27FC236}">
                  <a16:creationId xmlns:a16="http://schemas.microsoft.com/office/drawing/2014/main" id="{7E4FED72-7265-89A2-CEF9-C9E3E0F7F7E5}"/>
                </a:ext>
              </a:extLst>
            </p:cNvPr>
            <p:cNvSpPr txBox="1"/>
            <p:nvPr/>
          </p:nvSpPr>
          <p:spPr>
            <a:xfrm>
              <a:off x="3356109" y="2749946"/>
              <a:ext cx="1563757" cy="523220"/>
            </a:xfrm>
            <a:prstGeom prst="rect">
              <a:avLst/>
            </a:prstGeom>
            <a:noFill/>
          </p:spPr>
          <p:txBody>
            <a:bodyPr wrap="square" rtlCol="0">
              <a:spAutoFit/>
            </a:bodyPr>
            <a:lstStyle/>
            <a:p>
              <a:r>
                <a:rPr lang="en-BE" sz="2800" dirty="0"/>
                <a:t>cd.yaml</a:t>
              </a:r>
            </a:p>
          </p:txBody>
        </p:sp>
        <p:sp>
          <p:nvSpPr>
            <p:cNvPr id="37" name="TextBox 36">
              <a:extLst>
                <a:ext uri="{FF2B5EF4-FFF2-40B4-BE49-F238E27FC236}">
                  <a16:creationId xmlns:a16="http://schemas.microsoft.com/office/drawing/2014/main" id="{DBBB4325-92FE-5F3B-8DE1-9CF62B66FFE2}"/>
                </a:ext>
              </a:extLst>
            </p:cNvPr>
            <p:cNvSpPr txBox="1"/>
            <p:nvPr/>
          </p:nvSpPr>
          <p:spPr>
            <a:xfrm>
              <a:off x="3356108" y="3141265"/>
              <a:ext cx="2170045" cy="523220"/>
            </a:xfrm>
            <a:prstGeom prst="rect">
              <a:avLst/>
            </a:prstGeom>
            <a:noFill/>
          </p:spPr>
          <p:txBody>
            <a:bodyPr wrap="square" rtlCol="0">
              <a:spAutoFit/>
            </a:bodyPr>
            <a:lstStyle/>
            <a:p>
              <a:r>
                <a:rPr lang="en-GB" sz="2800" dirty="0"/>
                <a:t>P</a:t>
              </a:r>
              <a:r>
                <a:rPr lang="en-BE" sz="2800" dirty="0"/>
                <a:t>ublish.yaml</a:t>
              </a:r>
            </a:p>
          </p:txBody>
        </p:sp>
      </p:grpSp>
      <p:grpSp>
        <p:nvGrpSpPr>
          <p:cNvPr id="42" name="Group 41">
            <a:extLst>
              <a:ext uri="{FF2B5EF4-FFF2-40B4-BE49-F238E27FC236}">
                <a16:creationId xmlns:a16="http://schemas.microsoft.com/office/drawing/2014/main" id="{5A300199-CB5E-D51F-8C1B-FE925A94A1FA}"/>
              </a:ext>
            </a:extLst>
          </p:cNvPr>
          <p:cNvGrpSpPr/>
          <p:nvPr/>
        </p:nvGrpSpPr>
        <p:grpSpPr>
          <a:xfrm>
            <a:off x="7209184" y="3849877"/>
            <a:ext cx="4426226" cy="755296"/>
            <a:chOff x="7209184" y="2749946"/>
            <a:chExt cx="4426226" cy="755296"/>
          </a:xfrm>
        </p:grpSpPr>
        <p:sp>
          <p:nvSpPr>
            <p:cNvPr id="38" name="Rounded Rectangular Callout 37">
              <a:extLst>
                <a:ext uri="{FF2B5EF4-FFF2-40B4-BE49-F238E27FC236}">
                  <a16:creationId xmlns:a16="http://schemas.microsoft.com/office/drawing/2014/main" id="{25A87CF1-CA1D-E1EA-5BB8-089A72AE8F42}"/>
                </a:ext>
              </a:extLst>
            </p:cNvPr>
            <p:cNvSpPr/>
            <p:nvPr/>
          </p:nvSpPr>
          <p:spPr>
            <a:xfrm rot="5400000">
              <a:off x="9044649" y="914481"/>
              <a:ext cx="755296" cy="4426226"/>
            </a:xfrm>
            <a:prstGeom prst="wedgeRoundRectCallout">
              <a:avLst>
                <a:gd name="adj1" fmla="val 4489"/>
                <a:gd name="adj2" fmla="val 9153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39" name="TextBox 38">
              <a:extLst>
                <a:ext uri="{FF2B5EF4-FFF2-40B4-BE49-F238E27FC236}">
                  <a16:creationId xmlns:a16="http://schemas.microsoft.com/office/drawing/2014/main" id="{8C3EFC0E-53CC-82A6-5143-3C7D678F1682}"/>
                </a:ext>
              </a:extLst>
            </p:cNvPr>
            <p:cNvSpPr txBox="1"/>
            <p:nvPr/>
          </p:nvSpPr>
          <p:spPr>
            <a:xfrm>
              <a:off x="7381461" y="2896761"/>
              <a:ext cx="4134677" cy="461665"/>
            </a:xfrm>
            <a:prstGeom prst="rect">
              <a:avLst/>
            </a:prstGeom>
            <a:noFill/>
          </p:spPr>
          <p:txBody>
            <a:bodyPr wrap="square" rtlCol="0">
              <a:spAutoFit/>
            </a:bodyPr>
            <a:lstStyle/>
            <a:p>
              <a:r>
                <a:rPr lang="en-BE" sz="2400" dirty="0">
                  <a:solidFill>
                    <a:schemeClr val="bg1"/>
                  </a:solidFill>
                </a:rPr>
                <a:t>Place workflow .yaml files</a:t>
              </a:r>
            </a:p>
          </p:txBody>
        </p:sp>
      </p:grpSp>
    </p:spTree>
    <p:extLst>
      <p:ext uri="{BB962C8B-B14F-4D97-AF65-F5344CB8AC3E}">
        <p14:creationId xmlns:p14="http://schemas.microsoft.com/office/powerpoint/2010/main" val="245312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40"/>
                                        </p:tgtEl>
                                      </p:cBhvr>
                                    </p:animEffect>
                                    <p:set>
                                      <p:cBhvr>
                                        <p:cTn id="13" dur="1" fill="hold">
                                          <p:stCondLst>
                                            <p:cond delay="499"/>
                                          </p:stCondLst>
                                        </p:cTn>
                                        <p:tgtEl>
                                          <p:spTgt spid="40"/>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41"/>
                                        </p:tgtEl>
                                      </p:cBhvr>
                                    </p:animEffect>
                                    <p:set>
                                      <p:cBhvr>
                                        <p:cTn id="22" dur="1" fill="hold">
                                          <p:stCondLst>
                                            <p:cond delay="499"/>
                                          </p:stCondLst>
                                        </p:cTn>
                                        <p:tgtEl>
                                          <p:spTgt spid="4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42"/>
                                        </p:tgtEl>
                                      </p:cBhvr>
                                    </p:animEffect>
                                    <p:set>
                                      <p:cBhvr>
                                        <p:cTn id="32"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  setup basic concepts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1253331"/>
            <a:ext cx="10515600" cy="2681771"/>
          </a:xfrm>
        </p:spPr>
        <p:txBody>
          <a:bodyPr>
            <a:normAutofit/>
          </a:bodyPr>
          <a:lstStyle/>
          <a:p>
            <a:r>
              <a:rPr lang="en-BE" dirty="0"/>
              <a:t>Workflow is the basic concept in GitHub Actions</a:t>
            </a:r>
          </a:p>
          <a:p>
            <a:r>
              <a:rPr lang="en-BE" dirty="0"/>
              <a:t>Workflows is a series of automated procedures represented as Jobs</a:t>
            </a:r>
          </a:p>
          <a:p>
            <a:pPr lvl="1"/>
            <a:r>
              <a:rPr lang="en-GB" dirty="0"/>
              <a:t>E</a:t>
            </a:r>
            <a:r>
              <a:rPr lang="en-BE" dirty="0"/>
              <a:t>.g., workflow for CI, workflow for CD, and another workflow for publishing</a:t>
            </a:r>
          </a:p>
          <a:p>
            <a:r>
              <a:rPr lang="en-BE" dirty="0"/>
              <a:t>Everyrepository can have any number of workflows</a:t>
            </a:r>
          </a:p>
          <a:p>
            <a:r>
              <a:rPr lang="en-BE" dirty="0"/>
              <a:t>Each workflow has the following components:</a:t>
            </a:r>
          </a:p>
        </p:txBody>
      </p:sp>
      <p:sp>
        <p:nvSpPr>
          <p:cNvPr id="4" name="Rounded Rectangle 3">
            <a:extLst>
              <a:ext uri="{FF2B5EF4-FFF2-40B4-BE49-F238E27FC236}">
                <a16:creationId xmlns:a16="http://schemas.microsoft.com/office/drawing/2014/main" id="{0EEB0B01-33A2-B29E-F5A0-A759F33A454D}"/>
              </a:ext>
            </a:extLst>
          </p:cNvPr>
          <p:cNvSpPr/>
          <p:nvPr/>
        </p:nvSpPr>
        <p:spPr>
          <a:xfrm>
            <a:off x="450574" y="4081668"/>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Event</a:t>
            </a:r>
          </a:p>
        </p:txBody>
      </p:sp>
      <p:sp>
        <p:nvSpPr>
          <p:cNvPr id="9" name="TextBox 8">
            <a:extLst>
              <a:ext uri="{FF2B5EF4-FFF2-40B4-BE49-F238E27FC236}">
                <a16:creationId xmlns:a16="http://schemas.microsoft.com/office/drawing/2014/main" id="{830A39F5-DCBD-DABD-A790-2118BF9A953A}"/>
              </a:ext>
            </a:extLst>
          </p:cNvPr>
          <p:cNvSpPr txBox="1"/>
          <p:nvPr/>
        </p:nvSpPr>
        <p:spPr>
          <a:xfrm>
            <a:off x="119268" y="5185777"/>
            <a:ext cx="2252871" cy="1477328"/>
          </a:xfrm>
          <a:prstGeom prst="rect">
            <a:avLst/>
          </a:prstGeom>
          <a:noFill/>
        </p:spPr>
        <p:txBody>
          <a:bodyPr wrap="square" rtlCol="0">
            <a:spAutoFit/>
          </a:bodyPr>
          <a:lstStyle/>
          <a:p>
            <a:r>
              <a:rPr lang="en-BE" dirty="0"/>
              <a:t>Events</a:t>
            </a:r>
          </a:p>
          <a:p>
            <a:pPr marL="285750" indent="-285750">
              <a:buFont typeface="Arial" panose="020B0604020202020204" pitchFamily="34" charset="0"/>
              <a:buChar char="•"/>
            </a:pPr>
            <a:r>
              <a:rPr lang="en-BE" dirty="0"/>
              <a:t>Push</a:t>
            </a:r>
          </a:p>
          <a:p>
            <a:pPr marL="285750" indent="-285750">
              <a:buFont typeface="Arial" panose="020B0604020202020204" pitchFamily="34" charset="0"/>
              <a:buChar char="•"/>
            </a:pPr>
            <a:r>
              <a:rPr lang="en-BE" dirty="0"/>
              <a:t>Pull Request</a:t>
            </a:r>
          </a:p>
          <a:p>
            <a:pPr marL="285750" indent="-285750">
              <a:buFont typeface="Arial" panose="020B0604020202020204" pitchFamily="34" charset="0"/>
              <a:buChar char="•"/>
            </a:pPr>
            <a:r>
              <a:rPr lang="en-BE" dirty="0"/>
              <a:t>Release</a:t>
            </a:r>
          </a:p>
          <a:p>
            <a:pPr marL="285750" indent="-285750">
              <a:buFont typeface="Arial" panose="020B0604020202020204" pitchFamily="34" charset="0"/>
              <a:buChar char="•"/>
            </a:pPr>
            <a:r>
              <a:rPr lang="en-BE" dirty="0"/>
              <a:t>Issue</a:t>
            </a:r>
          </a:p>
        </p:txBody>
      </p:sp>
      <p:sp>
        <p:nvSpPr>
          <p:cNvPr id="10" name="TextBox 9">
            <a:extLst>
              <a:ext uri="{FF2B5EF4-FFF2-40B4-BE49-F238E27FC236}">
                <a16:creationId xmlns:a16="http://schemas.microsoft.com/office/drawing/2014/main" id="{29D51B6F-9C87-459B-617A-6281F4909CA6}"/>
              </a:ext>
            </a:extLst>
          </p:cNvPr>
          <p:cNvSpPr txBox="1"/>
          <p:nvPr/>
        </p:nvSpPr>
        <p:spPr>
          <a:xfrm>
            <a:off x="2017644" y="5229420"/>
            <a:ext cx="2484781" cy="1200329"/>
          </a:xfrm>
          <a:prstGeom prst="rect">
            <a:avLst/>
          </a:prstGeom>
          <a:noFill/>
        </p:spPr>
        <p:txBody>
          <a:bodyPr wrap="square" rtlCol="0">
            <a:spAutoFit/>
          </a:bodyPr>
          <a:lstStyle/>
          <a:p>
            <a:r>
              <a:rPr lang="en-BE" dirty="0"/>
              <a:t>Workflow contains a runner that execute jobs</a:t>
            </a:r>
          </a:p>
          <a:p>
            <a:pPr marL="285750" indent="-285750">
              <a:buFont typeface="Arial" panose="020B0604020202020204" pitchFamily="34" charset="0"/>
              <a:buChar char="•"/>
            </a:pPr>
            <a:r>
              <a:rPr lang="en-BE" dirty="0"/>
              <a:t>Built-in runners</a:t>
            </a:r>
          </a:p>
          <a:p>
            <a:pPr marL="285750" indent="-285750">
              <a:buFont typeface="Arial" panose="020B0604020202020204" pitchFamily="34" charset="0"/>
              <a:buChar char="•"/>
            </a:pPr>
            <a:r>
              <a:rPr lang="en-GB" dirty="0"/>
              <a:t>H</a:t>
            </a:r>
            <a:r>
              <a:rPr lang="en-BE" dirty="0"/>
              <a:t>osted runners</a:t>
            </a:r>
          </a:p>
        </p:txBody>
      </p:sp>
      <p:sp>
        <p:nvSpPr>
          <p:cNvPr id="11" name="TextBox 10">
            <a:extLst>
              <a:ext uri="{FF2B5EF4-FFF2-40B4-BE49-F238E27FC236}">
                <a16:creationId xmlns:a16="http://schemas.microsoft.com/office/drawing/2014/main" id="{5A9D42D3-1B4E-3D0F-658F-F94E9D94B2F2}"/>
              </a:ext>
            </a:extLst>
          </p:cNvPr>
          <p:cNvSpPr txBox="1"/>
          <p:nvPr/>
        </p:nvSpPr>
        <p:spPr>
          <a:xfrm>
            <a:off x="4379839" y="5176702"/>
            <a:ext cx="3425691" cy="1200329"/>
          </a:xfrm>
          <a:prstGeom prst="rect">
            <a:avLst/>
          </a:prstGeom>
          <a:noFill/>
        </p:spPr>
        <p:txBody>
          <a:bodyPr wrap="square" rtlCol="0">
            <a:spAutoFit/>
          </a:bodyPr>
          <a:lstStyle/>
          <a:p>
            <a:r>
              <a:rPr lang="en-BE" dirty="0"/>
              <a:t>Workflow contains Jobs</a:t>
            </a:r>
          </a:p>
          <a:p>
            <a:pPr marL="285750" indent="-285750">
              <a:buFont typeface="Arial" panose="020B0604020202020204" pitchFamily="34" charset="0"/>
              <a:buChar char="•"/>
            </a:pPr>
            <a:r>
              <a:rPr lang="en-BE" dirty="0"/>
              <a:t>Builds component</a:t>
            </a:r>
          </a:p>
          <a:p>
            <a:pPr marL="285750" indent="-285750">
              <a:buFont typeface="Arial" panose="020B0604020202020204" pitchFamily="34" charset="0"/>
              <a:buChar char="•"/>
            </a:pPr>
            <a:r>
              <a:rPr lang="en-BE" dirty="0"/>
              <a:t>Publishes to artifact repository</a:t>
            </a:r>
          </a:p>
          <a:p>
            <a:pPr marL="285750" indent="-285750">
              <a:buFont typeface="Arial" panose="020B0604020202020204" pitchFamily="34" charset="0"/>
              <a:buChar char="•"/>
            </a:pPr>
            <a:r>
              <a:rPr lang="en-BE" dirty="0"/>
              <a:t>Deploys it to an environment</a:t>
            </a:r>
          </a:p>
        </p:txBody>
      </p:sp>
      <p:sp>
        <p:nvSpPr>
          <p:cNvPr id="12" name="TextBox 11">
            <a:extLst>
              <a:ext uri="{FF2B5EF4-FFF2-40B4-BE49-F238E27FC236}">
                <a16:creationId xmlns:a16="http://schemas.microsoft.com/office/drawing/2014/main" id="{4EB21426-DED5-410A-5EAC-9B9B130F2D1E}"/>
              </a:ext>
            </a:extLst>
          </p:cNvPr>
          <p:cNvSpPr txBox="1"/>
          <p:nvPr/>
        </p:nvSpPr>
        <p:spPr>
          <a:xfrm>
            <a:off x="7566992" y="5229420"/>
            <a:ext cx="2252871" cy="1477328"/>
          </a:xfrm>
          <a:prstGeom prst="rect">
            <a:avLst/>
          </a:prstGeom>
          <a:noFill/>
        </p:spPr>
        <p:txBody>
          <a:bodyPr wrap="square" rtlCol="0">
            <a:spAutoFit/>
          </a:bodyPr>
          <a:lstStyle/>
          <a:p>
            <a:r>
              <a:rPr lang="en-BE" dirty="0"/>
              <a:t>Jobs Contain steps</a:t>
            </a:r>
          </a:p>
          <a:p>
            <a:pPr marL="285750" indent="-285750">
              <a:buFont typeface="Arial" panose="020B0604020202020204" pitchFamily="34" charset="0"/>
              <a:buChar char="•"/>
            </a:pPr>
            <a:r>
              <a:rPr lang="en-GB" dirty="0"/>
              <a:t>C</a:t>
            </a:r>
            <a:r>
              <a:rPr lang="en-BE" dirty="0"/>
              <a:t>heckout code</a:t>
            </a:r>
          </a:p>
          <a:p>
            <a:pPr marL="285750" indent="-285750">
              <a:buFont typeface="Arial" panose="020B0604020202020204" pitchFamily="34" charset="0"/>
              <a:buChar char="•"/>
            </a:pPr>
            <a:r>
              <a:rPr lang="en-GB" dirty="0"/>
              <a:t>C</a:t>
            </a:r>
            <a:r>
              <a:rPr lang="en-BE" dirty="0"/>
              <a:t>ompile code</a:t>
            </a:r>
          </a:p>
          <a:p>
            <a:pPr marL="285750" indent="-285750">
              <a:buFont typeface="Arial" panose="020B0604020202020204" pitchFamily="34" charset="0"/>
              <a:buChar char="•"/>
            </a:pPr>
            <a:r>
              <a:rPr lang="en-GB" dirty="0"/>
              <a:t>R</a:t>
            </a:r>
            <a:r>
              <a:rPr lang="en-BE" dirty="0"/>
              <a:t>un linter</a:t>
            </a:r>
          </a:p>
          <a:p>
            <a:pPr marL="285750" indent="-285750">
              <a:buFont typeface="Arial" panose="020B0604020202020204" pitchFamily="34" charset="0"/>
              <a:buChar char="•"/>
            </a:pPr>
            <a:r>
              <a:rPr lang="en-GB" dirty="0"/>
              <a:t>R</a:t>
            </a:r>
            <a:r>
              <a:rPr lang="en-BE" dirty="0"/>
              <a:t>un test suite</a:t>
            </a:r>
          </a:p>
        </p:txBody>
      </p:sp>
      <p:sp>
        <p:nvSpPr>
          <p:cNvPr id="14" name="TextBox 13">
            <a:extLst>
              <a:ext uri="{FF2B5EF4-FFF2-40B4-BE49-F238E27FC236}">
                <a16:creationId xmlns:a16="http://schemas.microsoft.com/office/drawing/2014/main" id="{3937F83D-9D21-339A-EF63-85E1D5A97ED9}"/>
              </a:ext>
            </a:extLst>
          </p:cNvPr>
          <p:cNvSpPr txBox="1"/>
          <p:nvPr/>
        </p:nvSpPr>
        <p:spPr>
          <a:xfrm>
            <a:off x="9647584" y="5175620"/>
            <a:ext cx="2617306" cy="1477328"/>
          </a:xfrm>
          <a:prstGeom prst="rect">
            <a:avLst/>
          </a:prstGeom>
          <a:noFill/>
        </p:spPr>
        <p:txBody>
          <a:bodyPr wrap="square" rtlCol="0">
            <a:spAutoFit/>
          </a:bodyPr>
          <a:lstStyle/>
          <a:p>
            <a:r>
              <a:rPr lang="en-BE" dirty="0"/>
              <a:t>Steps contain Actions of shell commands</a:t>
            </a:r>
          </a:p>
          <a:p>
            <a:pPr marL="285750" indent="-285750">
              <a:buFont typeface="Arial" panose="020B0604020202020204" pitchFamily="34" charset="0"/>
              <a:buChar char="•"/>
            </a:pPr>
            <a:r>
              <a:rPr lang="en-GB" dirty="0"/>
              <a:t>C</a:t>
            </a:r>
            <a:r>
              <a:rPr lang="en-BE" dirty="0"/>
              <a:t>heckout code</a:t>
            </a:r>
          </a:p>
          <a:p>
            <a:pPr marL="285750" indent="-285750">
              <a:buFont typeface="Arial" panose="020B0604020202020204" pitchFamily="34" charset="0"/>
              <a:buChar char="•"/>
            </a:pPr>
            <a:r>
              <a:rPr lang="en-GB" dirty="0"/>
              <a:t>Compile code</a:t>
            </a:r>
          </a:p>
          <a:p>
            <a:pPr marL="285750" indent="-285750">
              <a:buFont typeface="Arial" panose="020B0604020202020204" pitchFamily="34" charset="0"/>
              <a:buChar char="•"/>
            </a:pPr>
            <a:r>
              <a:rPr lang="en-GB" dirty="0"/>
              <a:t>R</a:t>
            </a:r>
            <a:r>
              <a:rPr lang="en-BE" dirty="0"/>
              <a:t>un tests</a:t>
            </a:r>
          </a:p>
        </p:txBody>
      </p:sp>
      <p:grpSp>
        <p:nvGrpSpPr>
          <p:cNvPr id="19" name="Group 18">
            <a:extLst>
              <a:ext uri="{FF2B5EF4-FFF2-40B4-BE49-F238E27FC236}">
                <a16:creationId xmlns:a16="http://schemas.microsoft.com/office/drawing/2014/main" id="{502488E4-7E10-7E30-52AE-09ADF56A6296}"/>
              </a:ext>
            </a:extLst>
          </p:cNvPr>
          <p:cNvGrpSpPr/>
          <p:nvPr/>
        </p:nvGrpSpPr>
        <p:grpSpPr>
          <a:xfrm>
            <a:off x="2001078" y="4087680"/>
            <a:ext cx="2166729" cy="821635"/>
            <a:chOff x="1984512" y="4004531"/>
            <a:chExt cx="2166729" cy="821635"/>
          </a:xfrm>
        </p:grpSpPr>
        <p:sp>
          <p:nvSpPr>
            <p:cNvPr id="5" name="Rounded Rectangle 4">
              <a:extLst>
                <a:ext uri="{FF2B5EF4-FFF2-40B4-BE49-F238E27FC236}">
                  <a16:creationId xmlns:a16="http://schemas.microsoft.com/office/drawing/2014/main" id="{C75A97E8-0821-356D-B938-455788901B4B}"/>
                </a:ext>
              </a:extLst>
            </p:cNvPr>
            <p:cNvSpPr/>
            <p:nvPr/>
          </p:nvSpPr>
          <p:spPr>
            <a:xfrm>
              <a:off x="2600737" y="4004531"/>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Runner</a:t>
              </a:r>
            </a:p>
          </p:txBody>
        </p:sp>
        <p:sp>
          <p:nvSpPr>
            <p:cNvPr id="15" name="Right Arrow 14">
              <a:extLst>
                <a:ext uri="{FF2B5EF4-FFF2-40B4-BE49-F238E27FC236}">
                  <a16:creationId xmlns:a16="http://schemas.microsoft.com/office/drawing/2014/main" id="{A54A3D59-9B0F-1FAA-DBDB-34EBAFE702BE}"/>
                </a:ext>
              </a:extLst>
            </p:cNvPr>
            <p:cNvSpPr/>
            <p:nvPr/>
          </p:nvSpPr>
          <p:spPr>
            <a:xfrm>
              <a:off x="1984512" y="4359963"/>
              <a:ext cx="616225" cy="1855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0" name="Group 19">
            <a:extLst>
              <a:ext uri="{FF2B5EF4-FFF2-40B4-BE49-F238E27FC236}">
                <a16:creationId xmlns:a16="http://schemas.microsoft.com/office/drawing/2014/main" id="{47820BE5-979B-1724-FA22-B122FB4D7172}"/>
              </a:ext>
            </a:extLst>
          </p:cNvPr>
          <p:cNvGrpSpPr/>
          <p:nvPr/>
        </p:nvGrpSpPr>
        <p:grpSpPr>
          <a:xfrm>
            <a:off x="4167807" y="4093586"/>
            <a:ext cx="2690192" cy="821635"/>
            <a:chOff x="3854655" y="4042039"/>
            <a:chExt cx="2690192" cy="821635"/>
          </a:xfrm>
        </p:grpSpPr>
        <p:sp>
          <p:nvSpPr>
            <p:cNvPr id="7" name="Rounded Rectangle 6">
              <a:extLst>
                <a:ext uri="{FF2B5EF4-FFF2-40B4-BE49-F238E27FC236}">
                  <a16:creationId xmlns:a16="http://schemas.microsoft.com/office/drawing/2014/main" id="{EAD2FA89-8439-0E9A-A1E4-ACA43F1959C1}"/>
                </a:ext>
              </a:extLst>
            </p:cNvPr>
            <p:cNvSpPr/>
            <p:nvPr/>
          </p:nvSpPr>
          <p:spPr>
            <a:xfrm>
              <a:off x="4994343" y="4042039"/>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Jobs</a:t>
              </a:r>
            </a:p>
          </p:txBody>
        </p:sp>
        <p:sp>
          <p:nvSpPr>
            <p:cNvPr id="16" name="Right Arrow 15">
              <a:extLst>
                <a:ext uri="{FF2B5EF4-FFF2-40B4-BE49-F238E27FC236}">
                  <a16:creationId xmlns:a16="http://schemas.microsoft.com/office/drawing/2014/main" id="{8597F075-51D2-A15E-6041-A09842A300BD}"/>
                </a:ext>
              </a:extLst>
            </p:cNvPr>
            <p:cNvSpPr/>
            <p:nvPr/>
          </p:nvSpPr>
          <p:spPr>
            <a:xfrm>
              <a:off x="3854655" y="4362341"/>
              <a:ext cx="1139688" cy="2147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1" name="Group 20">
            <a:extLst>
              <a:ext uri="{FF2B5EF4-FFF2-40B4-BE49-F238E27FC236}">
                <a16:creationId xmlns:a16="http://schemas.microsoft.com/office/drawing/2014/main" id="{5A2FDE8E-0C6D-66C9-73E2-F05A8B5C3A48}"/>
              </a:ext>
            </a:extLst>
          </p:cNvPr>
          <p:cNvGrpSpPr/>
          <p:nvPr/>
        </p:nvGrpSpPr>
        <p:grpSpPr>
          <a:xfrm>
            <a:off x="6874565" y="3988902"/>
            <a:ext cx="2312501" cy="821635"/>
            <a:chOff x="6874565" y="3988902"/>
            <a:chExt cx="2312501" cy="821635"/>
          </a:xfrm>
        </p:grpSpPr>
        <p:sp>
          <p:nvSpPr>
            <p:cNvPr id="13" name="Rounded Rectangle 12">
              <a:extLst>
                <a:ext uri="{FF2B5EF4-FFF2-40B4-BE49-F238E27FC236}">
                  <a16:creationId xmlns:a16="http://schemas.microsoft.com/office/drawing/2014/main" id="{E24408C6-8C39-7A6B-E777-3730E4240B25}"/>
                </a:ext>
              </a:extLst>
            </p:cNvPr>
            <p:cNvSpPr/>
            <p:nvPr/>
          </p:nvSpPr>
          <p:spPr>
            <a:xfrm>
              <a:off x="7636562" y="3988902"/>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Steps</a:t>
              </a:r>
            </a:p>
          </p:txBody>
        </p:sp>
        <p:sp>
          <p:nvSpPr>
            <p:cNvPr id="17" name="Right Arrow 16">
              <a:extLst>
                <a:ext uri="{FF2B5EF4-FFF2-40B4-BE49-F238E27FC236}">
                  <a16:creationId xmlns:a16="http://schemas.microsoft.com/office/drawing/2014/main" id="{5BBCBED0-9228-E6BF-B861-B6036C848D2B}"/>
                </a:ext>
              </a:extLst>
            </p:cNvPr>
            <p:cNvSpPr/>
            <p:nvPr/>
          </p:nvSpPr>
          <p:spPr>
            <a:xfrm>
              <a:off x="6874565" y="4407927"/>
              <a:ext cx="761997" cy="1929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2" name="Group 21">
            <a:extLst>
              <a:ext uri="{FF2B5EF4-FFF2-40B4-BE49-F238E27FC236}">
                <a16:creationId xmlns:a16="http://schemas.microsoft.com/office/drawing/2014/main" id="{097C07AA-E9A9-73DA-C5B7-4FC6EBD95A54}"/>
              </a:ext>
            </a:extLst>
          </p:cNvPr>
          <p:cNvGrpSpPr/>
          <p:nvPr/>
        </p:nvGrpSpPr>
        <p:grpSpPr>
          <a:xfrm>
            <a:off x="9187066" y="4004531"/>
            <a:ext cx="2183301" cy="821635"/>
            <a:chOff x="9187066" y="4004531"/>
            <a:chExt cx="2183301" cy="821635"/>
          </a:xfrm>
        </p:grpSpPr>
        <p:sp>
          <p:nvSpPr>
            <p:cNvPr id="8" name="Rounded Rectangle 7">
              <a:extLst>
                <a:ext uri="{FF2B5EF4-FFF2-40B4-BE49-F238E27FC236}">
                  <a16:creationId xmlns:a16="http://schemas.microsoft.com/office/drawing/2014/main" id="{783D325D-7D34-3C67-02EE-6763155AC562}"/>
                </a:ext>
              </a:extLst>
            </p:cNvPr>
            <p:cNvSpPr/>
            <p:nvPr/>
          </p:nvSpPr>
          <p:spPr>
            <a:xfrm>
              <a:off x="9819863" y="4004531"/>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Actions</a:t>
              </a:r>
            </a:p>
          </p:txBody>
        </p:sp>
        <p:sp>
          <p:nvSpPr>
            <p:cNvPr id="18" name="Right Arrow 17">
              <a:extLst>
                <a:ext uri="{FF2B5EF4-FFF2-40B4-BE49-F238E27FC236}">
                  <a16:creationId xmlns:a16="http://schemas.microsoft.com/office/drawing/2014/main" id="{2F166004-2E46-81F6-2397-EF6F692A4A8A}"/>
                </a:ext>
              </a:extLst>
            </p:cNvPr>
            <p:cNvSpPr/>
            <p:nvPr/>
          </p:nvSpPr>
          <p:spPr>
            <a:xfrm>
              <a:off x="9187066" y="4339690"/>
              <a:ext cx="632797" cy="1929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Tree>
    <p:extLst>
      <p:ext uri="{BB962C8B-B14F-4D97-AF65-F5344CB8AC3E}">
        <p14:creationId xmlns:p14="http://schemas.microsoft.com/office/powerpoint/2010/main" val="103726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9" grpId="1"/>
      <p:bldP spid="10" grpId="0"/>
      <p:bldP spid="10" grpId="1"/>
      <p:bldP spid="11" grpId="0"/>
      <p:bldP spid="11" grpId="1"/>
      <p:bldP spid="12" grpId="0"/>
      <p:bldP spid="12" grpId="1"/>
      <p:bldP spid="14" grpId="0"/>
      <p:bldP spid="1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9E29-9907-84A1-3653-5BD5D70AF27B}"/>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A5E52FB4-57C1-472D-F3BC-6C429508AF74}"/>
              </a:ext>
            </a:extLst>
          </p:cNvPr>
          <p:cNvSpPr>
            <a:spLocks noGrp="1"/>
          </p:cNvSpPr>
          <p:nvPr>
            <p:ph idx="1"/>
          </p:nvPr>
        </p:nvSpPr>
        <p:spPr/>
        <p:txBody>
          <a:bodyPr/>
          <a:lstStyle/>
          <a:p>
            <a:r>
              <a:rPr lang="en-US" dirty="0"/>
              <a:t>The two lab marks will be posted by the end of the weekend</a:t>
            </a:r>
          </a:p>
          <a:p>
            <a:r>
              <a:rPr lang="en-US" dirty="0"/>
              <a:t>Precondition report feedback this weekend</a:t>
            </a:r>
          </a:p>
          <a:p>
            <a:pPr lvl="1"/>
            <a:r>
              <a:rPr lang="en-US" dirty="0"/>
              <a:t>A quick glance at the ideas, they seem solid.</a:t>
            </a:r>
          </a:p>
          <a:p>
            <a:r>
              <a:rPr lang="en-US" dirty="0"/>
              <a:t>Kane Toomer from the Advising center will visit 09/25/2024 </a:t>
            </a:r>
          </a:p>
        </p:txBody>
      </p:sp>
    </p:spTree>
    <p:extLst>
      <p:ext uri="{BB962C8B-B14F-4D97-AF65-F5344CB8AC3E}">
        <p14:creationId xmlns:p14="http://schemas.microsoft.com/office/powerpoint/2010/main" val="3362318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Events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199" y="1253331"/>
            <a:ext cx="9326217" cy="1245705"/>
          </a:xfrm>
        </p:spPr>
        <p:txBody>
          <a:bodyPr>
            <a:normAutofit lnSpcReduction="10000"/>
          </a:bodyPr>
          <a:lstStyle/>
          <a:p>
            <a:pPr marL="0" indent="0">
              <a:buNone/>
            </a:pPr>
            <a:r>
              <a:rPr lang="en-BE" dirty="0"/>
              <a:t>Something that activates the execution of a workflow e.g.,</a:t>
            </a:r>
          </a:p>
          <a:p>
            <a:pPr lvl="1"/>
            <a:r>
              <a:rPr lang="en-BE" dirty="0"/>
              <a:t>fork, issues, </a:t>
            </a:r>
            <a:r>
              <a:rPr lang="en-BE" b="1" dirty="0"/>
              <a:t>push</a:t>
            </a:r>
            <a:r>
              <a:rPr lang="en-BE" dirty="0"/>
              <a:t>, </a:t>
            </a:r>
            <a:r>
              <a:rPr lang="en-BE" b="1" dirty="0"/>
              <a:t>pull</a:t>
            </a:r>
            <a:r>
              <a:rPr lang="en-BE" dirty="0"/>
              <a:t> </a:t>
            </a:r>
            <a:r>
              <a:rPr lang="en-BE" b="1" dirty="0"/>
              <a:t>request</a:t>
            </a:r>
            <a:r>
              <a:rPr lang="en-BE" dirty="0"/>
              <a:t>, </a:t>
            </a:r>
            <a:r>
              <a:rPr lang="en-BE" b="1" dirty="0"/>
              <a:t>release</a:t>
            </a:r>
          </a:p>
          <a:p>
            <a:pPr lvl="1"/>
            <a:r>
              <a:rPr lang="en-BE" dirty="0"/>
              <a:t>Event examples</a:t>
            </a:r>
          </a:p>
        </p:txBody>
      </p:sp>
      <p:grpSp>
        <p:nvGrpSpPr>
          <p:cNvPr id="31" name="Group 30">
            <a:extLst>
              <a:ext uri="{FF2B5EF4-FFF2-40B4-BE49-F238E27FC236}">
                <a16:creationId xmlns:a16="http://schemas.microsoft.com/office/drawing/2014/main" id="{9DECD94E-F808-1EB8-88DE-7D44E606F797}"/>
              </a:ext>
            </a:extLst>
          </p:cNvPr>
          <p:cNvGrpSpPr/>
          <p:nvPr/>
        </p:nvGrpSpPr>
        <p:grpSpPr>
          <a:xfrm>
            <a:off x="640245" y="2659844"/>
            <a:ext cx="11417643" cy="1245704"/>
            <a:chOff x="640245" y="2659844"/>
            <a:chExt cx="11417643" cy="1245704"/>
          </a:xfrm>
        </p:grpSpPr>
        <p:pic>
          <p:nvPicPr>
            <p:cNvPr id="23" name="Picture 22" descr="A close up of a computer screen&#10;&#10;Description automatically generated">
              <a:extLst>
                <a:ext uri="{FF2B5EF4-FFF2-40B4-BE49-F238E27FC236}">
                  <a16:creationId xmlns:a16="http://schemas.microsoft.com/office/drawing/2014/main" id="{5B77F745-B316-22D5-81F4-61618062CFFE}"/>
                </a:ext>
              </a:extLst>
            </p:cNvPr>
            <p:cNvPicPr>
              <a:picLocks noChangeAspect="1"/>
            </p:cNvPicPr>
            <p:nvPr/>
          </p:nvPicPr>
          <p:blipFill>
            <a:blip r:embed="rId3"/>
            <a:stretch>
              <a:fillRect/>
            </a:stretch>
          </p:blipFill>
          <p:spPr>
            <a:xfrm>
              <a:off x="640245" y="2659844"/>
              <a:ext cx="3799397" cy="1245704"/>
            </a:xfrm>
            <a:prstGeom prst="rect">
              <a:avLst/>
            </a:prstGeom>
          </p:spPr>
        </p:pic>
        <p:sp>
          <p:nvSpPr>
            <p:cNvPr id="24" name="Content Placeholder 2">
              <a:extLst>
                <a:ext uri="{FF2B5EF4-FFF2-40B4-BE49-F238E27FC236}">
                  <a16:creationId xmlns:a16="http://schemas.microsoft.com/office/drawing/2014/main" id="{AA3857CB-50E8-82C3-48A9-374F82D2C2FB}"/>
                </a:ext>
              </a:extLst>
            </p:cNvPr>
            <p:cNvSpPr txBox="1">
              <a:spLocks/>
            </p:cNvSpPr>
            <p:nvPr/>
          </p:nvSpPr>
          <p:spPr>
            <a:xfrm>
              <a:off x="4439642" y="2820652"/>
              <a:ext cx="7618246" cy="990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pull request is opened or reopened against a master/main branch</a:t>
              </a:r>
            </a:p>
          </p:txBody>
        </p:sp>
      </p:grpSp>
      <p:grpSp>
        <p:nvGrpSpPr>
          <p:cNvPr id="32" name="Group 31">
            <a:extLst>
              <a:ext uri="{FF2B5EF4-FFF2-40B4-BE49-F238E27FC236}">
                <a16:creationId xmlns:a16="http://schemas.microsoft.com/office/drawing/2014/main" id="{421C3EBB-75D2-F8B0-649C-2103C94BD935}"/>
              </a:ext>
            </a:extLst>
          </p:cNvPr>
          <p:cNvGrpSpPr/>
          <p:nvPr/>
        </p:nvGrpSpPr>
        <p:grpSpPr>
          <a:xfrm>
            <a:off x="640245" y="4105980"/>
            <a:ext cx="11417643" cy="1016840"/>
            <a:chOff x="640245" y="4105980"/>
            <a:chExt cx="11417643" cy="1016840"/>
          </a:xfrm>
        </p:grpSpPr>
        <p:pic>
          <p:nvPicPr>
            <p:cNvPr id="26" name="Picture 25" descr="A close up of a sign&#10;&#10;Description automatically generated">
              <a:extLst>
                <a:ext uri="{FF2B5EF4-FFF2-40B4-BE49-F238E27FC236}">
                  <a16:creationId xmlns:a16="http://schemas.microsoft.com/office/drawing/2014/main" id="{D0613BC5-E00B-F742-0976-B509BC646FA8}"/>
                </a:ext>
              </a:extLst>
            </p:cNvPr>
            <p:cNvPicPr>
              <a:picLocks noChangeAspect="1"/>
            </p:cNvPicPr>
            <p:nvPr/>
          </p:nvPicPr>
          <p:blipFill>
            <a:blip r:embed="rId4"/>
            <a:stretch>
              <a:fillRect/>
            </a:stretch>
          </p:blipFill>
          <p:spPr>
            <a:xfrm>
              <a:off x="640245" y="4105980"/>
              <a:ext cx="3796058" cy="990276"/>
            </a:xfrm>
            <a:prstGeom prst="rect">
              <a:avLst/>
            </a:prstGeom>
          </p:spPr>
        </p:pic>
        <p:sp>
          <p:nvSpPr>
            <p:cNvPr id="27" name="Content Placeholder 2">
              <a:extLst>
                <a:ext uri="{FF2B5EF4-FFF2-40B4-BE49-F238E27FC236}">
                  <a16:creationId xmlns:a16="http://schemas.microsoft.com/office/drawing/2014/main" id="{CF74DD88-F8CE-1936-9580-BE748DBA747A}"/>
                </a:ext>
              </a:extLst>
            </p:cNvPr>
            <p:cNvSpPr txBox="1">
              <a:spLocks/>
            </p:cNvSpPr>
            <p:nvPr/>
          </p:nvSpPr>
          <p:spPr>
            <a:xfrm>
              <a:off x="4439642" y="4132544"/>
              <a:ext cx="7618246" cy="990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push is made to the main branch including merging a pull request</a:t>
              </a:r>
            </a:p>
          </p:txBody>
        </p:sp>
      </p:grpSp>
      <p:grpSp>
        <p:nvGrpSpPr>
          <p:cNvPr id="33" name="Group 32">
            <a:extLst>
              <a:ext uri="{FF2B5EF4-FFF2-40B4-BE49-F238E27FC236}">
                <a16:creationId xmlns:a16="http://schemas.microsoft.com/office/drawing/2014/main" id="{7A3140B0-5915-84E2-F88B-A36066779889}"/>
              </a:ext>
            </a:extLst>
          </p:cNvPr>
          <p:cNvGrpSpPr/>
          <p:nvPr/>
        </p:nvGrpSpPr>
        <p:grpSpPr>
          <a:xfrm>
            <a:off x="596111" y="5637666"/>
            <a:ext cx="11458437" cy="1186512"/>
            <a:chOff x="596111" y="5637666"/>
            <a:chExt cx="11458437" cy="1186512"/>
          </a:xfrm>
        </p:grpSpPr>
        <p:pic>
          <p:nvPicPr>
            <p:cNvPr id="29" name="Picture 28" descr="A close up of a word&#10;&#10;Description automatically generated">
              <a:extLst>
                <a:ext uri="{FF2B5EF4-FFF2-40B4-BE49-F238E27FC236}">
                  <a16:creationId xmlns:a16="http://schemas.microsoft.com/office/drawing/2014/main" id="{6452B689-BB4E-3796-45E2-32D1978833A8}"/>
                </a:ext>
              </a:extLst>
            </p:cNvPr>
            <p:cNvPicPr>
              <a:picLocks noChangeAspect="1"/>
            </p:cNvPicPr>
            <p:nvPr/>
          </p:nvPicPr>
          <p:blipFill>
            <a:blip r:embed="rId5"/>
            <a:stretch>
              <a:fillRect/>
            </a:stretch>
          </p:blipFill>
          <p:spPr>
            <a:xfrm>
              <a:off x="596111" y="5637666"/>
              <a:ext cx="3840191" cy="793083"/>
            </a:xfrm>
            <a:prstGeom prst="rect">
              <a:avLst/>
            </a:prstGeom>
          </p:spPr>
        </p:pic>
        <p:sp>
          <p:nvSpPr>
            <p:cNvPr id="30" name="Content Placeholder 2">
              <a:extLst>
                <a:ext uri="{FF2B5EF4-FFF2-40B4-BE49-F238E27FC236}">
                  <a16:creationId xmlns:a16="http://schemas.microsoft.com/office/drawing/2014/main" id="{BCDA7D3C-E248-41A9-1897-BE0E7C8C228F}"/>
                </a:ext>
              </a:extLst>
            </p:cNvPr>
            <p:cNvSpPr txBox="1">
              <a:spLocks/>
            </p:cNvSpPr>
            <p:nvPr/>
          </p:nvSpPr>
          <p:spPr>
            <a:xfrm>
              <a:off x="4436302" y="5693174"/>
              <a:ext cx="7618246" cy="113100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release is published</a:t>
              </a:r>
            </a:p>
            <a:p>
              <a:pPr marL="0" indent="0">
                <a:buFont typeface="Arial" panose="020B0604020202020204" pitchFamily="34" charset="0"/>
                <a:buNone/>
              </a:pPr>
              <a:r>
                <a:rPr lang="en-GB" sz="2400" b="0" i="0" dirty="0">
                  <a:solidFill>
                    <a:srgbClr val="1F1F1F"/>
                  </a:solidFill>
                  <a:effectLst/>
                  <a:latin typeface="Source Sans Pro" panose="020B0503030403020204" pitchFamily="34" charset="0"/>
                </a:rPr>
                <a:t>Great for triggering a packaging workflow, e.g., publishing your Java project to Maven</a:t>
              </a:r>
              <a:endParaRPr lang="en-BE" sz="2400" dirty="0"/>
            </a:p>
          </p:txBody>
        </p:sp>
      </p:grpSp>
      <p:sp>
        <p:nvSpPr>
          <p:cNvPr id="5" name="Rectangle 4">
            <a:extLst>
              <a:ext uri="{FF2B5EF4-FFF2-40B4-BE49-F238E27FC236}">
                <a16:creationId xmlns:a16="http://schemas.microsoft.com/office/drawing/2014/main" id="{F2FB323E-AC40-BB99-389B-9ED8F8865BF5}"/>
              </a:ext>
            </a:extLst>
          </p:cNvPr>
          <p:cNvSpPr/>
          <p:nvPr/>
        </p:nvSpPr>
        <p:spPr>
          <a:xfrm>
            <a:off x="635867" y="2659845"/>
            <a:ext cx="437559" cy="26888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Rectangle 5">
            <a:extLst>
              <a:ext uri="{FF2B5EF4-FFF2-40B4-BE49-F238E27FC236}">
                <a16:creationId xmlns:a16="http://schemas.microsoft.com/office/drawing/2014/main" id="{FE9CD9BD-75F1-EC82-827D-365F380ECF04}"/>
              </a:ext>
            </a:extLst>
          </p:cNvPr>
          <p:cNvSpPr/>
          <p:nvPr/>
        </p:nvSpPr>
        <p:spPr>
          <a:xfrm>
            <a:off x="838199" y="2915272"/>
            <a:ext cx="1719471" cy="270742"/>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Rectangle 6">
            <a:extLst>
              <a:ext uri="{FF2B5EF4-FFF2-40B4-BE49-F238E27FC236}">
                <a16:creationId xmlns:a16="http://schemas.microsoft.com/office/drawing/2014/main" id="{9EDACC23-A02C-94F4-F181-D15B3965E0DB}"/>
              </a:ext>
            </a:extLst>
          </p:cNvPr>
          <p:cNvSpPr/>
          <p:nvPr/>
        </p:nvSpPr>
        <p:spPr>
          <a:xfrm>
            <a:off x="1325218" y="3647892"/>
            <a:ext cx="1126434" cy="25765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Rectangle 7">
            <a:extLst>
              <a:ext uri="{FF2B5EF4-FFF2-40B4-BE49-F238E27FC236}">
                <a16:creationId xmlns:a16="http://schemas.microsoft.com/office/drawing/2014/main" id="{D4FFDAB1-D63B-44B6-91F7-8F045EA1B03E}"/>
              </a:ext>
            </a:extLst>
          </p:cNvPr>
          <p:cNvSpPr/>
          <p:nvPr/>
        </p:nvSpPr>
        <p:spPr>
          <a:xfrm>
            <a:off x="1123119" y="3173688"/>
            <a:ext cx="3157333" cy="267753"/>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0" name="Group 9">
            <a:extLst>
              <a:ext uri="{FF2B5EF4-FFF2-40B4-BE49-F238E27FC236}">
                <a16:creationId xmlns:a16="http://schemas.microsoft.com/office/drawing/2014/main" id="{CCEE149C-7690-F5BC-DBAD-95F6CC863F9D}"/>
              </a:ext>
            </a:extLst>
          </p:cNvPr>
          <p:cNvGrpSpPr/>
          <p:nvPr/>
        </p:nvGrpSpPr>
        <p:grpSpPr>
          <a:xfrm>
            <a:off x="476842" y="2145166"/>
            <a:ext cx="10707994" cy="1813390"/>
            <a:chOff x="476842" y="2145166"/>
            <a:chExt cx="10707994" cy="1813390"/>
          </a:xfrm>
        </p:grpSpPr>
        <p:sp>
          <p:nvSpPr>
            <p:cNvPr id="4" name="Rounded Rectangle 3">
              <a:extLst>
                <a:ext uri="{FF2B5EF4-FFF2-40B4-BE49-F238E27FC236}">
                  <a16:creationId xmlns:a16="http://schemas.microsoft.com/office/drawing/2014/main" id="{99DF8A6E-46FB-E071-8BF1-27F0116CF40F}"/>
                </a:ext>
              </a:extLst>
            </p:cNvPr>
            <p:cNvSpPr/>
            <p:nvPr/>
          </p:nvSpPr>
          <p:spPr>
            <a:xfrm>
              <a:off x="476842" y="2542252"/>
              <a:ext cx="10707994" cy="1416304"/>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TextBox 8">
              <a:extLst>
                <a:ext uri="{FF2B5EF4-FFF2-40B4-BE49-F238E27FC236}">
                  <a16:creationId xmlns:a16="http://schemas.microsoft.com/office/drawing/2014/main" id="{772DE592-AFB0-55E2-AFF2-7B332A374EBE}"/>
                </a:ext>
              </a:extLst>
            </p:cNvPr>
            <p:cNvSpPr txBox="1"/>
            <p:nvPr/>
          </p:nvSpPr>
          <p:spPr>
            <a:xfrm>
              <a:off x="7036905" y="2145166"/>
              <a:ext cx="1855304" cy="461665"/>
            </a:xfrm>
            <a:prstGeom prst="rect">
              <a:avLst/>
            </a:prstGeom>
            <a:noFill/>
          </p:spPr>
          <p:txBody>
            <a:bodyPr wrap="square" rtlCol="0">
              <a:spAutoFit/>
            </a:bodyPr>
            <a:lstStyle/>
            <a:p>
              <a:r>
                <a:rPr lang="en-BE" sz="2400" dirty="0">
                  <a:solidFill>
                    <a:srgbClr val="C00000"/>
                  </a:solidFill>
                </a:rPr>
                <a:t>Project focus</a:t>
              </a:r>
            </a:p>
          </p:txBody>
        </p:sp>
      </p:grpSp>
      <p:grpSp>
        <p:nvGrpSpPr>
          <p:cNvPr id="11" name="Group 10">
            <a:extLst>
              <a:ext uri="{FF2B5EF4-FFF2-40B4-BE49-F238E27FC236}">
                <a16:creationId xmlns:a16="http://schemas.microsoft.com/office/drawing/2014/main" id="{F2BEBEC4-56DE-317C-EB7B-2255E6EC67CA}"/>
              </a:ext>
            </a:extLst>
          </p:cNvPr>
          <p:cNvGrpSpPr/>
          <p:nvPr/>
        </p:nvGrpSpPr>
        <p:grpSpPr>
          <a:xfrm>
            <a:off x="463590" y="4045865"/>
            <a:ext cx="11590957" cy="1502348"/>
            <a:chOff x="476841" y="2542252"/>
            <a:chExt cx="11590957" cy="1502348"/>
          </a:xfrm>
        </p:grpSpPr>
        <p:sp>
          <p:nvSpPr>
            <p:cNvPr id="12" name="Rounded Rectangle 11">
              <a:extLst>
                <a:ext uri="{FF2B5EF4-FFF2-40B4-BE49-F238E27FC236}">
                  <a16:creationId xmlns:a16="http://schemas.microsoft.com/office/drawing/2014/main" id="{7944DCB0-ACCA-98B0-89E6-CFA78FE7B45D}"/>
                </a:ext>
              </a:extLst>
            </p:cNvPr>
            <p:cNvSpPr/>
            <p:nvPr/>
          </p:nvSpPr>
          <p:spPr>
            <a:xfrm>
              <a:off x="476841" y="2542252"/>
              <a:ext cx="11590957" cy="1130194"/>
            </a:xfrm>
            <a:prstGeom prst="roundRect">
              <a:avLst/>
            </a:prstGeom>
            <a:noFill/>
            <a:ln w="28575">
              <a:solidFill>
                <a:srgbClr val="1B833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TextBox 12">
              <a:extLst>
                <a:ext uri="{FF2B5EF4-FFF2-40B4-BE49-F238E27FC236}">
                  <a16:creationId xmlns:a16="http://schemas.microsoft.com/office/drawing/2014/main" id="{B7FE195B-CB53-0A3D-CEEF-5843E0834073}"/>
                </a:ext>
              </a:extLst>
            </p:cNvPr>
            <p:cNvSpPr txBox="1"/>
            <p:nvPr/>
          </p:nvSpPr>
          <p:spPr>
            <a:xfrm>
              <a:off x="5830839" y="3582935"/>
              <a:ext cx="1855304" cy="461665"/>
            </a:xfrm>
            <a:prstGeom prst="rect">
              <a:avLst/>
            </a:prstGeom>
            <a:noFill/>
          </p:spPr>
          <p:txBody>
            <a:bodyPr wrap="square" rtlCol="0">
              <a:spAutoFit/>
            </a:bodyPr>
            <a:lstStyle/>
            <a:p>
              <a:r>
                <a:rPr lang="en-BE" sz="2400" dirty="0">
                  <a:solidFill>
                    <a:srgbClr val="1B833C"/>
                  </a:solidFill>
                </a:rPr>
                <a:t>Lab focus</a:t>
              </a:r>
            </a:p>
          </p:txBody>
        </p:sp>
      </p:grpSp>
    </p:spTree>
    <p:extLst>
      <p:ext uri="{BB962C8B-B14F-4D97-AF65-F5344CB8AC3E}">
        <p14:creationId xmlns:p14="http://schemas.microsoft.com/office/powerpoint/2010/main" val="303387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0" nodeType="clickEffect">
                                  <p:stCondLst>
                                    <p:cond delay="0"/>
                                  </p:stCondLst>
                                  <p:childTnLst>
                                    <p:animEffect transition="out" filter="dissolv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 presetClass="entr" presetSubtype="0" fill="hold" grpId="1"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 presetClass="entr" presetSubtype="0" fill="hold" grpId="1"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grpId="0" nodeType="clickEffect">
                                  <p:stCondLst>
                                    <p:cond delay="0"/>
                                  </p:stCondLst>
                                  <p:childTnLst>
                                    <p:animEffect transition="out" filter="dissolv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par>
                                <p:cTn id="30" presetID="1" presetClass="entr" presetSubtype="0" fill="hold" grpId="1" nodeType="with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grpId="0" nodeType="clickEffect">
                                  <p:stCondLst>
                                    <p:cond delay="0"/>
                                  </p:stCondLst>
                                  <p:childTnLst>
                                    <p:animEffect transition="out" filter="dissolv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Jobs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586409" y="1253331"/>
            <a:ext cx="4383156" cy="1860930"/>
          </a:xfrm>
        </p:spPr>
        <p:txBody>
          <a:bodyPr>
            <a:noAutofit/>
          </a:bodyPr>
          <a:lstStyle/>
          <a:p>
            <a:r>
              <a:rPr lang="en-BE" dirty="0"/>
              <a:t>Each workflow can have multiple jobs</a:t>
            </a:r>
          </a:p>
          <a:p>
            <a:r>
              <a:rPr lang="en-BE" dirty="0"/>
              <a:t>Jobs are named whatever you want</a:t>
            </a:r>
          </a:p>
          <a:p>
            <a:r>
              <a:rPr lang="en-BE" dirty="0"/>
              <a:t>Jobs run in parallel unless dependencies specified using the ‘needs’ keword</a:t>
            </a:r>
          </a:p>
          <a:p>
            <a:r>
              <a:rPr lang="en-BE" dirty="0"/>
              <a:t>Each job contains:</a:t>
            </a:r>
          </a:p>
          <a:p>
            <a:pPr lvl="1"/>
            <a:r>
              <a:rPr lang="en-BE" dirty="0"/>
              <a:t>Runner</a:t>
            </a:r>
          </a:p>
          <a:p>
            <a:pPr lvl="1"/>
            <a:r>
              <a:rPr lang="en-BE" dirty="0"/>
              <a:t>Services (optional)</a:t>
            </a:r>
          </a:p>
          <a:p>
            <a:pPr lvl="1"/>
            <a:r>
              <a:rPr lang="en-BE" dirty="0"/>
              <a:t>Steps</a:t>
            </a:r>
          </a:p>
        </p:txBody>
      </p:sp>
      <p:pic>
        <p:nvPicPr>
          <p:cNvPr id="5" name="Picture 4" descr="A screenshot of a computer&#10;&#10;Description automatically generated">
            <a:extLst>
              <a:ext uri="{FF2B5EF4-FFF2-40B4-BE49-F238E27FC236}">
                <a16:creationId xmlns:a16="http://schemas.microsoft.com/office/drawing/2014/main" id="{D2A84A1F-C70E-68A6-DDCE-FFB545782CDA}"/>
              </a:ext>
            </a:extLst>
          </p:cNvPr>
          <p:cNvPicPr>
            <a:picLocks noChangeAspect="1"/>
          </p:cNvPicPr>
          <p:nvPr/>
        </p:nvPicPr>
        <p:blipFill>
          <a:blip r:embed="rId3"/>
          <a:stretch>
            <a:fillRect/>
          </a:stretch>
        </p:blipFill>
        <p:spPr>
          <a:xfrm>
            <a:off x="5817703" y="584989"/>
            <a:ext cx="6222723" cy="3542166"/>
          </a:xfrm>
          <a:prstGeom prst="rect">
            <a:avLst/>
          </a:prstGeom>
        </p:spPr>
      </p:pic>
      <p:grpSp>
        <p:nvGrpSpPr>
          <p:cNvPr id="8" name="Group 7">
            <a:extLst>
              <a:ext uri="{FF2B5EF4-FFF2-40B4-BE49-F238E27FC236}">
                <a16:creationId xmlns:a16="http://schemas.microsoft.com/office/drawing/2014/main" id="{5F9537E1-78FE-A485-1E26-3735E6B51FE9}"/>
              </a:ext>
            </a:extLst>
          </p:cNvPr>
          <p:cNvGrpSpPr/>
          <p:nvPr/>
        </p:nvGrpSpPr>
        <p:grpSpPr>
          <a:xfrm>
            <a:off x="6188765" y="993914"/>
            <a:ext cx="1669774" cy="1991475"/>
            <a:chOff x="6188765" y="993914"/>
            <a:chExt cx="1669774" cy="1991475"/>
          </a:xfrm>
        </p:grpSpPr>
        <p:sp>
          <p:nvSpPr>
            <p:cNvPr id="6" name="Rectangle 5">
              <a:extLst>
                <a:ext uri="{FF2B5EF4-FFF2-40B4-BE49-F238E27FC236}">
                  <a16:creationId xmlns:a16="http://schemas.microsoft.com/office/drawing/2014/main" id="{8A86E3EB-735F-C4D8-B043-039FACC22A21}"/>
                </a:ext>
              </a:extLst>
            </p:cNvPr>
            <p:cNvSpPr/>
            <p:nvPr/>
          </p:nvSpPr>
          <p:spPr>
            <a:xfrm>
              <a:off x="6188765" y="993914"/>
              <a:ext cx="1404731"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Rectangle 6">
              <a:extLst>
                <a:ext uri="{FF2B5EF4-FFF2-40B4-BE49-F238E27FC236}">
                  <a16:creationId xmlns:a16="http://schemas.microsoft.com/office/drawing/2014/main" id="{CC2EA2E4-C506-C719-0F61-CB0E05658766}"/>
                </a:ext>
              </a:extLst>
            </p:cNvPr>
            <p:cNvSpPr/>
            <p:nvPr/>
          </p:nvSpPr>
          <p:spPr>
            <a:xfrm>
              <a:off x="6188765" y="2521564"/>
              <a:ext cx="1669774"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grpSp>
      <p:grpSp>
        <p:nvGrpSpPr>
          <p:cNvPr id="20" name="Group 19">
            <a:extLst>
              <a:ext uri="{FF2B5EF4-FFF2-40B4-BE49-F238E27FC236}">
                <a16:creationId xmlns:a16="http://schemas.microsoft.com/office/drawing/2014/main" id="{3A12C4BF-C0CB-5565-6972-D6B9769AF2CA}"/>
              </a:ext>
            </a:extLst>
          </p:cNvPr>
          <p:cNvGrpSpPr/>
          <p:nvPr/>
        </p:nvGrpSpPr>
        <p:grpSpPr>
          <a:xfrm>
            <a:off x="6592957" y="1364974"/>
            <a:ext cx="2405269" cy="2364778"/>
            <a:chOff x="6592957" y="1364974"/>
            <a:chExt cx="2405269" cy="2364778"/>
          </a:xfrm>
        </p:grpSpPr>
        <p:sp>
          <p:nvSpPr>
            <p:cNvPr id="9" name="Rectangle 8">
              <a:extLst>
                <a:ext uri="{FF2B5EF4-FFF2-40B4-BE49-F238E27FC236}">
                  <a16:creationId xmlns:a16="http://schemas.microsoft.com/office/drawing/2014/main" id="{2EF33796-C377-7254-C951-FBF332ECC138}"/>
                </a:ext>
              </a:extLst>
            </p:cNvPr>
            <p:cNvSpPr/>
            <p:nvPr/>
          </p:nvSpPr>
          <p:spPr>
            <a:xfrm>
              <a:off x="6592957" y="3265927"/>
              <a:ext cx="2405269"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18" name="Straight Arrow Connector 17">
              <a:extLst>
                <a:ext uri="{FF2B5EF4-FFF2-40B4-BE49-F238E27FC236}">
                  <a16:creationId xmlns:a16="http://schemas.microsoft.com/office/drawing/2014/main" id="{C05EFD95-F343-F302-715C-E92F3625A338}"/>
                </a:ext>
              </a:extLst>
            </p:cNvPr>
            <p:cNvCxnSpPr/>
            <p:nvPr/>
          </p:nvCxnSpPr>
          <p:spPr>
            <a:xfrm flipH="1" flipV="1">
              <a:off x="7421217" y="1364974"/>
              <a:ext cx="861392" cy="190095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EFCE7B52-8FBB-AE18-8C4B-1A3F49C986F8}"/>
              </a:ext>
            </a:extLst>
          </p:cNvPr>
          <p:cNvSpPr txBox="1"/>
          <p:nvPr/>
        </p:nvSpPr>
        <p:spPr>
          <a:xfrm>
            <a:off x="5910470" y="4240696"/>
            <a:ext cx="5685182" cy="1384995"/>
          </a:xfrm>
          <a:prstGeom prst="rect">
            <a:avLst/>
          </a:prstGeom>
          <a:noFill/>
          <a:ln w="38100">
            <a:solidFill>
              <a:srgbClr val="C00000"/>
            </a:solidFill>
          </a:ln>
        </p:spPr>
        <p:txBody>
          <a:bodyPr wrap="square" rtlCol="0">
            <a:spAutoFit/>
          </a:bodyPr>
          <a:lstStyle/>
          <a:p>
            <a:r>
              <a:rPr lang="en-BE" sz="2800" dirty="0"/>
              <a:t>The publish job will only run after the build job that it depends on has been completed successfully</a:t>
            </a:r>
          </a:p>
        </p:txBody>
      </p:sp>
    </p:spTree>
    <p:extLst>
      <p:ext uri="{BB962C8B-B14F-4D97-AF65-F5344CB8AC3E}">
        <p14:creationId xmlns:p14="http://schemas.microsoft.com/office/powerpoint/2010/main" val="304532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nodeType="clickEffect">
                                  <p:stCondLst>
                                    <p:cond delay="0"/>
                                  </p:stCondLst>
                                  <p:childTnLst>
                                    <p:animEffect transition="out" filter="blinds(horizontal)">
                                      <p:cBhvr>
                                        <p:cTn id="27" dur="500"/>
                                        <p:tgtEl>
                                          <p:spTgt spid="20"/>
                                        </p:tgtEl>
                                      </p:cBhvr>
                                    </p:animEffect>
                                    <p:set>
                                      <p:cBhvr>
                                        <p:cTn id="28" dur="1" fill="hold">
                                          <p:stCondLst>
                                            <p:cond delay="499"/>
                                          </p:stCondLst>
                                        </p:cTn>
                                        <p:tgtEl>
                                          <p:spTgt spid="20"/>
                                        </p:tgtEl>
                                        <p:attrNameLst>
                                          <p:attrName>style.visibility</p:attrName>
                                        </p:attrNameLst>
                                      </p:cBhvr>
                                      <p:to>
                                        <p:strVal val="hidden"/>
                                      </p:to>
                                    </p:set>
                                  </p:childTnLst>
                                </p:cTn>
                              </p:par>
                              <p:par>
                                <p:cTn id="29" presetID="3" presetClass="exit" presetSubtype="10" fill="hold" grpId="1" nodeType="withEffect">
                                  <p:stCondLst>
                                    <p:cond delay="0"/>
                                  </p:stCondLst>
                                  <p:childTnLst>
                                    <p:animEffect transition="out" filter="blinds(horizontal)">
                                      <p:cBhvr>
                                        <p:cTn id="30" dur="500"/>
                                        <p:tgtEl>
                                          <p:spTgt spid="19"/>
                                        </p:tgtEl>
                                      </p:cBhvr>
                                    </p:animEffect>
                                    <p:set>
                                      <p:cBhvr>
                                        <p:cTn id="31" dur="1" fill="hold">
                                          <p:stCondLst>
                                            <p:cond delay="499"/>
                                          </p:stCondLst>
                                        </p:cTn>
                                        <p:tgtEl>
                                          <p:spTgt spid="1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Runners</a:t>
            </a:r>
          </a:p>
        </p:txBody>
      </p:sp>
      <p:pic>
        <p:nvPicPr>
          <p:cNvPr id="12" name="Picture 11" descr="A screenshot of a computer&#10;&#10;Description automatically generated">
            <a:extLst>
              <a:ext uri="{FF2B5EF4-FFF2-40B4-BE49-F238E27FC236}">
                <a16:creationId xmlns:a16="http://schemas.microsoft.com/office/drawing/2014/main" id="{CD9FDCC6-642E-8ED9-307B-C052344629F8}"/>
              </a:ext>
            </a:extLst>
          </p:cNvPr>
          <p:cNvPicPr>
            <a:picLocks noChangeAspect="1"/>
          </p:cNvPicPr>
          <p:nvPr/>
        </p:nvPicPr>
        <p:blipFill>
          <a:blip r:embed="rId3"/>
          <a:stretch>
            <a:fillRect/>
          </a:stretch>
        </p:blipFill>
        <p:spPr>
          <a:xfrm>
            <a:off x="1072623" y="1896849"/>
            <a:ext cx="9298480" cy="4191139"/>
          </a:xfrm>
          <a:prstGeom prst="rect">
            <a:avLst/>
          </a:prstGeom>
        </p:spPr>
      </p:pic>
      <p:sp>
        <p:nvSpPr>
          <p:cNvPr id="4" name="TextBox 3">
            <a:extLst>
              <a:ext uri="{FF2B5EF4-FFF2-40B4-BE49-F238E27FC236}">
                <a16:creationId xmlns:a16="http://schemas.microsoft.com/office/drawing/2014/main" id="{C664A187-70ED-A59D-6613-1E05233A888E}"/>
              </a:ext>
            </a:extLst>
          </p:cNvPr>
          <p:cNvSpPr txBox="1"/>
          <p:nvPr/>
        </p:nvSpPr>
        <p:spPr>
          <a:xfrm>
            <a:off x="1072623" y="1029883"/>
            <a:ext cx="9198213" cy="830997"/>
          </a:xfrm>
          <a:prstGeom prst="rect">
            <a:avLst/>
          </a:prstGeom>
          <a:noFill/>
        </p:spPr>
        <p:txBody>
          <a:bodyPr wrap="square">
            <a:spAutoFit/>
          </a:bodyPr>
          <a:lstStyle/>
          <a:p>
            <a:pPr algn="l"/>
            <a:r>
              <a:rPr lang="en-GB" sz="2400" b="0" i="0" dirty="0">
                <a:solidFill>
                  <a:srgbClr val="333333"/>
                </a:solidFill>
                <a:effectLst/>
                <a:latin typeface="OpenSans"/>
              </a:rPr>
              <a:t>A runner is a server that performs a job on a specific platform or operating system. </a:t>
            </a:r>
          </a:p>
        </p:txBody>
      </p:sp>
    </p:spTree>
    <p:extLst>
      <p:ext uri="{BB962C8B-B14F-4D97-AF65-F5344CB8AC3E}">
        <p14:creationId xmlns:p14="http://schemas.microsoft.com/office/powerpoint/2010/main" val="2032694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Runner Examples</a:t>
            </a:r>
          </a:p>
        </p:txBody>
      </p:sp>
      <p:grpSp>
        <p:nvGrpSpPr>
          <p:cNvPr id="14" name="Group 13">
            <a:extLst>
              <a:ext uri="{FF2B5EF4-FFF2-40B4-BE49-F238E27FC236}">
                <a16:creationId xmlns:a16="http://schemas.microsoft.com/office/drawing/2014/main" id="{7E509BEE-A57E-B061-5D63-F1BD32198C70}"/>
              </a:ext>
            </a:extLst>
          </p:cNvPr>
          <p:cNvGrpSpPr/>
          <p:nvPr/>
        </p:nvGrpSpPr>
        <p:grpSpPr>
          <a:xfrm>
            <a:off x="1041951" y="1542695"/>
            <a:ext cx="10792241" cy="954107"/>
            <a:chOff x="1041951" y="1542695"/>
            <a:chExt cx="10792241" cy="954107"/>
          </a:xfrm>
        </p:grpSpPr>
        <p:pic>
          <p:nvPicPr>
            <p:cNvPr id="4" name="Picture 3" descr="A close up of a logo&#10;&#10;Description automatically generated">
              <a:extLst>
                <a:ext uri="{FF2B5EF4-FFF2-40B4-BE49-F238E27FC236}">
                  <a16:creationId xmlns:a16="http://schemas.microsoft.com/office/drawing/2014/main" id="{14851F38-7FB3-D0AB-CEB0-105D659F11BF}"/>
                </a:ext>
              </a:extLst>
            </p:cNvPr>
            <p:cNvPicPr>
              <a:picLocks noChangeAspect="1"/>
            </p:cNvPicPr>
            <p:nvPr/>
          </p:nvPicPr>
          <p:blipFill>
            <a:blip r:embed="rId3"/>
            <a:stretch>
              <a:fillRect/>
            </a:stretch>
          </p:blipFill>
          <p:spPr>
            <a:xfrm>
              <a:off x="1041951" y="1542695"/>
              <a:ext cx="4509672" cy="829365"/>
            </a:xfrm>
            <a:prstGeom prst="rect">
              <a:avLst/>
            </a:prstGeom>
          </p:spPr>
        </p:pic>
        <p:sp>
          <p:nvSpPr>
            <p:cNvPr id="10" name="TextBox 9">
              <a:extLst>
                <a:ext uri="{FF2B5EF4-FFF2-40B4-BE49-F238E27FC236}">
                  <a16:creationId xmlns:a16="http://schemas.microsoft.com/office/drawing/2014/main" id="{FB8BAE14-AF27-3947-37B3-6E402629CB79}"/>
                </a:ext>
              </a:extLst>
            </p:cNvPr>
            <p:cNvSpPr txBox="1"/>
            <p:nvPr/>
          </p:nvSpPr>
          <p:spPr>
            <a:xfrm>
              <a:off x="5738192" y="1542695"/>
              <a:ext cx="6096000" cy="954107"/>
            </a:xfrm>
            <a:prstGeom prst="rect">
              <a:avLst/>
            </a:prstGeom>
            <a:noFill/>
          </p:spPr>
          <p:txBody>
            <a:bodyPr wrap="square">
              <a:spAutoFit/>
            </a:bodyPr>
            <a:lstStyle/>
            <a:p>
              <a:pPr algn="l"/>
              <a:r>
                <a:rPr lang="en-GB" sz="2800" b="0" i="0" dirty="0">
                  <a:solidFill>
                    <a:srgbClr val="333333"/>
                  </a:solidFill>
                  <a:effectLst/>
                  <a:latin typeface="OpenSans"/>
                </a:rPr>
                <a:t>This job runs on whatever the latest version of  Ubuntu is.</a:t>
              </a:r>
            </a:p>
          </p:txBody>
        </p:sp>
      </p:grpSp>
      <p:grpSp>
        <p:nvGrpSpPr>
          <p:cNvPr id="15" name="Group 14">
            <a:extLst>
              <a:ext uri="{FF2B5EF4-FFF2-40B4-BE49-F238E27FC236}">
                <a16:creationId xmlns:a16="http://schemas.microsoft.com/office/drawing/2014/main" id="{2ACDC608-0921-15A2-3414-2C3062D86B90}"/>
              </a:ext>
            </a:extLst>
          </p:cNvPr>
          <p:cNvGrpSpPr/>
          <p:nvPr/>
        </p:nvGrpSpPr>
        <p:grpSpPr>
          <a:xfrm>
            <a:off x="1041950" y="2920616"/>
            <a:ext cx="10792242" cy="954107"/>
            <a:chOff x="1041950" y="2920616"/>
            <a:chExt cx="10792242" cy="954107"/>
          </a:xfrm>
        </p:grpSpPr>
        <p:pic>
          <p:nvPicPr>
            <p:cNvPr id="6" name="Picture 5" descr="A close up of a logo&#10;&#10;Description automatically generated">
              <a:extLst>
                <a:ext uri="{FF2B5EF4-FFF2-40B4-BE49-F238E27FC236}">
                  <a16:creationId xmlns:a16="http://schemas.microsoft.com/office/drawing/2014/main" id="{FDB04599-4E63-C8E1-E98E-E1161EA32B82}"/>
                </a:ext>
              </a:extLst>
            </p:cNvPr>
            <p:cNvPicPr>
              <a:picLocks noChangeAspect="1"/>
            </p:cNvPicPr>
            <p:nvPr/>
          </p:nvPicPr>
          <p:blipFill>
            <a:blip r:embed="rId4"/>
            <a:stretch>
              <a:fillRect/>
            </a:stretch>
          </p:blipFill>
          <p:spPr>
            <a:xfrm>
              <a:off x="1041950" y="2983276"/>
              <a:ext cx="4509673" cy="891447"/>
            </a:xfrm>
            <a:prstGeom prst="rect">
              <a:avLst/>
            </a:prstGeom>
          </p:spPr>
        </p:pic>
        <p:sp>
          <p:nvSpPr>
            <p:cNvPr id="11" name="TextBox 10">
              <a:extLst>
                <a:ext uri="{FF2B5EF4-FFF2-40B4-BE49-F238E27FC236}">
                  <a16:creationId xmlns:a16="http://schemas.microsoft.com/office/drawing/2014/main" id="{94792BF5-4CA6-6BB4-D3AE-9F01827E79B0}"/>
                </a:ext>
              </a:extLst>
            </p:cNvPr>
            <p:cNvSpPr txBox="1"/>
            <p:nvPr/>
          </p:nvSpPr>
          <p:spPr>
            <a:xfrm>
              <a:off x="5738192" y="2920616"/>
              <a:ext cx="6096000" cy="954107"/>
            </a:xfrm>
            <a:prstGeom prst="rect">
              <a:avLst/>
            </a:prstGeom>
            <a:noFill/>
          </p:spPr>
          <p:txBody>
            <a:bodyPr wrap="square">
              <a:spAutoFit/>
            </a:bodyPr>
            <a:lstStyle/>
            <a:p>
              <a:pPr algn="l"/>
              <a:r>
                <a:rPr lang="en-GB" sz="2800" b="0" i="0" dirty="0">
                  <a:solidFill>
                    <a:srgbClr val="333333"/>
                  </a:solidFill>
                  <a:effectLst/>
                  <a:latin typeface="OpenSans"/>
                </a:rPr>
                <a:t>This job runs on Ubuntu 22.04 regardless of the lasted version.</a:t>
              </a:r>
            </a:p>
          </p:txBody>
        </p:sp>
      </p:grpSp>
      <p:grpSp>
        <p:nvGrpSpPr>
          <p:cNvPr id="16" name="Group 15">
            <a:extLst>
              <a:ext uri="{FF2B5EF4-FFF2-40B4-BE49-F238E27FC236}">
                <a16:creationId xmlns:a16="http://schemas.microsoft.com/office/drawing/2014/main" id="{350203D9-44E7-F642-021E-A907A96A7E1E}"/>
              </a:ext>
            </a:extLst>
          </p:cNvPr>
          <p:cNvGrpSpPr/>
          <p:nvPr/>
        </p:nvGrpSpPr>
        <p:grpSpPr>
          <a:xfrm>
            <a:off x="1041950" y="4516791"/>
            <a:ext cx="10792241" cy="1384995"/>
            <a:chOff x="1041950" y="4516791"/>
            <a:chExt cx="10792241" cy="1384995"/>
          </a:xfrm>
        </p:grpSpPr>
        <p:pic>
          <p:nvPicPr>
            <p:cNvPr id="8" name="Picture 7" descr="A close-up of a computer&#10;&#10;Description automatically generated">
              <a:extLst>
                <a:ext uri="{FF2B5EF4-FFF2-40B4-BE49-F238E27FC236}">
                  <a16:creationId xmlns:a16="http://schemas.microsoft.com/office/drawing/2014/main" id="{1EB255BC-D5ED-266D-DC5B-38D38C5B4521}"/>
                </a:ext>
              </a:extLst>
            </p:cNvPr>
            <p:cNvPicPr>
              <a:picLocks noChangeAspect="1"/>
            </p:cNvPicPr>
            <p:nvPr/>
          </p:nvPicPr>
          <p:blipFill>
            <a:blip r:embed="rId5"/>
            <a:stretch>
              <a:fillRect/>
            </a:stretch>
          </p:blipFill>
          <p:spPr>
            <a:xfrm>
              <a:off x="1041950" y="4622807"/>
              <a:ext cx="4509672" cy="1173036"/>
            </a:xfrm>
            <a:prstGeom prst="rect">
              <a:avLst/>
            </a:prstGeom>
          </p:spPr>
        </p:pic>
        <p:sp>
          <p:nvSpPr>
            <p:cNvPr id="13" name="TextBox 12">
              <a:extLst>
                <a:ext uri="{FF2B5EF4-FFF2-40B4-BE49-F238E27FC236}">
                  <a16:creationId xmlns:a16="http://schemas.microsoft.com/office/drawing/2014/main" id="{86FA49C9-D9D8-1B90-4F04-B92AEF926292}"/>
                </a:ext>
              </a:extLst>
            </p:cNvPr>
            <p:cNvSpPr txBox="1"/>
            <p:nvPr/>
          </p:nvSpPr>
          <p:spPr>
            <a:xfrm>
              <a:off x="5738191" y="4516791"/>
              <a:ext cx="6096000" cy="1384995"/>
            </a:xfrm>
            <a:prstGeom prst="rect">
              <a:avLst/>
            </a:prstGeom>
            <a:noFill/>
          </p:spPr>
          <p:txBody>
            <a:bodyPr wrap="square">
              <a:spAutoFit/>
            </a:bodyPr>
            <a:lstStyle/>
            <a:p>
              <a:pPr algn="l"/>
              <a:r>
                <a:rPr lang="en-GB" sz="2800" b="0" i="0" dirty="0">
                  <a:solidFill>
                    <a:srgbClr val="333333"/>
                  </a:solidFill>
                  <a:effectLst/>
                  <a:latin typeface="OpenSans"/>
                </a:rPr>
                <a:t>This job runs runs inside a Python 3.9-slim Docker container (Debian 11) on top if the latest Ubuntu distribution</a:t>
              </a:r>
            </a:p>
          </p:txBody>
        </p:sp>
      </p:grpSp>
    </p:spTree>
    <p:extLst>
      <p:ext uri="{BB962C8B-B14F-4D97-AF65-F5344CB8AC3E}">
        <p14:creationId xmlns:p14="http://schemas.microsoft.com/office/powerpoint/2010/main" val="319421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Services</a:t>
            </a:r>
          </a:p>
        </p:txBody>
      </p:sp>
      <p:pic>
        <p:nvPicPr>
          <p:cNvPr id="18" name="Picture 17" descr="A screen shot of a computer&#10;&#10;Description automatically generated">
            <a:extLst>
              <a:ext uri="{FF2B5EF4-FFF2-40B4-BE49-F238E27FC236}">
                <a16:creationId xmlns:a16="http://schemas.microsoft.com/office/drawing/2014/main" id="{392B4462-179E-CCD8-6678-D085F8F56546}"/>
              </a:ext>
            </a:extLst>
          </p:cNvPr>
          <p:cNvPicPr>
            <a:picLocks noChangeAspect="1"/>
          </p:cNvPicPr>
          <p:nvPr/>
        </p:nvPicPr>
        <p:blipFill>
          <a:blip r:embed="rId3"/>
          <a:stretch>
            <a:fillRect/>
          </a:stretch>
        </p:blipFill>
        <p:spPr>
          <a:xfrm>
            <a:off x="6926468" y="1243357"/>
            <a:ext cx="4881217" cy="4205691"/>
          </a:xfrm>
          <a:prstGeom prst="rect">
            <a:avLst/>
          </a:prstGeom>
        </p:spPr>
      </p:pic>
      <p:sp>
        <p:nvSpPr>
          <p:cNvPr id="3" name="TextBox 2">
            <a:extLst>
              <a:ext uri="{FF2B5EF4-FFF2-40B4-BE49-F238E27FC236}">
                <a16:creationId xmlns:a16="http://schemas.microsoft.com/office/drawing/2014/main" id="{C0A12BF5-5B37-A2FB-17AE-BECD493EBF4C}"/>
              </a:ext>
            </a:extLst>
          </p:cNvPr>
          <p:cNvSpPr txBox="1"/>
          <p:nvPr/>
        </p:nvSpPr>
        <p:spPr>
          <a:xfrm>
            <a:off x="649356" y="1404730"/>
            <a:ext cx="6277111" cy="3323987"/>
          </a:xfrm>
          <a:prstGeom prst="rect">
            <a:avLst/>
          </a:prstGeom>
          <a:noFill/>
        </p:spPr>
        <p:txBody>
          <a:bodyPr wrap="square" rtlCol="0">
            <a:spAutoFit/>
          </a:bodyPr>
          <a:lstStyle/>
          <a:p>
            <a:pPr marL="285750" indent="-285750">
              <a:buFont typeface="Arial" panose="020B0604020202020204" pitchFamily="34" charset="0"/>
              <a:buChar char="•"/>
            </a:pPr>
            <a:r>
              <a:rPr lang="en-BE" sz="2800" dirty="0"/>
              <a:t>Services are defined as Docker containers</a:t>
            </a:r>
          </a:p>
          <a:p>
            <a:pPr marL="742950" lvl="1" indent="-285750">
              <a:buFont typeface="Arial" panose="020B0604020202020204" pitchFamily="34" charset="0"/>
              <a:buChar char="•"/>
            </a:pPr>
            <a:r>
              <a:rPr lang="en-BE" sz="2400" dirty="0"/>
              <a:t>Databases, messages queues, and more</a:t>
            </a:r>
          </a:p>
          <a:p>
            <a:pPr marL="285750" indent="-285750">
              <a:buFont typeface="Arial" panose="020B0604020202020204" pitchFamily="34" charset="0"/>
              <a:buChar char="•"/>
            </a:pPr>
            <a:r>
              <a:rPr lang="en-BE" sz="2800" dirty="0"/>
              <a:t>The name you use becomes the DNS name used to access it</a:t>
            </a:r>
          </a:p>
          <a:p>
            <a:pPr marL="285750" indent="-285750">
              <a:buFont typeface="Arial" panose="020B0604020202020204" pitchFamily="34" charset="0"/>
              <a:buChar char="•"/>
            </a:pPr>
            <a:r>
              <a:rPr lang="en-BE" sz="2800" dirty="0"/>
              <a:t>The service in this example is named </a:t>
            </a:r>
            <a:r>
              <a:rPr lang="en-BE" sz="2800" dirty="0">
                <a:solidFill>
                  <a:srgbClr val="0432FF"/>
                </a:solidFill>
              </a:rPr>
              <a:t>postgres</a:t>
            </a:r>
          </a:p>
          <a:p>
            <a:endParaRPr lang="en-BE" dirty="0"/>
          </a:p>
        </p:txBody>
      </p:sp>
    </p:spTree>
    <p:extLst>
      <p:ext uri="{BB962C8B-B14F-4D97-AF65-F5344CB8AC3E}">
        <p14:creationId xmlns:p14="http://schemas.microsoft.com/office/powerpoint/2010/main" val="3995326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Actions</a:t>
            </a:r>
          </a:p>
        </p:txBody>
      </p:sp>
      <p:sp>
        <p:nvSpPr>
          <p:cNvPr id="3" name="TextBox 2">
            <a:extLst>
              <a:ext uri="{FF2B5EF4-FFF2-40B4-BE49-F238E27FC236}">
                <a16:creationId xmlns:a16="http://schemas.microsoft.com/office/drawing/2014/main" id="{C0A12BF5-5B37-A2FB-17AE-BECD493EBF4C}"/>
              </a:ext>
            </a:extLst>
          </p:cNvPr>
          <p:cNvSpPr txBox="1"/>
          <p:nvPr/>
        </p:nvSpPr>
        <p:spPr>
          <a:xfrm>
            <a:off x="649357" y="1404730"/>
            <a:ext cx="5963478" cy="4247317"/>
          </a:xfrm>
          <a:prstGeom prst="rect">
            <a:avLst/>
          </a:prstGeom>
          <a:noFill/>
        </p:spPr>
        <p:txBody>
          <a:bodyPr wrap="square" rtlCol="0">
            <a:spAutoFit/>
          </a:bodyPr>
          <a:lstStyle/>
          <a:p>
            <a:pPr marL="285750" indent="-285750">
              <a:buFont typeface="Arial" panose="020B0604020202020204" pitchFamily="34" charset="0"/>
              <a:buChar char="•"/>
            </a:pPr>
            <a:endParaRPr lang="en-BE" sz="2800" dirty="0"/>
          </a:p>
          <a:p>
            <a:pPr marL="285750" indent="-285750">
              <a:buFont typeface="Arial" panose="020B0604020202020204" pitchFamily="34" charset="0"/>
              <a:buChar char="•"/>
            </a:pPr>
            <a:r>
              <a:rPr lang="en-GB" sz="2800" b="0" i="0" dirty="0">
                <a:solidFill>
                  <a:srgbClr val="333333"/>
                </a:solidFill>
                <a:effectLst/>
              </a:rPr>
              <a:t>Actions are procedures that can be executed within a step. </a:t>
            </a:r>
          </a:p>
          <a:p>
            <a:pPr marL="285750" indent="-285750">
              <a:buFont typeface="Arial" panose="020B0604020202020204" pitchFamily="34" charset="0"/>
              <a:buChar char="•"/>
            </a:pPr>
            <a:r>
              <a:rPr lang="en-BE" sz="2800" dirty="0"/>
              <a:t>Actions require the (uses:) keyword</a:t>
            </a:r>
          </a:p>
          <a:p>
            <a:pPr marL="285750" indent="-285750">
              <a:buFont typeface="Arial" panose="020B0604020202020204" pitchFamily="34" charset="0"/>
              <a:buChar char="•"/>
            </a:pPr>
            <a:r>
              <a:rPr lang="en-BE" sz="2800" dirty="0"/>
              <a:t>Actions can have arguments by specifying (with:) keyword followed by name-value pairs</a:t>
            </a:r>
          </a:p>
          <a:p>
            <a:pPr marL="285750" indent="-285750">
              <a:buFont typeface="Arial" panose="020B0604020202020204" pitchFamily="34" charset="0"/>
              <a:buChar char="•"/>
            </a:pPr>
            <a:r>
              <a:rPr lang="en-BE" sz="2800" dirty="0"/>
              <a:t>Read the actions documentation to explore all options</a:t>
            </a:r>
          </a:p>
          <a:p>
            <a:endParaRPr lang="en-BE" dirty="0"/>
          </a:p>
        </p:txBody>
      </p:sp>
      <p:sp>
        <p:nvSpPr>
          <p:cNvPr id="4" name="Rectangle 3">
            <a:extLst>
              <a:ext uri="{FF2B5EF4-FFF2-40B4-BE49-F238E27FC236}">
                <a16:creationId xmlns:a16="http://schemas.microsoft.com/office/drawing/2014/main" id="{A063B3C9-0A53-6E51-D603-9272AE1440E9}"/>
              </a:ext>
            </a:extLst>
          </p:cNvPr>
          <p:cNvSpPr/>
          <p:nvPr/>
        </p:nvSpPr>
        <p:spPr>
          <a:xfrm>
            <a:off x="6612835" y="993914"/>
            <a:ext cx="5194852" cy="2266121"/>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TextBox 4">
            <a:extLst>
              <a:ext uri="{FF2B5EF4-FFF2-40B4-BE49-F238E27FC236}">
                <a16:creationId xmlns:a16="http://schemas.microsoft.com/office/drawing/2014/main" id="{91AAABE4-44FA-ECE1-8FDA-C191ADC892FA}"/>
              </a:ext>
            </a:extLst>
          </p:cNvPr>
          <p:cNvSpPr txBox="1"/>
          <p:nvPr/>
        </p:nvSpPr>
        <p:spPr>
          <a:xfrm>
            <a:off x="6785112" y="1126435"/>
            <a:ext cx="4568687" cy="1631216"/>
          </a:xfrm>
          <a:prstGeom prst="rect">
            <a:avLst/>
          </a:prstGeom>
          <a:noFill/>
        </p:spPr>
        <p:txBody>
          <a:bodyPr wrap="square" rtlCol="0">
            <a:spAutoFit/>
          </a:bodyPr>
          <a:lstStyle/>
          <a:p>
            <a:r>
              <a:rPr lang="en-BE" sz="2000" dirty="0">
                <a:solidFill>
                  <a:srgbClr val="1B833C"/>
                </a:solidFill>
              </a:rPr>
              <a:t>steps:</a:t>
            </a:r>
          </a:p>
          <a:p>
            <a:r>
              <a:rPr lang="en-BE" sz="2000" dirty="0"/>
              <a:t>    </a:t>
            </a:r>
            <a:r>
              <a:rPr lang="en-BE" sz="2000" dirty="0">
                <a:solidFill>
                  <a:srgbClr val="1B833C"/>
                </a:solidFill>
              </a:rPr>
              <a:t>- name: </a:t>
            </a:r>
            <a:r>
              <a:rPr lang="en-BE" sz="2000" dirty="0">
                <a:solidFill>
                  <a:schemeClr val="accent1">
                    <a:lumMod val="75000"/>
                  </a:schemeClr>
                </a:solidFill>
              </a:rPr>
              <a:t>Upload code coverage</a:t>
            </a:r>
          </a:p>
          <a:p>
            <a:r>
              <a:rPr lang="en-BE" sz="2000" dirty="0">
                <a:solidFill>
                  <a:srgbClr val="1B833C"/>
                </a:solidFill>
              </a:rPr>
              <a:t>      uses: </a:t>
            </a:r>
            <a:r>
              <a:rPr lang="en-BE" sz="2000" dirty="0">
                <a:solidFill>
                  <a:schemeClr val="accent1">
                    <a:lumMod val="75000"/>
                  </a:schemeClr>
                </a:solidFill>
              </a:rPr>
              <a:t>codecov/codecov-action@v3</a:t>
            </a:r>
          </a:p>
          <a:p>
            <a:r>
              <a:rPr lang="en-BE" sz="2000" dirty="0">
                <a:solidFill>
                  <a:srgbClr val="1B833C"/>
                </a:solidFill>
              </a:rPr>
              <a:t>      with:</a:t>
            </a:r>
          </a:p>
          <a:p>
            <a:r>
              <a:rPr lang="en-BE" sz="2000" dirty="0"/>
              <a:t>          </a:t>
            </a:r>
            <a:r>
              <a:rPr lang="en-BE" sz="2000" dirty="0">
                <a:solidFill>
                  <a:srgbClr val="1B833C"/>
                </a:solidFill>
              </a:rPr>
              <a:t>version: </a:t>
            </a:r>
            <a:r>
              <a:rPr lang="en-BE" sz="2000" dirty="0"/>
              <a:t>“v0.1.13”</a:t>
            </a:r>
          </a:p>
        </p:txBody>
      </p:sp>
    </p:spTree>
    <p:extLst>
      <p:ext uri="{BB962C8B-B14F-4D97-AF65-F5344CB8AC3E}">
        <p14:creationId xmlns:p14="http://schemas.microsoft.com/office/powerpoint/2010/main" val="755857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Steps</a:t>
            </a:r>
          </a:p>
        </p:txBody>
      </p:sp>
      <p:sp>
        <p:nvSpPr>
          <p:cNvPr id="3" name="TextBox 2">
            <a:extLst>
              <a:ext uri="{FF2B5EF4-FFF2-40B4-BE49-F238E27FC236}">
                <a16:creationId xmlns:a16="http://schemas.microsoft.com/office/drawing/2014/main" id="{C0A12BF5-5B37-A2FB-17AE-BECD493EBF4C}"/>
              </a:ext>
            </a:extLst>
          </p:cNvPr>
          <p:cNvSpPr txBox="1"/>
          <p:nvPr/>
        </p:nvSpPr>
        <p:spPr>
          <a:xfrm>
            <a:off x="649357" y="1404730"/>
            <a:ext cx="5963478" cy="5539978"/>
          </a:xfrm>
          <a:prstGeom prst="rect">
            <a:avLst/>
          </a:prstGeom>
          <a:noFill/>
        </p:spPr>
        <p:txBody>
          <a:bodyPr wrap="square" rtlCol="0">
            <a:spAutoFit/>
          </a:bodyPr>
          <a:lstStyle/>
          <a:p>
            <a:pPr marL="285750" indent="-285750">
              <a:buFont typeface="Arial" panose="020B0604020202020204" pitchFamily="34" charset="0"/>
              <a:buChar char="•"/>
            </a:pPr>
            <a:r>
              <a:rPr lang="en-GB" sz="2800" dirty="0">
                <a:solidFill>
                  <a:srgbClr val="333333"/>
                </a:solidFill>
                <a:latin typeface="OpenSans"/>
              </a:rPr>
              <a:t>Steps are the heart of GitHub Actions. This is where all of the work happens. </a:t>
            </a:r>
            <a:endParaRPr lang="en-BE" sz="2800" dirty="0"/>
          </a:p>
          <a:p>
            <a:pPr marL="285750" indent="-285750">
              <a:buFont typeface="Arial" panose="020B0604020202020204" pitchFamily="34" charset="0"/>
              <a:buChar char="•"/>
            </a:pPr>
            <a:r>
              <a:rPr lang="en-BE" sz="2800" dirty="0"/>
              <a:t>Steps can have an optional name (name:) that displays in the report</a:t>
            </a:r>
          </a:p>
          <a:p>
            <a:pPr marL="285750" indent="-285750">
              <a:buFont typeface="Arial" panose="020B0604020202020204" pitchFamily="34" charset="0"/>
              <a:buChar char="•"/>
            </a:pPr>
            <a:r>
              <a:rPr lang="en-BE" sz="2800" dirty="0"/>
              <a:t>Steps can have an optional (id:) to refer to other steps</a:t>
            </a:r>
          </a:p>
          <a:p>
            <a:pPr marL="285750" indent="-285750">
              <a:buFont typeface="Arial" panose="020B0604020202020204" pitchFamily="34" charset="0"/>
              <a:buChar char="•"/>
            </a:pPr>
            <a:r>
              <a:rPr lang="en-BE" sz="2800" dirty="0"/>
              <a:t>Steps have either an action (uses:) or a shell command (run:)</a:t>
            </a:r>
          </a:p>
          <a:p>
            <a:pPr marL="285750" indent="-285750">
              <a:buFont typeface="Arial" panose="020B0604020202020204" pitchFamily="34" charset="0"/>
              <a:buChar char="•"/>
            </a:pPr>
            <a:r>
              <a:rPr lang="en-BE" sz="2800" dirty="0"/>
              <a:t>Steps can have an environment variable (env:)</a:t>
            </a:r>
          </a:p>
          <a:p>
            <a:pPr marL="285750" indent="-285750">
              <a:buFont typeface="Arial" panose="020B0604020202020204" pitchFamily="34" charset="0"/>
              <a:buChar char="•"/>
            </a:pPr>
            <a:endParaRPr lang="en-BE" sz="2800" dirty="0"/>
          </a:p>
          <a:p>
            <a:endParaRPr lang="en-BE" dirty="0"/>
          </a:p>
        </p:txBody>
      </p:sp>
      <p:sp>
        <p:nvSpPr>
          <p:cNvPr id="4" name="Rectangle 3">
            <a:extLst>
              <a:ext uri="{FF2B5EF4-FFF2-40B4-BE49-F238E27FC236}">
                <a16:creationId xmlns:a16="http://schemas.microsoft.com/office/drawing/2014/main" id="{A063B3C9-0A53-6E51-D603-9272AE1440E9}"/>
              </a:ext>
            </a:extLst>
          </p:cNvPr>
          <p:cNvSpPr/>
          <p:nvPr/>
        </p:nvSpPr>
        <p:spPr>
          <a:xfrm>
            <a:off x="6612835" y="993914"/>
            <a:ext cx="5194852" cy="2266121"/>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TextBox 4">
            <a:extLst>
              <a:ext uri="{FF2B5EF4-FFF2-40B4-BE49-F238E27FC236}">
                <a16:creationId xmlns:a16="http://schemas.microsoft.com/office/drawing/2014/main" id="{91AAABE4-44FA-ECE1-8FDA-C191ADC892FA}"/>
              </a:ext>
            </a:extLst>
          </p:cNvPr>
          <p:cNvSpPr txBox="1"/>
          <p:nvPr/>
        </p:nvSpPr>
        <p:spPr>
          <a:xfrm>
            <a:off x="6785112" y="1126435"/>
            <a:ext cx="4568687" cy="2246769"/>
          </a:xfrm>
          <a:prstGeom prst="rect">
            <a:avLst/>
          </a:prstGeom>
          <a:noFill/>
        </p:spPr>
        <p:txBody>
          <a:bodyPr wrap="square" rtlCol="0">
            <a:spAutoFit/>
          </a:bodyPr>
          <a:lstStyle/>
          <a:p>
            <a:r>
              <a:rPr lang="en-BE" sz="2000" dirty="0">
                <a:solidFill>
                  <a:srgbClr val="1B833C"/>
                </a:solidFill>
              </a:rPr>
              <a:t>steps:</a:t>
            </a:r>
          </a:p>
          <a:p>
            <a:r>
              <a:rPr lang="en-BE" sz="2000" dirty="0"/>
              <a:t>    </a:t>
            </a:r>
            <a:r>
              <a:rPr lang="en-BE" sz="2000" dirty="0">
                <a:solidFill>
                  <a:srgbClr val="1B833C"/>
                </a:solidFill>
              </a:rPr>
              <a:t>- name: </a:t>
            </a:r>
            <a:r>
              <a:rPr lang="en-BE" sz="2000" dirty="0">
                <a:solidFill>
                  <a:schemeClr val="accent1">
                    <a:lumMod val="75000"/>
                  </a:schemeClr>
                </a:solidFill>
              </a:rPr>
              <a:t>Run unit tests with nose</a:t>
            </a:r>
          </a:p>
          <a:p>
            <a:r>
              <a:rPr lang="en-BE" sz="2000" dirty="0">
                <a:solidFill>
                  <a:srgbClr val="1B833C"/>
                </a:solidFill>
              </a:rPr>
              <a:t>      id: </a:t>
            </a:r>
            <a:r>
              <a:rPr lang="en-BE" sz="2000" dirty="0">
                <a:solidFill>
                  <a:schemeClr val="accent1">
                    <a:lumMod val="75000"/>
                  </a:schemeClr>
                </a:solidFill>
              </a:rPr>
              <a:t>testing</a:t>
            </a:r>
          </a:p>
          <a:p>
            <a:r>
              <a:rPr lang="en-BE" sz="2000" dirty="0">
                <a:solidFill>
                  <a:schemeClr val="accent1">
                    <a:lumMod val="75000"/>
                  </a:schemeClr>
                </a:solidFill>
              </a:rPr>
              <a:t>      </a:t>
            </a:r>
            <a:r>
              <a:rPr lang="en-BE" sz="2000" dirty="0">
                <a:solidFill>
                  <a:srgbClr val="1B833C"/>
                </a:solidFill>
              </a:rPr>
              <a:t>run:</a:t>
            </a:r>
            <a:r>
              <a:rPr lang="en-BE" sz="2000" dirty="0">
                <a:solidFill>
                  <a:schemeClr val="accent1">
                    <a:lumMod val="75000"/>
                  </a:schemeClr>
                </a:solidFill>
              </a:rPr>
              <a:t> nosetests</a:t>
            </a:r>
          </a:p>
          <a:p>
            <a:r>
              <a:rPr lang="en-BE" sz="2000" dirty="0"/>
              <a:t>      </a:t>
            </a:r>
            <a:r>
              <a:rPr lang="en-BE" sz="2000" dirty="0">
                <a:solidFill>
                  <a:srgbClr val="1B833C"/>
                </a:solidFill>
              </a:rPr>
              <a:t>env:</a:t>
            </a:r>
          </a:p>
          <a:p>
            <a:r>
              <a:rPr lang="en-BE" sz="2000" dirty="0"/>
              <a:t>          </a:t>
            </a:r>
            <a:r>
              <a:rPr lang="en-BE" sz="2000" dirty="0">
                <a:solidFill>
                  <a:srgbClr val="1B833C"/>
                </a:solidFill>
              </a:rPr>
              <a:t>DATABASE_URI: </a:t>
            </a:r>
            <a:r>
              <a:rPr lang="en-BE" sz="2000" dirty="0"/>
              <a:t>“redis://redis:6379”</a:t>
            </a:r>
          </a:p>
          <a:p>
            <a:r>
              <a:rPr lang="en-BE" sz="2000" dirty="0"/>
              <a:t>          </a:t>
            </a:r>
            <a:r>
              <a:rPr lang="en-BE" sz="2000" dirty="0">
                <a:solidFill>
                  <a:srgbClr val="1B833C"/>
                </a:solidFill>
              </a:rPr>
              <a:t>FLASK_APP: </a:t>
            </a:r>
            <a:r>
              <a:rPr lang="en-BE" sz="2000" dirty="0"/>
              <a:t>service:app</a:t>
            </a:r>
          </a:p>
        </p:txBody>
      </p:sp>
    </p:spTree>
    <p:extLst>
      <p:ext uri="{BB962C8B-B14F-4D97-AF65-F5344CB8AC3E}">
        <p14:creationId xmlns:p14="http://schemas.microsoft.com/office/powerpoint/2010/main" val="343781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Putting everything together</a:t>
            </a:r>
          </a:p>
        </p:txBody>
      </p:sp>
      <p:pic>
        <p:nvPicPr>
          <p:cNvPr id="7" name="Picture 6">
            <a:extLst>
              <a:ext uri="{FF2B5EF4-FFF2-40B4-BE49-F238E27FC236}">
                <a16:creationId xmlns:a16="http://schemas.microsoft.com/office/drawing/2014/main" id="{BF7484AB-9426-902D-7ABA-831998D74030}"/>
              </a:ext>
            </a:extLst>
          </p:cNvPr>
          <p:cNvPicPr>
            <a:picLocks noChangeAspect="1"/>
          </p:cNvPicPr>
          <p:nvPr/>
        </p:nvPicPr>
        <p:blipFill rotWithShape="1">
          <a:blip r:embed="rId3"/>
          <a:srcRect b="2388"/>
          <a:stretch/>
        </p:blipFill>
        <p:spPr>
          <a:xfrm>
            <a:off x="2001631" y="1107661"/>
            <a:ext cx="6830238" cy="5425661"/>
          </a:xfrm>
          <a:prstGeom prst="rect">
            <a:avLst/>
          </a:prstGeom>
        </p:spPr>
      </p:pic>
      <p:grpSp>
        <p:nvGrpSpPr>
          <p:cNvPr id="3" name="Group 2">
            <a:extLst>
              <a:ext uri="{FF2B5EF4-FFF2-40B4-BE49-F238E27FC236}">
                <a16:creationId xmlns:a16="http://schemas.microsoft.com/office/drawing/2014/main" id="{19875BC8-19D9-7D81-D85A-1A2573286C18}"/>
              </a:ext>
            </a:extLst>
          </p:cNvPr>
          <p:cNvGrpSpPr/>
          <p:nvPr/>
        </p:nvGrpSpPr>
        <p:grpSpPr>
          <a:xfrm>
            <a:off x="7209184" y="745976"/>
            <a:ext cx="4426227" cy="755293"/>
            <a:chOff x="7209184" y="745976"/>
            <a:chExt cx="4426227" cy="755293"/>
          </a:xfrm>
        </p:grpSpPr>
        <p:sp>
          <p:nvSpPr>
            <p:cNvPr id="4" name="Rounded Rectangular Callout 3">
              <a:extLst>
                <a:ext uri="{FF2B5EF4-FFF2-40B4-BE49-F238E27FC236}">
                  <a16:creationId xmlns:a16="http://schemas.microsoft.com/office/drawing/2014/main" id="{7E03A19A-9ACD-5661-7FC5-EF527A024E48}"/>
                </a:ext>
              </a:extLst>
            </p:cNvPr>
            <p:cNvSpPr/>
            <p:nvPr/>
          </p:nvSpPr>
          <p:spPr>
            <a:xfrm rot="5400000">
              <a:off x="9044651" y="-1089490"/>
              <a:ext cx="755293" cy="4426226"/>
            </a:xfrm>
            <a:prstGeom prst="wedgeRoundRectCallout">
              <a:avLst>
                <a:gd name="adj1" fmla="val 28703"/>
                <a:gd name="adj2" fmla="val 12985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5" name="TextBox 4">
              <a:extLst>
                <a:ext uri="{FF2B5EF4-FFF2-40B4-BE49-F238E27FC236}">
                  <a16:creationId xmlns:a16="http://schemas.microsoft.com/office/drawing/2014/main" id="{3F9458BC-EA1C-D317-68DD-0E2BF5FE6ACB}"/>
                </a:ext>
              </a:extLst>
            </p:cNvPr>
            <p:cNvSpPr txBox="1"/>
            <p:nvPr/>
          </p:nvSpPr>
          <p:spPr>
            <a:xfrm>
              <a:off x="7209184" y="938384"/>
              <a:ext cx="4253946" cy="400110"/>
            </a:xfrm>
            <a:prstGeom prst="rect">
              <a:avLst/>
            </a:prstGeom>
            <a:noFill/>
          </p:spPr>
          <p:txBody>
            <a:bodyPr wrap="square" rtlCol="0">
              <a:spAutoFit/>
            </a:bodyPr>
            <a:lstStyle/>
            <a:p>
              <a:r>
                <a:rPr lang="en-GB" sz="2000" b="0" i="0" dirty="0">
                  <a:solidFill>
                    <a:schemeClr val="bg1"/>
                  </a:solidFill>
                  <a:effectLst/>
                  <a:latin typeface="OpenSans"/>
                </a:rPr>
                <a:t>Every workflow has a name: CI Build</a:t>
              </a:r>
              <a:endParaRPr lang="en-BE" sz="2000" dirty="0">
                <a:solidFill>
                  <a:schemeClr val="bg1"/>
                </a:solidFill>
              </a:endParaRPr>
            </a:p>
          </p:txBody>
        </p:sp>
      </p:grpSp>
      <p:grpSp>
        <p:nvGrpSpPr>
          <p:cNvPr id="6" name="Group 5">
            <a:extLst>
              <a:ext uri="{FF2B5EF4-FFF2-40B4-BE49-F238E27FC236}">
                <a16:creationId xmlns:a16="http://schemas.microsoft.com/office/drawing/2014/main" id="{E87B419B-54C1-3F9A-4DCC-1E89F6A30C3C}"/>
              </a:ext>
            </a:extLst>
          </p:cNvPr>
          <p:cNvGrpSpPr/>
          <p:nvPr/>
        </p:nvGrpSpPr>
        <p:grpSpPr>
          <a:xfrm>
            <a:off x="7209184" y="1587471"/>
            <a:ext cx="4426227" cy="755293"/>
            <a:chOff x="7209184" y="745976"/>
            <a:chExt cx="4426227" cy="755293"/>
          </a:xfrm>
        </p:grpSpPr>
        <p:sp>
          <p:nvSpPr>
            <p:cNvPr id="8" name="Rounded Rectangular Callout 7">
              <a:extLst>
                <a:ext uri="{FF2B5EF4-FFF2-40B4-BE49-F238E27FC236}">
                  <a16:creationId xmlns:a16="http://schemas.microsoft.com/office/drawing/2014/main" id="{27FB8B1D-46AD-004B-05BB-F4E7363DCFFF}"/>
                </a:ext>
              </a:extLst>
            </p:cNvPr>
            <p:cNvSpPr/>
            <p:nvPr/>
          </p:nvSpPr>
          <p:spPr>
            <a:xfrm rot="5400000">
              <a:off x="9044651" y="-1089490"/>
              <a:ext cx="755293" cy="4426226"/>
            </a:xfrm>
            <a:prstGeom prst="wedgeRoundRectCallout">
              <a:avLst>
                <a:gd name="adj1" fmla="val -17618"/>
                <a:gd name="adj2" fmla="val 12506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9" name="TextBox 8">
              <a:extLst>
                <a:ext uri="{FF2B5EF4-FFF2-40B4-BE49-F238E27FC236}">
                  <a16:creationId xmlns:a16="http://schemas.microsoft.com/office/drawing/2014/main" id="{94BFA773-FDD9-4D1C-7F66-DD93C708ECCB}"/>
                </a:ext>
              </a:extLst>
            </p:cNvPr>
            <p:cNvSpPr txBox="1"/>
            <p:nvPr/>
          </p:nvSpPr>
          <p:spPr>
            <a:xfrm>
              <a:off x="7209184" y="938384"/>
              <a:ext cx="4253946" cy="400110"/>
            </a:xfrm>
            <a:prstGeom prst="rect">
              <a:avLst/>
            </a:prstGeom>
            <a:noFill/>
          </p:spPr>
          <p:txBody>
            <a:bodyPr wrap="square" rtlCol="0">
              <a:spAutoFit/>
            </a:bodyPr>
            <a:lstStyle/>
            <a:p>
              <a:r>
                <a:rPr lang="en-GB" sz="2000" b="0" i="0" dirty="0">
                  <a:solidFill>
                    <a:schemeClr val="bg1"/>
                  </a:solidFill>
                  <a:effectLst/>
                  <a:latin typeface="OpenSans"/>
                </a:rPr>
                <a:t>Triggered on a Pull request</a:t>
              </a:r>
              <a:endParaRPr lang="en-BE" sz="2000" dirty="0">
                <a:solidFill>
                  <a:schemeClr val="bg1"/>
                </a:solidFill>
              </a:endParaRPr>
            </a:p>
          </p:txBody>
        </p:sp>
      </p:grpSp>
      <p:grpSp>
        <p:nvGrpSpPr>
          <p:cNvPr id="10" name="Group 9">
            <a:extLst>
              <a:ext uri="{FF2B5EF4-FFF2-40B4-BE49-F238E27FC236}">
                <a16:creationId xmlns:a16="http://schemas.microsoft.com/office/drawing/2014/main" id="{15E626AA-9A2C-DFDE-572F-973CDB3587FD}"/>
              </a:ext>
            </a:extLst>
          </p:cNvPr>
          <p:cNvGrpSpPr/>
          <p:nvPr/>
        </p:nvGrpSpPr>
        <p:grpSpPr>
          <a:xfrm>
            <a:off x="7209184" y="2415052"/>
            <a:ext cx="4426227" cy="755294"/>
            <a:chOff x="7209184" y="745976"/>
            <a:chExt cx="4426227" cy="755294"/>
          </a:xfrm>
        </p:grpSpPr>
        <p:sp>
          <p:nvSpPr>
            <p:cNvPr id="11" name="Rounded Rectangular Callout 10">
              <a:extLst>
                <a:ext uri="{FF2B5EF4-FFF2-40B4-BE49-F238E27FC236}">
                  <a16:creationId xmlns:a16="http://schemas.microsoft.com/office/drawing/2014/main" id="{B9D2FE52-5AEA-61FA-22BC-824D098717F5}"/>
                </a:ext>
              </a:extLst>
            </p:cNvPr>
            <p:cNvSpPr/>
            <p:nvPr/>
          </p:nvSpPr>
          <p:spPr>
            <a:xfrm rot="5400000">
              <a:off x="9044651" y="-1089490"/>
              <a:ext cx="755293" cy="4426226"/>
            </a:xfrm>
            <a:prstGeom prst="wedgeRoundRectCallout">
              <a:avLst>
                <a:gd name="adj1" fmla="val 7296"/>
                <a:gd name="adj2" fmla="val 9122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2" name="TextBox 11">
              <a:extLst>
                <a:ext uri="{FF2B5EF4-FFF2-40B4-BE49-F238E27FC236}">
                  <a16:creationId xmlns:a16="http://schemas.microsoft.com/office/drawing/2014/main" id="{186373DB-E642-F9D7-2A98-A1A832CD45F5}"/>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Runs in Python 3.9 container on top of the latest Ubuntu server</a:t>
              </a:r>
              <a:endParaRPr lang="en-BE" sz="2000" dirty="0">
                <a:solidFill>
                  <a:schemeClr val="bg1"/>
                </a:solidFill>
              </a:endParaRPr>
            </a:p>
          </p:txBody>
        </p:sp>
      </p:grpSp>
    </p:spTree>
    <p:extLst>
      <p:ext uri="{BB962C8B-B14F-4D97-AF65-F5344CB8AC3E}">
        <p14:creationId xmlns:p14="http://schemas.microsoft.com/office/powerpoint/2010/main" val="328908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 presetClass="entr" presetSubtype="0" fill="hold" nodeType="withEffect">
                                  <p:stCondLst>
                                    <p:cond delay="50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 presetClass="entr" presetSubtype="0" fill="hold" nodeType="withEffect">
                                  <p:stCondLst>
                                    <p:cond delay="50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Steps</a:t>
            </a:r>
          </a:p>
        </p:txBody>
      </p:sp>
      <p:pic>
        <p:nvPicPr>
          <p:cNvPr id="7" name="Picture 6">
            <a:extLst>
              <a:ext uri="{FF2B5EF4-FFF2-40B4-BE49-F238E27FC236}">
                <a16:creationId xmlns:a16="http://schemas.microsoft.com/office/drawing/2014/main" id="{BF7484AB-9426-902D-7ABA-831998D74030}"/>
              </a:ext>
            </a:extLst>
          </p:cNvPr>
          <p:cNvPicPr>
            <a:picLocks noChangeAspect="1"/>
          </p:cNvPicPr>
          <p:nvPr/>
        </p:nvPicPr>
        <p:blipFill rotWithShape="1">
          <a:blip r:embed="rId3"/>
          <a:srcRect t="43730" r="12122" b="2388"/>
          <a:stretch/>
        </p:blipFill>
        <p:spPr>
          <a:xfrm>
            <a:off x="178906" y="1687392"/>
            <a:ext cx="6980772" cy="3483215"/>
          </a:xfrm>
          <a:prstGeom prst="rect">
            <a:avLst/>
          </a:prstGeom>
        </p:spPr>
      </p:pic>
      <p:grpSp>
        <p:nvGrpSpPr>
          <p:cNvPr id="16" name="Group 15">
            <a:extLst>
              <a:ext uri="{FF2B5EF4-FFF2-40B4-BE49-F238E27FC236}">
                <a16:creationId xmlns:a16="http://schemas.microsoft.com/office/drawing/2014/main" id="{8F1923BA-ED74-9EE5-B482-BED8A2915393}"/>
              </a:ext>
            </a:extLst>
          </p:cNvPr>
          <p:cNvGrpSpPr/>
          <p:nvPr/>
        </p:nvGrpSpPr>
        <p:grpSpPr>
          <a:xfrm>
            <a:off x="6780231" y="1346070"/>
            <a:ext cx="4426227" cy="755294"/>
            <a:chOff x="7209184" y="745976"/>
            <a:chExt cx="4426227" cy="755294"/>
          </a:xfrm>
        </p:grpSpPr>
        <p:sp>
          <p:nvSpPr>
            <p:cNvPr id="17" name="Rounded Rectangular Callout 16">
              <a:extLst>
                <a:ext uri="{FF2B5EF4-FFF2-40B4-BE49-F238E27FC236}">
                  <a16:creationId xmlns:a16="http://schemas.microsoft.com/office/drawing/2014/main" id="{F1FC6974-B187-E7B5-0D73-2E9E4EB25127}"/>
                </a:ext>
              </a:extLst>
            </p:cNvPr>
            <p:cNvSpPr/>
            <p:nvPr/>
          </p:nvSpPr>
          <p:spPr>
            <a:xfrm rot="5400000">
              <a:off x="9044651" y="-1089490"/>
              <a:ext cx="755293" cy="4426226"/>
            </a:xfrm>
            <a:prstGeom prst="wedgeRoundRectCallout">
              <a:avLst>
                <a:gd name="adj1" fmla="val 42739"/>
                <a:gd name="adj2" fmla="val 100514"/>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8" name="TextBox 17">
              <a:extLst>
                <a:ext uri="{FF2B5EF4-FFF2-40B4-BE49-F238E27FC236}">
                  <a16:creationId xmlns:a16="http://schemas.microsoft.com/office/drawing/2014/main" id="{51838C22-13CB-25D7-62FA-D08EA4B101A5}"/>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Steps: checkout the code using a GitHub Action</a:t>
              </a:r>
              <a:endParaRPr lang="en-BE" sz="2000" dirty="0">
                <a:solidFill>
                  <a:schemeClr val="bg1"/>
                </a:solidFill>
              </a:endParaRPr>
            </a:p>
          </p:txBody>
        </p:sp>
      </p:grpSp>
      <p:grpSp>
        <p:nvGrpSpPr>
          <p:cNvPr id="19" name="Group 18">
            <a:extLst>
              <a:ext uri="{FF2B5EF4-FFF2-40B4-BE49-F238E27FC236}">
                <a16:creationId xmlns:a16="http://schemas.microsoft.com/office/drawing/2014/main" id="{E3EBB0FF-C7C2-0274-B4C0-82108B87144E}"/>
              </a:ext>
            </a:extLst>
          </p:cNvPr>
          <p:cNvGrpSpPr/>
          <p:nvPr/>
        </p:nvGrpSpPr>
        <p:grpSpPr>
          <a:xfrm>
            <a:off x="6985640" y="2414774"/>
            <a:ext cx="5027454" cy="1323439"/>
            <a:chOff x="7414592" y="730162"/>
            <a:chExt cx="5027454" cy="1323439"/>
          </a:xfrm>
        </p:grpSpPr>
        <p:sp>
          <p:nvSpPr>
            <p:cNvPr id="20" name="Rounded Rectangular Callout 19">
              <a:extLst>
                <a:ext uri="{FF2B5EF4-FFF2-40B4-BE49-F238E27FC236}">
                  <a16:creationId xmlns:a16="http://schemas.microsoft.com/office/drawing/2014/main" id="{659F251D-C977-680C-3943-423050FABFD7}"/>
                </a:ext>
              </a:extLst>
            </p:cNvPr>
            <p:cNvSpPr/>
            <p:nvPr/>
          </p:nvSpPr>
          <p:spPr>
            <a:xfrm rot="5400000">
              <a:off x="9266599" y="-1121845"/>
              <a:ext cx="1323439" cy="5027454"/>
            </a:xfrm>
            <a:prstGeom prst="wedgeRoundRectCallout">
              <a:avLst>
                <a:gd name="adj1" fmla="val -13186"/>
                <a:gd name="adj2" fmla="val 6343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1" name="TextBox 20">
              <a:extLst>
                <a:ext uri="{FF2B5EF4-FFF2-40B4-BE49-F238E27FC236}">
                  <a16:creationId xmlns:a16="http://schemas.microsoft.com/office/drawing/2014/main" id="{50996FFC-D0E8-AB5A-176E-A6C709CE7197}"/>
                </a:ext>
              </a:extLst>
            </p:cNvPr>
            <p:cNvSpPr txBox="1"/>
            <p:nvPr/>
          </p:nvSpPr>
          <p:spPr>
            <a:xfrm>
              <a:off x="7507355" y="730162"/>
              <a:ext cx="4841925" cy="1323439"/>
            </a:xfrm>
            <a:prstGeom prst="rect">
              <a:avLst/>
            </a:prstGeom>
            <a:noFill/>
          </p:spPr>
          <p:txBody>
            <a:bodyPr wrap="square" rtlCol="0">
              <a:spAutoFit/>
            </a:bodyPr>
            <a:lstStyle/>
            <a:p>
              <a:pPr algn="l"/>
              <a:r>
                <a:rPr lang="en-GB" sz="2000" b="0" i="0" dirty="0">
                  <a:solidFill>
                    <a:schemeClr val="bg1"/>
                  </a:solidFill>
                  <a:effectLst/>
                  <a:latin typeface="OpenSans"/>
                </a:rPr>
                <a:t>uses shell commands</a:t>
              </a:r>
            </a:p>
            <a:p>
              <a:pPr algn="l"/>
              <a:r>
                <a:rPr lang="en-GB" sz="2000" b="0" i="0" dirty="0">
                  <a:solidFill>
                    <a:schemeClr val="bg1"/>
                  </a:solidFill>
                  <a:effectLst/>
                  <a:latin typeface="OpenSans"/>
                </a:rPr>
                <a:t>upgrade pip and wheel to upgrade Python</a:t>
              </a:r>
            </a:p>
            <a:p>
              <a:pPr algn="l"/>
              <a:r>
                <a:rPr lang="en-GB" sz="2000" b="0" i="0" dirty="0">
                  <a:solidFill>
                    <a:schemeClr val="bg1"/>
                  </a:solidFill>
                  <a:effectLst/>
                  <a:latin typeface="OpenSans"/>
                </a:rPr>
                <a:t>pip to install all of the packages in the ‘</a:t>
              </a:r>
              <a:r>
                <a:rPr lang="en-GB" sz="2000" b="0" i="0" dirty="0" err="1">
                  <a:solidFill>
                    <a:schemeClr val="bg1"/>
                  </a:solidFill>
                  <a:effectLst/>
                  <a:latin typeface="OpenSans"/>
                </a:rPr>
                <a:t>requirements.txt</a:t>
              </a:r>
              <a:r>
                <a:rPr lang="en-GB" sz="2000" b="0" i="0" dirty="0">
                  <a:solidFill>
                    <a:schemeClr val="bg1"/>
                  </a:solidFill>
                  <a:effectLst/>
                  <a:latin typeface="OpenSans"/>
                </a:rPr>
                <a:t>’ file. </a:t>
              </a:r>
            </a:p>
          </p:txBody>
        </p:sp>
      </p:grpSp>
      <p:grpSp>
        <p:nvGrpSpPr>
          <p:cNvPr id="23" name="Group 22">
            <a:extLst>
              <a:ext uri="{FF2B5EF4-FFF2-40B4-BE49-F238E27FC236}">
                <a16:creationId xmlns:a16="http://schemas.microsoft.com/office/drawing/2014/main" id="{A42A7F54-0293-4611-E021-35194DB0B7AE}"/>
              </a:ext>
            </a:extLst>
          </p:cNvPr>
          <p:cNvGrpSpPr/>
          <p:nvPr/>
        </p:nvGrpSpPr>
        <p:grpSpPr>
          <a:xfrm>
            <a:off x="7159678" y="3806496"/>
            <a:ext cx="4426227" cy="755294"/>
            <a:chOff x="7209184" y="745976"/>
            <a:chExt cx="4426227" cy="755294"/>
          </a:xfrm>
        </p:grpSpPr>
        <p:sp>
          <p:nvSpPr>
            <p:cNvPr id="24" name="Rounded Rectangular Callout 23">
              <a:extLst>
                <a:ext uri="{FF2B5EF4-FFF2-40B4-BE49-F238E27FC236}">
                  <a16:creationId xmlns:a16="http://schemas.microsoft.com/office/drawing/2014/main" id="{6E6FD5C7-2135-F51F-5F21-218ED21CACB7}"/>
                </a:ext>
              </a:extLst>
            </p:cNvPr>
            <p:cNvSpPr/>
            <p:nvPr/>
          </p:nvSpPr>
          <p:spPr>
            <a:xfrm rot="5400000">
              <a:off x="9044651" y="-1089490"/>
              <a:ext cx="755293" cy="4426226"/>
            </a:xfrm>
            <a:prstGeom prst="wedgeRoundRectCallout">
              <a:avLst>
                <a:gd name="adj1" fmla="val -74818"/>
                <a:gd name="adj2" fmla="val 95423"/>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5" name="TextBox 24">
              <a:extLst>
                <a:ext uri="{FF2B5EF4-FFF2-40B4-BE49-F238E27FC236}">
                  <a16:creationId xmlns:a16="http://schemas.microsoft.com/office/drawing/2014/main" id="{C4BDD439-F12B-B125-2E72-B96F3B70BFD6}"/>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Runs unit tests with </a:t>
              </a:r>
              <a:r>
                <a:rPr lang="en-GB" sz="2000" b="0" i="0" dirty="0" err="1">
                  <a:solidFill>
                    <a:schemeClr val="bg1"/>
                  </a:solidFill>
                  <a:effectLst/>
                  <a:latin typeface="OpenSans"/>
                </a:rPr>
                <a:t>nosetests</a:t>
              </a:r>
              <a:r>
                <a:rPr lang="en-GB" sz="2000" b="0" i="0" dirty="0">
                  <a:solidFill>
                    <a:schemeClr val="bg1"/>
                  </a:solidFill>
                  <a:effectLst/>
                  <a:latin typeface="OpenSans"/>
                </a:rPr>
                <a:t> command</a:t>
              </a:r>
              <a:endParaRPr lang="en-BE" sz="2000" dirty="0">
                <a:solidFill>
                  <a:schemeClr val="bg1"/>
                </a:solidFill>
              </a:endParaRPr>
            </a:p>
          </p:txBody>
        </p:sp>
      </p:grpSp>
      <p:grpSp>
        <p:nvGrpSpPr>
          <p:cNvPr id="26" name="Group 25">
            <a:extLst>
              <a:ext uri="{FF2B5EF4-FFF2-40B4-BE49-F238E27FC236}">
                <a16:creationId xmlns:a16="http://schemas.microsoft.com/office/drawing/2014/main" id="{892B8369-4BC6-DEF6-6838-38A936EA68B2}"/>
              </a:ext>
            </a:extLst>
          </p:cNvPr>
          <p:cNvGrpSpPr/>
          <p:nvPr/>
        </p:nvGrpSpPr>
        <p:grpSpPr>
          <a:xfrm>
            <a:off x="7159678" y="4597452"/>
            <a:ext cx="4426227" cy="755293"/>
            <a:chOff x="7209184" y="745976"/>
            <a:chExt cx="4426227" cy="755293"/>
          </a:xfrm>
        </p:grpSpPr>
        <p:sp>
          <p:nvSpPr>
            <p:cNvPr id="27" name="Rounded Rectangular Callout 26">
              <a:extLst>
                <a:ext uri="{FF2B5EF4-FFF2-40B4-BE49-F238E27FC236}">
                  <a16:creationId xmlns:a16="http://schemas.microsoft.com/office/drawing/2014/main" id="{F05F854E-9A0F-1706-B80B-D5836B8B9B5D}"/>
                </a:ext>
              </a:extLst>
            </p:cNvPr>
            <p:cNvSpPr/>
            <p:nvPr/>
          </p:nvSpPr>
          <p:spPr>
            <a:xfrm rot="5400000">
              <a:off x="9044651" y="-1089490"/>
              <a:ext cx="755293" cy="4426226"/>
            </a:xfrm>
            <a:prstGeom prst="wedgeRoundRectCallout">
              <a:avLst>
                <a:gd name="adj1" fmla="val -90609"/>
                <a:gd name="adj2" fmla="val 93926"/>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8" name="TextBox 27">
              <a:extLst>
                <a:ext uri="{FF2B5EF4-FFF2-40B4-BE49-F238E27FC236}">
                  <a16:creationId xmlns:a16="http://schemas.microsoft.com/office/drawing/2014/main" id="{9606C10C-CA42-2C8F-A29A-2BC2F88BE53B}"/>
                </a:ext>
              </a:extLst>
            </p:cNvPr>
            <p:cNvSpPr txBox="1"/>
            <p:nvPr/>
          </p:nvSpPr>
          <p:spPr>
            <a:xfrm>
              <a:off x="7209184" y="793384"/>
              <a:ext cx="4253946" cy="400110"/>
            </a:xfrm>
            <a:prstGeom prst="rect">
              <a:avLst/>
            </a:prstGeom>
            <a:noFill/>
          </p:spPr>
          <p:txBody>
            <a:bodyPr wrap="square" rtlCol="0">
              <a:spAutoFit/>
            </a:bodyPr>
            <a:lstStyle/>
            <a:p>
              <a:r>
                <a:rPr lang="en-GB" sz="2000" b="0" i="0" dirty="0">
                  <a:solidFill>
                    <a:schemeClr val="bg1"/>
                  </a:solidFill>
                  <a:effectLst/>
                  <a:latin typeface="OpenSans"/>
                </a:rPr>
                <a:t>Establishes an environment variable</a:t>
              </a:r>
              <a:endParaRPr lang="en-BE" sz="2000" dirty="0">
                <a:solidFill>
                  <a:schemeClr val="bg1"/>
                </a:solidFill>
              </a:endParaRPr>
            </a:p>
          </p:txBody>
        </p:sp>
      </p:grpSp>
      <p:grpSp>
        <p:nvGrpSpPr>
          <p:cNvPr id="29" name="Group 28">
            <a:extLst>
              <a:ext uri="{FF2B5EF4-FFF2-40B4-BE49-F238E27FC236}">
                <a16:creationId xmlns:a16="http://schemas.microsoft.com/office/drawing/2014/main" id="{34589610-B826-0CCE-33C3-CDD5E393CDBE}"/>
              </a:ext>
            </a:extLst>
          </p:cNvPr>
          <p:cNvGrpSpPr/>
          <p:nvPr/>
        </p:nvGrpSpPr>
        <p:grpSpPr>
          <a:xfrm>
            <a:off x="7078403" y="5486438"/>
            <a:ext cx="4426227" cy="755294"/>
            <a:chOff x="7209184" y="745976"/>
            <a:chExt cx="4426227" cy="755294"/>
          </a:xfrm>
        </p:grpSpPr>
        <p:sp>
          <p:nvSpPr>
            <p:cNvPr id="30" name="Rounded Rectangular Callout 29">
              <a:extLst>
                <a:ext uri="{FF2B5EF4-FFF2-40B4-BE49-F238E27FC236}">
                  <a16:creationId xmlns:a16="http://schemas.microsoft.com/office/drawing/2014/main" id="{904133AD-E883-A35F-893C-2F99ED467896}"/>
                </a:ext>
              </a:extLst>
            </p:cNvPr>
            <p:cNvSpPr/>
            <p:nvPr/>
          </p:nvSpPr>
          <p:spPr>
            <a:xfrm rot="5400000">
              <a:off x="9044651" y="-1089490"/>
              <a:ext cx="755293" cy="4426226"/>
            </a:xfrm>
            <a:prstGeom prst="wedgeRoundRectCallout">
              <a:avLst>
                <a:gd name="adj1" fmla="val -106400"/>
                <a:gd name="adj2" fmla="val 11308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31" name="TextBox 30">
              <a:extLst>
                <a:ext uri="{FF2B5EF4-FFF2-40B4-BE49-F238E27FC236}">
                  <a16:creationId xmlns:a16="http://schemas.microsoft.com/office/drawing/2014/main" id="{ABFC5126-C0D5-ADED-13FC-57D38F22FB34}"/>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Uploads code coverage data on the </a:t>
              </a:r>
              <a:r>
                <a:rPr lang="en-GB" sz="2000" b="0" i="0" dirty="0" err="1">
                  <a:solidFill>
                    <a:schemeClr val="bg1"/>
                  </a:solidFill>
                  <a:effectLst/>
                  <a:latin typeface="OpenSans"/>
                </a:rPr>
                <a:t>Codecov</a:t>
              </a:r>
              <a:r>
                <a:rPr lang="en-GB" sz="2000" b="0" i="0" dirty="0">
                  <a:solidFill>
                    <a:schemeClr val="bg1"/>
                  </a:solidFill>
                  <a:effectLst/>
                  <a:latin typeface="OpenSans"/>
                </a:rPr>
                <a:t> website</a:t>
              </a:r>
              <a:endParaRPr lang="en-BE" sz="2000" dirty="0">
                <a:solidFill>
                  <a:schemeClr val="bg1"/>
                </a:solidFill>
              </a:endParaRPr>
            </a:p>
          </p:txBody>
        </p:sp>
      </p:grpSp>
    </p:spTree>
    <p:extLst>
      <p:ext uri="{BB962C8B-B14F-4D97-AF65-F5344CB8AC3E}">
        <p14:creationId xmlns:p14="http://schemas.microsoft.com/office/powerpoint/2010/main" val="137340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nodeType="clickEffect">
                                  <p:stCondLst>
                                    <p:cond delay="0"/>
                                  </p:stCondLst>
                                  <p:childTnLst>
                                    <p:animEffect transition="out" filter="dissolv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par>
                                <p:cTn id="12" presetID="1" presetClass="entr" presetSubtype="0" fill="hold" nodeType="withEffect">
                                  <p:stCondLst>
                                    <p:cond delay="500"/>
                                  </p:stCondLst>
                                  <p:childTnLst>
                                    <p:set>
                                      <p:cBhvr>
                                        <p:cTn id="13" dur="1" fill="hold">
                                          <p:stCondLst>
                                            <p:cond delay="0"/>
                                          </p:stCondLst>
                                        </p:cTn>
                                        <p:tgtEl>
                                          <p:spTgt spid="1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19"/>
                                        </p:tgtEl>
                                      </p:cBhvr>
                                    </p:animEffect>
                                    <p:set>
                                      <p:cBhvr>
                                        <p:cTn id="18" dur="1" fill="hold">
                                          <p:stCondLst>
                                            <p:cond delay="499"/>
                                          </p:stCondLst>
                                        </p:cTn>
                                        <p:tgtEl>
                                          <p:spTgt spid="19"/>
                                        </p:tgtEl>
                                        <p:attrNameLst>
                                          <p:attrName>style.visibility</p:attrName>
                                        </p:attrNameLst>
                                      </p:cBhvr>
                                      <p:to>
                                        <p:strVal val="hidden"/>
                                      </p:to>
                                    </p:set>
                                  </p:childTnLst>
                                </p:cTn>
                              </p:par>
                              <p:par>
                                <p:cTn id="19" presetID="1" presetClass="entr" presetSubtype="0" fill="hold" nodeType="withEffect">
                                  <p:stCondLst>
                                    <p:cond delay="50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nodeType="clickEffect">
                                  <p:stCondLst>
                                    <p:cond delay="0"/>
                                  </p:stCondLst>
                                  <p:childTnLst>
                                    <p:animEffect transition="out" filter="dissolv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 presetClass="entr" presetSubtype="0" fill="hold" nodeType="withEffect">
                                  <p:stCondLst>
                                    <p:cond delay="500"/>
                                  </p:stCondLst>
                                  <p:childTnLst>
                                    <p:set>
                                      <p:cBhvr>
                                        <p:cTn id="27" dur="1" fill="hold">
                                          <p:stCondLst>
                                            <p:cond delay="0"/>
                                          </p:stCondLst>
                                        </p:cTn>
                                        <p:tgtEl>
                                          <p:spTgt spid="2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26"/>
                                        </p:tgtEl>
                                      </p:cBhvr>
                                    </p:animEffect>
                                    <p:set>
                                      <p:cBhvr>
                                        <p:cTn id="32" dur="1" fill="hold">
                                          <p:stCondLst>
                                            <p:cond delay="499"/>
                                          </p:stCondLst>
                                        </p:cTn>
                                        <p:tgtEl>
                                          <p:spTgt spid="26"/>
                                        </p:tgtEl>
                                        <p:attrNameLst>
                                          <p:attrName>style.visibility</p:attrName>
                                        </p:attrNameLst>
                                      </p:cBhvr>
                                      <p:to>
                                        <p:strVal val="hidden"/>
                                      </p:to>
                                    </p:set>
                                  </p:childTnLst>
                                </p:cTn>
                              </p:par>
                              <p:par>
                                <p:cTn id="33" presetID="1" presetClass="entr" presetSubtype="0" fill="hold" nodeType="withEffect">
                                  <p:stCondLst>
                                    <p:cond delay="50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9" presetClass="exit" presetSubtype="0" fill="hold" nodeType="clickEffect">
                                  <p:stCondLst>
                                    <p:cond delay="0"/>
                                  </p:stCondLst>
                                  <p:childTnLst>
                                    <p:animEffect transition="out" filter="dissolve">
                                      <p:cBhvr>
                                        <p:cTn id="38" dur="500"/>
                                        <p:tgtEl>
                                          <p:spTgt spid="29"/>
                                        </p:tgtEl>
                                      </p:cBhvr>
                                    </p:animEffect>
                                    <p:set>
                                      <p:cBhvr>
                                        <p:cTn id="39"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B01A-4141-3459-A171-CE16A8B6E867}"/>
              </a:ext>
            </a:extLst>
          </p:cNvPr>
          <p:cNvSpPr>
            <a:spLocks noGrp="1"/>
          </p:cNvSpPr>
          <p:nvPr>
            <p:ph type="title"/>
          </p:nvPr>
        </p:nvSpPr>
        <p:spPr/>
        <p:txBody>
          <a:bodyPr/>
          <a:lstStyle/>
          <a:p>
            <a:r>
              <a:rPr lang="en-BE" dirty="0"/>
              <a:t>Project</a:t>
            </a:r>
          </a:p>
        </p:txBody>
      </p:sp>
      <p:sp>
        <p:nvSpPr>
          <p:cNvPr id="3" name="Content Placeholder 2">
            <a:extLst>
              <a:ext uri="{FF2B5EF4-FFF2-40B4-BE49-F238E27FC236}">
                <a16:creationId xmlns:a16="http://schemas.microsoft.com/office/drawing/2014/main" id="{5E311119-3463-3D3D-E41D-4D56F78E53D8}"/>
              </a:ext>
            </a:extLst>
          </p:cNvPr>
          <p:cNvSpPr>
            <a:spLocks noGrp="1"/>
          </p:cNvSpPr>
          <p:nvPr>
            <p:ph idx="1"/>
          </p:nvPr>
        </p:nvSpPr>
        <p:spPr/>
        <p:txBody>
          <a:bodyPr/>
          <a:lstStyle/>
          <a:p>
            <a:r>
              <a:rPr lang="en-BE" dirty="0"/>
              <a:t>It is compulsory to implement CI in your project at a minimum:</a:t>
            </a:r>
          </a:p>
          <a:p>
            <a:pPr lvl="1"/>
            <a:r>
              <a:rPr lang="en-BE" dirty="0"/>
              <a:t>Install dependencies</a:t>
            </a:r>
          </a:p>
          <a:p>
            <a:pPr lvl="1"/>
            <a:r>
              <a:rPr lang="en-BE" dirty="0"/>
              <a:t>Run unit tests</a:t>
            </a:r>
          </a:p>
          <a:p>
            <a:pPr lvl="1"/>
            <a:r>
              <a:rPr lang="en-BE" dirty="0"/>
              <a:t>Produce a coverage report</a:t>
            </a:r>
          </a:p>
          <a:p>
            <a:pPr lvl="1"/>
            <a:endParaRPr lang="en-BE" dirty="0"/>
          </a:p>
          <a:p>
            <a:pPr marL="457200" lvl="1" indent="0">
              <a:buNone/>
            </a:pPr>
            <a:r>
              <a:rPr lang="en-BE" dirty="0"/>
              <a:t>One of last years project: </a:t>
            </a:r>
            <a:r>
              <a:rPr lang="en-GB" b="1" i="0" dirty="0">
                <a:solidFill>
                  <a:srgbClr val="1F2328"/>
                </a:solidFill>
                <a:effectLst/>
                <a:latin typeface="-apple-system"/>
                <a:hlinkClick r:id="rId2"/>
              </a:rPr>
              <a:t>Course Evaluation App</a:t>
            </a:r>
            <a:endParaRPr lang="en-BE" dirty="0"/>
          </a:p>
          <a:p>
            <a:pPr lvl="1"/>
            <a:endParaRPr lang="en-BE" dirty="0"/>
          </a:p>
        </p:txBody>
      </p:sp>
    </p:spTree>
    <p:extLst>
      <p:ext uri="{BB962C8B-B14F-4D97-AF65-F5344CB8AC3E}">
        <p14:creationId xmlns:p14="http://schemas.microsoft.com/office/powerpoint/2010/main" val="232052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30C2-AFD4-AFB8-F42C-107106AB5BCE}"/>
              </a:ext>
            </a:extLst>
          </p:cNvPr>
          <p:cNvSpPr>
            <a:spLocks noGrp="1"/>
          </p:cNvSpPr>
          <p:nvPr>
            <p:ph type="title"/>
          </p:nvPr>
        </p:nvSpPr>
        <p:spPr/>
        <p:txBody>
          <a:bodyPr/>
          <a:lstStyle/>
          <a:p>
            <a:r>
              <a:rPr lang="en-BE" dirty="0"/>
              <a:t>What is CI/CD</a:t>
            </a:r>
          </a:p>
        </p:txBody>
      </p:sp>
      <p:pic>
        <p:nvPicPr>
          <p:cNvPr id="5" name="Content Placeholder 4" descr="A diagram of a software development process&#10;&#10;Description automatically generated">
            <a:extLst>
              <a:ext uri="{FF2B5EF4-FFF2-40B4-BE49-F238E27FC236}">
                <a16:creationId xmlns:a16="http://schemas.microsoft.com/office/drawing/2014/main" id="{5D7CF354-E9EE-4552-EA75-95BC936ECEA6}"/>
              </a:ext>
            </a:extLst>
          </p:cNvPr>
          <p:cNvPicPr>
            <a:picLocks noGrp="1" noChangeAspect="1"/>
          </p:cNvPicPr>
          <p:nvPr>
            <p:ph idx="1"/>
          </p:nvPr>
        </p:nvPicPr>
        <p:blipFill>
          <a:blip r:embed="rId3"/>
          <a:stretch>
            <a:fillRect/>
          </a:stretch>
        </p:blipFill>
        <p:spPr>
          <a:xfrm>
            <a:off x="288225" y="2583584"/>
            <a:ext cx="3556811" cy="1979272"/>
          </a:xfrm>
        </p:spPr>
      </p:pic>
      <p:sp>
        <p:nvSpPr>
          <p:cNvPr id="7" name="TextBox 6">
            <a:extLst>
              <a:ext uri="{FF2B5EF4-FFF2-40B4-BE49-F238E27FC236}">
                <a16:creationId xmlns:a16="http://schemas.microsoft.com/office/drawing/2014/main" id="{840D8AB5-E42B-625D-55CB-1A4C4E13FBFC}"/>
              </a:ext>
            </a:extLst>
          </p:cNvPr>
          <p:cNvSpPr txBox="1"/>
          <p:nvPr/>
        </p:nvSpPr>
        <p:spPr>
          <a:xfrm>
            <a:off x="4233671" y="1813970"/>
            <a:ext cx="7374395" cy="2677656"/>
          </a:xfrm>
          <a:prstGeom prst="rect">
            <a:avLst/>
          </a:prstGeom>
          <a:noFill/>
        </p:spPr>
        <p:txBody>
          <a:bodyPr wrap="square">
            <a:spAutoFit/>
          </a:bodyPr>
          <a:lstStyle/>
          <a:p>
            <a:pPr marL="285750" indent="-285750" algn="l">
              <a:buFont typeface="Arial" panose="020B0604020202020204" pitchFamily="34" charset="0"/>
              <a:buChar char="•"/>
            </a:pPr>
            <a:r>
              <a:rPr lang="en-GB" sz="2400" b="0" i="0" dirty="0">
                <a:solidFill>
                  <a:srgbClr val="333333"/>
                </a:solidFill>
                <a:effectLst/>
                <a:latin typeface="OpenSans"/>
              </a:rPr>
              <a:t>CI/CD is not one process. It’s two separate and distinct processes that happen right after each other.</a:t>
            </a:r>
          </a:p>
          <a:p>
            <a:pPr marL="285750" indent="-285750" algn="l">
              <a:buFont typeface="Arial" panose="020B0604020202020204" pitchFamily="34" charset="0"/>
              <a:buChar char="•"/>
            </a:pPr>
            <a:r>
              <a:rPr lang="en-GB" sz="2400" b="0" i="0" dirty="0">
                <a:solidFill>
                  <a:srgbClr val="333333"/>
                </a:solidFill>
                <a:effectLst/>
                <a:latin typeface="OpenSans"/>
              </a:rPr>
              <a:t>CI is an automation process that allows you to integrate your work into the main branch so your branch stays within a reasonable distance.</a:t>
            </a:r>
          </a:p>
          <a:p>
            <a:pPr marL="285750" indent="-285750" algn="l">
              <a:buFont typeface="Arial" panose="020B0604020202020204" pitchFamily="34" charset="0"/>
              <a:buChar char="•"/>
            </a:pPr>
            <a:r>
              <a:rPr lang="en-GB" sz="2400" b="0" i="0" dirty="0">
                <a:solidFill>
                  <a:srgbClr val="333333"/>
                </a:solidFill>
                <a:effectLst/>
                <a:latin typeface="OpenSans"/>
              </a:rPr>
              <a:t>CD is</a:t>
            </a:r>
            <a:r>
              <a:rPr lang="en-GB" sz="2400" b="0" i="0" dirty="0">
                <a:solidFill>
                  <a:srgbClr val="1F1F1F"/>
                </a:solidFill>
                <a:effectLst/>
                <a:latin typeface="Source Sans Pro" panose="020B0503030403020204" pitchFamily="34" charset="0"/>
              </a:rPr>
              <a:t> then taking the integrated code and deploying it somewhere. </a:t>
            </a:r>
            <a:endParaRPr lang="en-GB" sz="2400" b="0" i="0" dirty="0">
              <a:solidFill>
                <a:srgbClr val="333333"/>
              </a:solidFill>
              <a:effectLst/>
              <a:latin typeface="OpenSans"/>
            </a:endParaRPr>
          </a:p>
        </p:txBody>
      </p:sp>
    </p:spTree>
    <p:extLst>
      <p:ext uri="{BB962C8B-B14F-4D97-AF65-F5344CB8AC3E}">
        <p14:creationId xmlns:p14="http://schemas.microsoft.com/office/powerpoint/2010/main" val="3652846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9AED-9AF0-DF1F-982C-0DE6D5FA2A97}"/>
              </a:ext>
            </a:extLst>
          </p:cNvPr>
          <p:cNvSpPr>
            <a:spLocks noGrp="1"/>
          </p:cNvSpPr>
          <p:nvPr>
            <p:ph type="title"/>
          </p:nvPr>
        </p:nvSpPr>
        <p:spPr/>
        <p:txBody>
          <a:bodyPr/>
          <a:lstStyle/>
          <a:p>
            <a:r>
              <a:rPr lang="en-BE" dirty="0"/>
              <a:t>CI/CD pipeline</a:t>
            </a:r>
          </a:p>
        </p:txBody>
      </p:sp>
      <p:pic>
        <p:nvPicPr>
          <p:cNvPr id="5" name="Content Placeholder 4" descr="A diagram of a software development process&#10;&#10;Description automatically generated">
            <a:extLst>
              <a:ext uri="{FF2B5EF4-FFF2-40B4-BE49-F238E27FC236}">
                <a16:creationId xmlns:a16="http://schemas.microsoft.com/office/drawing/2014/main" id="{81C1EAFE-C004-F459-8F34-13316054AA84}"/>
              </a:ext>
            </a:extLst>
          </p:cNvPr>
          <p:cNvPicPr>
            <a:picLocks noGrp="1" noChangeAspect="1"/>
          </p:cNvPicPr>
          <p:nvPr>
            <p:ph idx="1"/>
          </p:nvPr>
        </p:nvPicPr>
        <p:blipFill rotWithShape="1">
          <a:blip r:embed="rId3"/>
          <a:srcRect l="58171" t="45005" r="4606" b="43922"/>
          <a:stretch/>
        </p:blipFill>
        <p:spPr>
          <a:xfrm>
            <a:off x="6362299" y="2804988"/>
            <a:ext cx="3630716" cy="639672"/>
          </a:xfrm>
        </p:spPr>
      </p:pic>
      <p:pic>
        <p:nvPicPr>
          <p:cNvPr id="6" name="Content Placeholder 4" descr="A diagram of a software development process&#10;&#10;Description automatically generated">
            <a:extLst>
              <a:ext uri="{FF2B5EF4-FFF2-40B4-BE49-F238E27FC236}">
                <a16:creationId xmlns:a16="http://schemas.microsoft.com/office/drawing/2014/main" id="{A6762F3F-BC2A-4084-604C-D765621C8D17}"/>
              </a:ext>
            </a:extLst>
          </p:cNvPr>
          <p:cNvPicPr>
            <a:picLocks noChangeAspect="1"/>
          </p:cNvPicPr>
          <p:nvPr/>
        </p:nvPicPr>
        <p:blipFill rotWithShape="1">
          <a:blip r:embed="rId3"/>
          <a:srcRect l="1926" t="44502" r="43633" b="43029"/>
          <a:stretch/>
        </p:blipFill>
        <p:spPr>
          <a:xfrm>
            <a:off x="1468602" y="2761919"/>
            <a:ext cx="4745628" cy="643708"/>
          </a:xfrm>
          <a:prstGeom prst="rect">
            <a:avLst/>
          </a:prstGeom>
        </p:spPr>
      </p:pic>
      <p:sp>
        <p:nvSpPr>
          <p:cNvPr id="7" name="Rectangle 6">
            <a:extLst>
              <a:ext uri="{FF2B5EF4-FFF2-40B4-BE49-F238E27FC236}">
                <a16:creationId xmlns:a16="http://schemas.microsoft.com/office/drawing/2014/main" id="{FBAE7B48-6C38-E00A-ADD5-78CBFA7A922D}"/>
              </a:ext>
            </a:extLst>
          </p:cNvPr>
          <p:cNvSpPr/>
          <p:nvPr/>
        </p:nvSpPr>
        <p:spPr>
          <a:xfrm>
            <a:off x="8510352" y="1401930"/>
            <a:ext cx="96252" cy="3465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2" name="Group 11">
            <a:extLst>
              <a:ext uri="{FF2B5EF4-FFF2-40B4-BE49-F238E27FC236}">
                <a16:creationId xmlns:a16="http://schemas.microsoft.com/office/drawing/2014/main" id="{16767583-8684-6B5D-FBA1-3E0F6EA719B4}"/>
              </a:ext>
            </a:extLst>
          </p:cNvPr>
          <p:cNvGrpSpPr/>
          <p:nvPr/>
        </p:nvGrpSpPr>
        <p:grpSpPr>
          <a:xfrm>
            <a:off x="1481890" y="1936644"/>
            <a:ext cx="4745628" cy="2615381"/>
            <a:chOff x="1481890" y="1936644"/>
            <a:chExt cx="4745628" cy="2615381"/>
          </a:xfrm>
        </p:grpSpPr>
        <p:sp>
          <p:nvSpPr>
            <p:cNvPr id="8" name="Rectangle 7">
              <a:extLst>
                <a:ext uri="{FF2B5EF4-FFF2-40B4-BE49-F238E27FC236}">
                  <a16:creationId xmlns:a16="http://schemas.microsoft.com/office/drawing/2014/main" id="{54400357-8CC0-4CBD-F133-ECC82F66E5A1}"/>
                </a:ext>
              </a:extLst>
            </p:cNvPr>
            <p:cNvSpPr/>
            <p:nvPr/>
          </p:nvSpPr>
          <p:spPr>
            <a:xfrm>
              <a:off x="1481890" y="1973179"/>
              <a:ext cx="4745628" cy="2578846"/>
            </a:xfrm>
            <a:prstGeom prst="rect">
              <a:avLst/>
            </a:prstGeom>
            <a:noFill/>
            <a:ln w="28575">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TextBox 9">
              <a:extLst>
                <a:ext uri="{FF2B5EF4-FFF2-40B4-BE49-F238E27FC236}">
                  <a16:creationId xmlns:a16="http://schemas.microsoft.com/office/drawing/2014/main" id="{97875492-527B-5B73-AD0F-466587EAAC46}"/>
                </a:ext>
              </a:extLst>
            </p:cNvPr>
            <p:cNvSpPr txBox="1"/>
            <p:nvPr/>
          </p:nvSpPr>
          <p:spPr>
            <a:xfrm>
              <a:off x="2191728" y="1936644"/>
              <a:ext cx="3291038" cy="369332"/>
            </a:xfrm>
            <a:prstGeom prst="rect">
              <a:avLst/>
            </a:prstGeom>
            <a:noFill/>
          </p:spPr>
          <p:txBody>
            <a:bodyPr wrap="square" rtlCol="0">
              <a:spAutoFit/>
            </a:bodyPr>
            <a:lstStyle/>
            <a:p>
              <a:pPr algn="ctr"/>
              <a:r>
                <a:rPr lang="en-BE" dirty="0"/>
                <a:t>Continuous Intergration</a:t>
              </a:r>
            </a:p>
          </p:txBody>
        </p:sp>
      </p:grpSp>
      <p:grpSp>
        <p:nvGrpSpPr>
          <p:cNvPr id="13" name="Group 12">
            <a:extLst>
              <a:ext uri="{FF2B5EF4-FFF2-40B4-BE49-F238E27FC236}">
                <a16:creationId xmlns:a16="http://schemas.microsoft.com/office/drawing/2014/main" id="{25780692-CEED-C22C-CD60-EB3A32C27E1B}"/>
              </a:ext>
            </a:extLst>
          </p:cNvPr>
          <p:cNvGrpSpPr/>
          <p:nvPr/>
        </p:nvGrpSpPr>
        <p:grpSpPr>
          <a:xfrm>
            <a:off x="6304549" y="1973179"/>
            <a:ext cx="3782727" cy="2579571"/>
            <a:chOff x="6304549" y="1973179"/>
            <a:chExt cx="3782727" cy="2579571"/>
          </a:xfrm>
        </p:grpSpPr>
        <p:sp>
          <p:nvSpPr>
            <p:cNvPr id="9" name="Rectangle 8">
              <a:extLst>
                <a:ext uri="{FF2B5EF4-FFF2-40B4-BE49-F238E27FC236}">
                  <a16:creationId xmlns:a16="http://schemas.microsoft.com/office/drawing/2014/main" id="{3E314F7F-0089-5C3A-8AEA-E6D558E3CE03}"/>
                </a:ext>
              </a:extLst>
            </p:cNvPr>
            <p:cNvSpPr/>
            <p:nvPr/>
          </p:nvSpPr>
          <p:spPr>
            <a:xfrm>
              <a:off x="6304549" y="1973179"/>
              <a:ext cx="3782727" cy="2579571"/>
            </a:xfrm>
            <a:prstGeom prst="rect">
              <a:avLst/>
            </a:prstGeom>
            <a:noFill/>
            <a:ln w="28575">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 name="TextBox 10">
              <a:extLst>
                <a:ext uri="{FF2B5EF4-FFF2-40B4-BE49-F238E27FC236}">
                  <a16:creationId xmlns:a16="http://schemas.microsoft.com/office/drawing/2014/main" id="{51352F16-6ADB-272E-46FF-F5E79AE41291}"/>
                </a:ext>
              </a:extLst>
            </p:cNvPr>
            <p:cNvSpPr txBox="1"/>
            <p:nvPr/>
          </p:nvSpPr>
          <p:spPr>
            <a:xfrm>
              <a:off x="6532138" y="2019752"/>
              <a:ext cx="3291038" cy="369332"/>
            </a:xfrm>
            <a:prstGeom prst="rect">
              <a:avLst/>
            </a:prstGeom>
            <a:noFill/>
          </p:spPr>
          <p:txBody>
            <a:bodyPr wrap="square" rtlCol="0">
              <a:spAutoFit/>
            </a:bodyPr>
            <a:lstStyle/>
            <a:p>
              <a:pPr algn="ctr"/>
              <a:r>
                <a:rPr lang="en-BE" dirty="0"/>
                <a:t>Continuous Delivery</a:t>
              </a:r>
            </a:p>
          </p:txBody>
        </p:sp>
      </p:grpSp>
      <p:grpSp>
        <p:nvGrpSpPr>
          <p:cNvPr id="20" name="Group 19">
            <a:extLst>
              <a:ext uri="{FF2B5EF4-FFF2-40B4-BE49-F238E27FC236}">
                <a16:creationId xmlns:a16="http://schemas.microsoft.com/office/drawing/2014/main" id="{4B50F984-0504-4286-DADE-8FEF9963C393}"/>
              </a:ext>
            </a:extLst>
          </p:cNvPr>
          <p:cNvGrpSpPr/>
          <p:nvPr/>
        </p:nvGrpSpPr>
        <p:grpSpPr>
          <a:xfrm>
            <a:off x="3592701" y="2334696"/>
            <a:ext cx="1697496" cy="1321338"/>
            <a:chOff x="3592701" y="2334696"/>
            <a:chExt cx="1697496" cy="1321338"/>
          </a:xfrm>
        </p:grpSpPr>
        <p:sp>
          <p:nvSpPr>
            <p:cNvPr id="14" name="Curved Up Arrow 13">
              <a:extLst>
                <a:ext uri="{FF2B5EF4-FFF2-40B4-BE49-F238E27FC236}">
                  <a16:creationId xmlns:a16="http://schemas.microsoft.com/office/drawing/2014/main" id="{0843006D-3FD9-E52C-A40C-6D313A586713}"/>
                </a:ext>
              </a:extLst>
            </p:cNvPr>
            <p:cNvSpPr/>
            <p:nvPr/>
          </p:nvSpPr>
          <p:spPr>
            <a:xfrm rot="20228259" flipV="1">
              <a:off x="3595518" y="2334696"/>
              <a:ext cx="1199017" cy="497300"/>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5" name="Curved Up Arrow 14">
              <a:extLst>
                <a:ext uri="{FF2B5EF4-FFF2-40B4-BE49-F238E27FC236}">
                  <a16:creationId xmlns:a16="http://schemas.microsoft.com/office/drawing/2014/main" id="{8B268543-8CB9-0FAB-63DC-6309C763E261}"/>
                </a:ext>
              </a:extLst>
            </p:cNvPr>
            <p:cNvSpPr/>
            <p:nvPr/>
          </p:nvSpPr>
          <p:spPr>
            <a:xfrm rot="5400000" flipV="1">
              <a:off x="4434516" y="2800353"/>
              <a:ext cx="1212178" cy="499184"/>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6" name="Curved Up Arrow 15">
              <a:extLst>
                <a:ext uri="{FF2B5EF4-FFF2-40B4-BE49-F238E27FC236}">
                  <a16:creationId xmlns:a16="http://schemas.microsoft.com/office/drawing/2014/main" id="{8E04D356-6437-4BD9-A65A-D1EBF4573A14}"/>
                </a:ext>
              </a:extLst>
            </p:cNvPr>
            <p:cNvSpPr/>
            <p:nvPr/>
          </p:nvSpPr>
          <p:spPr>
            <a:xfrm rot="12410772" flipV="1">
              <a:off x="3592701" y="3255077"/>
              <a:ext cx="1127988" cy="399882"/>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grpSp>
      <p:grpSp>
        <p:nvGrpSpPr>
          <p:cNvPr id="21" name="Group 20">
            <a:extLst>
              <a:ext uri="{FF2B5EF4-FFF2-40B4-BE49-F238E27FC236}">
                <a16:creationId xmlns:a16="http://schemas.microsoft.com/office/drawing/2014/main" id="{EAE279BC-C6F4-8730-2F59-F5A6362E7E9D}"/>
              </a:ext>
            </a:extLst>
          </p:cNvPr>
          <p:cNvGrpSpPr/>
          <p:nvPr/>
        </p:nvGrpSpPr>
        <p:grpSpPr>
          <a:xfrm>
            <a:off x="7158700" y="2362006"/>
            <a:ext cx="1697496" cy="1321338"/>
            <a:chOff x="7158700" y="2362006"/>
            <a:chExt cx="1697496" cy="1321338"/>
          </a:xfrm>
        </p:grpSpPr>
        <p:sp>
          <p:nvSpPr>
            <p:cNvPr id="17" name="Curved Up Arrow 16">
              <a:extLst>
                <a:ext uri="{FF2B5EF4-FFF2-40B4-BE49-F238E27FC236}">
                  <a16:creationId xmlns:a16="http://schemas.microsoft.com/office/drawing/2014/main" id="{6C36F8D1-24F2-2A70-791D-3CF01E2AEC78}"/>
                </a:ext>
              </a:extLst>
            </p:cNvPr>
            <p:cNvSpPr/>
            <p:nvPr/>
          </p:nvSpPr>
          <p:spPr>
            <a:xfrm rot="20228259" flipV="1">
              <a:off x="7161517" y="2362006"/>
              <a:ext cx="1199017" cy="497300"/>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8" name="Curved Up Arrow 17">
              <a:extLst>
                <a:ext uri="{FF2B5EF4-FFF2-40B4-BE49-F238E27FC236}">
                  <a16:creationId xmlns:a16="http://schemas.microsoft.com/office/drawing/2014/main" id="{CB848328-9A9E-2DB4-C383-B5988ADCC7B1}"/>
                </a:ext>
              </a:extLst>
            </p:cNvPr>
            <p:cNvSpPr/>
            <p:nvPr/>
          </p:nvSpPr>
          <p:spPr>
            <a:xfrm rot="5400000" flipV="1">
              <a:off x="8000515" y="2827663"/>
              <a:ext cx="1212178" cy="499184"/>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9" name="Curved Up Arrow 18">
              <a:extLst>
                <a:ext uri="{FF2B5EF4-FFF2-40B4-BE49-F238E27FC236}">
                  <a16:creationId xmlns:a16="http://schemas.microsoft.com/office/drawing/2014/main" id="{AC45631E-7AF9-6963-C3DD-A5FEE708A99C}"/>
                </a:ext>
              </a:extLst>
            </p:cNvPr>
            <p:cNvSpPr/>
            <p:nvPr/>
          </p:nvSpPr>
          <p:spPr>
            <a:xfrm rot="12410772" flipV="1">
              <a:off x="7158700" y="3282387"/>
              <a:ext cx="1127988" cy="399882"/>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grpSp>
      <p:sp>
        <p:nvSpPr>
          <p:cNvPr id="3" name="Rectangle 2">
            <a:extLst>
              <a:ext uri="{FF2B5EF4-FFF2-40B4-BE49-F238E27FC236}">
                <a16:creationId xmlns:a16="http://schemas.microsoft.com/office/drawing/2014/main" id="{F0531923-7ACB-4606-4E81-0438E6BA8E60}"/>
              </a:ext>
            </a:extLst>
          </p:cNvPr>
          <p:cNvSpPr/>
          <p:nvPr/>
        </p:nvSpPr>
        <p:spPr>
          <a:xfrm>
            <a:off x="1481890" y="1973175"/>
            <a:ext cx="4745628" cy="2579571"/>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TextBox 3">
            <a:extLst>
              <a:ext uri="{FF2B5EF4-FFF2-40B4-BE49-F238E27FC236}">
                <a16:creationId xmlns:a16="http://schemas.microsoft.com/office/drawing/2014/main" id="{5DCD2C4F-B35C-33D4-EFE2-3064806DF1D3}"/>
              </a:ext>
            </a:extLst>
          </p:cNvPr>
          <p:cNvSpPr txBox="1"/>
          <p:nvPr/>
        </p:nvSpPr>
        <p:spPr>
          <a:xfrm>
            <a:off x="2702560" y="1447063"/>
            <a:ext cx="2304288" cy="523220"/>
          </a:xfrm>
          <a:prstGeom prst="rect">
            <a:avLst/>
          </a:prstGeom>
          <a:noFill/>
        </p:spPr>
        <p:txBody>
          <a:bodyPr wrap="square" rtlCol="0">
            <a:spAutoFit/>
          </a:bodyPr>
          <a:lstStyle/>
          <a:p>
            <a:r>
              <a:rPr lang="en-BE" sz="2800" dirty="0"/>
              <a:t>Project focus</a:t>
            </a:r>
          </a:p>
        </p:txBody>
      </p:sp>
      <p:sp>
        <p:nvSpPr>
          <p:cNvPr id="22" name="TextBox 21">
            <a:extLst>
              <a:ext uri="{FF2B5EF4-FFF2-40B4-BE49-F238E27FC236}">
                <a16:creationId xmlns:a16="http://schemas.microsoft.com/office/drawing/2014/main" id="{576983AA-3C08-801A-9482-506302E1E371}"/>
              </a:ext>
            </a:extLst>
          </p:cNvPr>
          <p:cNvSpPr txBox="1"/>
          <p:nvPr/>
        </p:nvSpPr>
        <p:spPr>
          <a:xfrm>
            <a:off x="6362299" y="4689905"/>
            <a:ext cx="4991501" cy="2092881"/>
          </a:xfrm>
          <a:prstGeom prst="rect">
            <a:avLst/>
          </a:prstGeom>
          <a:noFill/>
          <a:ln w="28575">
            <a:solidFill>
              <a:srgbClr val="0000EA"/>
            </a:solidFill>
          </a:ln>
        </p:spPr>
        <p:txBody>
          <a:bodyPr wrap="square" rtlCol="0">
            <a:spAutoFit/>
          </a:bodyPr>
          <a:lstStyle/>
          <a:p>
            <a:r>
              <a:rPr lang="en-US" dirty="0"/>
              <a:t>Staging environment for automated deployment</a:t>
            </a:r>
          </a:p>
          <a:p>
            <a:pPr marL="285750" indent="-285750">
              <a:buFont typeface="Arial" panose="020B0604020202020204" pitchFamily="34" charset="0"/>
              <a:buChar char="•"/>
            </a:pPr>
            <a:r>
              <a:rPr lang="en-US" sz="1600" b="1" dirty="0"/>
              <a:t>Release</a:t>
            </a:r>
            <a:r>
              <a:rPr lang="en-US" sz="1600" dirty="0"/>
              <a:t> – changes are prepared (e.g., triggering automated tests)</a:t>
            </a:r>
          </a:p>
          <a:p>
            <a:pPr marL="285750" indent="-285750">
              <a:buFont typeface="Arial" panose="020B0604020202020204" pitchFamily="34" charset="0"/>
              <a:buChar char="•"/>
            </a:pPr>
            <a:r>
              <a:rPr lang="en-US" sz="1600" b="1" dirty="0"/>
              <a:t>Deploy</a:t>
            </a:r>
            <a:r>
              <a:rPr lang="en-US" sz="1600" dirty="0"/>
              <a:t> – packaged application is deployed in the staging environment </a:t>
            </a:r>
          </a:p>
          <a:p>
            <a:pPr marL="285750" indent="-285750">
              <a:buFont typeface="Arial" panose="020B0604020202020204" pitchFamily="34" charset="0"/>
              <a:buChar char="•"/>
            </a:pPr>
            <a:r>
              <a:rPr lang="en-US" sz="1600" b="1" dirty="0"/>
              <a:t>Operate</a:t>
            </a:r>
            <a:r>
              <a:rPr lang="en-US" sz="1600" dirty="0"/>
              <a:t> -  </a:t>
            </a:r>
            <a:r>
              <a:rPr lang="en-GB" sz="1600" b="0" i="0" dirty="0">
                <a:effectLst/>
              </a:rPr>
              <a:t>the application is actively monitored and maintained in the production environment (</a:t>
            </a:r>
            <a:r>
              <a:rPr lang="en-GB" sz="1600" b="1" i="0" dirty="0">
                <a:effectLst/>
              </a:rPr>
              <a:t>manual step</a:t>
            </a:r>
            <a:r>
              <a:rPr lang="en-GB" sz="1600" b="0" i="0" dirty="0">
                <a:effectLst/>
              </a:rPr>
              <a:t>)</a:t>
            </a:r>
            <a:endParaRPr lang="en-US" sz="1600" dirty="0"/>
          </a:p>
        </p:txBody>
      </p:sp>
      <p:sp>
        <p:nvSpPr>
          <p:cNvPr id="23" name="TextBox 22">
            <a:extLst>
              <a:ext uri="{FF2B5EF4-FFF2-40B4-BE49-F238E27FC236}">
                <a16:creationId xmlns:a16="http://schemas.microsoft.com/office/drawing/2014/main" id="{AFC82141-0A76-EAB9-520A-42D31380B67B}"/>
              </a:ext>
            </a:extLst>
          </p:cNvPr>
          <p:cNvSpPr txBox="1"/>
          <p:nvPr/>
        </p:nvSpPr>
        <p:spPr>
          <a:xfrm>
            <a:off x="1222729" y="4689905"/>
            <a:ext cx="4991501" cy="1908215"/>
          </a:xfrm>
          <a:prstGeom prst="rect">
            <a:avLst/>
          </a:prstGeom>
          <a:noFill/>
          <a:ln w="28575">
            <a:solidFill>
              <a:srgbClr val="0000EA"/>
            </a:solidFill>
          </a:ln>
        </p:spPr>
        <p:txBody>
          <a:bodyPr wrap="square" rtlCol="0">
            <a:spAutoFit/>
          </a:bodyPr>
          <a:lstStyle/>
          <a:p>
            <a:r>
              <a:rPr lang="en-US" dirty="0"/>
              <a:t>Encompasses the entire software development lifecycle from </a:t>
            </a:r>
            <a:r>
              <a:rPr lang="en-US" b="1" dirty="0"/>
              <a:t>planning</a:t>
            </a:r>
            <a:r>
              <a:rPr lang="en-US" dirty="0"/>
              <a:t> and </a:t>
            </a:r>
            <a:r>
              <a:rPr lang="en-US" b="1" dirty="0"/>
              <a:t>coding</a:t>
            </a:r>
            <a:r>
              <a:rPr lang="en-US" dirty="0"/>
              <a:t> to </a:t>
            </a:r>
            <a:r>
              <a:rPr lang="en-US" b="1" dirty="0"/>
              <a:t>building</a:t>
            </a:r>
            <a:r>
              <a:rPr lang="en-US" dirty="0"/>
              <a:t> and </a:t>
            </a:r>
            <a:r>
              <a:rPr lang="en-US" b="1" dirty="0"/>
              <a:t>testing</a:t>
            </a:r>
          </a:p>
          <a:p>
            <a:pPr marL="285750" indent="-285750">
              <a:buFont typeface="Arial" panose="020B0604020202020204" pitchFamily="34" charset="0"/>
              <a:buChar char="•"/>
            </a:pPr>
            <a:r>
              <a:rPr lang="en-US" sz="1600" dirty="0"/>
              <a:t>Emphasis on the frequent integration of code changes</a:t>
            </a:r>
          </a:p>
          <a:p>
            <a:pPr marL="285750" indent="-285750">
              <a:buFont typeface="Arial" panose="020B0604020202020204" pitchFamily="34" charset="0"/>
              <a:buChar char="•"/>
            </a:pPr>
            <a:r>
              <a:rPr lang="en-GB" sz="1600" b="0" i="0" dirty="0">
                <a:effectLst/>
              </a:rPr>
              <a:t>automated building of the application</a:t>
            </a:r>
            <a:endParaRPr lang="en-US" sz="1600" b="0" i="0" dirty="0">
              <a:effectLst/>
            </a:endParaRPr>
          </a:p>
          <a:p>
            <a:pPr marL="285750" indent="-285750">
              <a:buFont typeface="Arial" panose="020B0604020202020204" pitchFamily="34" charset="0"/>
              <a:buChar char="•"/>
            </a:pPr>
            <a:r>
              <a:rPr lang="en-GB" sz="1600" b="0" i="0" dirty="0">
                <a:effectLst/>
              </a:rPr>
              <a:t>running of automated tests to ensure the quality and correctness</a:t>
            </a:r>
            <a:endParaRPr lang="en-US" sz="1600" dirty="0"/>
          </a:p>
        </p:txBody>
      </p:sp>
    </p:spTree>
    <p:extLst>
      <p:ext uri="{BB962C8B-B14F-4D97-AF65-F5344CB8AC3E}">
        <p14:creationId xmlns:p14="http://schemas.microsoft.com/office/powerpoint/2010/main" val="258391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dissolv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9AED-9AF0-DF1F-982C-0DE6D5FA2A97}"/>
              </a:ext>
            </a:extLst>
          </p:cNvPr>
          <p:cNvSpPr>
            <a:spLocks noGrp="1"/>
          </p:cNvSpPr>
          <p:nvPr>
            <p:ph type="title"/>
          </p:nvPr>
        </p:nvSpPr>
        <p:spPr/>
        <p:txBody>
          <a:bodyPr/>
          <a:lstStyle/>
          <a:p>
            <a:r>
              <a:rPr lang="en-BE" dirty="0"/>
              <a:t>Continuous Deployment</a:t>
            </a:r>
          </a:p>
        </p:txBody>
      </p:sp>
      <p:sp>
        <p:nvSpPr>
          <p:cNvPr id="7" name="Rectangle 6">
            <a:extLst>
              <a:ext uri="{FF2B5EF4-FFF2-40B4-BE49-F238E27FC236}">
                <a16:creationId xmlns:a16="http://schemas.microsoft.com/office/drawing/2014/main" id="{FBAE7B48-6C38-E00A-ADD5-78CBFA7A922D}"/>
              </a:ext>
            </a:extLst>
          </p:cNvPr>
          <p:cNvSpPr/>
          <p:nvPr/>
        </p:nvSpPr>
        <p:spPr>
          <a:xfrm>
            <a:off x="8510352" y="1401930"/>
            <a:ext cx="96252" cy="3465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22" name="Content Placeholder 21" descr="A diagram of process automation&#10;&#10;Description automatically generated">
            <a:extLst>
              <a:ext uri="{FF2B5EF4-FFF2-40B4-BE49-F238E27FC236}">
                <a16:creationId xmlns:a16="http://schemas.microsoft.com/office/drawing/2014/main" id="{C4F03D7B-DB37-28AD-0D8D-5E0E21543EBE}"/>
              </a:ext>
            </a:extLst>
          </p:cNvPr>
          <p:cNvPicPr>
            <a:picLocks noGrp="1" noChangeAspect="1"/>
          </p:cNvPicPr>
          <p:nvPr>
            <p:ph idx="1"/>
          </p:nvPr>
        </p:nvPicPr>
        <p:blipFill>
          <a:blip r:embed="rId3"/>
          <a:stretch>
            <a:fillRect/>
          </a:stretch>
        </p:blipFill>
        <p:spPr>
          <a:xfrm>
            <a:off x="2204719" y="1690688"/>
            <a:ext cx="6624321" cy="3213453"/>
          </a:xfrm>
          <a:prstGeom prst="rect">
            <a:avLst/>
          </a:prstGeom>
        </p:spPr>
      </p:pic>
      <p:sp>
        <p:nvSpPr>
          <p:cNvPr id="3" name="TextBox 2">
            <a:extLst>
              <a:ext uri="{FF2B5EF4-FFF2-40B4-BE49-F238E27FC236}">
                <a16:creationId xmlns:a16="http://schemas.microsoft.com/office/drawing/2014/main" id="{B3264D96-2B39-CACE-7FB7-49D74A881932}"/>
              </a:ext>
            </a:extLst>
          </p:cNvPr>
          <p:cNvSpPr txBox="1"/>
          <p:nvPr/>
        </p:nvSpPr>
        <p:spPr>
          <a:xfrm>
            <a:off x="7464295" y="4977235"/>
            <a:ext cx="2284617" cy="738664"/>
          </a:xfrm>
          <a:prstGeom prst="rect">
            <a:avLst/>
          </a:prstGeom>
          <a:noFill/>
          <a:ln w="28575">
            <a:solidFill>
              <a:srgbClr val="0000EA"/>
            </a:solidFill>
          </a:ln>
        </p:spPr>
        <p:txBody>
          <a:bodyPr wrap="square" rtlCol="0">
            <a:spAutoFit/>
          </a:bodyPr>
          <a:lstStyle/>
          <a:p>
            <a:r>
              <a:rPr lang="en-US" sz="1400" dirty="0"/>
              <a:t>Pushing changes to production automatically after passing CI</a:t>
            </a:r>
          </a:p>
        </p:txBody>
      </p:sp>
      <p:sp>
        <p:nvSpPr>
          <p:cNvPr id="4" name="TextBox 3">
            <a:extLst>
              <a:ext uri="{FF2B5EF4-FFF2-40B4-BE49-F238E27FC236}">
                <a16:creationId xmlns:a16="http://schemas.microsoft.com/office/drawing/2014/main" id="{D53C71B4-59C3-E37A-82E8-3459432F4834}"/>
              </a:ext>
            </a:extLst>
          </p:cNvPr>
          <p:cNvSpPr txBox="1"/>
          <p:nvPr/>
        </p:nvSpPr>
        <p:spPr>
          <a:xfrm>
            <a:off x="4856480" y="4945595"/>
            <a:ext cx="2296160" cy="738664"/>
          </a:xfrm>
          <a:prstGeom prst="rect">
            <a:avLst/>
          </a:prstGeom>
          <a:noFill/>
          <a:ln w="28575">
            <a:solidFill>
              <a:srgbClr val="0000EA"/>
            </a:solidFill>
          </a:ln>
        </p:spPr>
        <p:txBody>
          <a:bodyPr wrap="square" rtlCol="0">
            <a:spAutoFit/>
          </a:bodyPr>
          <a:lstStyle/>
          <a:p>
            <a:r>
              <a:rPr lang="en-US" sz="1400" dirty="0"/>
              <a:t>Manual approval of the changes after CI before deployment</a:t>
            </a:r>
          </a:p>
        </p:txBody>
      </p:sp>
      <p:grpSp>
        <p:nvGrpSpPr>
          <p:cNvPr id="10" name="Group 9">
            <a:extLst>
              <a:ext uri="{FF2B5EF4-FFF2-40B4-BE49-F238E27FC236}">
                <a16:creationId xmlns:a16="http://schemas.microsoft.com/office/drawing/2014/main" id="{3C97FD5C-B861-A048-7E6D-743A759707F3}"/>
              </a:ext>
            </a:extLst>
          </p:cNvPr>
          <p:cNvGrpSpPr/>
          <p:nvPr/>
        </p:nvGrpSpPr>
        <p:grpSpPr>
          <a:xfrm>
            <a:off x="1937315" y="5192899"/>
            <a:ext cx="7371174" cy="1788789"/>
            <a:chOff x="2119349" y="5145373"/>
            <a:chExt cx="7371174" cy="1788789"/>
          </a:xfrm>
        </p:grpSpPr>
        <p:sp>
          <p:nvSpPr>
            <p:cNvPr id="8" name="TextBox 7">
              <a:extLst>
                <a:ext uri="{FF2B5EF4-FFF2-40B4-BE49-F238E27FC236}">
                  <a16:creationId xmlns:a16="http://schemas.microsoft.com/office/drawing/2014/main" id="{59E6E7C3-2688-6064-BCC6-6BB357988D70}"/>
                </a:ext>
              </a:extLst>
            </p:cNvPr>
            <p:cNvSpPr txBox="1"/>
            <p:nvPr/>
          </p:nvSpPr>
          <p:spPr>
            <a:xfrm>
              <a:off x="2119349" y="6306508"/>
              <a:ext cx="2367281" cy="369332"/>
            </a:xfrm>
            <a:prstGeom prst="rect">
              <a:avLst/>
            </a:prstGeom>
            <a:noFill/>
            <a:ln w="28575">
              <a:solidFill>
                <a:srgbClr val="0000EA"/>
              </a:solidFill>
            </a:ln>
          </p:spPr>
          <p:txBody>
            <a:bodyPr wrap="square" rtlCol="0">
              <a:spAutoFit/>
            </a:bodyPr>
            <a:lstStyle/>
            <a:p>
              <a:r>
                <a:rPr lang="en-US" dirty="0"/>
                <a:t>Continuous Integration</a:t>
              </a:r>
            </a:p>
          </p:txBody>
        </p:sp>
        <p:sp>
          <p:nvSpPr>
            <p:cNvPr id="9" name="TextBox 8">
              <a:extLst>
                <a:ext uri="{FF2B5EF4-FFF2-40B4-BE49-F238E27FC236}">
                  <a16:creationId xmlns:a16="http://schemas.microsoft.com/office/drawing/2014/main" id="{BA731D68-C753-EFD4-15EF-BEF917BC34FB}"/>
                </a:ext>
              </a:extLst>
            </p:cNvPr>
            <p:cNvSpPr txBox="1"/>
            <p:nvPr/>
          </p:nvSpPr>
          <p:spPr>
            <a:xfrm>
              <a:off x="7001326" y="6382684"/>
              <a:ext cx="2489197" cy="369332"/>
            </a:xfrm>
            <a:prstGeom prst="rect">
              <a:avLst/>
            </a:prstGeom>
            <a:noFill/>
            <a:ln w="28575">
              <a:solidFill>
                <a:srgbClr val="0000EA"/>
              </a:solidFill>
            </a:ln>
          </p:spPr>
          <p:txBody>
            <a:bodyPr wrap="square" rtlCol="0">
              <a:spAutoFit/>
            </a:bodyPr>
            <a:lstStyle/>
            <a:p>
              <a:r>
                <a:rPr lang="en-US" dirty="0"/>
                <a:t>Continuous Deployment</a:t>
              </a:r>
            </a:p>
          </p:txBody>
        </p:sp>
        <p:pic>
          <p:nvPicPr>
            <p:cNvPr id="1026" name="Picture 2" descr="Jump Arrow Icons - Free SVG &amp; PNG Jump Arrow Images - Noun ...">
              <a:extLst>
                <a:ext uri="{FF2B5EF4-FFF2-40B4-BE49-F238E27FC236}">
                  <a16:creationId xmlns:a16="http://schemas.microsoft.com/office/drawing/2014/main" id="{056B54F4-303D-953E-16B1-9B287FFE28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386327">
              <a:off x="3994372" y="5145373"/>
              <a:ext cx="3379183" cy="178878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7177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descr="A diagram of a bug-fix branch&#10;&#10;Description automatically generated">
            <a:extLst>
              <a:ext uri="{FF2B5EF4-FFF2-40B4-BE49-F238E27FC236}">
                <a16:creationId xmlns:a16="http://schemas.microsoft.com/office/drawing/2014/main" id="{3778FE61-D900-085C-4A4F-F7B86D2BF30E}"/>
              </a:ext>
            </a:extLst>
          </p:cNvPr>
          <p:cNvPicPr>
            <a:picLocks noChangeAspect="1"/>
          </p:cNvPicPr>
          <p:nvPr/>
        </p:nvPicPr>
        <p:blipFill>
          <a:blip r:embed="rId3"/>
          <a:stretch>
            <a:fillRect/>
          </a:stretch>
        </p:blipFill>
        <p:spPr>
          <a:xfrm>
            <a:off x="1259784" y="1584187"/>
            <a:ext cx="3086929" cy="1400382"/>
          </a:xfrm>
          <a:prstGeom prst="rect">
            <a:avLst/>
          </a:prstGeom>
        </p:spPr>
      </p:pic>
      <p:sp>
        <p:nvSpPr>
          <p:cNvPr id="48" name="TextBox 47">
            <a:extLst>
              <a:ext uri="{FF2B5EF4-FFF2-40B4-BE49-F238E27FC236}">
                <a16:creationId xmlns:a16="http://schemas.microsoft.com/office/drawing/2014/main" id="{85754DF1-A49A-7925-F72E-6A34CC6EA0AD}"/>
              </a:ext>
            </a:extLst>
          </p:cNvPr>
          <p:cNvSpPr txBox="1"/>
          <p:nvPr/>
        </p:nvSpPr>
        <p:spPr>
          <a:xfrm>
            <a:off x="1099930" y="649357"/>
            <a:ext cx="4081670" cy="523220"/>
          </a:xfrm>
          <a:prstGeom prst="rect">
            <a:avLst/>
          </a:prstGeom>
          <a:noFill/>
        </p:spPr>
        <p:txBody>
          <a:bodyPr wrap="square" rtlCol="0">
            <a:spAutoFit/>
          </a:bodyPr>
          <a:lstStyle/>
          <a:p>
            <a:r>
              <a:rPr lang="en-BE" sz="2800" dirty="0"/>
              <a:t>Traditional Development</a:t>
            </a:r>
          </a:p>
        </p:txBody>
      </p:sp>
      <p:sp>
        <p:nvSpPr>
          <p:cNvPr id="49" name="TextBox 48">
            <a:extLst>
              <a:ext uri="{FF2B5EF4-FFF2-40B4-BE49-F238E27FC236}">
                <a16:creationId xmlns:a16="http://schemas.microsoft.com/office/drawing/2014/main" id="{CECBF2B3-0580-3464-3884-F2E4357C7DB0}"/>
              </a:ext>
            </a:extLst>
          </p:cNvPr>
          <p:cNvSpPr txBox="1"/>
          <p:nvPr/>
        </p:nvSpPr>
        <p:spPr>
          <a:xfrm>
            <a:off x="7235688" y="655743"/>
            <a:ext cx="3233530" cy="523220"/>
          </a:xfrm>
          <a:prstGeom prst="rect">
            <a:avLst/>
          </a:prstGeom>
          <a:noFill/>
        </p:spPr>
        <p:txBody>
          <a:bodyPr wrap="square" rtlCol="0">
            <a:spAutoFit/>
          </a:bodyPr>
          <a:lstStyle/>
          <a:p>
            <a:r>
              <a:rPr lang="en-BE" sz="2800" dirty="0"/>
              <a:t>CI Development</a:t>
            </a:r>
          </a:p>
        </p:txBody>
      </p:sp>
      <p:sp>
        <p:nvSpPr>
          <p:cNvPr id="50" name="TextBox 49">
            <a:extLst>
              <a:ext uri="{FF2B5EF4-FFF2-40B4-BE49-F238E27FC236}">
                <a16:creationId xmlns:a16="http://schemas.microsoft.com/office/drawing/2014/main" id="{6908026B-FE29-CB67-CC0C-346995E818C6}"/>
              </a:ext>
            </a:extLst>
          </p:cNvPr>
          <p:cNvSpPr txBox="1"/>
          <p:nvPr/>
        </p:nvSpPr>
        <p:spPr>
          <a:xfrm>
            <a:off x="490331" y="3260345"/>
            <a:ext cx="5459895" cy="2308324"/>
          </a:xfrm>
          <a:prstGeom prst="rect">
            <a:avLst/>
          </a:prstGeom>
          <a:noFill/>
        </p:spPr>
        <p:txBody>
          <a:bodyPr wrap="square" rtlCol="0">
            <a:spAutoFit/>
          </a:bodyPr>
          <a:lstStyle/>
          <a:p>
            <a:pPr marL="285750" indent="-285750">
              <a:buFont typeface="Arial" panose="020B0604020202020204" pitchFamily="34" charset="0"/>
              <a:buChar char="•"/>
            </a:pPr>
            <a:r>
              <a:rPr lang="en-BE" sz="2400" dirty="0"/>
              <a:t>Developers work in long-lived development branches</a:t>
            </a:r>
          </a:p>
          <a:p>
            <a:pPr marL="285750" indent="-285750">
              <a:buFont typeface="Arial" panose="020B0604020202020204" pitchFamily="34" charset="0"/>
              <a:buChar char="•"/>
            </a:pPr>
            <a:r>
              <a:rPr lang="en-BE" sz="2400" dirty="0"/>
              <a:t>Merging and building occurs periodically</a:t>
            </a:r>
          </a:p>
          <a:p>
            <a:pPr marL="285750" indent="-285750">
              <a:buFont typeface="Arial" panose="020B0604020202020204" pitchFamily="34" charset="0"/>
              <a:buChar char="•"/>
            </a:pPr>
            <a:r>
              <a:rPr lang="en-BE" sz="2400" dirty="0"/>
              <a:t>Continued development on branches causes drift</a:t>
            </a:r>
          </a:p>
        </p:txBody>
      </p:sp>
      <p:cxnSp>
        <p:nvCxnSpPr>
          <p:cNvPr id="52" name="Straight Connector 51">
            <a:extLst>
              <a:ext uri="{FF2B5EF4-FFF2-40B4-BE49-F238E27FC236}">
                <a16:creationId xmlns:a16="http://schemas.microsoft.com/office/drawing/2014/main" id="{5933A89C-D917-9641-DC9F-C6A4203D642D}"/>
              </a:ext>
            </a:extLst>
          </p:cNvPr>
          <p:cNvCxnSpPr>
            <a:cxnSpLocks/>
          </p:cNvCxnSpPr>
          <p:nvPr/>
        </p:nvCxnSpPr>
        <p:spPr>
          <a:xfrm>
            <a:off x="5950226" y="649357"/>
            <a:ext cx="0" cy="569891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55" name="Picture 54" descr="A diagram of a code&#10;&#10;Description automatically generated">
            <a:extLst>
              <a:ext uri="{FF2B5EF4-FFF2-40B4-BE49-F238E27FC236}">
                <a16:creationId xmlns:a16="http://schemas.microsoft.com/office/drawing/2014/main" id="{397DFB28-D2CD-168D-BBC3-A1B34EF6F20E}"/>
              </a:ext>
            </a:extLst>
          </p:cNvPr>
          <p:cNvPicPr>
            <a:picLocks noChangeAspect="1"/>
          </p:cNvPicPr>
          <p:nvPr/>
        </p:nvPicPr>
        <p:blipFill>
          <a:blip r:embed="rId4"/>
          <a:stretch>
            <a:fillRect/>
          </a:stretch>
        </p:blipFill>
        <p:spPr>
          <a:xfrm>
            <a:off x="7360481" y="1584187"/>
            <a:ext cx="2983943" cy="1382037"/>
          </a:xfrm>
          <a:prstGeom prst="rect">
            <a:avLst/>
          </a:prstGeom>
        </p:spPr>
      </p:pic>
      <p:sp>
        <p:nvSpPr>
          <p:cNvPr id="57" name="TextBox 56">
            <a:extLst>
              <a:ext uri="{FF2B5EF4-FFF2-40B4-BE49-F238E27FC236}">
                <a16:creationId xmlns:a16="http://schemas.microsoft.com/office/drawing/2014/main" id="{7CCE7A4E-8396-3239-7014-9275E725D8F5}"/>
              </a:ext>
            </a:extLst>
          </p:cNvPr>
          <p:cNvSpPr txBox="1"/>
          <p:nvPr/>
        </p:nvSpPr>
        <p:spPr>
          <a:xfrm>
            <a:off x="6732105" y="3371448"/>
            <a:ext cx="5459895" cy="1384995"/>
          </a:xfrm>
          <a:prstGeom prst="rect">
            <a:avLst/>
          </a:prstGeom>
          <a:noFill/>
        </p:spPr>
        <p:txBody>
          <a:bodyPr wrap="square" rtlCol="0">
            <a:spAutoFit/>
          </a:bodyPr>
          <a:lstStyle/>
          <a:p>
            <a:pPr marL="285750" indent="-285750">
              <a:buFont typeface="Arial" panose="020B0604020202020204" pitchFamily="34" charset="0"/>
              <a:buChar char="•"/>
            </a:pPr>
            <a:r>
              <a:rPr lang="en-BE" sz="2800" dirty="0"/>
              <a:t>Short-lived branches</a:t>
            </a:r>
          </a:p>
          <a:p>
            <a:pPr marL="285750" indent="-285750">
              <a:buFont typeface="Arial" panose="020B0604020202020204" pitchFamily="34" charset="0"/>
              <a:buChar char="•"/>
            </a:pPr>
            <a:r>
              <a:rPr lang="en-BE" sz="2800" dirty="0"/>
              <a:t>Frequent pull requests</a:t>
            </a:r>
          </a:p>
          <a:p>
            <a:pPr marL="285750" indent="-285750">
              <a:buFont typeface="Arial" panose="020B0604020202020204" pitchFamily="34" charset="0"/>
              <a:buChar char="•"/>
            </a:pPr>
            <a:r>
              <a:rPr lang="en-BE" sz="2800" dirty="0"/>
              <a:t>Automated CI tools</a:t>
            </a:r>
          </a:p>
        </p:txBody>
      </p:sp>
    </p:spTree>
    <p:extLst>
      <p:ext uri="{BB962C8B-B14F-4D97-AF65-F5344CB8AC3E}">
        <p14:creationId xmlns:p14="http://schemas.microsoft.com/office/powerpoint/2010/main" val="4035046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3C49-7E10-3E1C-7142-F44FC71BA0DB}"/>
              </a:ext>
            </a:extLst>
          </p:cNvPr>
          <p:cNvSpPr>
            <a:spLocks noGrp="1"/>
          </p:cNvSpPr>
          <p:nvPr>
            <p:ph type="title"/>
          </p:nvPr>
        </p:nvSpPr>
        <p:spPr>
          <a:xfrm>
            <a:off x="838200" y="260625"/>
            <a:ext cx="10515600" cy="840823"/>
          </a:xfrm>
        </p:spPr>
        <p:txBody>
          <a:bodyPr/>
          <a:lstStyle/>
          <a:p>
            <a:r>
              <a:rPr lang="en-BE" dirty="0"/>
              <a:t>Short-lived branches</a:t>
            </a:r>
          </a:p>
        </p:txBody>
      </p:sp>
      <p:sp>
        <p:nvSpPr>
          <p:cNvPr id="3" name="Content Placeholder 2">
            <a:extLst>
              <a:ext uri="{FF2B5EF4-FFF2-40B4-BE49-F238E27FC236}">
                <a16:creationId xmlns:a16="http://schemas.microsoft.com/office/drawing/2014/main" id="{45B9648A-A1E2-3BD0-E70B-2F52EAC5ED32}"/>
              </a:ext>
            </a:extLst>
          </p:cNvPr>
          <p:cNvSpPr>
            <a:spLocks noGrp="1"/>
          </p:cNvSpPr>
          <p:nvPr>
            <p:ph idx="1"/>
          </p:nvPr>
        </p:nvSpPr>
        <p:spPr>
          <a:xfrm>
            <a:off x="1129748" y="1838877"/>
            <a:ext cx="7881730" cy="4351338"/>
          </a:xfrm>
        </p:spPr>
        <p:txBody>
          <a:bodyPr>
            <a:normAutofit/>
          </a:bodyPr>
          <a:lstStyle/>
          <a:p>
            <a:r>
              <a:rPr lang="en-BE" sz="3200" dirty="0"/>
              <a:t>A playground for developers to create and test new features</a:t>
            </a:r>
          </a:p>
          <a:p>
            <a:r>
              <a:rPr lang="en-BE" sz="3200" dirty="0"/>
              <a:t>Meant to be deleted after being merged</a:t>
            </a:r>
          </a:p>
          <a:p>
            <a:r>
              <a:rPr lang="en-BE" sz="3200" dirty="0"/>
              <a:t>Benefits</a:t>
            </a:r>
          </a:p>
          <a:p>
            <a:pPr lvl="1"/>
            <a:r>
              <a:rPr lang="en-BE" sz="2800" dirty="0"/>
              <a:t>Reduces drift</a:t>
            </a:r>
          </a:p>
          <a:p>
            <a:pPr lvl="1"/>
            <a:r>
              <a:rPr lang="en-GB" sz="2800" dirty="0"/>
              <a:t>R</a:t>
            </a:r>
            <a:r>
              <a:rPr lang="en-BE" sz="2800" dirty="0"/>
              <a:t>educes parallel changes</a:t>
            </a:r>
          </a:p>
        </p:txBody>
      </p:sp>
      <p:pic>
        <p:nvPicPr>
          <p:cNvPr id="4" name="Picture 3" descr="A diagram of a code&#10;&#10;Description automatically generated">
            <a:extLst>
              <a:ext uri="{FF2B5EF4-FFF2-40B4-BE49-F238E27FC236}">
                <a16:creationId xmlns:a16="http://schemas.microsoft.com/office/drawing/2014/main" id="{B6CFBED1-E837-64D1-2CEC-10186CD2FE83}"/>
              </a:ext>
            </a:extLst>
          </p:cNvPr>
          <p:cNvPicPr>
            <a:picLocks noChangeAspect="1"/>
          </p:cNvPicPr>
          <p:nvPr/>
        </p:nvPicPr>
        <p:blipFill>
          <a:blip r:embed="rId2"/>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1225743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3C49-7E10-3E1C-7142-F44FC71BA0DB}"/>
              </a:ext>
            </a:extLst>
          </p:cNvPr>
          <p:cNvSpPr>
            <a:spLocks noGrp="1"/>
          </p:cNvSpPr>
          <p:nvPr>
            <p:ph type="title"/>
          </p:nvPr>
        </p:nvSpPr>
        <p:spPr>
          <a:xfrm>
            <a:off x="838200" y="260625"/>
            <a:ext cx="10515600" cy="840823"/>
          </a:xfrm>
        </p:spPr>
        <p:txBody>
          <a:bodyPr/>
          <a:lstStyle/>
          <a:p>
            <a:r>
              <a:rPr lang="en-BE" dirty="0"/>
              <a:t>Frequent pull requests</a:t>
            </a:r>
          </a:p>
        </p:txBody>
      </p:sp>
      <p:sp>
        <p:nvSpPr>
          <p:cNvPr id="3" name="Content Placeholder 2">
            <a:extLst>
              <a:ext uri="{FF2B5EF4-FFF2-40B4-BE49-F238E27FC236}">
                <a16:creationId xmlns:a16="http://schemas.microsoft.com/office/drawing/2014/main" id="{45B9648A-A1E2-3BD0-E70B-2F52EAC5ED32}"/>
              </a:ext>
            </a:extLst>
          </p:cNvPr>
          <p:cNvSpPr>
            <a:spLocks noGrp="1"/>
          </p:cNvSpPr>
          <p:nvPr>
            <p:ph idx="1"/>
          </p:nvPr>
        </p:nvSpPr>
        <p:spPr>
          <a:xfrm>
            <a:off x="1129748" y="1838877"/>
            <a:ext cx="10224052" cy="4351338"/>
          </a:xfrm>
        </p:spPr>
        <p:txBody>
          <a:bodyPr>
            <a:normAutofit/>
          </a:bodyPr>
          <a:lstStyle/>
          <a:p>
            <a:r>
              <a:rPr lang="en-BE" sz="3200" dirty="0"/>
              <a:t>Created for a specific feature or bug-fix</a:t>
            </a:r>
          </a:p>
          <a:p>
            <a:r>
              <a:rPr lang="en-BE" sz="3200" dirty="0"/>
              <a:t>Merged by maintaners/owners</a:t>
            </a:r>
          </a:p>
          <a:p>
            <a:r>
              <a:rPr lang="en-BE" sz="3200" dirty="0"/>
              <a:t>Frequent pull requests serve as small pieces of bigger puzzle, </a:t>
            </a:r>
            <a:r>
              <a:rPr lang="en-GB" sz="3200" b="0" i="0" dirty="0">
                <a:solidFill>
                  <a:srgbClr val="333333"/>
                </a:solidFill>
                <a:effectLst/>
                <a:latin typeface="OpenSans"/>
              </a:rPr>
              <a:t>it easy to build upon the most updated code.</a:t>
            </a:r>
            <a:endParaRPr lang="en-BE" sz="3200" dirty="0"/>
          </a:p>
          <a:p>
            <a:r>
              <a:rPr lang="en-BE" sz="3200" dirty="0"/>
              <a:t>Benefits:</a:t>
            </a:r>
          </a:p>
          <a:p>
            <a:pPr lvl="1"/>
            <a:r>
              <a:rPr lang="en-BE" sz="2800" dirty="0"/>
              <a:t>Frequent feedback from increased collaboration -  PR review </a:t>
            </a:r>
          </a:p>
          <a:p>
            <a:pPr lvl="1"/>
            <a:r>
              <a:rPr lang="en-GB" sz="2800" dirty="0"/>
              <a:t>F</a:t>
            </a:r>
            <a:r>
              <a:rPr lang="en-BE" sz="2800" dirty="0"/>
              <a:t>aster reaction to changes</a:t>
            </a:r>
          </a:p>
          <a:p>
            <a:pPr lvl="1"/>
            <a:r>
              <a:rPr lang="en-BE" sz="2800" dirty="0"/>
              <a:t>Reduced management risks</a:t>
            </a:r>
          </a:p>
          <a:p>
            <a:endParaRPr lang="en-BE" sz="3200" dirty="0"/>
          </a:p>
        </p:txBody>
      </p:sp>
      <p:pic>
        <p:nvPicPr>
          <p:cNvPr id="31" name="Picture 30" descr="A diagram of a code&#10;&#10;Description automatically generated">
            <a:extLst>
              <a:ext uri="{FF2B5EF4-FFF2-40B4-BE49-F238E27FC236}">
                <a16:creationId xmlns:a16="http://schemas.microsoft.com/office/drawing/2014/main" id="{38A41E90-5559-0EAE-1885-A34CC5FE44D0}"/>
              </a:ext>
            </a:extLst>
          </p:cNvPr>
          <p:cNvPicPr>
            <a:picLocks noChangeAspect="1"/>
          </p:cNvPicPr>
          <p:nvPr/>
        </p:nvPicPr>
        <p:blipFill>
          <a:blip r:embed="rId3"/>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3514838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1FDC7-41AF-4E09-AB87-048DA22226D4}"/>
              </a:ext>
            </a:extLst>
          </p:cNvPr>
          <p:cNvSpPr>
            <a:spLocks noGrp="1"/>
          </p:cNvSpPr>
          <p:nvPr>
            <p:ph idx="1"/>
          </p:nvPr>
        </p:nvSpPr>
        <p:spPr>
          <a:xfrm>
            <a:off x="838199" y="1825625"/>
            <a:ext cx="7152861" cy="4351338"/>
          </a:xfrm>
        </p:spPr>
        <p:txBody>
          <a:bodyPr/>
          <a:lstStyle/>
          <a:p>
            <a:r>
              <a:rPr lang="en-GB" dirty="0"/>
              <a:t>U</a:t>
            </a:r>
            <a:r>
              <a:rPr lang="en-BE" dirty="0"/>
              <a:t>ses webhooks to monitor events (e.g., pull requests, pushes, releases)</a:t>
            </a:r>
          </a:p>
          <a:p>
            <a:r>
              <a:rPr lang="en-GB" b="0" i="0" dirty="0">
                <a:solidFill>
                  <a:srgbClr val="333333"/>
                </a:solidFill>
                <a:effectLst/>
                <a:latin typeface="OpenSans"/>
              </a:rPr>
              <a:t>These tools can run tests that ensure your file changes or pull requests don’t break the entire application.</a:t>
            </a:r>
          </a:p>
          <a:p>
            <a:r>
              <a:rPr lang="en-BE" dirty="0"/>
              <a:t>Streamlines the development process so that testing and checking code is never tedious</a:t>
            </a:r>
          </a:p>
        </p:txBody>
      </p:sp>
      <p:sp>
        <p:nvSpPr>
          <p:cNvPr id="4" name="TextBox 3">
            <a:extLst>
              <a:ext uri="{FF2B5EF4-FFF2-40B4-BE49-F238E27FC236}">
                <a16:creationId xmlns:a16="http://schemas.microsoft.com/office/drawing/2014/main" id="{D637602E-E2A9-F347-A038-673057F6AA97}"/>
              </a:ext>
            </a:extLst>
          </p:cNvPr>
          <p:cNvSpPr txBox="1"/>
          <p:nvPr/>
        </p:nvSpPr>
        <p:spPr>
          <a:xfrm>
            <a:off x="8941904" y="2344772"/>
            <a:ext cx="2411896" cy="1631216"/>
          </a:xfrm>
          <a:prstGeom prst="rect">
            <a:avLst/>
          </a:prstGeom>
          <a:noFill/>
          <a:ln w="38100">
            <a:solidFill>
              <a:srgbClr val="0432FF"/>
            </a:solidFill>
          </a:ln>
        </p:spPr>
        <p:txBody>
          <a:bodyPr wrap="square" rtlCol="0">
            <a:spAutoFit/>
          </a:bodyPr>
          <a:lstStyle/>
          <a:p>
            <a:r>
              <a:rPr lang="en-BE" sz="2000" dirty="0"/>
              <a:t>Tools:</a:t>
            </a:r>
          </a:p>
          <a:p>
            <a:pPr marL="285750" indent="-285750">
              <a:buFont typeface="Arial" panose="020B0604020202020204" pitchFamily="34" charset="0"/>
              <a:buChar char="•"/>
            </a:pPr>
            <a:r>
              <a:rPr lang="en-BE" sz="2000" dirty="0"/>
              <a:t>GitHub Actions</a:t>
            </a:r>
          </a:p>
          <a:p>
            <a:pPr marL="285750" indent="-285750">
              <a:buFont typeface="Arial" panose="020B0604020202020204" pitchFamily="34" charset="0"/>
              <a:buChar char="•"/>
            </a:pPr>
            <a:r>
              <a:rPr lang="en-BE" sz="2000" dirty="0"/>
              <a:t>CircleCI</a:t>
            </a:r>
          </a:p>
          <a:p>
            <a:pPr marL="285750" indent="-285750">
              <a:buFont typeface="Arial" panose="020B0604020202020204" pitchFamily="34" charset="0"/>
              <a:buChar char="•"/>
            </a:pPr>
            <a:r>
              <a:rPr lang="en-BE" sz="2000" dirty="0"/>
              <a:t>Jenkins CI</a:t>
            </a:r>
          </a:p>
          <a:p>
            <a:pPr marL="285750" indent="-285750">
              <a:buFont typeface="Arial" panose="020B0604020202020204" pitchFamily="34" charset="0"/>
              <a:buChar char="•"/>
            </a:pPr>
            <a:r>
              <a:rPr lang="en-BE" sz="2000" dirty="0"/>
              <a:t>Travis CI</a:t>
            </a:r>
          </a:p>
        </p:txBody>
      </p:sp>
      <p:sp>
        <p:nvSpPr>
          <p:cNvPr id="6" name="Title 1">
            <a:extLst>
              <a:ext uri="{FF2B5EF4-FFF2-40B4-BE49-F238E27FC236}">
                <a16:creationId xmlns:a16="http://schemas.microsoft.com/office/drawing/2014/main" id="{07635657-7D74-3E3C-2820-39BF2E74EE89}"/>
              </a:ext>
            </a:extLst>
          </p:cNvPr>
          <p:cNvSpPr txBox="1">
            <a:spLocks/>
          </p:cNvSpPr>
          <p:nvPr/>
        </p:nvSpPr>
        <p:spPr>
          <a:xfrm>
            <a:off x="838200" y="260625"/>
            <a:ext cx="10515600"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Automated CI</a:t>
            </a:r>
          </a:p>
        </p:txBody>
      </p:sp>
      <p:pic>
        <p:nvPicPr>
          <p:cNvPr id="7" name="Picture 6" descr="A diagram of a code&#10;&#10;Description automatically generated">
            <a:extLst>
              <a:ext uri="{FF2B5EF4-FFF2-40B4-BE49-F238E27FC236}">
                <a16:creationId xmlns:a16="http://schemas.microsoft.com/office/drawing/2014/main" id="{CC370768-B584-C806-0861-CE6FEFE6AB63}"/>
              </a:ext>
            </a:extLst>
          </p:cNvPr>
          <p:cNvPicPr>
            <a:picLocks noChangeAspect="1"/>
          </p:cNvPicPr>
          <p:nvPr/>
        </p:nvPicPr>
        <p:blipFill>
          <a:blip r:embed="rId3"/>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1204951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12023</TotalTime>
  <Words>3649</Words>
  <Application>Microsoft Macintosh PowerPoint</Application>
  <PresentationFormat>Widescreen</PresentationFormat>
  <Paragraphs>379</Paragraphs>
  <Slides>29</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-apple-system</vt:lpstr>
      <vt:lpstr>Arial</vt:lpstr>
      <vt:lpstr>Calibri</vt:lpstr>
      <vt:lpstr>Calibri Light</vt:lpstr>
      <vt:lpstr>OpenSans</vt:lpstr>
      <vt:lpstr>Source Sans Pro</vt:lpstr>
      <vt:lpstr>Office Theme</vt:lpstr>
      <vt:lpstr>CI/CD</vt:lpstr>
      <vt:lpstr>Announcements</vt:lpstr>
      <vt:lpstr>What is CI/CD</vt:lpstr>
      <vt:lpstr>CI/CD pipeline</vt:lpstr>
      <vt:lpstr>Continuous Deployment</vt:lpstr>
      <vt:lpstr>PowerPoint Presentation</vt:lpstr>
      <vt:lpstr>Short-lived branches</vt:lpstr>
      <vt:lpstr>Frequent pull requests</vt:lpstr>
      <vt:lpstr>PowerPoint Presentation</vt:lpstr>
      <vt:lpstr>Common CI/CD tools</vt:lpstr>
      <vt:lpstr>Benefits of CI</vt:lpstr>
      <vt:lpstr>Benefits of CI - Reduced code integration risk</vt:lpstr>
      <vt:lpstr>PowerPoint Presentation</vt:lpstr>
      <vt:lpstr>PowerPoint Presentation</vt:lpstr>
      <vt:lpstr>GitHub Actions – Marketplace</vt:lpstr>
      <vt:lpstr>GitHub Actions</vt:lpstr>
      <vt:lpstr>GitHub Actions -  setup</vt:lpstr>
      <vt:lpstr>GitHub Actions setup</vt:lpstr>
      <vt:lpstr>GitHub Actions -  setup basic concepts</vt:lpstr>
      <vt:lpstr>Events</vt:lpstr>
      <vt:lpstr>Jobs</vt:lpstr>
      <vt:lpstr>Runners</vt:lpstr>
      <vt:lpstr>Runner Examples</vt:lpstr>
      <vt:lpstr>Services</vt:lpstr>
      <vt:lpstr>Actions</vt:lpstr>
      <vt:lpstr>Steps</vt:lpstr>
      <vt:lpstr>Putting everything together</vt:lpstr>
      <vt:lpstr>Steps</vt:lpstr>
      <vt:lpstr>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Businge</dc:creator>
  <cp:lastModifiedBy>John Businge</cp:lastModifiedBy>
  <cp:revision>35</cp:revision>
  <dcterms:created xsi:type="dcterms:W3CDTF">2023-08-21T16:22:06Z</dcterms:created>
  <dcterms:modified xsi:type="dcterms:W3CDTF">2024-09-18T19:25:57Z</dcterms:modified>
</cp:coreProperties>
</file>