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57" r:id="rId4"/>
    <p:sldId id="284" r:id="rId5"/>
    <p:sldId id="285" r:id="rId6"/>
    <p:sldId id="258" r:id="rId7"/>
    <p:sldId id="259" r:id="rId8"/>
    <p:sldId id="260" r:id="rId9"/>
    <p:sldId id="270" r:id="rId10"/>
    <p:sldId id="279" r:id="rId11"/>
    <p:sldId id="286" r:id="rId12"/>
    <p:sldId id="261" r:id="rId13"/>
    <p:sldId id="262" r:id="rId14"/>
    <p:sldId id="275" r:id="rId15"/>
    <p:sldId id="264" r:id="rId16"/>
    <p:sldId id="265" r:id="rId17"/>
    <p:sldId id="267" r:id="rId18"/>
    <p:sldId id="263" r:id="rId19"/>
    <p:sldId id="268" r:id="rId20"/>
    <p:sldId id="278" r:id="rId21"/>
    <p:sldId id="287" r:id="rId22"/>
    <p:sldId id="288" r:id="rId23"/>
    <p:sldId id="277" r:id="rId24"/>
    <p:sldId id="281" r:id="rId25"/>
    <p:sldId id="280" r:id="rId26"/>
    <p:sldId id="282" r:id="rId27"/>
    <p:sldId id="274" r:id="rId28"/>
    <p:sldId id="283" r:id="rId2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E61"/>
    <a:srgbClr val="E6E6E5"/>
    <a:srgbClr val="E7E6E5"/>
    <a:srgbClr val="EAE6E8"/>
    <a:srgbClr val="E6E0E0"/>
    <a:srgbClr val="0C00FF"/>
    <a:srgbClr val="17792D"/>
    <a:srgbClr val="15B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9"/>
    <p:restoredTop sz="78618"/>
  </p:normalViewPr>
  <p:slideViewPr>
    <p:cSldViewPr snapToGrid="0">
      <p:cViewPr varScale="1">
        <p:scale>
          <a:sx n="88" d="100"/>
          <a:sy n="88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6E49F-2095-0B40-AFFF-DDA00854E507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2266E-4AE0-3346-930D-BC097FD258C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42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547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BE" dirty="0"/>
              <a:t>uppose we have a test case trying to assert if I call this function foo with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5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All the lines of this code will be executed, and hence we have 100% 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If I change one of the 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474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All the lines of this code will be executed, and hence we have 100% 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If I change one of the 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49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Branch every condition. Needs to cover all the conditions  coverage </a:t>
            </a:r>
          </a:p>
          <a:p>
            <a:r>
              <a:rPr lang="en-GB" dirty="0"/>
              <a:t>T</a:t>
            </a:r>
            <a:r>
              <a:rPr lang="en-BE" dirty="0"/>
              <a:t>he TC needs to it goes inside the if or inside the else.</a:t>
            </a:r>
          </a:p>
          <a:p>
            <a:r>
              <a:rPr lang="en-BE" dirty="0"/>
              <a:t>In this case, we only have the only if and no else. </a:t>
            </a:r>
            <a:r>
              <a:rPr lang="en-GB" dirty="0"/>
              <a:t>All the different states of the condition (true or false) need to be tested.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176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6010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As you can see, conditionals (and loops) make path coverage hard. We need to write a lot of tests</a:t>
            </a:r>
          </a:p>
          <a:p>
            <a:r>
              <a:rPr lang="en-BE" dirty="0"/>
              <a:t>We get an exponential number of paths on the number of conditionals tests. </a:t>
            </a:r>
          </a:p>
          <a:p>
            <a:r>
              <a:rPr lang="en-BE" dirty="0"/>
              <a:t>This is going to be very costly to test, but on the other hand, it could be that a bug is hidden in one of the paths</a:t>
            </a:r>
          </a:p>
          <a:p>
            <a:r>
              <a:rPr lang="en-BE" dirty="0"/>
              <a:t>We need path coverage to find certain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9500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1590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The message is that you should look for a testing framework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for the language that you are using and learn it.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It will save you a lot of time because each one gives you the tools that you need  to properly test your code.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0705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The message is that you should look for a testing framework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for the language that you are using and learn it.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It will save you a lot of time because each one gives you the tools that you need  to properly test your code.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024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In TDD, you first write a test case for the code you wish you had.  You don’t start by writing the code.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You write the test cases first. Second, you write the code to make that test case pass. 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And then third, you refactor the code to make it more robust,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knowing that the test cases will let you know if you change the code’s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behavior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And finally, refactor that code to make it more robust knowing that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the test case will let you know if you change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behavior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 of the code.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442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783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Imagine this scenario.  You’ve been asked to build a web service that can keep track of multiple counters.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These counters are like hit counters on a webpage.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So you’ve been told the API must be restful.  That tells you a bit about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behavior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 and the HTTP verbs that you’ll use to create the service.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It must follow RESTful guidelines. 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The endpoint should be called /counters.  Knowing this and the fact that it should be RESTful  gives you a lot of information about how you should call the endpoint.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You’ve also been told that when creating a counter, you must specify the name in the path of the call.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So the call will be /counters/ and then the name of the counter. 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The final requirements specify that duplicate names must return an error code.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The error codes for HTTP conflict in a RESTful service is 429 Conflict.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Given those requirements, we can start writing a test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that creates a counter by calling POST on /counters with a name appended, like “shoes.”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7902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Given those requirements, we can start writing a test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that creates a counter by calling POST on /counters with a name appended, like “shoes.”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3079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Given those requirements, we can start writing a test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that creates a counter by calling POST on /counters with a name appended, like “shoes.”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17802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027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Let's take a look at an example test case.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In this example, we’re going to use a common programming construct know as a stack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531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Let's take a look at an example test case.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In this example, we’re going to use a common programming construct know as a stack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1. First, we will import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TestCase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 and the Stack classes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2. Write out class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StackTestCase</a:t>
            </a:r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3. Write the text Fixtures that allows you to specify the initial state of the of the system before a test case is run</a:t>
            </a:r>
          </a:p>
          <a:p>
            <a:pPr lvl="1" algn="l"/>
            <a:r>
              <a:rPr lang="en-GB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setUp</a:t>
            </a:r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() is declaring an instance variable called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self.stack</a:t>
            </a:r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and assigning it to a new Stack.</a:t>
            </a:r>
          </a:p>
          <a:p>
            <a:pPr lvl="1" algn="l"/>
            <a:r>
              <a:rPr lang="en-GB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tearDown</a:t>
            </a:r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() is setting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self.stack</a:t>
            </a:r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to None to make sure that it doesn’t get reused</a:t>
            </a:r>
          </a:p>
          <a:p>
            <a:pPr lvl="0" algn="l"/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4. Now we write our first Test Case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test_push</a:t>
            </a:r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(self)</a:t>
            </a:r>
          </a:p>
          <a:p>
            <a:pPr marL="228600" lvl="0" indent="-228600" algn="l">
              <a:buAutoNum type="arabicPeriod" startAt="4"/>
            </a:pPr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When the program executes,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self.stack</a:t>
            </a:r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= Stack() will be called</a:t>
            </a:r>
          </a:p>
          <a:p>
            <a:pPr marL="228600" lvl="0" indent="-228600" algn="l">
              <a:buAutoNum type="arabicPeriod" startAt="4"/>
            </a:pPr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Next, </a:t>
            </a:r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642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There are many parts in the book related to testing. The first one I like very much is “Tests are your life assurance!”</a:t>
            </a:r>
          </a:p>
          <a:p>
            <a:endParaRPr lang="en-BE" dirty="0"/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Black-box testing is a method of software testing that examines the functionality of an application without peering into its internal structures or workings. 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This test method can be applied virtually to every level of software testing: unit, integration, system and acceptance.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550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 this lab, we are going to focus on unit testing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In unit testing, the focus is on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the smallest testable parts of an application, called units (an example is a method)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696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Finally it gives us the line numbers that did not have test cases.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This info is critical because now we know where to concentrate our tests.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We need to go write more test cases to cause those lines of code to be executed.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394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100% test coverage only means that every line of code has been tested with some known good data.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You can still pass bad data into your code and find bugs.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So don't stop testing when your code cover reaches 100%.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Keep challenging the integrity of your code with bad data and corner cases to make sure 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your code behaves as expected under both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favorable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 and adverse conditions. 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402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BE" dirty="0"/>
              <a:t>e have a simple function foo with inputs - &gt; input, 3 booleans b1, b2, b3</a:t>
            </a:r>
          </a:p>
          <a:p>
            <a:r>
              <a:rPr lang="en-GB" dirty="0"/>
              <a:t>W</a:t>
            </a:r>
            <a:r>
              <a:rPr lang="en-BE" dirty="0"/>
              <a:t>e also have three if statements that manipulate the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34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482-83D2-1BB9-A6A6-5E4AB36A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FB5FB-0E8A-C03F-6669-B75AF3E1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E444-F2FD-389F-2035-AC923182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3B15-BDBC-91DE-9142-934F1EDB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9859-B8EB-8771-2D20-DE1B908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14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1BD3-EEB2-ACB8-5ED6-3221DB7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B5D96-AC34-9077-3260-1FEB7914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4C5F-C776-189D-A712-134287E9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64DF-0F02-7A1F-5B88-9A3EEACE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6CE7-8F57-EB4B-B185-BF2F3F5F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38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3F3D2-F0CF-30DB-F22B-0FFC29005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B5E7-75ED-BAC0-7C36-438BD4EE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98CC-3007-83A2-3073-117EC7A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8A673-4DAC-8F13-1BDD-1D31732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828E-B6D3-05F6-20F6-0297887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14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1295-7142-0B6B-6E00-BFFEF626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006A-9256-7734-58B3-10E742CD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4AF5-8CB7-9E3B-1BA2-5AAA32B7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5A85-C0DE-696A-5780-BF14D3DF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DF43E-84CD-B7BE-3916-31DE5932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65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2B87-D009-50B8-9392-B19D2FFA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D6FC-DE72-B120-DF2B-C5F2804F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CC72-3CD5-50BF-D1DD-DF3EC85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D536-89B4-C579-C12C-7520379F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BF08-131C-9308-A1AF-C8F6CAE1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609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2AC2-EB12-C477-4E33-5D7344E3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F252-3644-49EC-5E17-668EB5D4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9121C-3A00-75CD-8720-CD03BB2B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8B8DB-214F-F98D-4ACA-CC970225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5275-39B3-00F9-CFBD-74356288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C964F-1BD9-E6FA-B2D4-007ADAC3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89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462-017A-892F-0B98-295E2750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8AE6-6218-58C7-4D90-60F6C252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2071-1471-AFEA-1B49-262141A0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0D5BA-4A84-2F31-139A-A0E0DE9F1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A24A5-7947-B0CC-D337-F05AD2480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3668-AB97-7DAD-DC5C-CB2560D8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C8192-AFCA-FBFC-53CB-7F7A887E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DE9B-66D4-5605-B638-172C681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78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B7A6-B5A5-F925-C992-F8DF99DE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E359-D496-5CB4-00F4-36C4F1E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287DE-DAD9-DC97-2812-CCA74395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0E79E-C868-9809-92D8-DC4A5977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540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97A9E-326A-22C1-3F7B-2D8438B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21243-EF28-1E3F-E74F-60F085D4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BF37-2D3F-CBF9-ADB4-F26F5DB5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70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DAB-579E-A7D7-222D-4FCCBDFE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1809-1108-6741-2E53-6D535D0F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E2EA1-8D2B-681F-CAE9-F770DA357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660FE-41F7-CCA7-D80E-D102B4F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E257C-CCF7-A64C-EDBE-6CF0EF7C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FB8C-89BB-CD0B-C8A5-479068BD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4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3FA2-7BBE-9F6D-3E74-662F55B5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DBB61-0EAE-29C1-8125-83CB385FA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88D3-7F95-1F61-2F7D-A5FDBE5F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9B04-09C3-D403-BCB6-8A1D4AE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1570-2831-6CE1-042A-49128815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DE7A-B9AD-8B9D-F14F-613C7D1A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45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B2360-C51E-0D73-9E87-11326816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453E-244F-D1E0-8B15-90DF287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4AB3-D618-5E91-164F-EE5C90A80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B08D-ED1C-E34B-8682-041F4EDD7C1D}" type="datetimeFigureOut">
              <a:rPr lang="en-BE" smtClean="0"/>
              <a:t>14/08/2023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A17C4-C9DF-9FB1-843B-21FEDA7C0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A1AB-303A-E215-77EA-9D10CF443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4162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050-2532-F700-B142-D85398C86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Analysis: Testing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3DB0D-C5D4-6681-6C39-4C32595E9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John Businge</a:t>
            </a:r>
          </a:p>
          <a:p>
            <a:r>
              <a:rPr lang="en-BE" dirty="0"/>
              <a:t>john.businge@unlv.edu</a:t>
            </a:r>
          </a:p>
        </p:txBody>
      </p:sp>
    </p:spTree>
    <p:extLst>
      <p:ext uri="{BB962C8B-B14F-4D97-AF65-F5344CB8AC3E}">
        <p14:creationId xmlns:p14="http://schemas.microsoft.com/office/powerpoint/2010/main" val="68020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94B8-3011-C8C4-162A-9502576C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Importance of test coverage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75A9-D8CC-A5A6-5A20-A4D50BA8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31483"/>
          </a:xfrm>
        </p:spPr>
        <p:txBody>
          <a:bodyPr>
            <a:normAutofit/>
          </a:bodyPr>
          <a:lstStyle/>
          <a:p>
            <a:r>
              <a:rPr lang="en-US" dirty="0"/>
              <a:t>High test coverage gives you confidence that your code works as expected</a:t>
            </a:r>
          </a:p>
          <a:p>
            <a:r>
              <a:rPr lang="en-BE" dirty="0"/>
              <a:t>Test coverage reports can reveal which lines of code were not tested</a:t>
            </a:r>
          </a:p>
        </p:txBody>
      </p:sp>
      <p:pic>
        <p:nvPicPr>
          <p:cNvPr id="5" name="Picture 4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0084C9A9-3325-5E1A-27C9-6EA31208E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77" y="3666895"/>
            <a:ext cx="10515600" cy="268480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1E9CA-D5F7-62BC-AED2-0BED05BD499B}"/>
              </a:ext>
            </a:extLst>
          </p:cNvPr>
          <p:cNvGrpSpPr/>
          <p:nvPr/>
        </p:nvGrpSpPr>
        <p:grpSpPr>
          <a:xfrm>
            <a:off x="2939142" y="3059668"/>
            <a:ext cx="2975428" cy="725491"/>
            <a:chOff x="3018971" y="3265938"/>
            <a:chExt cx="2975428" cy="72549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2B7E2E-0DDD-2617-A86E-59C29BA2BFA0}"/>
                </a:ext>
              </a:extLst>
            </p:cNvPr>
            <p:cNvCxnSpPr/>
            <p:nvPr/>
          </p:nvCxnSpPr>
          <p:spPr>
            <a:xfrm flipH="1">
              <a:off x="3018971" y="3429000"/>
              <a:ext cx="1190172" cy="56242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72DD51-5F5D-E21E-A09C-963D3888C072}"/>
                </a:ext>
              </a:extLst>
            </p:cNvPr>
            <p:cNvSpPr txBox="1"/>
            <p:nvPr/>
          </p:nvSpPr>
          <p:spPr>
            <a:xfrm>
              <a:off x="4209143" y="3265938"/>
              <a:ext cx="1785256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dirty="0"/>
                <a:t>Python cmd tool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552DCC-DEE2-135A-3492-226BEBEC1ED3}"/>
              </a:ext>
            </a:extLst>
          </p:cNvPr>
          <p:cNvGrpSpPr/>
          <p:nvPr/>
        </p:nvGrpSpPr>
        <p:grpSpPr>
          <a:xfrm>
            <a:off x="3835400" y="5312229"/>
            <a:ext cx="1081313" cy="1483640"/>
            <a:chOff x="3603171" y="5312229"/>
            <a:chExt cx="1081313" cy="148364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F345FCF-F49A-63B3-6240-3871A56C3D67}"/>
                </a:ext>
              </a:extLst>
            </p:cNvPr>
            <p:cNvSpPr/>
            <p:nvPr/>
          </p:nvSpPr>
          <p:spPr>
            <a:xfrm>
              <a:off x="3603171" y="5855629"/>
              <a:ext cx="1081313" cy="94024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/>
                <a:t>Total lines of 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ABE68D-64CA-3918-CFB3-36473C1C6BBD}"/>
                </a:ext>
              </a:extLst>
            </p:cNvPr>
            <p:cNvSpPr/>
            <p:nvPr/>
          </p:nvSpPr>
          <p:spPr>
            <a:xfrm>
              <a:off x="3860800" y="5312229"/>
              <a:ext cx="566057" cy="4354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0263CA-3B8C-DCDA-D8B7-DCBAB647AE33}"/>
              </a:ext>
            </a:extLst>
          </p:cNvPr>
          <p:cNvGrpSpPr/>
          <p:nvPr/>
        </p:nvGrpSpPr>
        <p:grpSpPr>
          <a:xfrm>
            <a:off x="5109029" y="5341257"/>
            <a:ext cx="1233714" cy="1478189"/>
            <a:chOff x="3548744" y="5312229"/>
            <a:chExt cx="1233714" cy="147818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B4ADB50-1649-38F0-2CEA-73E5B799D1A3}"/>
                </a:ext>
              </a:extLst>
            </p:cNvPr>
            <p:cNvSpPr/>
            <p:nvPr/>
          </p:nvSpPr>
          <p:spPr>
            <a:xfrm>
              <a:off x="3548744" y="5850178"/>
              <a:ext cx="1233714" cy="94024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/>
                <a:t># lines without test cases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87097F-36FD-ED22-8676-EBDC4476E94F}"/>
                </a:ext>
              </a:extLst>
            </p:cNvPr>
            <p:cNvSpPr/>
            <p:nvPr/>
          </p:nvSpPr>
          <p:spPr>
            <a:xfrm>
              <a:off x="3918856" y="5312229"/>
              <a:ext cx="566057" cy="4354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A1F70-6475-C70D-5289-45E7CD28BDF0}"/>
              </a:ext>
            </a:extLst>
          </p:cNvPr>
          <p:cNvGrpSpPr/>
          <p:nvPr/>
        </p:nvGrpSpPr>
        <p:grpSpPr>
          <a:xfrm>
            <a:off x="6262910" y="5326743"/>
            <a:ext cx="1233714" cy="1478189"/>
            <a:chOff x="3548744" y="5312229"/>
            <a:chExt cx="1233714" cy="147818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7CA56FB-F91D-7CA4-556C-21D9F8590E3E}"/>
                </a:ext>
              </a:extLst>
            </p:cNvPr>
            <p:cNvSpPr/>
            <p:nvPr/>
          </p:nvSpPr>
          <p:spPr>
            <a:xfrm>
              <a:off x="3548744" y="5850178"/>
              <a:ext cx="1233714" cy="94024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/>
                <a:t>Percent of coverage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3724FE-4780-142A-E237-5A63C6C50EBC}"/>
                </a:ext>
              </a:extLst>
            </p:cNvPr>
            <p:cNvSpPr/>
            <p:nvPr/>
          </p:nvSpPr>
          <p:spPr>
            <a:xfrm>
              <a:off x="3860800" y="5312229"/>
              <a:ext cx="652238" cy="4354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A345A7-6CD5-944E-94FD-7429A3AABA06}"/>
              </a:ext>
            </a:extLst>
          </p:cNvPr>
          <p:cNvGrpSpPr/>
          <p:nvPr/>
        </p:nvGrpSpPr>
        <p:grpSpPr>
          <a:xfrm>
            <a:off x="7634505" y="5379811"/>
            <a:ext cx="3099716" cy="1416058"/>
            <a:chOff x="3635396" y="5312229"/>
            <a:chExt cx="1233714" cy="1416058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851C3F4-082A-4791-7113-38D101C25A60}"/>
                </a:ext>
              </a:extLst>
            </p:cNvPr>
            <p:cNvSpPr/>
            <p:nvPr/>
          </p:nvSpPr>
          <p:spPr>
            <a:xfrm>
              <a:off x="3635396" y="5840652"/>
              <a:ext cx="1233714" cy="88763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/>
                <a:t>Lines without test cases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322C51-9C5A-3774-4CBD-63D01C7DB8F5}"/>
                </a:ext>
              </a:extLst>
            </p:cNvPr>
            <p:cNvSpPr/>
            <p:nvPr/>
          </p:nvSpPr>
          <p:spPr>
            <a:xfrm>
              <a:off x="3635396" y="5312229"/>
              <a:ext cx="1155366" cy="43542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105587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A811-FA60-EB7C-5E83-D1B2EEC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Full 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87EA-AA23-9842-88FC-8ED09ACB7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3200" dirty="0"/>
              <a:t>You must include “happy” paths and “Sad” paths to get full test coverage</a:t>
            </a:r>
          </a:p>
          <a:p>
            <a:r>
              <a:rPr lang="en-BE" sz="3200" dirty="0"/>
              <a:t>Even with 100% test coverage, your code can still have bugs</a:t>
            </a:r>
          </a:p>
          <a:p>
            <a:r>
              <a:rPr lang="en-BE" sz="3200" dirty="0"/>
              <a:t>Don’t stop testing when your code reaches 100%</a:t>
            </a:r>
          </a:p>
        </p:txBody>
      </p:sp>
    </p:spTree>
    <p:extLst>
      <p:ext uri="{BB962C8B-B14F-4D97-AF65-F5344CB8AC3E}">
        <p14:creationId xmlns:p14="http://schemas.microsoft.com/office/powerpoint/2010/main" val="20644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725F-C180-D8A9-E02A-486EE1AA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 function to test</a:t>
            </a:r>
            <a:endParaRPr lang="en-BE" dirty="0"/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BEBF85-C67F-8D3D-B7BF-63EB6971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7" y="2611441"/>
            <a:ext cx="7262186" cy="34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11C712-211D-0008-4267-580BFC0D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7" y="2611441"/>
            <a:ext cx="7262186" cy="34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CF31A-09ED-E4B9-4FB6-8D69B8E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6" y="2568579"/>
            <a:ext cx="7970993" cy="38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99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true,, true, true) == -1;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CF31A-09ED-E4B9-4FB6-8D69B8E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6" y="2568579"/>
            <a:ext cx="7970993" cy="383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3D2AC8-6DF1-29C7-B9FE-837D40F034C1}"/>
              </a:ext>
            </a:extLst>
          </p:cNvPr>
          <p:cNvSpPr txBox="1"/>
          <p:nvPr/>
        </p:nvSpPr>
        <p:spPr>
          <a:xfrm>
            <a:off x="4309973" y="1849718"/>
            <a:ext cx="113356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BE" sz="2000" dirty="0">
                <a:latin typeface="Courier" pitchFamily="2" charset="0"/>
              </a:rPr>
              <a:t>false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5A43A7-5B15-CF69-5382-62E5D051AD78}"/>
              </a:ext>
            </a:extLst>
          </p:cNvPr>
          <p:cNvGrpSpPr/>
          <p:nvPr/>
        </p:nvGrpSpPr>
        <p:grpSpPr>
          <a:xfrm>
            <a:off x="1185863" y="3429000"/>
            <a:ext cx="5343525" cy="1800225"/>
            <a:chOff x="1185863" y="3429000"/>
            <a:chExt cx="5343525" cy="18002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800343-CBEB-9A66-4AED-209CBF619D27}"/>
                </a:ext>
              </a:extLst>
            </p:cNvPr>
            <p:cNvSpPr txBox="1"/>
            <p:nvPr/>
          </p:nvSpPr>
          <p:spPr>
            <a:xfrm>
              <a:off x="1185863" y="3943350"/>
              <a:ext cx="1700211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Courier" pitchFamily="2" charset="0"/>
                </a:rPr>
                <a:t>    x</a:t>
              </a:r>
              <a:r>
                <a:rPr lang="en-BE" sz="2000" dirty="0">
                  <a:latin typeface="Courier" pitchFamily="2" charset="0"/>
                </a:rPr>
                <a:t>++;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B1DC96-5824-36AC-F734-334EF206C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163" y="4200525"/>
              <a:ext cx="723810" cy="10287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D0CA71-1C77-65B1-8779-9096181DA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163" y="4200525"/>
              <a:ext cx="723810" cy="10287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9F1D85-CD0C-80A4-70A1-0CCE5C3A83D1}"/>
                    </a:ext>
                  </a:extLst>
                </p:cNvPr>
                <p:cNvSpPr txBox="1"/>
                <p:nvPr/>
              </p:nvSpPr>
              <p:spPr>
                <a:xfrm>
                  <a:off x="4181475" y="3429000"/>
                  <a:ext cx="2347913" cy="625812"/>
                </a:xfrm>
                <a:prstGeom prst="rect">
                  <a:avLst/>
                </a:prstGeom>
                <a:noFill/>
                <a:ln w="28575">
                  <a:solidFill>
                    <a:srgbClr val="17792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BE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a14:m>
                  <a:r>
                    <a:rPr lang="en-BE" sz="2400" b="1" dirty="0">
                      <a:solidFill>
                        <a:srgbClr val="17792D"/>
                      </a:solidFill>
                    </a:rPr>
                    <a:t> x100%  = 88.9%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9F1D85-CD0C-80A4-70A1-0CCE5C3A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5" y="3429000"/>
                  <a:ext cx="2347913" cy="625812"/>
                </a:xfrm>
                <a:prstGeom prst="rect">
                  <a:avLst/>
                </a:prstGeom>
                <a:blipFill>
                  <a:blip r:embed="rId4"/>
                  <a:stretch>
                    <a:fillRect r="-2660" b="-5769"/>
                  </a:stretch>
                </a:blipFill>
                <a:ln w="28575">
                  <a:solidFill>
                    <a:srgbClr val="17792D"/>
                  </a:solidFill>
                </a:ln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445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F2D030-F50B-B7AF-877C-B980205F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2568579"/>
            <a:ext cx="7970993" cy="385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Branch/Condition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</p:spTree>
    <p:extLst>
      <p:ext uri="{BB962C8B-B14F-4D97-AF65-F5344CB8AC3E}">
        <p14:creationId xmlns:p14="http://schemas.microsoft.com/office/powerpoint/2010/main" val="214383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D752A9-42EE-AC72-C5CB-98DAA28F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2600504"/>
            <a:ext cx="7970992" cy="382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Branch/Condition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  <a:p>
            <a:r>
              <a:rPr lang="en-BE" sz="2400" dirty="0">
                <a:latin typeface="Courier" pitchFamily="2" charset="0"/>
              </a:rPr>
              <a:t>	Assert foo(0,false, false, false) == 0;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47835F7-DAFB-067F-5C25-638BE422DF6C}"/>
              </a:ext>
            </a:extLst>
          </p:cNvPr>
          <p:cNvSpPr/>
          <p:nvPr/>
        </p:nvSpPr>
        <p:spPr>
          <a:xfrm>
            <a:off x="9510712" y="988130"/>
            <a:ext cx="1843088" cy="909816"/>
          </a:xfrm>
          <a:prstGeom prst="wedgeRoundRectCallout">
            <a:avLst>
              <a:gd name="adj1" fmla="val -70445"/>
              <a:gd name="adj2" fmla="val 104900"/>
              <a:gd name="adj3" fmla="val 16667"/>
            </a:avLst>
          </a:prstGeom>
          <a:solidFill>
            <a:srgbClr val="15BE23"/>
          </a:solidFill>
          <a:ln>
            <a:solidFill>
              <a:srgbClr val="15BE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800" b="1" dirty="0"/>
              <a:t>New Test</a:t>
            </a:r>
          </a:p>
        </p:txBody>
      </p:sp>
    </p:spTree>
    <p:extLst>
      <p:ext uri="{BB962C8B-B14F-4D97-AF65-F5344CB8AC3E}">
        <p14:creationId xmlns:p14="http://schemas.microsoft.com/office/powerpoint/2010/main" val="28182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C6F-05B7-4947-8EAA-7AB50A2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Coverage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D1BE-CFEF-D723-FB0E-65DCF7AA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Paths for three “if” each can be either true (T) or false (F)</a:t>
            </a:r>
            <a:endParaRPr lang="en-BE" sz="3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DC6C9-6C71-FFAA-D5EF-DF447CE1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01000"/>
            <a:ext cx="5295900" cy="368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9874E-1C8F-DD73-8A9C-AA8343B28A3D}"/>
              </a:ext>
            </a:extLst>
          </p:cNvPr>
          <p:cNvSpPr txBox="1"/>
          <p:nvPr/>
        </p:nvSpPr>
        <p:spPr>
          <a:xfrm>
            <a:off x="1905000" y="3289300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dirty="0"/>
              <a:t>8-Paths</a:t>
            </a:r>
          </a:p>
        </p:txBody>
      </p:sp>
    </p:spTree>
    <p:extLst>
      <p:ext uri="{BB962C8B-B14F-4D97-AF65-F5344CB8AC3E}">
        <p14:creationId xmlns:p14="http://schemas.microsoft.com/office/powerpoint/2010/main" val="335049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C6F-05B7-4947-8EAA-7AB50A2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Coverage</a:t>
            </a:r>
            <a:endParaRPr lang="en-B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DC6C9-6C71-FFAA-D5EF-DF447CE1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01000"/>
            <a:ext cx="5295900" cy="368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9DB70C-AB4D-1362-0896-E82FC1641088}"/>
              </a:ext>
            </a:extLst>
          </p:cNvPr>
          <p:cNvSpPr txBox="1"/>
          <p:nvPr/>
        </p:nvSpPr>
        <p:spPr>
          <a:xfrm>
            <a:off x="1010277" y="1443038"/>
            <a:ext cx="822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  <a:p>
            <a:r>
              <a:rPr lang="en-BE" sz="2400" dirty="0">
                <a:latin typeface="Courier" pitchFamily="2" charset="0"/>
              </a:rPr>
              <a:t>	ASSERT foo(0,false, false, false) == 0;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D25EDC-6E1B-A331-A658-452E06189408}"/>
              </a:ext>
            </a:extLst>
          </p:cNvPr>
          <p:cNvSpPr/>
          <p:nvPr/>
        </p:nvSpPr>
        <p:spPr>
          <a:xfrm>
            <a:off x="3086096" y="5857875"/>
            <a:ext cx="471488" cy="513687"/>
          </a:xfrm>
          <a:prstGeom prst="ellipse">
            <a:avLst/>
          </a:prstGeom>
          <a:solidFill>
            <a:srgbClr val="15BE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8A909F-133F-7C55-E14D-B18A4C954A78}"/>
              </a:ext>
            </a:extLst>
          </p:cNvPr>
          <p:cNvSpPr/>
          <p:nvPr/>
        </p:nvSpPr>
        <p:spPr>
          <a:xfrm>
            <a:off x="7829548" y="5857874"/>
            <a:ext cx="471488" cy="513687"/>
          </a:xfrm>
          <a:prstGeom prst="ellipse">
            <a:avLst/>
          </a:prstGeom>
          <a:solidFill>
            <a:srgbClr val="15BE2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A44BC-F6B0-EE70-09BE-ACAB40E9A58B}"/>
              </a:ext>
            </a:extLst>
          </p:cNvPr>
          <p:cNvSpPr txBox="1"/>
          <p:nvPr/>
        </p:nvSpPr>
        <p:spPr>
          <a:xfrm>
            <a:off x="7631906" y="2768601"/>
            <a:ext cx="3450432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sz="3200" dirty="0">
                <a:solidFill>
                  <a:srgbClr val="C00000"/>
                </a:solidFill>
              </a:rPr>
              <a:t>25% Path Coverage</a:t>
            </a:r>
          </a:p>
        </p:txBody>
      </p:sp>
      <p:pic>
        <p:nvPicPr>
          <p:cNvPr id="1026" name="Picture 2" descr="Animal, bug, insect, virus, virus bug icon icon - Download on Iconfinder">
            <a:extLst>
              <a:ext uri="{FF2B5EF4-FFF2-40B4-BE49-F238E27FC236}">
                <a16:creationId xmlns:a16="http://schemas.microsoft.com/office/drawing/2014/main" id="{66EB8586-A359-F7CE-48F1-02061319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371562"/>
            <a:ext cx="361952" cy="36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90A-F98A-36FF-D65C-D4B0BBAF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value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DB44-C720-6E58-C5BE-1A213023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“If it is worth building, it is worth testing.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If it is not worth testing, why are you wasting your time working on it?”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            - Scott Ambler, </a:t>
            </a:r>
            <a:r>
              <a:rPr lang="en-GB" sz="3200" dirty="0" err="1"/>
              <a:t>agiledata.org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7095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8536-E9E7-F051-6941-0B3FB9ED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"/>
            <a:ext cx="10515600" cy="938784"/>
          </a:xfrm>
        </p:spPr>
        <p:txBody>
          <a:bodyPr/>
          <a:lstStyle/>
          <a:p>
            <a:r>
              <a:rPr lang="en-BE" dirty="0"/>
              <a:t>Test driven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314D3-B660-55BB-E575-25ECA134DFFE}"/>
              </a:ext>
            </a:extLst>
          </p:cNvPr>
          <p:cNvSpPr txBox="1"/>
          <p:nvPr/>
        </p:nvSpPr>
        <p:spPr>
          <a:xfrm>
            <a:off x="870857" y="1117600"/>
            <a:ext cx="1007291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33333"/>
                </a:solidFill>
                <a:effectLst/>
              </a:rPr>
              <a:t>TDD means that your tests drive the design and development of your code.  You don't write code and then write tests. You write the tests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800" b="0" i="0" dirty="0">
                <a:solidFill>
                  <a:srgbClr val="1F1F1F"/>
                </a:solidFill>
                <a:effectLst/>
              </a:rPr>
              <a:t> </a:t>
            </a:r>
            <a:r>
              <a:rPr lang="en-GB" sz="2800" b="0" i="0" dirty="0">
                <a:solidFill>
                  <a:srgbClr val="1F1F1F"/>
                </a:solidFill>
                <a:effectLst/>
              </a:rPr>
              <a:t>You write the tests for the code you wish you had, then you write the code to make the tests pass.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How can I write code for tests that I haven't written the code yet?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33333"/>
                </a:solidFill>
                <a:effectLst/>
                <a:latin typeface="OpenSans"/>
              </a:rPr>
              <a:t>Think about how you write a design for code you haven't written yet: you describe how the code should behave and then you write code that behaves that 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33333"/>
                </a:solidFill>
                <a:effectLst/>
              </a:rPr>
              <a:t>TDD is no different. The test case describes the </a:t>
            </a:r>
            <a:r>
              <a:rPr lang="en-GB" sz="2000" b="0" i="0" dirty="0" err="1">
                <a:solidFill>
                  <a:srgbClr val="333333"/>
                </a:solidFill>
                <a:effectLst/>
              </a:rPr>
              <a:t>behavior</a:t>
            </a:r>
            <a:r>
              <a:rPr lang="en-GB" sz="2000" b="0" i="0" dirty="0">
                <a:solidFill>
                  <a:srgbClr val="333333"/>
                </a:solidFill>
                <a:effectLst/>
              </a:rPr>
              <a:t> that you want the code to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33333"/>
                </a:solidFill>
                <a:effectLst/>
              </a:rPr>
              <a:t>For TDD, you care about the call.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33333"/>
                </a:solidFill>
                <a:effectLst/>
              </a:rPr>
              <a:t>Did the right call get called? Did the right return come back?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33333"/>
                </a:solidFill>
                <a:effectLst/>
              </a:rPr>
              <a:t>Did it bring back the right data in the right format? And so on.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33333"/>
                </a:solidFill>
                <a:effectLst/>
              </a:rPr>
              <a:t>TDD is used for this unit testing.</a:t>
            </a:r>
          </a:p>
        </p:txBody>
      </p:sp>
    </p:spTree>
    <p:extLst>
      <p:ext uri="{BB962C8B-B14F-4D97-AF65-F5344CB8AC3E}">
        <p14:creationId xmlns:p14="http://schemas.microsoft.com/office/powerpoint/2010/main" val="297390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1E96-5722-D2C1-5642-DB0A3740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Tools for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45DB-4BA5-6087-04A2-BEB538B2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xUnit</a:t>
            </a:r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series: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JUnit for Java, </a:t>
            </a:r>
          </a:p>
          <a:p>
            <a:pPr lvl="1"/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PyUnit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 for Python, </a:t>
            </a:r>
          </a:p>
          <a:p>
            <a:pPr lvl="1"/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NUnit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 for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.Net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 platform, and </a:t>
            </a:r>
          </a:p>
          <a:p>
            <a:pPr lvl="1"/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Embunit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 for C and C++</a:t>
            </a:r>
          </a:p>
          <a:p>
            <a:r>
              <a:rPr lang="en-GB" dirty="0">
                <a:solidFill>
                  <a:srgbClr val="333333"/>
                </a:solidFill>
                <a:latin typeface="OpenSans"/>
              </a:rPr>
              <a:t>Jasmine for JavaScript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Mocha for Node.js</a:t>
            </a:r>
          </a:p>
          <a:p>
            <a:r>
              <a:rPr lang="en-GB" dirty="0">
                <a:solidFill>
                  <a:srgbClr val="333333"/>
                </a:solidFill>
                <a:latin typeface="OpenSans"/>
              </a:rPr>
              <a:t>Simplest for PHP</a:t>
            </a:r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03154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1E96-5722-D2C1-5642-DB0A3740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Tools for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45DB-4BA5-6087-04A2-BEB538B2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BE" sz="3200" dirty="0"/>
              <a:t>Pyunit</a:t>
            </a:r>
          </a:p>
          <a:p>
            <a:pPr lvl="1"/>
            <a:r>
              <a:rPr lang="en-BE" sz="3200" dirty="0"/>
              <a:t>Nose – </a:t>
            </a:r>
            <a:r>
              <a:rPr lang="en-GB" sz="3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is a test runner</a:t>
            </a:r>
            <a:endParaRPr lang="en-GB" sz="2800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lvl="2"/>
            <a:r>
              <a:rPr lang="en-GB" sz="2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allows you to add </a:t>
            </a:r>
            <a:r>
              <a:rPr lang="en-GB" sz="28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color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and formatting and other test output</a:t>
            </a:r>
            <a:endParaRPr lang="en-BE" sz="2800" dirty="0"/>
          </a:p>
          <a:p>
            <a:pPr lvl="2"/>
            <a:r>
              <a:rPr lang="en-BE" sz="2800" dirty="0"/>
              <a:t>Nose has the ability to call the Coverage tool</a:t>
            </a:r>
          </a:p>
        </p:txBody>
      </p:sp>
    </p:spTree>
    <p:extLst>
      <p:ext uri="{BB962C8B-B14F-4D97-AF65-F5344CB8AC3E}">
        <p14:creationId xmlns:p14="http://schemas.microsoft.com/office/powerpoint/2010/main" val="336810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8536-E9E7-F051-6941-0B3FB9ED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"/>
            <a:ext cx="10515600" cy="938784"/>
          </a:xfrm>
        </p:spPr>
        <p:txBody>
          <a:bodyPr/>
          <a:lstStyle/>
          <a:p>
            <a:r>
              <a:rPr lang="en-BE" dirty="0"/>
              <a:t>Basic TDD workflow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E58D6A-DE67-0E41-1B7A-0B35F70F259E}"/>
              </a:ext>
            </a:extLst>
          </p:cNvPr>
          <p:cNvCxnSpPr>
            <a:cxnSpLocks/>
          </p:cNvCxnSpPr>
          <p:nvPr/>
        </p:nvCxnSpPr>
        <p:spPr>
          <a:xfrm flipV="1">
            <a:off x="3998976" y="2865120"/>
            <a:ext cx="853440" cy="126492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ABEE3D-9BF1-D7B2-F70D-C02BBB1D3A82}"/>
              </a:ext>
            </a:extLst>
          </p:cNvPr>
          <p:cNvSpPr txBox="1"/>
          <p:nvPr/>
        </p:nvSpPr>
        <p:spPr>
          <a:xfrm>
            <a:off x="5050536" y="3282619"/>
            <a:ext cx="142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400" dirty="0">
                <a:solidFill>
                  <a:srgbClr val="C00000"/>
                </a:solidFill>
              </a:rPr>
              <a:t>Red</a:t>
            </a:r>
            <a:r>
              <a:rPr lang="en-BE" sz="2400" dirty="0"/>
              <a:t>, </a:t>
            </a:r>
          </a:p>
          <a:p>
            <a:pPr algn="ctr"/>
            <a:r>
              <a:rPr lang="en-BE" sz="2400" dirty="0">
                <a:solidFill>
                  <a:srgbClr val="17792D"/>
                </a:solidFill>
              </a:rPr>
              <a:t>Green</a:t>
            </a:r>
            <a:r>
              <a:rPr lang="en-BE" sz="2400" dirty="0"/>
              <a:t>,</a:t>
            </a:r>
          </a:p>
          <a:p>
            <a:pPr algn="ctr"/>
            <a:r>
              <a:rPr lang="en-BE" sz="2400" dirty="0">
                <a:solidFill>
                  <a:srgbClr val="0C00FF"/>
                </a:solidFill>
              </a:rPr>
              <a:t>Refactor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511F23-ECE6-51CE-01C7-F167CE331AA9}"/>
              </a:ext>
            </a:extLst>
          </p:cNvPr>
          <p:cNvGrpSpPr/>
          <p:nvPr/>
        </p:nvGrpSpPr>
        <p:grpSpPr>
          <a:xfrm>
            <a:off x="4669536" y="1338071"/>
            <a:ext cx="3694176" cy="1633729"/>
            <a:chOff x="4669536" y="1338071"/>
            <a:chExt cx="3694176" cy="16337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2FB32CC-1B1F-B4EC-AC82-7234103FC371}"/>
                </a:ext>
              </a:extLst>
            </p:cNvPr>
            <p:cNvSpPr/>
            <p:nvPr/>
          </p:nvSpPr>
          <p:spPr>
            <a:xfrm>
              <a:off x="4669536" y="1338071"/>
              <a:ext cx="1706880" cy="163372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2400" dirty="0"/>
                <a:t>RED</a:t>
              </a:r>
            </a:p>
            <a:p>
              <a:pPr algn="ctr"/>
              <a:r>
                <a:rPr lang="en-BE" sz="2400" dirty="0"/>
                <a:t>(Fail)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975BE8-A0C1-41A9-ACDC-650ACAE24449}"/>
                </a:ext>
              </a:extLst>
            </p:cNvPr>
            <p:cNvSpPr txBox="1"/>
            <p:nvPr/>
          </p:nvSpPr>
          <p:spPr>
            <a:xfrm>
              <a:off x="6510528" y="1650414"/>
              <a:ext cx="185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dirty="0">
                  <a:solidFill>
                    <a:srgbClr val="C00000"/>
                  </a:solidFill>
                </a:rPr>
                <a:t>Write test case that fails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0BCA5A-50D3-AB9E-3D2C-5BDB3D69184D}"/>
              </a:ext>
            </a:extLst>
          </p:cNvPr>
          <p:cNvGrpSpPr/>
          <p:nvPr/>
        </p:nvGrpSpPr>
        <p:grpSpPr>
          <a:xfrm>
            <a:off x="6376416" y="2609088"/>
            <a:ext cx="4218432" cy="3194303"/>
            <a:chOff x="6376416" y="2609088"/>
            <a:chExt cx="4218432" cy="319430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4178EA-4EB7-FAB8-7D1F-583CC412F1F9}"/>
                </a:ext>
              </a:extLst>
            </p:cNvPr>
            <p:cNvSpPr/>
            <p:nvPr/>
          </p:nvSpPr>
          <p:spPr>
            <a:xfrm>
              <a:off x="6961632" y="4169662"/>
              <a:ext cx="1706880" cy="1633729"/>
            </a:xfrm>
            <a:prstGeom prst="ellipse">
              <a:avLst/>
            </a:prstGeom>
            <a:solidFill>
              <a:srgbClr val="17792D"/>
            </a:solidFill>
            <a:ln>
              <a:solidFill>
                <a:srgbClr val="1779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2400" dirty="0"/>
                <a:t>GREEN</a:t>
              </a:r>
            </a:p>
            <a:p>
              <a:pPr algn="ctr"/>
              <a:r>
                <a:rPr lang="en-BE" sz="2400" dirty="0"/>
                <a:t>(Pass)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2BC5B2-5C55-993D-F57D-7DDB891B2457}"/>
                </a:ext>
              </a:extLst>
            </p:cNvPr>
            <p:cNvCxnSpPr/>
            <p:nvPr/>
          </p:nvCxnSpPr>
          <p:spPr>
            <a:xfrm>
              <a:off x="6376416" y="2609088"/>
              <a:ext cx="963168" cy="140208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466CF-EC64-A603-C5ED-F691D0814973}"/>
                </a:ext>
              </a:extLst>
            </p:cNvPr>
            <p:cNvSpPr txBox="1"/>
            <p:nvPr/>
          </p:nvSpPr>
          <p:spPr>
            <a:xfrm>
              <a:off x="8741664" y="4697909"/>
              <a:ext cx="185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dirty="0">
                  <a:solidFill>
                    <a:srgbClr val="17792D"/>
                  </a:solidFill>
                </a:rPr>
                <a:t>Write test case that fails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59A064-3B25-F5A9-1A5E-5F4FB6BD1445}"/>
              </a:ext>
            </a:extLst>
          </p:cNvPr>
          <p:cNvGrpSpPr/>
          <p:nvPr/>
        </p:nvGrpSpPr>
        <p:grpSpPr>
          <a:xfrm>
            <a:off x="1164336" y="4169663"/>
            <a:ext cx="5596128" cy="1673351"/>
            <a:chOff x="1164336" y="4169663"/>
            <a:chExt cx="5596128" cy="16733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A1CE0C-4811-078E-69AE-BCA7C93AC122}"/>
                </a:ext>
              </a:extLst>
            </p:cNvPr>
            <p:cNvSpPr/>
            <p:nvPr/>
          </p:nvSpPr>
          <p:spPr>
            <a:xfrm>
              <a:off x="2865120" y="4169663"/>
              <a:ext cx="1706880" cy="1633729"/>
            </a:xfrm>
            <a:prstGeom prst="ellipse">
              <a:avLst/>
            </a:prstGeom>
            <a:solidFill>
              <a:srgbClr val="0C00FF"/>
            </a:solidFill>
            <a:ln>
              <a:solidFill>
                <a:srgbClr val="1779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dirty="0"/>
                <a:t>REFACTOR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D75121-BE08-9C8D-E6D0-79BBCD2A96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7072" y="5102351"/>
              <a:ext cx="1993392" cy="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087929-8189-5F90-9F59-34C43C960AC2}"/>
                </a:ext>
              </a:extLst>
            </p:cNvPr>
            <p:cNvSpPr txBox="1"/>
            <p:nvPr/>
          </p:nvSpPr>
          <p:spPr>
            <a:xfrm>
              <a:off x="1164336" y="5196683"/>
              <a:ext cx="1853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dirty="0">
                  <a:solidFill>
                    <a:srgbClr val="0C00FF"/>
                  </a:solidFill>
                </a:rPr>
                <a:t>Improve the code 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251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8536-E9E7-F051-6941-0B3FB9ED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"/>
            <a:ext cx="10515600" cy="938784"/>
          </a:xfrm>
        </p:spPr>
        <p:txBody>
          <a:bodyPr/>
          <a:lstStyle/>
          <a:p>
            <a:r>
              <a:rPr lang="en-BE" dirty="0"/>
              <a:t>Scenario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91D17-CCAC-0D3A-B27B-B45B7B6476A7}"/>
              </a:ext>
            </a:extLst>
          </p:cNvPr>
          <p:cNvSpPr txBox="1"/>
          <p:nvPr/>
        </p:nvSpPr>
        <p:spPr>
          <a:xfrm>
            <a:off x="655320" y="938785"/>
            <a:ext cx="1120285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50" indent="-393750">
              <a:buFont typeface="Arial" panose="020B0604020202020204" pitchFamily="34" charset="0"/>
              <a:buChar char="•"/>
            </a:pPr>
            <a:r>
              <a:rPr lang="en-BE" sz="3200" dirty="0"/>
              <a:t>Create a web service that can keep track of multiple counters, like hit counters on a web page</a:t>
            </a:r>
          </a:p>
          <a:p>
            <a:pPr marL="393750" indent="-393750">
              <a:buFont typeface="Arial" panose="020B0604020202020204" pitchFamily="34" charset="0"/>
              <a:buChar char="•"/>
            </a:pPr>
            <a:r>
              <a:rPr lang="en-BE" sz="3200" dirty="0"/>
              <a:t>API must be RESTFul </a:t>
            </a:r>
          </a:p>
          <a:p>
            <a:pPr marL="393750" indent="-393750">
              <a:buFont typeface="Arial" panose="020B0604020202020204" pitchFamily="34" charset="0"/>
              <a:buChar char="•"/>
            </a:pPr>
            <a:r>
              <a:rPr lang="en-BE" sz="3200" dirty="0"/>
              <a:t>Endpoint should be called /counters</a:t>
            </a:r>
          </a:p>
          <a:p>
            <a:pPr marL="393750" indent="-393750">
              <a:buFont typeface="Arial" panose="020B0604020202020204" pitchFamily="34" charset="0"/>
              <a:buChar char="•"/>
            </a:pPr>
            <a:r>
              <a:rPr lang="en-BE" sz="3200" dirty="0"/>
              <a:t>When creating a counter, you specify the name of the path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GB" sz="3200" dirty="0"/>
              <a:t>E</a:t>
            </a:r>
            <a:r>
              <a:rPr lang="en-BE" sz="3200" dirty="0"/>
              <a:t>.g., /counters/shoes</a:t>
            </a:r>
          </a:p>
          <a:p>
            <a:pPr marL="393750" indent="-393750">
              <a:buFont typeface="Arial" panose="020B0604020202020204" pitchFamily="34" charset="0"/>
              <a:buChar char="•"/>
            </a:pPr>
            <a:r>
              <a:rPr lang="en-BE" sz="3200" dirty="0"/>
              <a:t>Duplicate names should return a conflict error code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33333"/>
                </a:solidFill>
                <a:effectLst/>
              </a:rPr>
              <a:t>The error codes for HTTP conflict in a RESTful service is 429 Conflict.</a:t>
            </a:r>
            <a:endParaRPr lang="en-BE" sz="32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DDC50CD-5A21-6EEA-F501-6BE648D49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30" y="4785992"/>
            <a:ext cx="3821441" cy="19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8536-E9E7-F051-6941-0B3FB9ED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232229"/>
            <a:ext cx="10515600" cy="938784"/>
          </a:xfrm>
        </p:spPr>
        <p:txBody>
          <a:bodyPr/>
          <a:lstStyle/>
          <a:p>
            <a:r>
              <a:rPr lang="en-BE" dirty="0"/>
              <a:t>It should create a 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91D17-CCAC-0D3A-B27B-B45B7B6476A7}"/>
              </a:ext>
            </a:extLst>
          </p:cNvPr>
          <p:cNvSpPr txBox="1"/>
          <p:nvPr/>
        </p:nvSpPr>
        <p:spPr>
          <a:xfrm>
            <a:off x="631371" y="1591928"/>
            <a:ext cx="95286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50" indent="-393750">
              <a:buFont typeface="Arial" panose="020B0604020202020204" pitchFamily="34" charset="0"/>
              <a:buChar char="•"/>
            </a:pPr>
            <a:r>
              <a:rPr lang="en-BE" sz="3200" dirty="0"/>
              <a:t>Given the requirements, write a test case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BE" sz="3200" dirty="0"/>
              <a:t>By calling POST /counters/shoes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BE" sz="3200" dirty="0"/>
              <a:t>S</a:t>
            </a:r>
            <a:r>
              <a:rPr lang="en-GB" sz="3200" dirty="0" err="1"/>
              <a:t>i</a:t>
            </a:r>
            <a:r>
              <a:rPr lang="en-BE" sz="3200" dirty="0"/>
              <a:t>nce the API is RESTFul, Return code equals: 201_CREATED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BE" sz="3200" dirty="0"/>
              <a:t>Data equals: {“shoes”: 0 }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BE" sz="3200" dirty="0"/>
              <a:t>Calling POST /counters/toys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BE" sz="3200" dirty="0"/>
              <a:t>Return code equals: 201_CREATED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BE" sz="3200" dirty="0"/>
              <a:t>Data equals: {“toys”: 1 }</a:t>
            </a:r>
          </a:p>
        </p:txBody>
      </p:sp>
    </p:spTree>
    <p:extLst>
      <p:ext uri="{BB962C8B-B14F-4D97-AF65-F5344CB8AC3E}">
        <p14:creationId xmlns:p14="http://schemas.microsoft.com/office/powerpoint/2010/main" val="4215452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8536-E9E7-F051-6941-0B3FB9ED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232229"/>
            <a:ext cx="10515600" cy="938784"/>
          </a:xfrm>
        </p:spPr>
        <p:txBody>
          <a:bodyPr/>
          <a:lstStyle/>
          <a:p>
            <a:r>
              <a:rPr lang="en-BE" dirty="0"/>
              <a:t>It should error on duplicates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91D17-CCAC-0D3A-B27B-B45B7B6476A7}"/>
              </a:ext>
            </a:extLst>
          </p:cNvPr>
          <p:cNvSpPr txBox="1"/>
          <p:nvPr/>
        </p:nvSpPr>
        <p:spPr>
          <a:xfrm>
            <a:off x="631371" y="1591928"/>
            <a:ext cx="95286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50" indent="-393750">
              <a:buFont typeface="Arial" panose="020B0604020202020204" pitchFamily="34" charset="0"/>
              <a:buChar char="•"/>
            </a:pPr>
            <a:r>
              <a:rPr lang="en-BE" sz="3200" dirty="0"/>
              <a:t>Given the requirements, write a test case to test duplicates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BE" sz="3200" dirty="0"/>
              <a:t>Calling POST /counters/shoes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BE" sz="3200" dirty="0"/>
              <a:t>Return code equals: 201_CREATED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BE" sz="3200" dirty="0"/>
              <a:t>Calling POST /counters/shoes</a:t>
            </a:r>
          </a:p>
          <a:p>
            <a:pPr marL="850950" lvl="1" indent="-393750">
              <a:buFont typeface="Arial" panose="020B0604020202020204" pitchFamily="34" charset="0"/>
              <a:buChar char="•"/>
            </a:pPr>
            <a:r>
              <a:rPr lang="en-BE" sz="3200" dirty="0"/>
              <a:t>Return code equals: 429_CONFLICT</a:t>
            </a:r>
          </a:p>
        </p:txBody>
      </p:sp>
    </p:spTree>
    <p:extLst>
      <p:ext uri="{BB962C8B-B14F-4D97-AF65-F5344CB8AC3E}">
        <p14:creationId xmlns:p14="http://schemas.microsoft.com/office/powerpoint/2010/main" val="1015326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DFFC-8FA8-EE41-1911-729E071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cases drive the development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D4AA-24AE-4EA8-AE76-56DB2E40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Write test cases based on the requirements</a:t>
            </a:r>
          </a:p>
          <a:p>
            <a:r>
              <a:rPr lang="en-BE" dirty="0"/>
              <a:t>Write the code to make the test cases pass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You know that if you wrote the code first, you’d still probably write a little program to test it</a:t>
            </a:r>
          </a:p>
          <a:p>
            <a:r>
              <a:rPr lang="en-GB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Why not make that program into a formal test case from the start?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TDD workflow is a back-and-forth process.  You write a test case, and then you write the code.  You write more test cases to check different inputs or affected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OpenSans"/>
              </a:rPr>
              <a:t>behaviors</a:t>
            </a:r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, and then you write more code.</a:t>
            </a:r>
          </a:p>
          <a:p>
            <a:r>
              <a:rPr lang="en-GB" dirty="0">
                <a:solidFill>
                  <a:srgbClr val="1F1F1F"/>
                </a:solidFill>
                <a:latin typeface="Source Sans Pro" panose="020B0503030403020204" pitchFamily="34" charset="0"/>
              </a:rPr>
              <a:t>TDD yields higher code quality</a:t>
            </a:r>
            <a:endParaRPr lang="en-BE" dirty="0"/>
          </a:p>
          <a:p>
            <a:endParaRPr lang="en-GB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43627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DFFC-8FA8-EE41-1911-729E071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Coverage for the Project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D4AA-24AE-4EA8-AE76-56DB2E40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required to show coverage for your Project (in both the Intermediate and the Final Report)</a:t>
            </a:r>
          </a:p>
          <a:p>
            <a:pPr lvl="1"/>
            <a:r>
              <a:rPr lang="en-GB" dirty="0"/>
              <a:t>At least Statement Coverage, but Branch Coverage is better.</a:t>
            </a:r>
          </a:p>
          <a:p>
            <a:r>
              <a:rPr lang="en-GB" dirty="0"/>
              <a:t>There is no set coverage limit to reach for the project.</a:t>
            </a:r>
          </a:p>
          <a:p>
            <a:r>
              <a:rPr lang="en-GB" dirty="0"/>
              <a:t>But if your project has very low coverage, you better have a good explanation for that.</a:t>
            </a:r>
          </a:p>
          <a:p>
            <a:r>
              <a:rPr lang="en-GB" dirty="0"/>
              <a:t>Focus on increasing the coverage for the system parts that will be affected by </a:t>
            </a:r>
            <a:r>
              <a:rPr lang="en-GB"/>
              <a:t>your change</a:t>
            </a:r>
            <a:r>
              <a:rPr lang="en-GB" dirty="0"/>
              <a:t>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6312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90A-F98A-36FF-D65C-D4B0BBAF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78" y="0"/>
            <a:ext cx="10515600" cy="950976"/>
          </a:xfrm>
        </p:spPr>
        <p:txBody>
          <a:bodyPr/>
          <a:lstStyle/>
          <a:p>
            <a:r>
              <a:rPr lang="en-BE" dirty="0"/>
              <a:t>Software testing levels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22871-B54B-E79D-15D1-77E35E3DD088}"/>
              </a:ext>
            </a:extLst>
          </p:cNvPr>
          <p:cNvSpPr/>
          <p:nvPr/>
        </p:nvSpPr>
        <p:spPr>
          <a:xfrm>
            <a:off x="518278" y="5693664"/>
            <a:ext cx="3943994" cy="768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0" dirty="0"/>
              <a:t>Unit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B24AA-55A5-F4EC-7952-12DD1CDF0D88}"/>
              </a:ext>
            </a:extLst>
          </p:cNvPr>
          <p:cNvSpPr txBox="1"/>
          <p:nvPr/>
        </p:nvSpPr>
        <p:spPr>
          <a:xfrm>
            <a:off x="4584074" y="5477547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Testing individual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Happy paths and sad paths, e.g., if and else 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BE" dirty="0"/>
              <a:t>s my module working?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Tests run in the CI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3B79D-E573-A48E-ECE6-47A4A688981A}"/>
              </a:ext>
            </a:extLst>
          </p:cNvPr>
          <p:cNvSpPr/>
          <p:nvPr/>
        </p:nvSpPr>
        <p:spPr>
          <a:xfrm>
            <a:off x="518278" y="4328315"/>
            <a:ext cx="3943994" cy="768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0" dirty="0"/>
              <a:t>Integration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B81BC-8307-5845-E14B-70669FB0F9CB}"/>
              </a:ext>
            </a:extLst>
          </p:cNvPr>
          <p:cNvSpPr txBox="1"/>
          <p:nvPr/>
        </p:nvSpPr>
        <p:spPr>
          <a:xfrm>
            <a:off x="4584074" y="4112198"/>
            <a:ext cx="7223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Testing individual units as a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Expose flaws between integrated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Are the units calling the API correctly?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Testing the behaviour of the different modules that make up the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4363B-1BCF-392B-1AF3-343DCCA535D3}"/>
              </a:ext>
            </a:extLst>
          </p:cNvPr>
          <p:cNvSpPr/>
          <p:nvPr/>
        </p:nvSpPr>
        <p:spPr>
          <a:xfrm>
            <a:off x="518278" y="2938272"/>
            <a:ext cx="3943994" cy="768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0" dirty="0"/>
              <a:t>System Tests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CB337-C9F7-B3F7-47B2-556C852BAF74}"/>
              </a:ext>
            </a:extLst>
          </p:cNvPr>
          <p:cNvSpPr txBox="1"/>
          <p:nvPr/>
        </p:nvSpPr>
        <p:spPr>
          <a:xfrm>
            <a:off x="4584074" y="2709379"/>
            <a:ext cx="7223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Entire software process is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Evaluate the compliance with specific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Putting the whole system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Testing the behaviour of the different modules that make up the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0D132-F94C-7F70-9DF1-042E3F72CE2F}"/>
              </a:ext>
            </a:extLst>
          </p:cNvPr>
          <p:cNvSpPr/>
          <p:nvPr/>
        </p:nvSpPr>
        <p:spPr>
          <a:xfrm>
            <a:off x="518278" y="1469289"/>
            <a:ext cx="3943994" cy="768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0" dirty="0"/>
              <a:t>Acceptance Tests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6F707-B611-F59B-49ED-3F6D598C897B}"/>
              </a:ext>
            </a:extLst>
          </p:cNvPr>
          <p:cNvSpPr txBox="1"/>
          <p:nvPr/>
        </p:nvSpPr>
        <p:spPr>
          <a:xfrm>
            <a:off x="4584074" y="1271384"/>
            <a:ext cx="7223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Testing for acceptability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Evaluate the compliance with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Done by the end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</a:t>
            </a:r>
            <a:r>
              <a:rPr lang="en-BE" dirty="0"/>
              <a:t>sually performed in the same environment as the systems environment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AFD685-15BC-5CDF-C2A1-CBE925B5A8C7}"/>
              </a:ext>
            </a:extLst>
          </p:cNvPr>
          <p:cNvSpPr/>
          <p:nvPr/>
        </p:nvSpPr>
        <p:spPr>
          <a:xfrm>
            <a:off x="341376" y="5477547"/>
            <a:ext cx="10204704" cy="120032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374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90A-F98A-36FF-D65C-D4B0BBAF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78" y="0"/>
            <a:ext cx="10515600" cy="950976"/>
          </a:xfrm>
        </p:spPr>
        <p:txBody>
          <a:bodyPr/>
          <a:lstStyle/>
          <a:p>
            <a:r>
              <a:rPr lang="en-BE" dirty="0"/>
              <a:t>Anatomy of a Test Case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9C5AE5-CC1F-7B0B-8756-C593C9183D72}"/>
              </a:ext>
            </a:extLst>
          </p:cNvPr>
          <p:cNvGrpSpPr/>
          <p:nvPr/>
        </p:nvGrpSpPr>
        <p:grpSpPr>
          <a:xfrm>
            <a:off x="4412343" y="1534886"/>
            <a:ext cx="3933372" cy="3788228"/>
            <a:chOff x="8440057" y="1933057"/>
            <a:chExt cx="3011715" cy="3205000"/>
          </a:xfrm>
        </p:grpSpPr>
        <p:pic>
          <p:nvPicPr>
            <p:cNvPr id="1026" name="Picture 2" descr="Stack in C - Scaler Topics">
              <a:extLst>
                <a:ext uri="{FF2B5EF4-FFF2-40B4-BE49-F238E27FC236}">
                  <a16:creationId xmlns:a16="http://schemas.microsoft.com/office/drawing/2014/main" id="{FA5992D9-4D87-63BC-DF3D-F10BB867BE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86" t="11005" r="34686" b="69608"/>
            <a:stretch/>
          </p:blipFill>
          <p:spPr bwMode="auto">
            <a:xfrm>
              <a:off x="8440057" y="1933057"/>
              <a:ext cx="1828800" cy="81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tack Data Structure and Implementation in Python, Java and C/C++">
              <a:extLst>
                <a:ext uri="{FF2B5EF4-FFF2-40B4-BE49-F238E27FC236}">
                  <a16:creationId xmlns:a16="http://schemas.microsoft.com/office/drawing/2014/main" id="{8DADBD25-783B-84BA-1406-A5CE3D3BAD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1" t="25519" r="79765" b="27297"/>
            <a:stretch/>
          </p:blipFill>
          <p:spPr bwMode="auto">
            <a:xfrm>
              <a:off x="8563429" y="2249714"/>
              <a:ext cx="1582057" cy="288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DD14F58-F999-24C6-21EB-1966E1D2FC44}"/>
                </a:ext>
              </a:extLst>
            </p:cNvPr>
            <p:cNvSpPr/>
            <p:nvPr/>
          </p:nvSpPr>
          <p:spPr>
            <a:xfrm>
              <a:off x="8781144" y="4424558"/>
              <a:ext cx="1103085" cy="48127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3D7E9FC-D7DB-69FE-C9D4-1F89D50B0714}"/>
                </a:ext>
              </a:extLst>
            </p:cNvPr>
            <p:cNvSpPr/>
            <p:nvPr/>
          </p:nvSpPr>
          <p:spPr>
            <a:xfrm>
              <a:off x="8781143" y="3870714"/>
              <a:ext cx="1103085" cy="48127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544E9D0-DC9C-9682-AD8A-39EBCCA6F221}"/>
                </a:ext>
              </a:extLst>
            </p:cNvPr>
            <p:cNvSpPr/>
            <p:nvPr/>
          </p:nvSpPr>
          <p:spPr>
            <a:xfrm>
              <a:off x="8781143" y="3314213"/>
              <a:ext cx="1103085" cy="48127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61D96F2-547F-FEDF-731B-4F3A989CE849}"/>
                </a:ext>
              </a:extLst>
            </p:cNvPr>
            <p:cNvSpPr/>
            <p:nvPr/>
          </p:nvSpPr>
          <p:spPr>
            <a:xfrm>
              <a:off x="8773886" y="2745857"/>
              <a:ext cx="1103085" cy="48127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CE5D23-9FDC-FF5A-7F4A-2756B5D7E423}"/>
                </a:ext>
              </a:extLst>
            </p:cNvPr>
            <p:cNvCxnSpPr/>
            <p:nvPr/>
          </p:nvCxnSpPr>
          <p:spPr>
            <a:xfrm>
              <a:off x="9884228" y="2986492"/>
              <a:ext cx="783772" cy="0"/>
            </a:xfrm>
            <a:prstGeom prst="straightConnector1">
              <a:avLst/>
            </a:prstGeom>
            <a:ln w="12700">
              <a:solidFill>
                <a:srgbClr val="165E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FB7216-EBA4-E0D7-1A21-6EBEFC7BFA74}"/>
                </a:ext>
              </a:extLst>
            </p:cNvPr>
            <p:cNvSpPr txBox="1"/>
            <p:nvPr/>
          </p:nvSpPr>
          <p:spPr>
            <a:xfrm>
              <a:off x="10668000" y="2847992"/>
              <a:ext cx="783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200" dirty="0"/>
                <a:t>Peek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EA3A363-6438-A76F-4893-415DBF50ACD0}"/>
              </a:ext>
            </a:extLst>
          </p:cNvPr>
          <p:cNvSpPr/>
          <p:nvPr/>
        </p:nvSpPr>
        <p:spPr>
          <a:xfrm>
            <a:off x="740229" y="1201475"/>
            <a:ext cx="6572960" cy="5475095"/>
          </a:xfrm>
          <a:prstGeom prst="rect">
            <a:avLst/>
          </a:prstGeom>
          <a:solidFill>
            <a:srgbClr val="E6E6E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E290A-F98A-36FF-D65C-D4B0BBAF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78" y="0"/>
            <a:ext cx="10515600" cy="950976"/>
          </a:xfrm>
        </p:spPr>
        <p:txBody>
          <a:bodyPr/>
          <a:lstStyle/>
          <a:p>
            <a:r>
              <a:rPr lang="en-BE" dirty="0"/>
              <a:t>Test Case for push() and pop() function</a:t>
            </a:r>
          </a:p>
        </p:txBody>
      </p:sp>
      <p:pic>
        <p:nvPicPr>
          <p:cNvPr id="1028" name="Picture 4" descr="Stack Data Structure and Implementation in Python, Java and C/C++">
            <a:extLst>
              <a:ext uri="{FF2B5EF4-FFF2-40B4-BE49-F238E27FC236}">
                <a16:creationId xmlns:a16="http://schemas.microsoft.com/office/drawing/2014/main" id="{8DADBD25-783B-84BA-1406-A5CE3D3BA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25519" r="79765" b="27297"/>
          <a:stretch/>
        </p:blipFill>
        <p:spPr bwMode="auto">
          <a:xfrm>
            <a:off x="8563429" y="2249714"/>
            <a:ext cx="310566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DD14F58-F999-24C6-21EB-1966E1D2FC44}"/>
              </a:ext>
            </a:extLst>
          </p:cNvPr>
          <p:cNvSpPr/>
          <p:nvPr/>
        </p:nvSpPr>
        <p:spPr>
          <a:xfrm>
            <a:off x="8990010" y="5262563"/>
            <a:ext cx="2165415" cy="66023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200" dirty="0"/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7019D3-365F-46B4-6451-B7797D121EC6}"/>
              </a:ext>
            </a:extLst>
          </p:cNvPr>
          <p:cNvGrpSpPr/>
          <p:nvPr/>
        </p:nvGrpSpPr>
        <p:grpSpPr>
          <a:xfrm>
            <a:off x="740228" y="1201476"/>
            <a:ext cx="6572960" cy="1193913"/>
            <a:chOff x="740228" y="1201476"/>
            <a:chExt cx="6572960" cy="1193913"/>
          </a:xfrm>
        </p:grpSpPr>
        <p:pic>
          <p:nvPicPr>
            <p:cNvPr id="21" name="Picture 20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54BBE0A6-CAE7-BA79-26EC-4E10FE73A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255"/>
            <a:stretch/>
          </p:blipFill>
          <p:spPr>
            <a:xfrm>
              <a:off x="740228" y="1201476"/>
              <a:ext cx="6572960" cy="792051"/>
            </a:xfrm>
            <a:prstGeom prst="rect">
              <a:avLst/>
            </a:prstGeom>
          </p:spPr>
        </p:pic>
        <p:pic>
          <p:nvPicPr>
            <p:cNvPr id="23" name="Picture 22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4042E892-5A63-8465-EE93-7E38429AC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1281" b="68062"/>
            <a:stretch/>
          </p:blipFill>
          <p:spPr>
            <a:xfrm>
              <a:off x="740228" y="1945091"/>
              <a:ext cx="6572960" cy="450298"/>
            </a:xfrm>
            <a:prstGeom prst="rect">
              <a:avLst/>
            </a:prstGeom>
          </p:spPr>
        </p:pic>
      </p:grpSp>
      <p:pic>
        <p:nvPicPr>
          <p:cNvPr id="24" name="Picture 2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BFDAF5B-97A6-8DE2-4265-506D0D97C2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724"/>
          <a:stretch/>
        </p:blipFill>
        <p:spPr>
          <a:xfrm>
            <a:off x="732972" y="4067807"/>
            <a:ext cx="6572960" cy="132157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22386CC-DCEE-40E9-C6E7-D1F2FB342FF9}"/>
              </a:ext>
            </a:extLst>
          </p:cNvPr>
          <p:cNvGrpSpPr/>
          <p:nvPr/>
        </p:nvGrpSpPr>
        <p:grpSpPr>
          <a:xfrm>
            <a:off x="732972" y="2385593"/>
            <a:ext cx="6572960" cy="1692745"/>
            <a:chOff x="732972" y="2385593"/>
            <a:chExt cx="6572960" cy="1692745"/>
          </a:xfrm>
        </p:grpSpPr>
        <p:pic>
          <p:nvPicPr>
            <p:cNvPr id="25" name="Picture 24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B90C7D29-F965-DF14-E396-16796CF6DA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9266" b="30674"/>
            <a:stretch/>
          </p:blipFill>
          <p:spPr>
            <a:xfrm>
              <a:off x="732972" y="2385593"/>
              <a:ext cx="6572960" cy="169274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94E133-B8A9-B672-42C4-09D0445C392C}"/>
                </a:ext>
              </a:extLst>
            </p:cNvPr>
            <p:cNvSpPr txBox="1"/>
            <p:nvPr/>
          </p:nvSpPr>
          <p:spPr>
            <a:xfrm>
              <a:off x="5854307" y="3075803"/>
              <a:ext cx="138449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dirty="0"/>
                <a:t>Test Fixtures</a:t>
              </a:r>
            </a:p>
          </p:txBody>
        </p:sp>
      </p:grpSp>
      <p:pic>
        <p:nvPicPr>
          <p:cNvPr id="7" name="Picture 6" descr="A close up of text&#10;&#10;Description automatically generated">
            <a:extLst>
              <a:ext uri="{FF2B5EF4-FFF2-40B4-BE49-F238E27FC236}">
                <a16:creationId xmlns:a16="http://schemas.microsoft.com/office/drawing/2014/main" id="{48A19825-F79D-51F7-ADE3-9496C8ADF1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39" t="4941" r="758"/>
          <a:stretch/>
        </p:blipFill>
        <p:spPr>
          <a:xfrm>
            <a:off x="697215" y="5389386"/>
            <a:ext cx="6608717" cy="12871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7EC01F-2B2F-8FBB-66DE-797D71E17B66}"/>
              </a:ext>
            </a:extLst>
          </p:cNvPr>
          <p:cNvSpPr/>
          <p:nvPr/>
        </p:nvSpPr>
        <p:spPr>
          <a:xfrm>
            <a:off x="1582057" y="2780623"/>
            <a:ext cx="3222172" cy="3583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ECE8-F24E-18A4-50F0-84F1E098687C}"/>
              </a:ext>
            </a:extLst>
          </p:cNvPr>
          <p:cNvSpPr/>
          <p:nvPr/>
        </p:nvSpPr>
        <p:spPr>
          <a:xfrm>
            <a:off x="1698171" y="4549406"/>
            <a:ext cx="2714172" cy="3583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26240D-200B-D188-3FCE-65010A66C008}"/>
              </a:ext>
            </a:extLst>
          </p:cNvPr>
          <p:cNvGrpSpPr/>
          <p:nvPr/>
        </p:nvGrpSpPr>
        <p:grpSpPr>
          <a:xfrm>
            <a:off x="7707086" y="5209923"/>
            <a:ext cx="1282924" cy="523220"/>
            <a:chOff x="7707086" y="5209923"/>
            <a:chExt cx="1282924" cy="52322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116643-1B62-184D-B43E-9BB832DB01E7}"/>
                </a:ext>
              </a:extLst>
            </p:cNvPr>
            <p:cNvCxnSpPr>
              <a:cxnSpLocks/>
            </p:cNvCxnSpPr>
            <p:nvPr/>
          </p:nvCxnSpPr>
          <p:spPr>
            <a:xfrm>
              <a:off x="7707086" y="5733143"/>
              <a:ext cx="1282924" cy="0"/>
            </a:xfrm>
            <a:prstGeom prst="straightConnector1">
              <a:avLst/>
            </a:prstGeom>
            <a:ln w="76200">
              <a:solidFill>
                <a:srgbClr val="165E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308FA-D499-073F-4B7F-687977454258}"/>
                </a:ext>
              </a:extLst>
            </p:cNvPr>
            <p:cNvSpPr txBox="1"/>
            <p:nvPr/>
          </p:nvSpPr>
          <p:spPr>
            <a:xfrm>
              <a:off x="7740382" y="5209923"/>
              <a:ext cx="1103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2800" dirty="0"/>
                <a:t>Peek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C2FCB-9E9D-FE8F-C798-C6371DF1E365}"/>
              </a:ext>
            </a:extLst>
          </p:cNvPr>
          <p:cNvSpPr/>
          <p:nvPr/>
        </p:nvSpPr>
        <p:spPr>
          <a:xfrm>
            <a:off x="1705427" y="4907787"/>
            <a:ext cx="5521287" cy="3583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92D876-AC37-F4FD-F75B-7C26F724C86F}"/>
              </a:ext>
            </a:extLst>
          </p:cNvPr>
          <p:cNvSpPr/>
          <p:nvPr/>
        </p:nvSpPr>
        <p:spPr>
          <a:xfrm>
            <a:off x="1669143" y="3689245"/>
            <a:ext cx="2743200" cy="3583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58E162-5E72-460A-7493-F726F4191202}"/>
              </a:ext>
            </a:extLst>
          </p:cNvPr>
          <p:cNvSpPr/>
          <p:nvPr/>
        </p:nvSpPr>
        <p:spPr>
          <a:xfrm>
            <a:off x="1741714" y="5674596"/>
            <a:ext cx="2714172" cy="3583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EDBCE-5D01-89B5-1971-2B1904BDB529}"/>
              </a:ext>
            </a:extLst>
          </p:cNvPr>
          <p:cNvGrpSpPr/>
          <p:nvPr/>
        </p:nvGrpSpPr>
        <p:grpSpPr>
          <a:xfrm>
            <a:off x="9382291" y="3994924"/>
            <a:ext cx="972457" cy="1147955"/>
            <a:chOff x="9405257" y="3939022"/>
            <a:chExt cx="972457" cy="114795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FA94F0-7999-694F-E89A-9E0F7656AEEC}"/>
                </a:ext>
              </a:extLst>
            </p:cNvPr>
            <p:cNvCxnSpPr/>
            <p:nvPr/>
          </p:nvCxnSpPr>
          <p:spPr>
            <a:xfrm>
              <a:off x="9405257" y="3939022"/>
              <a:ext cx="0" cy="1147955"/>
            </a:xfrm>
            <a:prstGeom prst="straightConnector1">
              <a:avLst/>
            </a:prstGeom>
            <a:ln w="76200">
              <a:solidFill>
                <a:srgbClr val="165E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8D43FC-843D-9050-6557-B50005810E7D}"/>
                </a:ext>
              </a:extLst>
            </p:cNvPr>
            <p:cNvSpPr txBox="1"/>
            <p:nvPr/>
          </p:nvSpPr>
          <p:spPr>
            <a:xfrm>
              <a:off x="9405257" y="4067807"/>
              <a:ext cx="972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2800" dirty="0"/>
                <a:t>Push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0EB4EF-C2D9-0C90-5674-197010ED4DC6}"/>
              </a:ext>
            </a:extLst>
          </p:cNvPr>
          <p:cNvGrpSpPr/>
          <p:nvPr/>
        </p:nvGrpSpPr>
        <p:grpSpPr>
          <a:xfrm>
            <a:off x="10399486" y="4067807"/>
            <a:ext cx="755939" cy="1002191"/>
            <a:chOff x="10399486" y="4067807"/>
            <a:chExt cx="755939" cy="100219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31BF666-E697-F018-007E-0B9EDD585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9486" y="4067807"/>
              <a:ext cx="0" cy="1002191"/>
            </a:xfrm>
            <a:prstGeom prst="straightConnector1">
              <a:avLst/>
            </a:prstGeom>
            <a:ln w="76200">
              <a:solidFill>
                <a:srgbClr val="165E6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F7911-E4B7-DDA5-7EBB-73BD13FA44E1}"/>
                </a:ext>
              </a:extLst>
            </p:cNvPr>
            <p:cNvSpPr txBox="1"/>
            <p:nvPr/>
          </p:nvSpPr>
          <p:spPr>
            <a:xfrm>
              <a:off x="10444225" y="4428528"/>
              <a:ext cx="71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2400" dirty="0"/>
                <a:t>Pop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F159244F-51F0-5FC8-6131-D323FFD50A78}"/>
              </a:ext>
            </a:extLst>
          </p:cNvPr>
          <p:cNvSpPr/>
          <p:nvPr/>
        </p:nvSpPr>
        <p:spPr>
          <a:xfrm>
            <a:off x="1741714" y="6012661"/>
            <a:ext cx="5521287" cy="3583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BE238C-AD24-69E0-AC8F-E78673B04138}"/>
              </a:ext>
            </a:extLst>
          </p:cNvPr>
          <p:cNvSpPr/>
          <p:nvPr/>
        </p:nvSpPr>
        <p:spPr>
          <a:xfrm>
            <a:off x="1734457" y="6339675"/>
            <a:ext cx="5521287" cy="2959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72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5" grpId="0" animBg="1"/>
      <p:bldP spid="15" grpId="1" animBg="1"/>
      <p:bldP spid="17" grpId="0" animBg="1"/>
      <p:bldP spid="17" grpId="1" animBg="1"/>
      <p:bldP spid="17" grpId="2" animBg="1"/>
      <p:bldP spid="17" grpId="3" animBg="1"/>
      <p:bldP spid="20" grpId="0" animBg="1"/>
      <p:bldP spid="20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BB36-0551-B7FA-E836-B983BCE2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in the Book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5CE1-27EA-96C3-4EEC-C2B55C60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Tests are your life insurance! </a:t>
            </a:r>
          </a:p>
          <a:p>
            <a:r>
              <a:rPr lang="en-GB" dirty="0"/>
              <a:t>Tests are essential to assuring the quality of code activities.</a:t>
            </a:r>
          </a:p>
          <a:p>
            <a:r>
              <a:rPr lang="en-GB" dirty="0"/>
              <a:t>Write Tests to Enable Evolution</a:t>
            </a:r>
          </a:p>
          <a:p>
            <a:pPr lvl="1"/>
            <a:r>
              <a:rPr lang="en-GB" dirty="0"/>
              <a:t>Good tests can find bugs in your artifact</a:t>
            </a:r>
          </a:p>
          <a:p>
            <a:pPr lvl="1"/>
            <a:r>
              <a:rPr lang="en-GB" dirty="0"/>
              <a:t>Tests can also detect unwanted </a:t>
            </a:r>
            <a:r>
              <a:rPr lang="en-GB" dirty="0" err="1"/>
              <a:t>behavior</a:t>
            </a:r>
            <a:endParaRPr lang="en-GB" dirty="0"/>
          </a:p>
          <a:p>
            <a:r>
              <a:rPr lang="en-GB" dirty="0"/>
              <a:t>You can also write tests to understand a part of a system</a:t>
            </a:r>
          </a:p>
          <a:p>
            <a:r>
              <a:rPr lang="en-GB" dirty="0"/>
              <a:t>Test the Interface, Not the implementation. This is essentially Black-box testing.</a:t>
            </a:r>
          </a:p>
        </p:txBody>
      </p:sp>
    </p:spTree>
    <p:extLst>
      <p:ext uri="{BB962C8B-B14F-4D97-AF65-F5344CB8AC3E}">
        <p14:creationId xmlns:p14="http://schemas.microsoft.com/office/powerpoint/2010/main" val="99457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AB9-AC17-7AC3-6831-2C68DA52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Unit Testing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DA03-92B0-B7B1-9D66-DD657DDC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 this session, we focus on Unit Testing.</a:t>
            </a:r>
          </a:p>
          <a:p>
            <a:pPr lvl="1"/>
            <a:r>
              <a:rPr lang="en-GB" sz="2800" dirty="0"/>
              <a:t>Unit testing focuses on the smallest testable parts of an application called units (e.g., a class method or function)</a:t>
            </a:r>
          </a:p>
          <a:p>
            <a:r>
              <a:rPr lang="en-GB" sz="3200" dirty="0"/>
              <a:t>There are other types of testing (Integration, Performance, Security, etc.)</a:t>
            </a:r>
          </a:p>
          <a:p>
            <a:r>
              <a:rPr lang="en-GB" sz="3200" dirty="0"/>
              <a:t>It does not mean that Unit Testing is more important, but those are the tests we can more easily automatize and benefit from tool support.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13373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6C2-BC66-F3C3-5F0C-5DC5B1D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Quality of a Test Suite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3776-2658-8837-799F-07B0F5A0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know if your unit test cases are good enough? </a:t>
            </a:r>
          </a:p>
          <a:p>
            <a:r>
              <a:rPr lang="en-GB" dirty="0"/>
              <a:t>Are they really testing the application? </a:t>
            </a:r>
          </a:p>
          <a:p>
            <a:r>
              <a:rPr lang="en-GB" dirty="0"/>
              <a:t>When do we stop testing?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Solution</a:t>
            </a:r>
            <a:r>
              <a:rPr lang="en-GB" dirty="0"/>
              <a:t>: Test Coverage!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923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94B8-3011-C8C4-162A-9502576C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 Coverage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075A9-D8CC-A5A6-5A20-A4D50BA8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BE" sz="3200" dirty="0"/>
                  <a:t>Coverage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B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𝐶𝑜𝑣𝑒𝑟𝑒𝑑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𝐼𝑡𝑒𝑚𝑠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</m:den>
                    </m:f>
                  </m:oMath>
                </a14:m>
                <a:r>
                  <a:rPr lang="en-BE" sz="3200" dirty="0"/>
                  <a:t> X 100%</a:t>
                </a:r>
              </a:p>
              <a:p>
                <a:pPr marL="0" indent="0">
                  <a:buNone/>
                </a:pPr>
                <a:endParaRPr lang="en-BE" sz="3200" dirty="0"/>
              </a:p>
              <a:p>
                <a:r>
                  <a:rPr lang="en-BE" sz="3200" dirty="0"/>
                  <a:t>Examples:</a:t>
                </a:r>
              </a:p>
              <a:p>
                <a:pPr lvl="1"/>
                <a:r>
                  <a:rPr lang="en-BE" sz="2800" dirty="0"/>
                  <a:t>Statement (Line, or Code) Coverage.</a:t>
                </a:r>
              </a:p>
              <a:p>
                <a:pPr lvl="1"/>
                <a:r>
                  <a:rPr lang="en-BE" sz="2800" dirty="0"/>
                  <a:t>Branch (Condition) Coverage</a:t>
                </a:r>
              </a:p>
              <a:p>
                <a:pPr lvl="1"/>
                <a:r>
                  <a:rPr lang="en-BE" sz="2800" dirty="0"/>
                  <a:t>Path Caverage</a:t>
                </a:r>
              </a:p>
              <a:p>
                <a:pPr lvl="1"/>
                <a:r>
                  <a:rPr lang="en-BE" sz="2800" dirty="0"/>
                  <a:t>Mutation Caverage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075A9-D8CC-A5A6-5A20-A4D50BA8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1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0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11829</TotalTime>
  <Words>2431</Words>
  <Application>Microsoft Macintosh PowerPoint</Application>
  <PresentationFormat>Widescreen</PresentationFormat>
  <Paragraphs>283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</vt:lpstr>
      <vt:lpstr>OpenSans</vt:lpstr>
      <vt:lpstr>Roboto</vt:lpstr>
      <vt:lpstr>Source Sans Pro</vt:lpstr>
      <vt:lpstr>Office Theme</vt:lpstr>
      <vt:lpstr>Dynamic Analysis: Testing</vt:lpstr>
      <vt:lpstr>The value of testing</vt:lpstr>
      <vt:lpstr>Software testing levels</vt:lpstr>
      <vt:lpstr>Anatomy of a Test Case</vt:lpstr>
      <vt:lpstr>Test Case for push() and pop() function</vt:lpstr>
      <vt:lpstr>Testing in the Book</vt:lpstr>
      <vt:lpstr>Unit Testing</vt:lpstr>
      <vt:lpstr>Quality of a Test Suite</vt:lpstr>
      <vt:lpstr>Test Coverage</vt:lpstr>
      <vt:lpstr>Importance of test coverage</vt:lpstr>
      <vt:lpstr>Full test coverage</vt:lpstr>
      <vt:lpstr>Example: a function to test</vt:lpstr>
      <vt:lpstr>Statement/Line/Code Coverage</vt:lpstr>
      <vt:lpstr>Statement/Line/Code Coverage</vt:lpstr>
      <vt:lpstr>Statement/Line/Code Coverage</vt:lpstr>
      <vt:lpstr>Branch/Condition Coverage</vt:lpstr>
      <vt:lpstr>Branch/Condition Coverage</vt:lpstr>
      <vt:lpstr>Path Coverage</vt:lpstr>
      <vt:lpstr>Path Coverage</vt:lpstr>
      <vt:lpstr>Test driven development</vt:lpstr>
      <vt:lpstr>Tools for TDD</vt:lpstr>
      <vt:lpstr>Tools for TDD</vt:lpstr>
      <vt:lpstr>Basic TDD workflow</vt:lpstr>
      <vt:lpstr>Scenario Requirements</vt:lpstr>
      <vt:lpstr>It should create a counter</vt:lpstr>
      <vt:lpstr>It should error on duplicates</vt:lpstr>
      <vt:lpstr>Test cases drive the development</vt:lpstr>
      <vt:lpstr>Testing Coverage for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Analysis: Testing</dc:title>
  <dc:creator>John Businge</dc:creator>
  <cp:lastModifiedBy>John Businge</cp:lastModifiedBy>
  <cp:revision>25</cp:revision>
  <dcterms:created xsi:type="dcterms:W3CDTF">2022-09-24T23:45:38Z</dcterms:created>
  <dcterms:modified xsi:type="dcterms:W3CDTF">2023-08-17T23:21:06Z</dcterms:modified>
</cp:coreProperties>
</file>