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8"/>
    <p:restoredTop sz="80943"/>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20/02/2024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 to these.</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20/02/2024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20/02/2024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solidFill>
                  <a:schemeClr val="tx1"/>
                </a:solidFill>
              </a:rPr>
              <a:t>John.businge@unlv.edu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lnSpcReduction="10000"/>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aid in decomposing the system, defining component structure and interactions, serving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pic>
        <p:nvPicPr>
          <p:cNvPr id="8" name="Picture 7" descr="A diagram of a pill&#10;&#10;Description automatically generated">
            <a:extLst>
              <a:ext uri="{FF2B5EF4-FFF2-40B4-BE49-F238E27FC236}">
                <a16:creationId xmlns:a16="http://schemas.microsoft.com/office/drawing/2014/main" id="{ADC651BD-089B-B4B1-69BF-8761B18BFC83}"/>
              </a:ext>
            </a:extLst>
          </p:cNvPr>
          <p:cNvPicPr>
            <a:picLocks noChangeAspect="1"/>
          </p:cNvPicPr>
          <p:nvPr/>
        </p:nvPicPr>
        <p:blipFill>
          <a:blip r:embed="rId3"/>
          <a:stretch>
            <a:fillRect/>
          </a:stretch>
        </p:blipFill>
        <p:spPr>
          <a:xfrm>
            <a:off x="6704377" y="711451"/>
            <a:ext cx="5043420" cy="2686445"/>
          </a:xfrm>
          <a:prstGeom prst="rect">
            <a:avLst/>
          </a:prstGeom>
        </p:spPr>
      </p:pic>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spTree>
    <p:extLst>
      <p:ext uri="{BB962C8B-B14F-4D97-AF65-F5344CB8AC3E}">
        <p14:creationId xmlns:p14="http://schemas.microsoft.com/office/powerpoint/2010/main" val="135472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BE" dirty="0"/>
              <a:t>Meetings -  you should have a balance of online/physical meetings</a:t>
            </a:r>
          </a:p>
          <a:p>
            <a:r>
              <a:rPr lang="en-US" dirty="0"/>
              <a:t>After next week, aim for at least two meetings per week</a:t>
            </a:r>
            <a:endParaRPr lang="en-BE" dirty="0"/>
          </a:p>
          <a:p>
            <a:r>
              <a:rPr lang="en-GB" dirty="0"/>
              <a:t>In subsequent deliverables, each team member should indicate their contributions to the report sections</a:t>
            </a:r>
            <a:endParaRPr lang="en-BE" dirty="0"/>
          </a:p>
        </p:txBody>
      </p:sp>
      <p:pic>
        <p:nvPicPr>
          <p:cNvPr id="5" name="Picture 4" descr="A close-up of a document&#10;&#10;Description automatically generated">
            <a:extLst>
              <a:ext uri="{FF2B5EF4-FFF2-40B4-BE49-F238E27FC236}">
                <a16:creationId xmlns:a16="http://schemas.microsoft.com/office/drawing/2014/main" id="{496B0F4F-D3E2-E1E9-B1B3-DAA6E10107CA}"/>
              </a:ext>
            </a:extLst>
          </p:cNvPr>
          <p:cNvPicPr>
            <a:picLocks noChangeAspect="1"/>
          </p:cNvPicPr>
          <p:nvPr/>
        </p:nvPicPr>
        <p:blipFill rotWithShape="1">
          <a:blip r:embed="rId2"/>
          <a:srcRect b="61522"/>
          <a:stretch/>
        </p:blipFill>
        <p:spPr>
          <a:xfrm>
            <a:off x="6272213" y="5064918"/>
            <a:ext cx="5320724" cy="1427957"/>
          </a:xfrm>
          <a:prstGeom prst="rect">
            <a:avLst/>
          </a:prstGeom>
          <a:ln>
            <a:solidFill>
              <a:schemeClr val="tx1"/>
            </a:solidFill>
          </a:ln>
        </p:spPr>
      </p:pic>
      <p:sp>
        <p:nvSpPr>
          <p:cNvPr id="6" name="TextBox 5">
            <a:extLst>
              <a:ext uri="{FF2B5EF4-FFF2-40B4-BE49-F238E27FC236}">
                <a16:creationId xmlns:a16="http://schemas.microsoft.com/office/drawing/2014/main" id="{4B29901C-B491-AF33-8033-1B22D357FE8B}"/>
              </a:ext>
            </a:extLst>
          </p:cNvPr>
          <p:cNvSpPr txBox="1"/>
          <p:nvPr/>
        </p:nvSpPr>
        <p:spPr>
          <a:xfrm>
            <a:off x="4799813" y="4560649"/>
            <a:ext cx="2592373" cy="369332"/>
          </a:xfrm>
          <a:prstGeom prst="rect">
            <a:avLst/>
          </a:prstGeom>
          <a:noFill/>
        </p:spPr>
        <p:txBody>
          <a:bodyPr wrap="square" rtlCol="0">
            <a:spAutoFit/>
          </a:bodyPr>
          <a:lstStyle/>
          <a:p>
            <a:r>
              <a:rPr lang="en-US" dirty="0"/>
              <a:t>Design Portfolio I changes</a:t>
            </a:r>
          </a:p>
        </p:txBody>
      </p:sp>
      <p:pic>
        <p:nvPicPr>
          <p:cNvPr id="8" name="Picture 7" descr="A close-up of a document&#10;&#10;Description automatically generated">
            <a:extLst>
              <a:ext uri="{FF2B5EF4-FFF2-40B4-BE49-F238E27FC236}">
                <a16:creationId xmlns:a16="http://schemas.microsoft.com/office/drawing/2014/main" id="{515AF8E0-D396-94E8-BDEF-484D5BC26CDC}"/>
              </a:ext>
            </a:extLst>
          </p:cNvPr>
          <p:cNvPicPr>
            <a:picLocks noChangeAspect="1"/>
          </p:cNvPicPr>
          <p:nvPr/>
        </p:nvPicPr>
        <p:blipFill>
          <a:blip r:embed="rId3"/>
          <a:stretch>
            <a:fillRect/>
          </a:stretch>
        </p:blipFill>
        <p:spPr>
          <a:xfrm>
            <a:off x="599062" y="5064918"/>
            <a:ext cx="5295341" cy="1427957"/>
          </a:xfrm>
          <a:prstGeom prst="rect">
            <a:avLst/>
          </a:prstGeom>
          <a:ln>
            <a:solidFill>
              <a:schemeClr val="tx1"/>
            </a:solidFill>
          </a:ln>
        </p:spPr>
      </p:pic>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425110"/>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948067"/>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425110"/>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715786"/>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748379"/>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755673"/>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948798"/>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53403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54"/>
                                        </p:tgtEl>
                                      </p:cBhvr>
                                    </p:animEffect>
                                    <p:set>
                                      <p:cBhvr>
                                        <p:cTn id="18" dur="1" fill="hold">
                                          <p:stCondLst>
                                            <p:cond delay="499"/>
                                          </p:stCondLst>
                                        </p:cTn>
                                        <p:tgtEl>
                                          <p:spTgt spid="54"/>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dissolve">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57"/>
                                        </p:tgtEl>
                                      </p:cBhvr>
                                    </p:animEffect>
                                    <p:set>
                                      <p:cBhvr>
                                        <p:cTn id="26" dur="1" fill="hold">
                                          <p:stCondLst>
                                            <p:cond delay="499"/>
                                          </p:stCondLst>
                                        </p:cTn>
                                        <p:tgtEl>
                                          <p:spTgt spid="57"/>
                                        </p:tgtEl>
                                        <p:attrNameLst>
                                          <p:attrName>style.visibility</p:attrName>
                                        </p:attrNameLst>
                                      </p:cBhvr>
                                      <p:to>
                                        <p:strVal val="hidden"/>
                                      </p:to>
                                    </p:set>
                                  </p:childTnLst>
                                </p:cTn>
                              </p:par>
                              <p:par>
                                <p:cTn id="27" presetID="9"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dissolve">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500"/>
                                        <p:tgtEl>
                                          <p:spTgt spid="58"/>
                                        </p:tgtEl>
                                      </p:cBhvr>
                                    </p:animEffect>
                                    <p:set>
                                      <p:cBhvr>
                                        <p:cTn id="34" dur="1" fill="hold">
                                          <p:stCondLst>
                                            <p:cond delay="499"/>
                                          </p:stCondLst>
                                        </p:cTn>
                                        <p:tgtEl>
                                          <p:spTgt spid="58"/>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dissolve">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61"/>
                                        </p:tgtEl>
                                      </p:cBhvr>
                                    </p:animEffect>
                                    <p:set>
                                      <p:cBhvr>
                                        <p:cTn id="42" dur="1" fill="hold">
                                          <p:stCondLst>
                                            <p:cond delay="499"/>
                                          </p:stCondLst>
                                        </p:cTn>
                                        <p:tgtEl>
                                          <p:spTgt spid="61"/>
                                        </p:tgtEl>
                                        <p:attrNameLst>
                                          <p:attrName>style.visibility</p:attrName>
                                        </p:attrNameLst>
                                      </p:cBhvr>
                                      <p:to>
                                        <p:strVal val="hidden"/>
                                      </p:to>
                                    </p:set>
                                  </p:childTnLst>
                                </p:cTn>
                              </p:par>
                              <p:par>
                                <p:cTn id="43" presetID="9" presetClass="entr" presetSubtype="0" fill="hold" nodeType="withEffect">
                                  <p:stCondLst>
                                    <p:cond delay="0"/>
                                  </p:stCondLst>
                                  <p:childTnLst>
                                    <p:set>
                                      <p:cBhvr>
                                        <p:cTn id="44" dur="1" fill="hold">
                                          <p:stCondLst>
                                            <p:cond delay="0"/>
                                          </p:stCondLst>
                                        </p:cTn>
                                        <p:tgtEl>
                                          <p:spTgt spid="13312"/>
                                        </p:tgtEl>
                                        <p:attrNameLst>
                                          <p:attrName>style.visibility</p:attrName>
                                        </p:attrNameLst>
                                      </p:cBhvr>
                                      <p:to>
                                        <p:strVal val="visible"/>
                                      </p:to>
                                    </p:set>
                                    <p:animEffect transition="in" filter="dissolve">
                                      <p:cBhvr>
                                        <p:cTn id="45" dur="500"/>
                                        <p:tgtEl>
                                          <p:spTgt spid="1331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xit" presetSubtype="0" fill="hold" nodeType="clickEffect">
                                  <p:stCondLst>
                                    <p:cond delay="0"/>
                                  </p:stCondLst>
                                  <p:childTnLst>
                                    <p:animEffect transition="out" filter="dissolve">
                                      <p:cBhvr>
                                        <p:cTn id="49" dur="500"/>
                                        <p:tgtEl>
                                          <p:spTgt spid="13312"/>
                                        </p:tgtEl>
                                      </p:cBhvr>
                                    </p:animEffect>
                                    <p:set>
                                      <p:cBhvr>
                                        <p:cTn id="50" dur="1" fill="hold">
                                          <p:stCondLst>
                                            <p:cond delay="499"/>
                                          </p:stCondLst>
                                        </p:cTn>
                                        <p:tgtEl>
                                          <p:spTgt spid="13312"/>
                                        </p:tgtEl>
                                        <p:attrNameLst>
                                          <p:attrName>style.visibility</p:attrName>
                                        </p:attrNameLst>
                                      </p:cBhvr>
                                      <p:to>
                                        <p:strVal val="hidden"/>
                                      </p:to>
                                    </p:set>
                                  </p:childTnLst>
                                </p:cTn>
                              </p:par>
                              <p:par>
                                <p:cTn id="51" presetID="9" presetClass="entr" presetSubtype="0"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dissolve">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nodeType="clickEffect">
                                  <p:stCondLst>
                                    <p:cond delay="0"/>
                                  </p:stCondLst>
                                  <p:childTnLst>
                                    <p:animEffect transition="out" filter="dissolve">
                                      <p:cBhvr>
                                        <p:cTn id="57" dur="500"/>
                                        <p:tgtEl>
                                          <p:spTgt spid="2"/>
                                        </p:tgtEl>
                                      </p:cBhvr>
                                    </p:animEffect>
                                    <p:set>
                                      <p:cBhvr>
                                        <p:cTn id="5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2"/>
            <a:ext cx="10515600" cy="4351338"/>
          </a:xfrm>
        </p:spPr>
        <p:txBody>
          <a:bodyPr/>
          <a:lstStyle/>
          <a:p>
            <a:r>
              <a:rPr lang="en-BE" dirty="0"/>
              <a:t>I expect use of at least the three UML diagrams</a:t>
            </a:r>
          </a:p>
          <a:p>
            <a:pPr lvl="1"/>
            <a:r>
              <a:rPr lang="en-GB" dirty="0"/>
              <a:t>U</a:t>
            </a:r>
            <a:r>
              <a:rPr lang="en-BE" dirty="0"/>
              <a:t>se case diagrams</a:t>
            </a:r>
          </a:p>
          <a:p>
            <a:pPr lvl="1"/>
            <a:r>
              <a:rPr lang="en-BE" dirty="0"/>
              <a:t>Class diagrams</a:t>
            </a:r>
          </a:p>
          <a:p>
            <a:pPr lvl="1"/>
            <a:r>
              <a:rPr lang="en-BE" dirty="0"/>
              <a:t>Sequence diagrams</a:t>
            </a:r>
          </a:p>
          <a:p>
            <a:pPr lvl="1"/>
            <a:endParaRPr lang="en-BE" dirty="0"/>
          </a:p>
          <a:p>
            <a:r>
              <a:rPr lang="en-BE" dirty="0"/>
              <a:t>For the Starting Design Portfolio</a:t>
            </a:r>
          </a:p>
          <a:p>
            <a:pPr lvl="1"/>
            <a:r>
              <a:rPr lang="en-BE" dirty="0"/>
              <a:t>One or two use cases/functionality comprising of the three of the UML diagrams</a:t>
            </a:r>
          </a:p>
          <a:p>
            <a:r>
              <a:rPr lang="en-BE" dirty="0"/>
              <a:t>For Design Portfolio II and III</a:t>
            </a:r>
          </a:p>
        </p:txBody>
      </p:sp>
      <p:grpSp>
        <p:nvGrpSpPr>
          <p:cNvPr id="8" name="Group 7">
            <a:extLst>
              <a:ext uri="{FF2B5EF4-FFF2-40B4-BE49-F238E27FC236}">
                <a16:creationId xmlns:a16="http://schemas.microsoft.com/office/drawing/2014/main" id="{AE0959AB-8ADC-F2A9-8E88-1002E478A8E0}"/>
              </a:ext>
            </a:extLst>
          </p:cNvPr>
          <p:cNvGrpSpPr/>
          <p:nvPr/>
        </p:nvGrpSpPr>
        <p:grpSpPr>
          <a:xfrm>
            <a:off x="750618" y="4864645"/>
            <a:ext cx="10603182" cy="1369457"/>
            <a:chOff x="750618" y="4864645"/>
            <a:chExt cx="10603182" cy="1369457"/>
          </a:xfrm>
        </p:grpSpPr>
        <p:pic>
          <p:nvPicPr>
            <p:cNvPr id="5" name="Picture 4">
              <a:extLst>
                <a:ext uri="{FF2B5EF4-FFF2-40B4-BE49-F238E27FC236}">
                  <a16:creationId xmlns:a16="http://schemas.microsoft.com/office/drawing/2014/main" id="{6AA52382-2399-12AA-AAAA-1500F88B95C9}"/>
                </a:ext>
              </a:extLst>
            </p:cNvPr>
            <p:cNvPicPr>
              <a:picLocks noChangeAspect="1"/>
            </p:cNvPicPr>
            <p:nvPr/>
          </p:nvPicPr>
          <p:blipFill rotWithShape="1">
            <a:blip r:embed="rId2"/>
            <a:srcRect t="8297"/>
            <a:stretch/>
          </p:blipFill>
          <p:spPr>
            <a:xfrm>
              <a:off x="750618" y="5233977"/>
              <a:ext cx="10603182" cy="1000125"/>
            </a:xfrm>
            <a:prstGeom prst="rect">
              <a:avLst/>
            </a:prstGeom>
            <a:ln>
              <a:solidFill>
                <a:schemeClr val="tx1"/>
              </a:solidFill>
            </a:ln>
          </p:spPr>
        </p:pic>
        <p:sp>
          <p:nvSpPr>
            <p:cNvPr id="6" name="TextBox 5">
              <a:extLst>
                <a:ext uri="{FF2B5EF4-FFF2-40B4-BE49-F238E27FC236}">
                  <a16:creationId xmlns:a16="http://schemas.microsoft.com/office/drawing/2014/main" id="{01856170-0FCE-0298-D543-AB4606504965}"/>
                </a:ext>
              </a:extLst>
            </p:cNvPr>
            <p:cNvSpPr txBox="1"/>
            <p:nvPr/>
          </p:nvSpPr>
          <p:spPr>
            <a:xfrm>
              <a:off x="7758112" y="4864645"/>
              <a:ext cx="2428876" cy="369332"/>
            </a:xfrm>
            <a:prstGeom prst="rect">
              <a:avLst/>
            </a:prstGeom>
            <a:noFill/>
          </p:spPr>
          <p:txBody>
            <a:bodyPr wrap="square" rtlCol="0">
              <a:spAutoFit/>
            </a:bodyPr>
            <a:lstStyle/>
            <a:p>
              <a:r>
                <a:rPr lang="en-US" dirty="0"/>
                <a:t>Extract from DP II        </a:t>
              </a:r>
            </a:p>
          </p:txBody>
        </p:sp>
      </p:grpSp>
    </p:spTree>
    <p:extLst>
      <p:ext uri="{BB962C8B-B14F-4D97-AF65-F5344CB8AC3E}">
        <p14:creationId xmlns:p14="http://schemas.microsoft.com/office/powerpoint/2010/main" val="27643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878624"/>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166623"/>
              </a:buClr>
              <a:buSzPts val="2800"/>
              <a:buNone/>
            </a:pPr>
            <a:r>
              <a:rPr lang="en-GB" b="0"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2097</Words>
  <Application>Microsoft Macintosh PowerPoint</Application>
  <PresentationFormat>Widescreen</PresentationFormat>
  <Paragraphs>277</Paragraphs>
  <Slides>29</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Calibri Light</vt:lpstr>
      <vt:lpstr>Courier New</vt:lpstr>
      <vt:lpstr>Georgia</vt:lpstr>
      <vt:lpstr>Helvetica Neue</vt:lpstr>
      <vt:lpstr>Open Sans</vt:lpstr>
      <vt:lpstr>Söhne</vt:lpstr>
      <vt:lpstr>Source Sans Pro</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may Kinds of UML Diagrams</vt:lpstr>
      <vt:lpstr>There are may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23</cp:revision>
  <dcterms:created xsi:type="dcterms:W3CDTF">2023-10-02T17:24:10Z</dcterms:created>
  <dcterms:modified xsi:type="dcterms:W3CDTF">2024-02-20T23:49:31Z</dcterms:modified>
</cp:coreProperties>
</file>