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290" r:id="rId3"/>
    <p:sldId id="301" r:id="rId4"/>
    <p:sldId id="257" r:id="rId5"/>
    <p:sldId id="259" r:id="rId6"/>
    <p:sldId id="291" r:id="rId7"/>
    <p:sldId id="284" r:id="rId8"/>
    <p:sldId id="285" r:id="rId9"/>
    <p:sldId id="292" r:id="rId10"/>
    <p:sldId id="293" r:id="rId11"/>
    <p:sldId id="266" r:id="rId12"/>
    <p:sldId id="294" r:id="rId13"/>
    <p:sldId id="295" r:id="rId14"/>
    <p:sldId id="269" r:id="rId15"/>
    <p:sldId id="296" r:id="rId16"/>
    <p:sldId id="272" r:id="rId17"/>
    <p:sldId id="297" r:id="rId18"/>
    <p:sldId id="273" r:id="rId19"/>
    <p:sldId id="298" r:id="rId20"/>
    <p:sldId id="276" r:id="rId21"/>
    <p:sldId id="260" r:id="rId22"/>
    <p:sldId id="302" r:id="rId23"/>
    <p:sldId id="270" r:id="rId24"/>
    <p:sldId id="279" r:id="rId25"/>
    <p:sldId id="286" r:id="rId26"/>
    <p:sldId id="261" r:id="rId27"/>
    <p:sldId id="262" r:id="rId28"/>
    <p:sldId id="275" r:id="rId29"/>
    <p:sldId id="264" r:id="rId30"/>
    <p:sldId id="265" r:id="rId31"/>
    <p:sldId id="267" r:id="rId32"/>
    <p:sldId id="263" r:id="rId33"/>
    <p:sldId id="268" r:id="rId34"/>
    <p:sldId id="278" r:id="rId35"/>
    <p:sldId id="287" r:id="rId36"/>
    <p:sldId id="288" r:id="rId37"/>
    <p:sldId id="277" r:id="rId38"/>
    <p:sldId id="281" r:id="rId39"/>
    <p:sldId id="280" r:id="rId40"/>
    <p:sldId id="282" r:id="rId41"/>
    <p:sldId id="274" r:id="rId42"/>
    <p:sldId id="299" r:id="rId43"/>
    <p:sldId id="300" r:id="rId44"/>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00FF"/>
    <a:srgbClr val="17792D"/>
    <a:srgbClr val="165E61"/>
    <a:srgbClr val="E6E6E5"/>
    <a:srgbClr val="E7E6E5"/>
    <a:srgbClr val="EAE6E8"/>
    <a:srgbClr val="E6E0E0"/>
    <a:srgbClr val="15BE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71"/>
    <p:restoredTop sz="68346"/>
  </p:normalViewPr>
  <p:slideViewPr>
    <p:cSldViewPr snapToGrid="0">
      <p:cViewPr varScale="1">
        <p:scale>
          <a:sx n="90" d="100"/>
          <a:sy n="90" d="100"/>
        </p:scale>
        <p:origin x="13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D6E49F-2095-0B40-AFFF-DDA00854E507}" type="datetimeFigureOut">
              <a:rPr lang="en-BE" smtClean="0"/>
              <a:t>18/09/2023</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42266E-4AE0-3346-930D-BC097FD258CE}" type="slidenum">
              <a:rPr lang="en-BE" smtClean="0"/>
              <a:t>‹#›</a:t>
            </a:fld>
            <a:endParaRPr lang="en-BE"/>
          </a:p>
        </p:txBody>
      </p:sp>
    </p:spTree>
    <p:extLst>
      <p:ext uri="{BB962C8B-B14F-4D97-AF65-F5344CB8AC3E}">
        <p14:creationId xmlns:p14="http://schemas.microsoft.com/office/powerpoint/2010/main" val="3544223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a:t>
            </a:fld>
            <a:endParaRPr lang="en-BE"/>
          </a:p>
        </p:txBody>
      </p:sp>
    </p:spTree>
    <p:extLst>
      <p:ext uri="{BB962C8B-B14F-4D97-AF65-F5344CB8AC3E}">
        <p14:creationId xmlns:p14="http://schemas.microsoft.com/office/powerpoint/2010/main" val="65100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11</a:t>
            </a:fld>
            <a:endParaRPr lang="en-BE"/>
          </a:p>
        </p:txBody>
      </p:sp>
    </p:spTree>
    <p:extLst>
      <p:ext uri="{BB962C8B-B14F-4D97-AF65-F5344CB8AC3E}">
        <p14:creationId xmlns:p14="http://schemas.microsoft.com/office/powerpoint/2010/main" val="882136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12</a:t>
            </a:fld>
            <a:endParaRPr lang="en-BE"/>
          </a:p>
        </p:txBody>
      </p:sp>
    </p:spTree>
    <p:extLst>
      <p:ext uri="{BB962C8B-B14F-4D97-AF65-F5344CB8AC3E}">
        <p14:creationId xmlns:p14="http://schemas.microsoft.com/office/powerpoint/2010/main" val="5347533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 you really expect that something could go wrong with such straightforward methods? These member functions are typically so simple that it would be foolish to write unit tests for them. Furthermore, usual getters and setters are implicitly tested by other and more important unit tests.</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13</a:t>
            </a:fld>
            <a:endParaRPr lang="en-BE"/>
          </a:p>
        </p:txBody>
      </p:sp>
    </p:spTree>
    <p:extLst>
      <p:ext uri="{BB962C8B-B14F-4D97-AF65-F5344CB8AC3E}">
        <p14:creationId xmlns:p14="http://schemas.microsoft.com/office/powerpoint/2010/main" val="6909311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14</a:t>
            </a:fld>
            <a:endParaRPr lang="en-BE"/>
          </a:p>
        </p:txBody>
      </p:sp>
    </p:spTree>
    <p:extLst>
      <p:ext uri="{BB962C8B-B14F-4D97-AF65-F5344CB8AC3E}">
        <p14:creationId xmlns:p14="http://schemas.microsoft.com/office/powerpoint/2010/main" val="352879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15</a:t>
            </a:fld>
            <a:endParaRPr lang="en-BE"/>
          </a:p>
        </p:txBody>
      </p:sp>
    </p:spTree>
    <p:extLst>
      <p:ext uri="{BB962C8B-B14F-4D97-AF65-F5344CB8AC3E}">
        <p14:creationId xmlns:p14="http://schemas.microsoft.com/office/powerpoint/2010/main" val="3317074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16</a:t>
            </a:fld>
            <a:endParaRPr lang="en-BE"/>
          </a:p>
        </p:txBody>
      </p:sp>
    </p:spTree>
    <p:extLst>
      <p:ext uri="{BB962C8B-B14F-4D97-AF65-F5344CB8AC3E}">
        <p14:creationId xmlns:p14="http://schemas.microsoft.com/office/powerpoint/2010/main" val="607286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17</a:t>
            </a:fld>
            <a:endParaRPr lang="en-BE"/>
          </a:p>
        </p:txBody>
      </p:sp>
    </p:spTree>
    <p:extLst>
      <p:ext uri="{BB962C8B-B14F-4D97-AF65-F5344CB8AC3E}">
        <p14:creationId xmlns:p14="http://schemas.microsoft.com/office/powerpoint/2010/main" val="820374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large set of input combinations and you will end up with an almost infinite number of test cases.</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18</a:t>
            </a:fld>
            <a:endParaRPr lang="en-BE"/>
          </a:p>
        </p:txBody>
      </p:sp>
    </p:spTree>
    <p:extLst>
      <p:ext uri="{BB962C8B-B14F-4D97-AF65-F5344CB8AC3E}">
        <p14:creationId xmlns:p14="http://schemas.microsoft.com/office/powerpoint/2010/main" val="4266543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Let us use and example of the The bank interest calculator API with the following requirements</a:t>
            </a:r>
          </a:p>
          <a:p>
            <a:pPr marL="228600" indent="-228600">
              <a:buFont typeface="+mj-lt"/>
              <a:buAutoNum type="arabicPeriod"/>
            </a:pPr>
            <a:r>
              <a:rPr lang="en-GB" dirty="0"/>
              <a:t>The idea behind equivalence partitioning is that it is enough to pick only one value from each partition for testing. The hypothesis behind this technique is that if one condition/value in a partition passes a test, all others in the same partition will also pass.</a:t>
            </a:r>
          </a:p>
          <a:p>
            <a:pPr marL="228600" indent="-228600">
              <a:buFont typeface="+mj-lt"/>
              <a:buAutoNum type="arabicPeriod"/>
            </a:pPr>
            <a:r>
              <a:rPr lang="en-GB" dirty="0"/>
              <a:t>Likewise, if one condition/value in a partition fails, all other conditions/values in that partition will also fail. If there is more than one parameter, as in our case, appropriate combinations should be formed.</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19</a:t>
            </a:fld>
            <a:endParaRPr lang="en-BE"/>
          </a:p>
        </p:txBody>
      </p:sp>
    </p:spTree>
    <p:extLst>
      <p:ext uri="{BB962C8B-B14F-4D97-AF65-F5344CB8AC3E}">
        <p14:creationId xmlns:p14="http://schemas.microsoft.com/office/powerpoint/2010/main" val="2927568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GB" dirty="0"/>
              <a:t>Now let us look at boundary value analysis</a:t>
            </a:r>
          </a:p>
          <a:p>
            <a:pPr marL="228600" indent="-228600">
              <a:buFont typeface="+mj-lt"/>
              <a:buAutoNum type="arabicPeriod"/>
            </a:pPr>
            <a:r>
              <a:rPr lang="en-GB" dirty="0"/>
              <a:t>Many software bugs can be traced back to difficulties in the border areas of the equivalence classes, for example at the transition between two valid equivalence classes, between a valid and an invalid equivalence class, or due to an extreme value that was not taken into account.</a:t>
            </a:r>
          </a:p>
          <a:p>
            <a:pPr marL="228600" indent="-228600">
              <a:buFont typeface="+mj-lt"/>
              <a:buAutoNum type="arabicPeriod"/>
            </a:pPr>
            <a:r>
              <a:rPr lang="en-GB" dirty="0"/>
              <a:t>The result of such an analysis is useful to select the input values of a numerical parameter for the tests: min, min+1, nominal, max-1, max</a:t>
            </a:r>
          </a:p>
          <a:p>
            <a:pPr marL="228600" indent="-228600">
              <a:buFont typeface="+mj-lt"/>
              <a:buAutoNum type="arabicPeriod"/>
            </a:pPr>
            <a:r>
              <a:rPr lang="en-GB" dirty="0"/>
              <a:t>If the boundary values are determined and tested for each equivalence partition, then very good test coverage can be achieved in practice with relatively little effort.</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20</a:t>
            </a:fld>
            <a:endParaRPr lang="en-BE"/>
          </a:p>
        </p:txBody>
      </p:sp>
    </p:spTree>
    <p:extLst>
      <p:ext uri="{BB962C8B-B14F-4D97-AF65-F5344CB8AC3E}">
        <p14:creationId xmlns:p14="http://schemas.microsoft.com/office/powerpoint/2010/main" val="3877835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case is probably the most consequential failure in the history of software development. The medical accelerator disaster. </a:t>
            </a:r>
            <a:r>
              <a:rPr lang="en-GB" i="0" dirty="0">
                <a:effectLst/>
                <a:latin typeface="Helvetica" pitchFamily="2" charset="0"/>
              </a:rPr>
              <a:t>Due to </a:t>
            </a:r>
          </a:p>
          <a:p>
            <a:pPr marL="171450" indent="-171450">
              <a:buFont typeface="Arial" panose="020B0604020202020204" pitchFamily="34" charset="0"/>
              <a:buChar char="•"/>
            </a:pPr>
            <a:r>
              <a:rPr lang="en-GB" i="0" dirty="0">
                <a:effectLst/>
                <a:latin typeface="Helvetica" pitchFamily="2" charset="0"/>
              </a:rPr>
              <a:t>bugs in the control software, </a:t>
            </a:r>
          </a:p>
          <a:p>
            <a:pPr marL="171450" indent="-171450">
              <a:buFont typeface="Arial" panose="020B0604020202020204" pitchFamily="34" charset="0"/>
              <a:buChar char="•"/>
            </a:pPr>
            <a:r>
              <a:rPr lang="en-GB" i="0" dirty="0">
                <a:effectLst/>
                <a:latin typeface="Helvetica" pitchFamily="2" charset="0"/>
              </a:rPr>
              <a:t>an insufficient quality assurance process, and </a:t>
            </a:r>
          </a:p>
          <a:p>
            <a:pPr marL="171450" indent="-171450">
              <a:buFont typeface="Arial" panose="020B0604020202020204" pitchFamily="34" charset="0"/>
              <a:buChar char="•"/>
            </a:pPr>
            <a:r>
              <a:rPr lang="en-GB" i="0" dirty="0">
                <a:effectLst/>
                <a:latin typeface="Helvetica" pitchFamily="2" charset="0"/>
              </a:rPr>
              <a:t>other deficiencies, </a:t>
            </a:r>
          </a:p>
          <a:p>
            <a:pPr marL="171450" indent="-171450">
              <a:buFont typeface="Arial" panose="020B0604020202020204" pitchFamily="34" charset="0"/>
              <a:buChar char="•"/>
            </a:pPr>
            <a:r>
              <a:rPr lang="en-GB" i="0" dirty="0">
                <a:effectLst/>
                <a:latin typeface="Helvetica" pitchFamily="2" charset="0"/>
              </a:rPr>
              <a:t>three patients lost their lives caused due to radiation overdoses. </a:t>
            </a:r>
          </a:p>
          <a:p>
            <a:pPr marL="171450" indent="-171450">
              <a:buFont typeface="Arial" panose="020B0604020202020204" pitchFamily="34" charset="0"/>
              <a:buChar char="•"/>
            </a:pPr>
            <a:endParaRPr lang="en-GB" i="0" dirty="0">
              <a:effectLst/>
              <a:latin typeface="Helvetica" pitchFamily="2" charset="0"/>
            </a:endParaRPr>
          </a:p>
          <a:p>
            <a:pPr marL="0" indent="0">
              <a:buFont typeface="Arial" panose="020B0604020202020204" pitchFamily="34" charset="0"/>
              <a:buNone/>
            </a:pPr>
            <a:r>
              <a:rPr lang="en-GB" dirty="0"/>
              <a:t>An analysis of this case determined that, among other things, the software was written by only one person who was also responsible for the tests.</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3</a:t>
            </a:fld>
            <a:endParaRPr lang="en-BE"/>
          </a:p>
        </p:txBody>
      </p:sp>
    </p:spTree>
    <p:extLst>
      <p:ext uri="{BB962C8B-B14F-4D97-AF65-F5344CB8AC3E}">
        <p14:creationId xmlns:p14="http://schemas.microsoft.com/office/powerpoint/2010/main" val="267397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23</a:t>
            </a:fld>
            <a:endParaRPr lang="en-BE"/>
          </a:p>
        </p:txBody>
      </p:sp>
    </p:spTree>
    <p:extLst>
      <p:ext uri="{BB962C8B-B14F-4D97-AF65-F5344CB8AC3E}">
        <p14:creationId xmlns:p14="http://schemas.microsoft.com/office/powerpoint/2010/main" val="490555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Finally it gives us the line numbers that did not have test cases. </a:t>
            </a:r>
          </a:p>
          <a:p>
            <a:pPr algn="l"/>
            <a:r>
              <a:rPr lang="en-GB" b="0" i="0" dirty="0">
                <a:solidFill>
                  <a:srgbClr val="333333"/>
                </a:solidFill>
                <a:effectLst/>
                <a:latin typeface="OpenSans"/>
              </a:rPr>
              <a:t>This info is critical because now we know where to concentrate our tests. </a:t>
            </a:r>
          </a:p>
          <a:p>
            <a:pPr algn="l"/>
            <a:r>
              <a:rPr lang="en-GB" b="0" i="0" dirty="0">
                <a:solidFill>
                  <a:srgbClr val="333333"/>
                </a:solidFill>
                <a:effectLst/>
                <a:latin typeface="OpenSans"/>
              </a:rPr>
              <a:t>We need to go write more test cases to cause those lines of code to be executed.</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24</a:t>
            </a:fld>
            <a:endParaRPr lang="en-BE"/>
          </a:p>
        </p:txBody>
      </p:sp>
    </p:spTree>
    <p:extLst>
      <p:ext uri="{BB962C8B-B14F-4D97-AF65-F5344CB8AC3E}">
        <p14:creationId xmlns:p14="http://schemas.microsoft.com/office/powerpoint/2010/main" val="3423947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100% test coverage only means that every line of code has been tested with some known good data. </a:t>
            </a:r>
          </a:p>
          <a:p>
            <a:pPr algn="l"/>
            <a:r>
              <a:rPr lang="en-GB" b="0" i="0" dirty="0">
                <a:solidFill>
                  <a:srgbClr val="333333"/>
                </a:solidFill>
                <a:effectLst/>
                <a:latin typeface="OpenSans"/>
              </a:rPr>
              <a:t>You can still pass bad data into your code and find bugs. </a:t>
            </a:r>
          </a:p>
          <a:p>
            <a:pPr algn="l"/>
            <a:r>
              <a:rPr lang="en-GB" b="0" i="0" dirty="0">
                <a:solidFill>
                  <a:srgbClr val="333333"/>
                </a:solidFill>
                <a:effectLst/>
                <a:latin typeface="OpenSans"/>
              </a:rPr>
              <a:t>So don't stop testing when your code cover reaches 100%. </a:t>
            </a:r>
          </a:p>
          <a:p>
            <a:pPr algn="l"/>
            <a:r>
              <a:rPr lang="en-GB" b="0" i="0" dirty="0">
                <a:solidFill>
                  <a:srgbClr val="333333"/>
                </a:solidFill>
                <a:effectLst/>
                <a:latin typeface="OpenSans"/>
              </a:rPr>
              <a:t>Keep challenging the integrity of your code with bad data and corner cases to make sure </a:t>
            </a:r>
          </a:p>
          <a:p>
            <a:pPr algn="l"/>
            <a:r>
              <a:rPr lang="en-GB" b="0" i="0" dirty="0">
                <a:solidFill>
                  <a:srgbClr val="333333"/>
                </a:solidFill>
                <a:effectLst/>
                <a:latin typeface="OpenSans"/>
              </a:rPr>
              <a:t>your code behaves as expected under both favourable and adverse conditions. </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25</a:t>
            </a:fld>
            <a:endParaRPr lang="en-BE"/>
          </a:p>
        </p:txBody>
      </p:sp>
    </p:spTree>
    <p:extLst>
      <p:ext uri="{BB962C8B-B14F-4D97-AF65-F5344CB8AC3E}">
        <p14:creationId xmlns:p14="http://schemas.microsoft.com/office/powerpoint/2010/main" val="2994024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
            </a:r>
            <a:r>
              <a:rPr lang="en-BE" dirty="0"/>
              <a:t>e have a simple function foo with inputs - &gt; three booleans b1, b2, b3</a:t>
            </a:r>
          </a:p>
          <a:p>
            <a:r>
              <a:rPr lang="en-GB" dirty="0"/>
              <a:t>W</a:t>
            </a:r>
            <a:r>
              <a:rPr lang="en-BE" dirty="0"/>
              <a:t>e also have three if statements that manipulate the input</a:t>
            </a:r>
          </a:p>
        </p:txBody>
      </p:sp>
      <p:sp>
        <p:nvSpPr>
          <p:cNvPr id="4" name="Slide Number Placeholder 3"/>
          <p:cNvSpPr>
            <a:spLocks noGrp="1"/>
          </p:cNvSpPr>
          <p:nvPr>
            <p:ph type="sldNum" sz="quarter" idx="5"/>
          </p:nvPr>
        </p:nvSpPr>
        <p:spPr/>
        <p:txBody>
          <a:bodyPr/>
          <a:lstStyle/>
          <a:p>
            <a:fld id="{A042266E-4AE0-3346-930D-BC097FD258CE}" type="slidenum">
              <a:rPr lang="en-BE" smtClean="0"/>
              <a:t>26</a:t>
            </a:fld>
            <a:endParaRPr lang="en-BE"/>
          </a:p>
        </p:txBody>
      </p:sp>
    </p:spTree>
    <p:extLst>
      <p:ext uri="{BB962C8B-B14F-4D97-AF65-F5344CB8AC3E}">
        <p14:creationId xmlns:p14="http://schemas.microsoft.com/office/powerpoint/2010/main" val="3443431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r>
              <a:rPr lang="en-BE" dirty="0"/>
              <a:t>uppose we have a test case trying to assert if I call this function foo with </a:t>
            </a:r>
            <a:r>
              <a:rPr lang="en-BE" sz="1200" dirty="0">
                <a:latin typeface="Courier" pitchFamily="2" charset="0"/>
              </a:rPr>
              <a:t>ASSERT foo(0, true, true, true) </a:t>
            </a:r>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27</a:t>
            </a:fld>
            <a:endParaRPr lang="en-BE"/>
          </a:p>
        </p:txBody>
      </p:sp>
    </p:spTree>
    <p:extLst>
      <p:ext uri="{BB962C8B-B14F-4D97-AF65-F5344CB8AC3E}">
        <p14:creationId xmlns:p14="http://schemas.microsoft.com/office/powerpoint/2010/main" val="685954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All the lines of this code will be executed, and hence we have 100% coverage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If I change one of the </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28</a:t>
            </a:fld>
            <a:endParaRPr lang="en-BE"/>
          </a:p>
        </p:txBody>
      </p:sp>
    </p:spTree>
    <p:extLst>
      <p:ext uri="{BB962C8B-B14F-4D97-AF65-F5344CB8AC3E}">
        <p14:creationId xmlns:p14="http://schemas.microsoft.com/office/powerpoint/2010/main" val="370474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All the lines of this code will be executed, and hence we have 100% coverage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If I change one of the </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29</a:t>
            </a:fld>
            <a:endParaRPr lang="en-BE"/>
          </a:p>
        </p:txBody>
      </p:sp>
    </p:spTree>
    <p:extLst>
      <p:ext uri="{BB962C8B-B14F-4D97-AF65-F5344CB8AC3E}">
        <p14:creationId xmlns:p14="http://schemas.microsoft.com/office/powerpoint/2010/main" val="564916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Branch every condition. </a:t>
            </a:r>
          </a:p>
          <a:p>
            <a:r>
              <a:rPr lang="en-GB" dirty="0"/>
              <a:t>All the different states of the condition (true or false) need to be tested.</a:t>
            </a:r>
            <a:endParaRPr lang="en-BE" dirty="0"/>
          </a:p>
          <a:p>
            <a:r>
              <a:rPr lang="en-GB" dirty="0"/>
              <a:t>T</a:t>
            </a:r>
            <a:r>
              <a:rPr lang="en-BE" dirty="0"/>
              <a:t>he TC needs to go inside the if and inside the else.</a:t>
            </a:r>
          </a:p>
          <a:p>
            <a:r>
              <a:rPr lang="en-BE" dirty="0"/>
              <a:t>In this case, we only have the only if and no else. </a:t>
            </a:r>
          </a:p>
        </p:txBody>
      </p:sp>
      <p:sp>
        <p:nvSpPr>
          <p:cNvPr id="4" name="Slide Number Placeholder 3"/>
          <p:cNvSpPr>
            <a:spLocks noGrp="1"/>
          </p:cNvSpPr>
          <p:nvPr>
            <p:ph type="sldNum" sz="quarter" idx="5"/>
          </p:nvPr>
        </p:nvSpPr>
        <p:spPr/>
        <p:txBody>
          <a:bodyPr/>
          <a:lstStyle/>
          <a:p>
            <a:fld id="{A042266E-4AE0-3346-930D-BC097FD258CE}" type="slidenum">
              <a:rPr lang="en-BE" smtClean="0"/>
              <a:t>30</a:t>
            </a:fld>
            <a:endParaRPr lang="en-BE"/>
          </a:p>
        </p:txBody>
      </p:sp>
    </p:spTree>
    <p:extLst>
      <p:ext uri="{BB962C8B-B14F-4D97-AF65-F5344CB8AC3E}">
        <p14:creationId xmlns:p14="http://schemas.microsoft.com/office/powerpoint/2010/main" val="16217680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31</a:t>
            </a:fld>
            <a:endParaRPr lang="en-BE"/>
          </a:p>
        </p:txBody>
      </p:sp>
    </p:spTree>
    <p:extLst>
      <p:ext uri="{BB962C8B-B14F-4D97-AF65-F5344CB8AC3E}">
        <p14:creationId xmlns:p14="http://schemas.microsoft.com/office/powerpoint/2010/main" val="2646010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As you can see, conditionals (and loops) make path coverage hard. We need to write a lot of tests</a:t>
            </a:r>
          </a:p>
          <a:p>
            <a:r>
              <a:rPr lang="en-BE" dirty="0"/>
              <a:t>We get an exponential number of paths on the number of conditionals tests. </a:t>
            </a:r>
          </a:p>
          <a:p>
            <a:r>
              <a:rPr lang="en-BE" dirty="0"/>
              <a:t>This is going to be very costly to test, but on the other hand, it could be that a bug is hidden in one of the paths</a:t>
            </a:r>
          </a:p>
          <a:p>
            <a:r>
              <a:rPr lang="en-BE" dirty="0"/>
              <a:t>We need path coverage to find certain bugs</a:t>
            </a:r>
          </a:p>
        </p:txBody>
      </p:sp>
      <p:sp>
        <p:nvSpPr>
          <p:cNvPr id="4" name="Slide Number Placeholder 3"/>
          <p:cNvSpPr>
            <a:spLocks noGrp="1"/>
          </p:cNvSpPr>
          <p:nvPr>
            <p:ph type="sldNum" sz="quarter" idx="5"/>
          </p:nvPr>
        </p:nvSpPr>
        <p:spPr/>
        <p:txBody>
          <a:bodyPr/>
          <a:lstStyle/>
          <a:p>
            <a:fld id="{A042266E-4AE0-3346-930D-BC097FD258CE}" type="slidenum">
              <a:rPr lang="en-BE" smtClean="0"/>
              <a:t>33</a:t>
            </a:fld>
            <a:endParaRPr lang="en-BE"/>
          </a:p>
        </p:txBody>
      </p:sp>
    </p:spTree>
    <p:extLst>
      <p:ext uri="{BB962C8B-B14F-4D97-AF65-F5344CB8AC3E}">
        <p14:creationId xmlns:p14="http://schemas.microsoft.com/office/powerpoint/2010/main" val="1649500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Source Sans Pro" panose="020B0503030403020204" pitchFamily="34" charset="0"/>
              </a:rPr>
              <a:t>Each level has a different scope, so different tests are run.</a:t>
            </a:r>
          </a:p>
          <a:p>
            <a:pPr marL="228600" indent="-228600" algn="l">
              <a:buFont typeface="+mj-lt"/>
              <a:buAutoNum type="arabicPeriod"/>
            </a:pPr>
            <a:r>
              <a:rPr lang="en-GB" b="0" i="0" dirty="0">
                <a:solidFill>
                  <a:srgbClr val="333333"/>
                </a:solidFill>
                <a:effectLst/>
                <a:latin typeface="OpenSans"/>
              </a:rPr>
              <a:t>At the lowest level is unit testing. </a:t>
            </a:r>
          </a:p>
          <a:p>
            <a:pPr marL="628650" lvl="1" indent="-171450" algn="l">
              <a:buFont typeface="Arial" panose="020B0604020202020204" pitchFamily="34" charset="0"/>
              <a:buChar char="•"/>
            </a:pPr>
            <a:r>
              <a:rPr lang="en-GB" b="0" i="0" dirty="0">
                <a:solidFill>
                  <a:srgbClr val="333333"/>
                </a:solidFill>
                <a:effectLst/>
                <a:latin typeface="OpenSans"/>
              </a:rPr>
              <a:t>At this level of the software testing process, you test individual units or components of a software system. </a:t>
            </a:r>
          </a:p>
          <a:p>
            <a:pPr marL="628650" lvl="1" indent="-171450" algn="l">
              <a:buFont typeface="Arial" panose="020B0604020202020204" pitchFamily="34" charset="0"/>
              <a:buChar char="•"/>
            </a:pPr>
            <a:r>
              <a:rPr lang="en-GB" b="0" i="0" dirty="0">
                <a:solidFill>
                  <a:srgbClr val="333333"/>
                </a:solidFill>
                <a:effectLst/>
                <a:latin typeface="OpenSans"/>
              </a:rPr>
              <a:t>The purpose of these tests is to validate that each unit performs as designed. </a:t>
            </a:r>
          </a:p>
          <a:p>
            <a:pPr marL="628650" lvl="1" indent="-171450" algn="l">
              <a:buFont typeface="Arial" panose="020B0604020202020204" pitchFamily="34" charset="0"/>
              <a:buChar char="•"/>
            </a:pPr>
            <a:r>
              <a:rPr lang="en-GB" b="0" i="0" dirty="0">
                <a:solidFill>
                  <a:srgbClr val="333333"/>
                </a:solidFill>
                <a:effectLst/>
                <a:latin typeface="OpenSans"/>
              </a:rPr>
              <a:t>these are the tests that run in the CI server when you integrate your code to let you know if you broke something</a:t>
            </a:r>
          </a:p>
          <a:p>
            <a:pPr marL="228600" lvl="0" indent="-228600" algn="l">
              <a:buFont typeface="+mj-lt"/>
              <a:buAutoNum type="arabicPeriod"/>
            </a:pPr>
            <a:r>
              <a:rPr lang="en-GB" b="0" i="0" dirty="0">
                <a:solidFill>
                  <a:srgbClr val="1F1F1F"/>
                </a:solidFill>
                <a:effectLst/>
                <a:latin typeface="Source Sans Pro" panose="020B0503030403020204" pitchFamily="34" charset="0"/>
              </a:rPr>
              <a:t>At the next level up is integration testing</a:t>
            </a:r>
          </a:p>
          <a:p>
            <a:pPr marL="685800" lvl="1" indent="-228600" algn="l">
              <a:buFont typeface="Arial" panose="020B0604020202020204" pitchFamily="34" charset="0"/>
              <a:buChar char="•"/>
            </a:pPr>
            <a:r>
              <a:rPr lang="en-GB" b="0" i="0" dirty="0">
                <a:solidFill>
                  <a:srgbClr val="333333"/>
                </a:solidFill>
                <a:effectLst/>
                <a:latin typeface="OpenSans"/>
              </a:rPr>
              <a:t>At this level of the software testing process, you’re combining individual units and testing them as a group. </a:t>
            </a:r>
          </a:p>
          <a:p>
            <a:pPr marL="685800" lvl="1" indent="-228600" algn="l">
              <a:buFont typeface="Arial" panose="020B0604020202020204" pitchFamily="34" charset="0"/>
              <a:buChar char="•"/>
            </a:pPr>
            <a:r>
              <a:rPr lang="en-GB" b="0" i="0" dirty="0">
                <a:solidFill>
                  <a:srgbClr val="333333"/>
                </a:solidFill>
                <a:effectLst/>
                <a:latin typeface="OpenSans"/>
              </a:rPr>
              <a:t>The purpose of this test is to expose flaws in the interaction between integrated units. </a:t>
            </a:r>
          </a:p>
          <a:p>
            <a:pPr marL="685800" lvl="1" indent="-228600" algn="l">
              <a:buFont typeface="Arial" panose="020B0604020202020204" pitchFamily="34" charset="0"/>
              <a:buChar char="•"/>
            </a:pPr>
            <a:r>
              <a:rPr lang="en-GB" b="0" i="0" dirty="0">
                <a:solidFill>
                  <a:srgbClr val="333333"/>
                </a:solidFill>
                <a:effectLst/>
                <a:latin typeface="OpenSans"/>
              </a:rPr>
              <a:t>At this level, you are testing several modules to make sure that they work together and see how they behave with various inputs.</a:t>
            </a:r>
          </a:p>
          <a:p>
            <a:pPr marL="228600" lvl="0" indent="-228600" algn="l">
              <a:buFont typeface="+mj-lt"/>
              <a:buAutoNum type="arabicPeriod"/>
            </a:pPr>
            <a:endParaRPr lang="en-GB" b="0" i="0" dirty="0">
              <a:solidFill>
                <a:srgbClr val="1F1F1F"/>
              </a:solidFill>
              <a:effectLst/>
              <a:latin typeface="Source Sans Pro" panose="020B0503030403020204" pitchFamily="34" charset="0"/>
            </a:endParaRPr>
          </a:p>
          <a:p>
            <a:pPr marL="228600" lvl="0" indent="-228600" algn="l">
              <a:buFont typeface="+mj-lt"/>
              <a:buAutoNum type="arabicPeriod"/>
            </a:pPr>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4</a:t>
            </a:fld>
            <a:endParaRPr lang="en-BE"/>
          </a:p>
        </p:txBody>
      </p:sp>
    </p:spTree>
    <p:extLst>
      <p:ext uri="{BB962C8B-B14F-4D97-AF65-F5344CB8AC3E}">
        <p14:creationId xmlns:p14="http://schemas.microsoft.com/office/powerpoint/2010/main" val="4217830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34</a:t>
            </a:fld>
            <a:endParaRPr lang="en-BE"/>
          </a:p>
        </p:txBody>
      </p:sp>
    </p:spTree>
    <p:extLst>
      <p:ext uri="{BB962C8B-B14F-4D97-AF65-F5344CB8AC3E}">
        <p14:creationId xmlns:p14="http://schemas.microsoft.com/office/powerpoint/2010/main" val="861590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The message is that you should look for a testing framework </a:t>
            </a:r>
          </a:p>
          <a:p>
            <a:pPr algn="l"/>
            <a:r>
              <a:rPr lang="en-GB" b="0" i="0" dirty="0">
                <a:solidFill>
                  <a:srgbClr val="333333"/>
                </a:solidFill>
                <a:effectLst/>
                <a:latin typeface="OpenSans"/>
              </a:rPr>
              <a:t>for the language that you are using and learn it. </a:t>
            </a:r>
          </a:p>
          <a:p>
            <a:pPr algn="l"/>
            <a:r>
              <a:rPr lang="en-GB" b="0" i="0" dirty="0">
                <a:solidFill>
                  <a:srgbClr val="333333"/>
                </a:solidFill>
                <a:effectLst/>
                <a:latin typeface="OpenSans"/>
              </a:rPr>
              <a:t>It will save you a lot of time because each one gives you the tools that you need  to properly test your code.</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35</a:t>
            </a:fld>
            <a:endParaRPr lang="en-BE"/>
          </a:p>
        </p:txBody>
      </p:sp>
    </p:spTree>
    <p:extLst>
      <p:ext uri="{BB962C8B-B14F-4D97-AF65-F5344CB8AC3E}">
        <p14:creationId xmlns:p14="http://schemas.microsoft.com/office/powerpoint/2010/main" val="3170705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The message is that you should look for a testing framework </a:t>
            </a:r>
          </a:p>
          <a:p>
            <a:pPr algn="l"/>
            <a:r>
              <a:rPr lang="en-GB" b="0" i="0" dirty="0">
                <a:solidFill>
                  <a:srgbClr val="333333"/>
                </a:solidFill>
                <a:effectLst/>
                <a:latin typeface="OpenSans"/>
              </a:rPr>
              <a:t>for the language that you are using and learn it. </a:t>
            </a:r>
          </a:p>
          <a:p>
            <a:pPr algn="l"/>
            <a:r>
              <a:rPr lang="en-GB" b="0" i="0" dirty="0">
                <a:solidFill>
                  <a:srgbClr val="333333"/>
                </a:solidFill>
                <a:effectLst/>
                <a:latin typeface="OpenSans"/>
              </a:rPr>
              <a:t>It will save you a lot of time because each one gives you the tools that you need  to properly test your code.</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36</a:t>
            </a:fld>
            <a:endParaRPr lang="en-BE"/>
          </a:p>
        </p:txBody>
      </p:sp>
    </p:spTree>
    <p:extLst>
      <p:ext uri="{BB962C8B-B14F-4D97-AF65-F5344CB8AC3E}">
        <p14:creationId xmlns:p14="http://schemas.microsoft.com/office/powerpoint/2010/main" val="30702469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lgn="l">
              <a:buAutoNum type="arabicPeriod"/>
            </a:pPr>
            <a:r>
              <a:rPr lang="en-GB" b="0" i="0" dirty="0">
                <a:solidFill>
                  <a:srgbClr val="333333"/>
                </a:solidFill>
                <a:effectLst/>
                <a:latin typeface="OpenSans"/>
              </a:rPr>
              <a:t>In TDD, you first write a test case for the code you wish you had.  You don’t start by writing the code. You write the test cases first. </a:t>
            </a:r>
          </a:p>
          <a:p>
            <a:pPr marL="228600" indent="-228600" algn="l">
              <a:buAutoNum type="arabicPeriod"/>
            </a:pPr>
            <a:r>
              <a:rPr lang="en-GB" b="0" i="0" dirty="0">
                <a:solidFill>
                  <a:srgbClr val="333333"/>
                </a:solidFill>
                <a:effectLst/>
                <a:latin typeface="OpenSans"/>
              </a:rPr>
              <a:t>Second, you write the code to make that test case pass. </a:t>
            </a:r>
          </a:p>
          <a:p>
            <a:pPr marL="228600" indent="-228600" algn="l">
              <a:buAutoNum type="arabicPeriod"/>
            </a:pPr>
            <a:r>
              <a:rPr lang="en-GB" b="0" i="0" dirty="0">
                <a:solidFill>
                  <a:srgbClr val="333333"/>
                </a:solidFill>
                <a:effectLst/>
                <a:latin typeface="OpenSans"/>
              </a:rPr>
              <a:t>And then third, you refactor the code to make it more robust, knowing that the test cases will let you know if you change the code’s behaviour.</a:t>
            </a:r>
          </a:p>
          <a:p>
            <a:pPr marL="228600" indent="-228600" algn="l">
              <a:buAutoNum type="arabicPeriod"/>
            </a:pPr>
            <a:r>
              <a:rPr lang="en-GB" b="0" i="0" dirty="0">
                <a:solidFill>
                  <a:srgbClr val="333333"/>
                </a:solidFill>
                <a:effectLst/>
                <a:latin typeface="OpenSans"/>
              </a:rPr>
              <a:t>And finally, refactor that code to make it more robust knowing that the test case will let you know if you change the behaviour of the code.</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37</a:t>
            </a:fld>
            <a:endParaRPr lang="en-BE"/>
          </a:p>
        </p:txBody>
      </p:sp>
    </p:spTree>
    <p:extLst>
      <p:ext uri="{BB962C8B-B14F-4D97-AF65-F5344CB8AC3E}">
        <p14:creationId xmlns:p14="http://schemas.microsoft.com/office/powerpoint/2010/main" val="35044220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Imagine this scenario.  You’ve been asked to build a web service that can keep track of multiple counters. </a:t>
            </a:r>
          </a:p>
          <a:p>
            <a:pPr algn="l"/>
            <a:r>
              <a:rPr lang="en-GB" b="0" i="0" dirty="0">
                <a:solidFill>
                  <a:srgbClr val="333333"/>
                </a:solidFill>
                <a:effectLst/>
                <a:latin typeface="OpenSans"/>
              </a:rPr>
              <a:t>These counters are like hit counters on a webpage.</a:t>
            </a:r>
          </a:p>
          <a:p>
            <a:pPr algn="l"/>
            <a:endParaRPr lang="en-GB" b="0" i="0" dirty="0">
              <a:solidFill>
                <a:srgbClr val="333333"/>
              </a:solidFill>
              <a:effectLst/>
              <a:latin typeface="OpenSans"/>
            </a:endParaRPr>
          </a:p>
          <a:p>
            <a:pPr algn="l"/>
            <a:r>
              <a:rPr lang="en-GB" b="0" i="0" dirty="0">
                <a:solidFill>
                  <a:srgbClr val="333333"/>
                </a:solidFill>
                <a:effectLst/>
                <a:latin typeface="OpenSans"/>
              </a:rPr>
              <a:t>So you’ve been told the API must be restful.  That tells you a bit about the </a:t>
            </a:r>
            <a:r>
              <a:rPr lang="en-GB" b="0" i="0" dirty="0" err="1">
                <a:solidFill>
                  <a:srgbClr val="333333"/>
                </a:solidFill>
                <a:effectLst/>
                <a:latin typeface="OpenSans"/>
              </a:rPr>
              <a:t>behavior</a:t>
            </a:r>
            <a:r>
              <a:rPr lang="en-GB" b="0" i="0" dirty="0">
                <a:solidFill>
                  <a:srgbClr val="333333"/>
                </a:solidFill>
                <a:effectLst/>
                <a:latin typeface="OpenSans"/>
              </a:rPr>
              <a:t> and the HTTP verbs that you’ll use to create the service. </a:t>
            </a:r>
          </a:p>
          <a:p>
            <a:pPr algn="l"/>
            <a:r>
              <a:rPr lang="en-GB" b="0" i="0" dirty="0">
                <a:solidFill>
                  <a:srgbClr val="333333"/>
                </a:solidFill>
                <a:effectLst/>
                <a:latin typeface="OpenSans"/>
              </a:rPr>
              <a:t>It must follow RESTful guidelines. </a:t>
            </a:r>
          </a:p>
          <a:p>
            <a:pPr algn="l"/>
            <a:endParaRPr lang="en-GB" b="0" i="0" dirty="0">
              <a:solidFill>
                <a:srgbClr val="333333"/>
              </a:solidFill>
              <a:effectLst/>
              <a:latin typeface="OpenSans"/>
            </a:endParaRPr>
          </a:p>
          <a:p>
            <a:pPr algn="l"/>
            <a:r>
              <a:rPr lang="en-GB" b="0" i="0" dirty="0">
                <a:solidFill>
                  <a:srgbClr val="333333"/>
                </a:solidFill>
                <a:effectLst/>
                <a:latin typeface="OpenSans"/>
              </a:rPr>
              <a:t>The endpoint should be called /counters.  Knowing this and the fact that it should be RESTful  gives you a lot of information about how you should call the endpoint.</a:t>
            </a:r>
          </a:p>
          <a:p>
            <a:pPr algn="l"/>
            <a:r>
              <a:rPr lang="en-GB" b="0" i="0" dirty="0">
                <a:solidFill>
                  <a:srgbClr val="333333"/>
                </a:solidFill>
                <a:effectLst/>
                <a:latin typeface="OpenSans"/>
              </a:rPr>
              <a:t>You’ve also been told that when creating a counter, you must specify the name in the path of the call. </a:t>
            </a:r>
          </a:p>
          <a:p>
            <a:pPr algn="l"/>
            <a:r>
              <a:rPr lang="en-GB" b="0" i="0" dirty="0">
                <a:solidFill>
                  <a:srgbClr val="333333"/>
                </a:solidFill>
                <a:effectLst/>
                <a:latin typeface="OpenSans"/>
              </a:rPr>
              <a:t>So the call will be /counters/ and then the name of the counter. </a:t>
            </a:r>
          </a:p>
          <a:p>
            <a:pPr algn="l"/>
            <a:endParaRPr lang="en-GB" b="0" i="0" dirty="0">
              <a:solidFill>
                <a:srgbClr val="333333"/>
              </a:solidFill>
              <a:effectLst/>
              <a:latin typeface="OpenSans"/>
            </a:endParaRPr>
          </a:p>
          <a:p>
            <a:pPr algn="l"/>
            <a:r>
              <a:rPr lang="en-GB" b="0" i="0" dirty="0">
                <a:solidFill>
                  <a:srgbClr val="333333"/>
                </a:solidFill>
                <a:effectLst/>
                <a:latin typeface="OpenSans"/>
              </a:rPr>
              <a:t>The final requirements specify that duplicate names must return an error code. </a:t>
            </a:r>
          </a:p>
          <a:p>
            <a:pPr algn="l"/>
            <a:r>
              <a:rPr lang="en-GB" b="0" i="0" dirty="0">
                <a:solidFill>
                  <a:srgbClr val="333333"/>
                </a:solidFill>
                <a:effectLst/>
                <a:latin typeface="OpenSans"/>
              </a:rPr>
              <a:t>The error codes for HTTP conflict in a RESTful service is 429 Conflict. </a:t>
            </a:r>
          </a:p>
          <a:p>
            <a:pPr algn="l"/>
            <a:r>
              <a:rPr lang="en-GB" b="0" i="0" dirty="0">
                <a:solidFill>
                  <a:srgbClr val="333333"/>
                </a:solidFill>
                <a:effectLst/>
                <a:latin typeface="OpenSans"/>
              </a:rPr>
              <a:t>Given those requirements, we can start writing a test </a:t>
            </a:r>
          </a:p>
          <a:p>
            <a:pPr algn="l"/>
            <a:r>
              <a:rPr lang="en-GB" b="0" i="0" dirty="0">
                <a:solidFill>
                  <a:srgbClr val="333333"/>
                </a:solidFill>
                <a:effectLst/>
                <a:latin typeface="OpenSans"/>
              </a:rPr>
              <a:t>that creates a counter by calling POST on /counters with a name appended, like “shoes.”</a:t>
            </a: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38</a:t>
            </a:fld>
            <a:endParaRPr lang="en-BE"/>
          </a:p>
        </p:txBody>
      </p:sp>
    </p:spTree>
    <p:extLst>
      <p:ext uri="{BB962C8B-B14F-4D97-AF65-F5344CB8AC3E}">
        <p14:creationId xmlns:p14="http://schemas.microsoft.com/office/powerpoint/2010/main" val="7279029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Given those requirements, we can start writing a test </a:t>
            </a:r>
          </a:p>
          <a:p>
            <a:pPr algn="l"/>
            <a:r>
              <a:rPr lang="en-GB" b="0" i="0" dirty="0">
                <a:solidFill>
                  <a:srgbClr val="333333"/>
                </a:solidFill>
                <a:effectLst/>
                <a:latin typeface="OpenSans"/>
              </a:rPr>
              <a:t>that creates a counter by calling POST on /counters with a name appended, like “shoes.”</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39</a:t>
            </a:fld>
            <a:endParaRPr lang="en-BE"/>
          </a:p>
        </p:txBody>
      </p:sp>
    </p:spTree>
    <p:extLst>
      <p:ext uri="{BB962C8B-B14F-4D97-AF65-F5344CB8AC3E}">
        <p14:creationId xmlns:p14="http://schemas.microsoft.com/office/powerpoint/2010/main" val="9130792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Given those requirements, we can start writing a test </a:t>
            </a:r>
          </a:p>
          <a:p>
            <a:pPr algn="l"/>
            <a:r>
              <a:rPr lang="en-GB" b="0" i="0" dirty="0">
                <a:solidFill>
                  <a:srgbClr val="333333"/>
                </a:solidFill>
                <a:effectLst/>
                <a:latin typeface="OpenSans"/>
              </a:rPr>
              <a:t>that creates a counter by calling POST on /counters with a name appended, like “shoes.”</a:t>
            </a: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40</a:t>
            </a:fld>
            <a:endParaRPr lang="en-BE"/>
          </a:p>
        </p:txBody>
      </p:sp>
    </p:spTree>
    <p:extLst>
      <p:ext uri="{BB962C8B-B14F-4D97-AF65-F5344CB8AC3E}">
        <p14:creationId xmlns:p14="http://schemas.microsoft.com/office/powerpoint/2010/main" val="16178028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41</a:t>
            </a:fld>
            <a:endParaRPr lang="en-BE"/>
          </a:p>
        </p:txBody>
      </p:sp>
    </p:spTree>
    <p:extLst>
      <p:ext uri="{BB962C8B-B14F-4D97-AF65-F5344CB8AC3E}">
        <p14:creationId xmlns:p14="http://schemas.microsoft.com/office/powerpoint/2010/main" val="3800272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In this lab, we are going to focus on unit testing</a:t>
            </a:r>
          </a:p>
          <a:p>
            <a:r>
              <a:rPr lang="en-GB" b="0" i="0" dirty="0">
                <a:solidFill>
                  <a:srgbClr val="202124"/>
                </a:solidFill>
                <a:effectLst/>
                <a:latin typeface="Roboto" panose="020F0502020204030204" pitchFamily="34" charset="0"/>
              </a:rPr>
              <a:t>In unit testing, the focus is on</a:t>
            </a:r>
            <a:r>
              <a:rPr lang="en-GB" b="1" i="0" dirty="0">
                <a:solidFill>
                  <a:srgbClr val="202124"/>
                </a:solidFill>
                <a:effectLst/>
                <a:latin typeface="Roboto" panose="02000000000000000000" pitchFamily="2" charset="0"/>
              </a:rPr>
              <a:t> the smallest testable parts of an application, called units (an example is a method)</a:t>
            </a:r>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5</a:t>
            </a:fld>
            <a:endParaRPr lang="en-BE"/>
          </a:p>
        </p:txBody>
      </p:sp>
    </p:spTree>
    <p:extLst>
      <p:ext uri="{BB962C8B-B14F-4D97-AF65-F5344CB8AC3E}">
        <p14:creationId xmlns:p14="http://schemas.microsoft.com/office/powerpoint/2010/main" val="1716964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6</a:t>
            </a:fld>
            <a:endParaRPr lang="en-BE"/>
          </a:p>
        </p:txBody>
      </p:sp>
    </p:spTree>
    <p:extLst>
      <p:ext uri="{BB962C8B-B14F-4D97-AF65-F5344CB8AC3E}">
        <p14:creationId xmlns:p14="http://schemas.microsoft.com/office/powerpoint/2010/main" val="1340412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take a look at an example test case. </a:t>
            </a:r>
          </a:p>
          <a:p>
            <a:pPr algn="l"/>
            <a:r>
              <a:rPr lang="en-GB" b="0" i="0" dirty="0">
                <a:solidFill>
                  <a:srgbClr val="333333"/>
                </a:solidFill>
                <a:effectLst/>
                <a:latin typeface="OpenSans"/>
              </a:rPr>
              <a:t>In this example, we’re going to use a common programming construct know as a stack</a:t>
            </a: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7</a:t>
            </a:fld>
            <a:endParaRPr lang="en-BE"/>
          </a:p>
        </p:txBody>
      </p:sp>
    </p:spTree>
    <p:extLst>
      <p:ext uri="{BB962C8B-B14F-4D97-AF65-F5344CB8AC3E}">
        <p14:creationId xmlns:p14="http://schemas.microsoft.com/office/powerpoint/2010/main" val="2895319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OpenSans"/>
              </a:rPr>
              <a:t>Let's take a look at an example test case. </a:t>
            </a:r>
          </a:p>
          <a:p>
            <a:pPr algn="l"/>
            <a:r>
              <a:rPr lang="en-GB" b="0" i="0" dirty="0">
                <a:solidFill>
                  <a:srgbClr val="333333"/>
                </a:solidFill>
                <a:effectLst/>
                <a:latin typeface="OpenSans"/>
              </a:rPr>
              <a:t>In this example, we’re going to use a common programming construct know as a stack</a:t>
            </a:r>
          </a:p>
          <a:p>
            <a:pPr algn="l"/>
            <a:endParaRPr lang="en-GB" b="0" i="0" dirty="0">
              <a:solidFill>
                <a:srgbClr val="333333"/>
              </a:solidFill>
              <a:effectLst/>
              <a:latin typeface="OpenSans"/>
            </a:endParaRPr>
          </a:p>
          <a:p>
            <a:pPr algn="l"/>
            <a:r>
              <a:rPr lang="en-GB" b="0" i="0" dirty="0">
                <a:solidFill>
                  <a:srgbClr val="333333"/>
                </a:solidFill>
                <a:effectLst/>
                <a:latin typeface="OpenSans"/>
              </a:rPr>
              <a:t>1. First, we will import the </a:t>
            </a:r>
            <a:r>
              <a:rPr lang="en-GB" b="0" i="0" dirty="0" err="1">
                <a:solidFill>
                  <a:srgbClr val="333333"/>
                </a:solidFill>
                <a:effectLst/>
                <a:latin typeface="OpenSans"/>
              </a:rPr>
              <a:t>TestCase</a:t>
            </a:r>
            <a:r>
              <a:rPr lang="en-GB" b="0" i="0" dirty="0">
                <a:solidFill>
                  <a:srgbClr val="333333"/>
                </a:solidFill>
                <a:effectLst/>
                <a:latin typeface="OpenSans"/>
              </a:rPr>
              <a:t> and the Stack classes</a:t>
            </a:r>
          </a:p>
          <a:p>
            <a:pPr algn="l"/>
            <a:r>
              <a:rPr lang="en-GB" b="0" i="0" dirty="0">
                <a:solidFill>
                  <a:srgbClr val="333333"/>
                </a:solidFill>
                <a:effectLst/>
                <a:latin typeface="OpenSans"/>
              </a:rPr>
              <a:t>2. Write out class </a:t>
            </a:r>
            <a:r>
              <a:rPr lang="en-GB" b="0" i="0" dirty="0" err="1">
                <a:solidFill>
                  <a:srgbClr val="333333"/>
                </a:solidFill>
                <a:effectLst/>
                <a:latin typeface="OpenSans"/>
              </a:rPr>
              <a:t>StackTestCase</a:t>
            </a:r>
            <a:endParaRPr lang="en-GB" b="0" i="0" dirty="0">
              <a:solidFill>
                <a:srgbClr val="333333"/>
              </a:solidFill>
              <a:effectLst/>
              <a:latin typeface="OpenSans"/>
            </a:endParaRPr>
          </a:p>
          <a:p>
            <a:pPr algn="l"/>
            <a:r>
              <a:rPr lang="en-GB" b="0" i="0" dirty="0">
                <a:solidFill>
                  <a:srgbClr val="333333"/>
                </a:solidFill>
                <a:effectLst/>
                <a:latin typeface="OpenSans"/>
              </a:rPr>
              <a:t>3. Write the text Fixtures that allows you to specify the initial state of the of the system before a test case is run</a:t>
            </a:r>
          </a:p>
          <a:p>
            <a:pPr lvl="1" algn="l"/>
            <a:r>
              <a:rPr lang="en-GB" b="0" i="0" dirty="0" err="1">
                <a:solidFill>
                  <a:srgbClr val="1F1F1F"/>
                </a:solidFill>
                <a:effectLst/>
                <a:latin typeface="Source Sans Pro" panose="020B0503030403020204" pitchFamily="34" charset="0"/>
              </a:rPr>
              <a:t>setUp</a:t>
            </a:r>
            <a:r>
              <a:rPr lang="en-GB" b="0" i="0" dirty="0">
                <a:solidFill>
                  <a:srgbClr val="1F1F1F"/>
                </a:solidFill>
                <a:effectLst/>
                <a:latin typeface="Source Sans Pro" panose="020B0503030403020204" pitchFamily="34" charset="0"/>
              </a:rPr>
              <a:t>() is declaring an instance variable called </a:t>
            </a:r>
            <a:r>
              <a:rPr lang="en-GB" b="0" i="0" dirty="0" err="1">
                <a:solidFill>
                  <a:srgbClr val="1F1F1F"/>
                </a:solidFill>
                <a:effectLst/>
                <a:latin typeface="Source Sans Pro" panose="020B0503030403020204" pitchFamily="34" charset="0"/>
              </a:rPr>
              <a:t>self.stack</a:t>
            </a:r>
            <a:r>
              <a:rPr lang="en-GB" b="0" i="0" dirty="0">
                <a:solidFill>
                  <a:srgbClr val="1F1F1F"/>
                </a:solidFill>
                <a:effectLst/>
                <a:latin typeface="Source Sans Pro" panose="020B0503030403020204" pitchFamily="34" charset="0"/>
              </a:rPr>
              <a:t> and assigning it to a new Stack.</a:t>
            </a:r>
          </a:p>
          <a:p>
            <a:pPr lvl="1" algn="l"/>
            <a:r>
              <a:rPr lang="en-GB" b="0" i="0" dirty="0" err="1">
                <a:solidFill>
                  <a:srgbClr val="1F1F1F"/>
                </a:solidFill>
                <a:effectLst/>
                <a:latin typeface="Source Sans Pro" panose="020B0503030403020204" pitchFamily="34" charset="0"/>
              </a:rPr>
              <a:t>tearDown</a:t>
            </a:r>
            <a:r>
              <a:rPr lang="en-GB" b="0" i="0" dirty="0">
                <a:solidFill>
                  <a:srgbClr val="1F1F1F"/>
                </a:solidFill>
                <a:effectLst/>
                <a:latin typeface="Source Sans Pro" panose="020B0503030403020204" pitchFamily="34" charset="0"/>
              </a:rPr>
              <a:t>() is setting </a:t>
            </a:r>
            <a:r>
              <a:rPr lang="en-GB" b="0" i="0" dirty="0" err="1">
                <a:solidFill>
                  <a:srgbClr val="1F1F1F"/>
                </a:solidFill>
                <a:effectLst/>
                <a:latin typeface="Source Sans Pro" panose="020B0503030403020204" pitchFamily="34" charset="0"/>
              </a:rPr>
              <a:t>self.stack</a:t>
            </a:r>
            <a:r>
              <a:rPr lang="en-GB" b="0" i="0" dirty="0">
                <a:solidFill>
                  <a:srgbClr val="1F1F1F"/>
                </a:solidFill>
                <a:effectLst/>
                <a:latin typeface="Source Sans Pro" panose="020B0503030403020204" pitchFamily="34" charset="0"/>
              </a:rPr>
              <a:t> to None to make sure that it doesn’t get reused</a:t>
            </a:r>
          </a:p>
          <a:p>
            <a:pPr lvl="0" algn="l"/>
            <a:r>
              <a:rPr lang="en-GB" b="0" i="0" dirty="0">
                <a:solidFill>
                  <a:srgbClr val="1F1F1F"/>
                </a:solidFill>
                <a:effectLst/>
                <a:latin typeface="Source Sans Pro" panose="020B0503030403020204" pitchFamily="34" charset="0"/>
              </a:rPr>
              <a:t>4. Now we write our first Test Case </a:t>
            </a:r>
            <a:r>
              <a:rPr lang="en-GB" b="0" i="0" dirty="0" err="1">
                <a:solidFill>
                  <a:srgbClr val="1F1F1F"/>
                </a:solidFill>
                <a:effectLst/>
                <a:latin typeface="Source Sans Pro" panose="020B0503030403020204" pitchFamily="34" charset="0"/>
              </a:rPr>
              <a:t>test_push</a:t>
            </a:r>
            <a:r>
              <a:rPr lang="en-GB" b="0" i="0" dirty="0">
                <a:solidFill>
                  <a:srgbClr val="1F1F1F"/>
                </a:solidFill>
                <a:effectLst/>
                <a:latin typeface="Source Sans Pro" panose="020B0503030403020204" pitchFamily="34" charset="0"/>
              </a:rPr>
              <a:t>(self)</a:t>
            </a:r>
          </a:p>
          <a:p>
            <a:pPr marL="228600" lvl="0" indent="-228600" algn="l">
              <a:buAutoNum type="arabicPeriod" startAt="4"/>
            </a:pPr>
            <a:r>
              <a:rPr lang="en-GB" b="0" i="0" dirty="0">
                <a:solidFill>
                  <a:srgbClr val="1F1F1F"/>
                </a:solidFill>
                <a:effectLst/>
                <a:latin typeface="Source Sans Pro" panose="020B0503030403020204" pitchFamily="34" charset="0"/>
              </a:rPr>
              <a:t>When the program executes, </a:t>
            </a:r>
            <a:r>
              <a:rPr lang="en-GB" b="0" i="0" dirty="0" err="1">
                <a:solidFill>
                  <a:srgbClr val="1F1F1F"/>
                </a:solidFill>
                <a:effectLst/>
                <a:latin typeface="Source Sans Pro" panose="020B0503030403020204" pitchFamily="34" charset="0"/>
              </a:rPr>
              <a:t>self.stack</a:t>
            </a:r>
            <a:r>
              <a:rPr lang="en-GB" b="0" i="0" dirty="0">
                <a:solidFill>
                  <a:srgbClr val="1F1F1F"/>
                </a:solidFill>
                <a:effectLst/>
                <a:latin typeface="Source Sans Pro" panose="020B0503030403020204" pitchFamily="34" charset="0"/>
              </a:rPr>
              <a:t> = Stack() will be called</a:t>
            </a:r>
          </a:p>
          <a:p>
            <a:pPr marL="228600" lvl="0" indent="-228600" algn="l">
              <a:buAutoNum type="arabicPeriod" startAt="4"/>
            </a:pPr>
            <a:r>
              <a:rPr lang="en-GB" b="0" i="0" dirty="0">
                <a:solidFill>
                  <a:srgbClr val="1F1F1F"/>
                </a:solidFill>
                <a:effectLst/>
                <a:latin typeface="Source Sans Pro" panose="020B0503030403020204" pitchFamily="34" charset="0"/>
              </a:rPr>
              <a:t>Next, </a:t>
            </a:r>
            <a:r>
              <a:rPr lang="en-GB" b="0" i="0" dirty="0" err="1">
                <a:solidFill>
                  <a:srgbClr val="1F1F1F"/>
                </a:solidFill>
                <a:effectLst/>
                <a:latin typeface="Source Sans Pro" panose="020B0503030403020204" pitchFamily="34" charset="0"/>
              </a:rPr>
              <a:t>self.stack.push</a:t>
            </a:r>
            <a:r>
              <a:rPr lang="en-GB" b="0" i="0" dirty="0">
                <a:solidFill>
                  <a:srgbClr val="1F1F1F"/>
                </a:solidFill>
                <a:effectLst/>
                <a:latin typeface="Source Sans Pro" panose="020B0503030403020204" pitchFamily="34" charset="0"/>
              </a:rPr>
              <a:t>(9) is called</a:t>
            </a:r>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pPr algn="l"/>
            <a:endParaRPr lang="en-GB" b="0" i="0" dirty="0">
              <a:solidFill>
                <a:srgbClr val="333333"/>
              </a:solidFill>
              <a:effectLst/>
              <a:latin typeface="OpenSans"/>
            </a:endParaRPr>
          </a:p>
          <a:p>
            <a:endParaRPr lang="en-BE" dirty="0"/>
          </a:p>
        </p:txBody>
      </p:sp>
      <p:sp>
        <p:nvSpPr>
          <p:cNvPr id="4" name="Slide Number Placeholder 3"/>
          <p:cNvSpPr>
            <a:spLocks noGrp="1"/>
          </p:cNvSpPr>
          <p:nvPr>
            <p:ph type="sldNum" sz="quarter" idx="5"/>
          </p:nvPr>
        </p:nvSpPr>
        <p:spPr/>
        <p:txBody>
          <a:bodyPr/>
          <a:lstStyle/>
          <a:p>
            <a:fld id="{A042266E-4AE0-3346-930D-BC097FD258CE}" type="slidenum">
              <a:rPr lang="en-BE" smtClean="0"/>
              <a:t>8</a:t>
            </a:fld>
            <a:endParaRPr lang="en-BE"/>
          </a:p>
        </p:txBody>
      </p:sp>
    </p:spTree>
    <p:extLst>
      <p:ext uri="{BB962C8B-B14F-4D97-AF65-F5344CB8AC3E}">
        <p14:creationId xmlns:p14="http://schemas.microsoft.com/office/powerpoint/2010/main" val="1516420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effectLst/>
                <a:latin typeface="Times"/>
              </a:rPr>
              <a:t>Unit tests should add value to your</a:t>
            </a:r>
            <a:r>
              <a:rPr lang="en-GB" i="0" dirty="0">
                <a:effectLst/>
                <a:latin typeface="Times"/>
              </a:rPr>
              <a:t> </a:t>
            </a:r>
            <a:r>
              <a:rPr lang="en-GB" i="1" dirty="0">
                <a:effectLst/>
                <a:latin typeface="Times"/>
              </a:rPr>
              <a:t>project. To achieve this goal, you need to follow some essential rules, which I describe in</a:t>
            </a:r>
            <a:endParaRPr lang="en-GB" dirty="0">
              <a:effectLst/>
              <a:latin typeface="Times"/>
            </a:endParaRPr>
          </a:p>
          <a:p>
            <a:r>
              <a:rPr lang="en-GB" i="1" dirty="0">
                <a:effectLst/>
                <a:latin typeface="Times"/>
              </a:rPr>
              <a:t>this section.</a:t>
            </a:r>
            <a:endParaRPr lang="en-GB" dirty="0">
              <a:effectLst/>
              <a:latin typeface="Times"/>
            </a:endParaRPr>
          </a:p>
          <a:p>
            <a:endParaRPr lang="en-GB" dirty="0"/>
          </a:p>
          <a:p>
            <a:r>
              <a:rPr lang="en-GB" dirty="0"/>
              <a:t>The same high-quality requirements for the production code have to be valid for the unit test code. I’ll go even further. Ideally, there should be no distinction between production and test code—they are equal.</a:t>
            </a:r>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9</a:t>
            </a:fld>
            <a:endParaRPr lang="en-BE"/>
          </a:p>
        </p:txBody>
      </p:sp>
    </p:spTree>
    <p:extLst>
      <p:ext uri="{BB962C8B-B14F-4D97-AF65-F5344CB8AC3E}">
        <p14:creationId xmlns:p14="http://schemas.microsoft.com/office/powerpoint/2010/main" val="4127836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499C2D3-10A6-BA4A-A1A0-FEF31E4DC6A3}" type="slidenum">
              <a:rPr lang="en-BE" smtClean="0"/>
              <a:t>10</a:t>
            </a:fld>
            <a:endParaRPr lang="en-BE"/>
          </a:p>
        </p:txBody>
      </p:sp>
    </p:spTree>
    <p:extLst>
      <p:ext uri="{BB962C8B-B14F-4D97-AF65-F5344CB8AC3E}">
        <p14:creationId xmlns:p14="http://schemas.microsoft.com/office/powerpoint/2010/main" val="3023565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7B482-83D2-1BB9-A6A6-5E4AB36AF5E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1E8FB5FB-0E8A-C03F-6669-B75AF3E165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DB6CE444-F2FD-389F-2035-AC923182FCA5}"/>
              </a:ext>
            </a:extLst>
          </p:cNvPr>
          <p:cNvSpPr>
            <a:spLocks noGrp="1"/>
          </p:cNvSpPr>
          <p:nvPr>
            <p:ph type="dt" sz="half" idx="10"/>
          </p:nvPr>
        </p:nvSpPr>
        <p:spPr/>
        <p:txBody>
          <a:bodyPr/>
          <a:lstStyle/>
          <a:p>
            <a:fld id="{BECEB08D-ED1C-E34B-8682-041F4EDD7C1D}" type="datetimeFigureOut">
              <a:rPr lang="en-BE" smtClean="0"/>
              <a:t>18/09/2023</a:t>
            </a:fld>
            <a:endParaRPr lang="en-BE"/>
          </a:p>
        </p:txBody>
      </p:sp>
      <p:sp>
        <p:nvSpPr>
          <p:cNvPr id="5" name="Footer Placeholder 4">
            <a:extLst>
              <a:ext uri="{FF2B5EF4-FFF2-40B4-BE49-F238E27FC236}">
                <a16:creationId xmlns:a16="http://schemas.microsoft.com/office/drawing/2014/main" id="{02143B15-BDBC-91DE-9142-934F1EDBB3A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1AD9859-B8EB-8771-2D20-DE1B908BF47B}"/>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182147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1BD3-EEB2-ACB8-5ED6-3221DB742738}"/>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72CB5D96-AC34-9077-3260-1FEB7914083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C63E4C5F-C776-189D-A712-134287E9304C}"/>
              </a:ext>
            </a:extLst>
          </p:cNvPr>
          <p:cNvSpPr>
            <a:spLocks noGrp="1"/>
          </p:cNvSpPr>
          <p:nvPr>
            <p:ph type="dt" sz="half" idx="10"/>
          </p:nvPr>
        </p:nvSpPr>
        <p:spPr/>
        <p:txBody>
          <a:bodyPr/>
          <a:lstStyle/>
          <a:p>
            <a:fld id="{BECEB08D-ED1C-E34B-8682-041F4EDD7C1D}" type="datetimeFigureOut">
              <a:rPr lang="en-BE" smtClean="0"/>
              <a:t>18/09/2023</a:t>
            </a:fld>
            <a:endParaRPr lang="en-BE"/>
          </a:p>
        </p:txBody>
      </p:sp>
      <p:sp>
        <p:nvSpPr>
          <p:cNvPr id="5" name="Footer Placeholder 4">
            <a:extLst>
              <a:ext uri="{FF2B5EF4-FFF2-40B4-BE49-F238E27FC236}">
                <a16:creationId xmlns:a16="http://schemas.microsoft.com/office/drawing/2014/main" id="{365264DF-0F02-7A1F-5B88-9A3EEACEF17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7956CE7-8F57-EB4B-B185-BF2F3F5F9BA0}"/>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2843877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33F3D2-F0CF-30DB-F22B-0FFC29005BC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052DB5E7-75ED-BAC0-7C36-438BD4EEDCD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A36998CC-3007-83A2-3073-117EC7A296BD}"/>
              </a:ext>
            </a:extLst>
          </p:cNvPr>
          <p:cNvSpPr>
            <a:spLocks noGrp="1"/>
          </p:cNvSpPr>
          <p:nvPr>
            <p:ph type="dt" sz="half" idx="10"/>
          </p:nvPr>
        </p:nvSpPr>
        <p:spPr/>
        <p:txBody>
          <a:bodyPr/>
          <a:lstStyle/>
          <a:p>
            <a:fld id="{BECEB08D-ED1C-E34B-8682-041F4EDD7C1D}" type="datetimeFigureOut">
              <a:rPr lang="en-BE" smtClean="0"/>
              <a:t>18/09/2023</a:t>
            </a:fld>
            <a:endParaRPr lang="en-BE"/>
          </a:p>
        </p:txBody>
      </p:sp>
      <p:sp>
        <p:nvSpPr>
          <p:cNvPr id="5" name="Footer Placeholder 4">
            <a:extLst>
              <a:ext uri="{FF2B5EF4-FFF2-40B4-BE49-F238E27FC236}">
                <a16:creationId xmlns:a16="http://schemas.microsoft.com/office/drawing/2014/main" id="{3458A673-4DAC-8F13-1BDD-1D3173264BF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E0C828E-B6D3-05F6-20F6-02978875E30C}"/>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3141406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1295-7142-0B6B-6E00-BFFEF626541F}"/>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FD0A006A-9256-7734-58B3-10E742CDDA0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5674AF5-8CB7-9E3B-1BA2-5AAA32B76398}"/>
              </a:ext>
            </a:extLst>
          </p:cNvPr>
          <p:cNvSpPr>
            <a:spLocks noGrp="1"/>
          </p:cNvSpPr>
          <p:nvPr>
            <p:ph type="dt" sz="half" idx="10"/>
          </p:nvPr>
        </p:nvSpPr>
        <p:spPr/>
        <p:txBody>
          <a:bodyPr/>
          <a:lstStyle/>
          <a:p>
            <a:fld id="{BECEB08D-ED1C-E34B-8682-041F4EDD7C1D}" type="datetimeFigureOut">
              <a:rPr lang="en-BE" smtClean="0"/>
              <a:t>18/09/2023</a:t>
            </a:fld>
            <a:endParaRPr lang="en-BE"/>
          </a:p>
        </p:txBody>
      </p:sp>
      <p:sp>
        <p:nvSpPr>
          <p:cNvPr id="5" name="Footer Placeholder 4">
            <a:extLst>
              <a:ext uri="{FF2B5EF4-FFF2-40B4-BE49-F238E27FC236}">
                <a16:creationId xmlns:a16="http://schemas.microsoft.com/office/drawing/2014/main" id="{A6B55A85-C0DE-696A-5780-BF14D3DF34C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091DF43E-84CD-B7BE-3916-31DE59322B71}"/>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2876527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12B87-D009-50B8-9392-B19D2FFA0A2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978CD6FC-DE72-B120-DF2B-C5F2804FE4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EA8CC72-3CD5-50BF-D1DD-DF3EC8525F20}"/>
              </a:ext>
            </a:extLst>
          </p:cNvPr>
          <p:cNvSpPr>
            <a:spLocks noGrp="1"/>
          </p:cNvSpPr>
          <p:nvPr>
            <p:ph type="dt" sz="half" idx="10"/>
          </p:nvPr>
        </p:nvSpPr>
        <p:spPr/>
        <p:txBody>
          <a:bodyPr/>
          <a:lstStyle/>
          <a:p>
            <a:fld id="{BECEB08D-ED1C-E34B-8682-041F4EDD7C1D}" type="datetimeFigureOut">
              <a:rPr lang="en-BE" smtClean="0"/>
              <a:t>18/09/2023</a:t>
            </a:fld>
            <a:endParaRPr lang="en-BE"/>
          </a:p>
        </p:txBody>
      </p:sp>
      <p:sp>
        <p:nvSpPr>
          <p:cNvPr id="5" name="Footer Placeholder 4">
            <a:extLst>
              <a:ext uri="{FF2B5EF4-FFF2-40B4-BE49-F238E27FC236}">
                <a16:creationId xmlns:a16="http://schemas.microsoft.com/office/drawing/2014/main" id="{0157D536-89B4-C579-C12C-7520379F64E2}"/>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299BF08-131C-9308-A1AF-C8F6CAE102D8}"/>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4046098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2AC2-EB12-C477-4E33-5D7344E384BE}"/>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B1E1F252-3644-49EC-5E17-668EB5D4FB8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27F9121C-3A00-75CD-8720-CD03BB2B3A3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C018B8DB-214F-F98D-4ACA-CC970225A858}"/>
              </a:ext>
            </a:extLst>
          </p:cNvPr>
          <p:cNvSpPr>
            <a:spLocks noGrp="1"/>
          </p:cNvSpPr>
          <p:nvPr>
            <p:ph type="dt" sz="half" idx="10"/>
          </p:nvPr>
        </p:nvSpPr>
        <p:spPr/>
        <p:txBody>
          <a:bodyPr/>
          <a:lstStyle/>
          <a:p>
            <a:fld id="{BECEB08D-ED1C-E34B-8682-041F4EDD7C1D}" type="datetimeFigureOut">
              <a:rPr lang="en-BE" smtClean="0"/>
              <a:t>18/09/2023</a:t>
            </a:fld>
            <a:endParaRPr lang="en-BE"/>
          </a:p>
        </p:txBody>
      </p:sp>
      <p:sp>
        <p:nvSpPr>
          <p:cNvPr id="6" name="Footer Placeholder 5">
            <a:extLst>
              <a:ext uri="{FF2B5EF4-FFF2-40B4-BE49-F238E27FC236}">
                <a16:creationId xmlns:a16="http://schemas.microsoft.com/office/drawing/2014/main" id="{2B375275-39B3-00F9-CFBD-743562885A73}"/>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3D7C964F-1BD9-E6FA-B2D4-007ADAC3E181}"/>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307892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3C462-017A-892F-0B98-295E2750C5C1}"/>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18F8AE6-6218-58C7-4D90-60F6C25217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7352071-1471-AFEA-1B49-262141A03E3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EC70D5BA-4A84-2F31-139A-A0E0DE9F11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6DA24A5-7947-B0CC-D337-F05AD248016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CBD43668-AB97-7DAD-DC5C-CB2560D83517}"/>
              </a:ext>
            </a:extLst>
          </p:cNvPr>
          <p:cNvSpPr>
            <a:spLocks noGrp="1"/>
          </p:cNvSpPr>
          <p:nvPr>
            <p:ph type="dt" sz="half" idx="10"/>
          </p:nvPr>
        </p:nvSpPr>
        <p:spPr/>
        <p:txBody>
          <a:bodyPr/>
          <a:lstStyle/>
          <a:p>
            <a:fld id="{BECEB08D-ED1C-E34B-8682-041F4EDD7C1D}" type="datetimeFigureOut">
              <a:rPr lang="en-BE" smtClean="0"/>
              <a:t>18/09/2023</a:t>
            </a:fld>
            <a:endParaRPr lang="en-BE"/>
          </a:p>
        </p:txBody>
      </p:sp>
      <p:sp>
        <p:nvSpPr>
          <p:cNvPr id="8" name="Footer Placeholder 7">
            <a:extLst>
              <a:ext uri="{FF2B5EF4-FFF2-40B4-BE49-F238E27FC236}">
                <a16:creationId xmlns:a16="http://schemas.microsoft.com/office/drawing/2014/main" id="{22BC8192-AFCA-FBFC-53CB-7F7A887E5562}"/>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5E0BDE9B-66D4-5605-B638-172C68166693}"/>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185786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B7A6-B5A5-F925-C992-F8DF99DEC537}"/>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2EDCE359-D496-5CB4-00F4-36C4F1E9EE77}"/>
              </a:ext>
            </a:extLst>
          </p:cNvPr>
          <p:cNvSpPr>
            <a:spLocks noGrp="1"/>
          </p:cNvSpPr>
          <p:nvPr>
            <p:ph type="dt" sz="half" idx="10"/>
          </p:nvPr>
        </p:nvSpPr>
        <p:spPr/>
        <p:txBody>
          <a:bodyPr/>
          <a:lstStyle/>
          <a:p>
            <a:fld id="{BECEB08D-ED1C-E34B-8682-041F4EDD7C1D}" type="datetimeFigureOut">
              <a:rPr lang="en-BE" smtClean="0"/>
              <a:t>18/09/2023</a:t>
            </a:fld>
            <a:endParaRPr lang="en-BE"/>
          </a:p>
        </p:txBody>
      </p:sp>
      <p:sp>
        <p:nvSpPr>
          <p:cNvPr id="4" name="Footer Placeholder 3">
            <a:extLst>
              <a:ext uri="{FF2B5EF4-FFF2-40B4-BE49-F238E27FC236}">
                <a16:creationId xmlns:a16="http://schemas.microsoft.com/office/drawing/2014/main" id="{0F0287DE-DAD9-DC97-2812-CCA743956E71}"/>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AEA0E79E-C868-9809-92D8-DC4A5977110F}"/>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3075400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597A9E-326A-22C1-3F7B-2D8438B6210A}"/>
              </a:ext>
            </a:extLst>
          </p:cNvPr>
          <p:cNvSpPr>
            <a:spLocks noGrp="1"/>
          </p:cNvSpPr>
          <p:nvPr>
            <p:ph type="dt" sz="half" idx="10"/>
          </p:nvPr>
        </p:nvSpPr>
        <p:spPr/>
        <p:txBody>
          <a:bodyPr/>
          <a:lstStyle/>
          <a:p>
            <a:fld id="{BECEB08D-ED1C-E34B-8682-041F4EDD7C1D}" type="datetimeFigureOut">
              <a:rPr lang="en-BE" smtClean="0"/>
              <a:t>18/09/2023</a:t>
            </a:fld>
            <a:endParaRPr lang="en-BE"/>
          </a:p>
        </p:txBody>
      </p:sp>
      <p:sp>
        <p:nvSpPr>
          <p:cNvPr id="3" name="Footer Placeholder 2">
            <a:extLst>
              <a:ext uri="{FF2B5EF4-FFF2-40B4-BE49-F238E27FC236}">
                <a16:creationId xmlns:a16="http://schemas.microsoft.com/office/drawing/2014/main" id="{95A21243-EF28-1E3F-E74F-60F085D473AA}"/>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AAA4BF37-2D3F-CBF9-ADB4-F26F5DB59E93}"/>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1927011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FDAB-579E-A7D7-222D-4FCCBDFE725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36011809-1108-6741-2E53-6D535D0F1F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BA6E2EA1-8D2B-681F-CAE9-F770DA3572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8B660FE-41F7-CCA7-D80E-D102B4FC902E}"/>
              </a:ext>
            </a:extLst>
          </p:cNvPr>
          <p:cNvSpPr>
            <a:spLocks noGrp="1"/>
          </p:cNvSpPr>
          <p:nvPr>
            <p:ph type="dt" sz="half" idx="10"/>
          </p:nvPr>
        </p:nvSpPr>
        <p:spPr/>
        <p:txBody>
          <a:bodyPr/>
          <a:lstStyle/>
          <a:p>
            <a:fld id="{BECEB08D-ED1C-E34B-8682-041F4EDD7C1D}" type="datetimeFigureOut">
              <a:rPr lang="en-BE" smtClean="0"/>
              <a:t>18/09/2023</a:t>
            </a:fld>
            <a:endParaRPr lang="en-BE"/>
          </a:p>
        </p:txBody>
      </p:sp>
      <p:sp>
        <p:nvSpPr>
          <p:cNvPr id="6" name="Footer Placeholder 5">
            <a:extLst>
              <a:ext uri="{FF2B5EF4-FFF2-40B4-BE49-F238E27FC236}">
                <a16:creationId xmlns:a16="http://schemas.microsoft.com/office/drawing/2014/main" id="{9D3E257C-CCF7-A64C-EDBE-6CF0EF7CBEE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06FFB8C-89BB-CD0B-C8A5-479068BDDECD}"/>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3054397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D3FA2-7BBE-9F6D-3E74-662F55B5096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034DBB61-0EAE-29C1-8125-83CB385FAF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5A1588D3-7F95-1F61-2F7D-A5FDBE5F56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C39B04-09C3-D403-BCB6-8A1D4AE7668D}"/>
              </a:ext>
            </a:extLst>
          </p:cNvPr>
          <p:cNvSpPr>
            <a:spLocks noGrp="1"/>
          </p:cNvSpPr>
          <p:nvPr>
            <p:ph type="dt" sz="half" idx="10"/>
          </p:nvPr>
        </p:nvSpPr>
        <p:spPr/>
        <p:txBody>
          <a:bodyPr/>
          <a:lstStyle/>
          <a:p>
            <a:fld id="{BECEB08D-ED1C-E34B-8682-041F4EDD7C1D}" type="datetimeFigureOut">
              <a:rPr lang="en-BE" smtClean="0"/>
              <a:t>18/09/2023</a:t>
            </a:fld>
            <a:endParaRPr lang="en-BE"/>
          </a:p>
        </p:txBody>
      </p:sp>
      <p:sp>
        <p:nvSpPr>
          <p:cNvPr id="6" name="Footer Placeholder 5">
            <a:extLst>
              <a:ext uri="{FF2B5EF4-FFF2-40B4-BE49-F238E27FC236}">
                <a16:creationId xmlns:a16="http://schemas.microsoft.com/office/drawing/2014/main" id="{EEB61570-2831-6CE1-042A-49128815CDF7}"/>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EFFADE7A-B9AD-8B9D-F14F-613C7D1A1705}"/>
              </a:ext>
            </a:extLst>
          </p:cNvPr>
          <p:cNvSpPr>
            <a:spLocks noGrp="1"/>
          </p:cNvSpPr>
          <p:nvPr>
            <p:ph type="sldNum" sz="quarter" idx="12"/>
          </p:nvPr>
        </p:nvSpPr>
        <p:spPr/>
        <p:txBody>
          <a:bodyPr/>
          <a:lstStyle/>
          <a:p>
            <a:fld id="{633F719B-E104-854E-8A30-EB8DCB3A573D}" type="slidenum">
              <a:rPr lang="en-BE" smtClean="0"/>
              <a:t>‹#›</a:t>
            </a:fld>
            <a:endParaRPr lang="en-BE"/>
          </a:p>
        </p:txBody>
      </p:sp>
    </p:spTree>
    <p:extLst>
      <p:ext uri="{BB962C8B-B14F-4D97-AF65-F5344CB8AC3E}">
        <p14:creationId xmlns:p14="http://schemas.microsoft.com/office/powerpoint/2010/main" val="49458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CB2360-C51E-0D73-9E87-1132681686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937453E-244F-D1E0-8B15-90DF287266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4ABF4AB3-D618-5E91-164F-EE5C90A80F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CEB08D-ED1C-E34B-8682-041F4EDD7C1D}" type="datetimeFigureOut">
              <a:rPr lang="en-BE" smtClean="0"/>
              <a:t>18/09/2023</a:t>
            </a:fld>
            <a:endParaRPr lang="en-BE"/>
          </a:p>
        </p:txBody>
      </p:sp>
      <p:sp>
        <p:nvSpPr>
          <p:cNvPr id="5" name="Footer Placeholder 4">
            <a:extLst>
              <a:ext uri="{FF2B5EF4-FFF2-40B4-BE49-F238E27FC236}">
                <a16:creationId xmlns:a16="http://schemas.microsoft.com/office/drawing/2014/main" id="{3CEA17C4-C9DF-9FB1-843B-21FEDA7C01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4043A1AB-303A-E215-77EA-9D10CF443F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3F719B-E104-854E-8A30-EB8DCB3A573D}" type="slidenum">
              <a:rPr lang="en-BE" smtClean="0"/>
              <a:t>‹#›</a:t>
            </a:fld>
            <a:endParaRPr lang="en-BE"/>
          </a:p>
        </p:txBody>
      </p:sp>
    </p:spTree>
    <p:extLst>
      <p:ext uri="{BB962C8B-B14F-4D97-AF65-F5344CB8AC3E}">
        <p14:creationId xmlns:p14="http://schemas.microsoft.com/office/powerpoint/2010/main" val="4241625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31.jpeg"/><Relationship Id="rId13" Type="http://schemas.openxmlformats.org/officeDocument/2006/relationships/image" Target="../media/image35.png"/><Relationship Id="rId3" Type="http://schemas.openxmlformats.org/officeDocument/2006/relationships/image" Target="../media/image26.png"/><Relationship Id="rId7" Type="http://schemas.openxmlformats.org/officeDocument/2006/relationships/image" Target="../media/image30.png"/><Relationship Id="rId12" Type="http://schemas.microsoft.com/office/2007/relationships/hdphoto" Target="../media/hdphoto1.wdp"/><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9.jpeg"/><Relationship Id="rId11" Type="http://schemas.openxmlformats.org/officeDocument/2006/relationships/image" Target="../media/image34.png"/><Relationship Id="rId5" Type="http://schemas.openxmlformats.org/officeDocument/2006/relationships/image" Target="../media/image28.jpe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jpe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39.png"/><Relationship Id="rId7"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35.png"/><Relationship Id="rId5" Type="http://schemas.openxmlformats.org/officeDocument/2006/relationships/image" Target="../media/image40.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2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00.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A0050-2532-F700-B142-D85398C86C85}"/>
              </a:ext>
            </a:extLst>
          </p:cNvPr>
          <p:cNvSpPr>
            <a:spLocks noGrp="1"/>
          </p:cNvSpPr>
          <p:nvPr>
            <p:ph type="ctrTitle"/>
          </p:nvPr>
        </p:nvSpPr>
        <p:spPr/>
        <p:txBody>
          <a:bodyPr/>
          <a:lstStyle/>
          <a:p>
            <a:r>
              <a:rPr lang="en-GB" dirty="0"/>
              <a:t>Dynamic Analysis: Testing</a:t>
            </a:r>
            <a:endParaRPr lang="en-BE" dirty="0"/>
          </a:p>
        </p:txBody>
      </p:sp>
      <p:sp>
        <p:nvSpPr>
          <p:cNvPr id="3" name="Subtitle 2">
            <a:extLst>
              <a:ext uri="{FF2B5EF4-FFF2-40B4-BE49-F238E27FC236}">
                <a16:creationId xmlns:a16="http://schemas.microsoft.com/office/drawing/2014/main" id="{E883DB0D-C5D4-6681-6C39-4C32595E9BD7}"/>
              </a:ext>
            </a:extLst>
          </p:cNvPr>
          <p:cNvSpPr>
            <a:spLocks noGrp="1"/>
          </p:cNvSpPr>
          <p:nvPr>
            <p:ph type="subTitle" idx="1"/>
          </p:nvPr>
        </p:nvSpPr>
        <p:spPr/>
        <p:txBody>
          <a:bodyPr/>
          <a:lstStyle/>
          <a:p>
            <a:r>
              <a:rPr lang="en-BE" dirty="0"/>
              <a:t>John Businge</a:t>
            </a:r>
          </a:p>
          <a:p>
            <a:r>
              <a:rPr lang="en-BE" dirty="0"/>
              <a:t>john.businge@unlv.edu</a:t>
            </a:r>
          </a:p>
        </p:txBody>
      </p:sp>
    </p:spTree>
    <p:extLst>
      <p:ext uri="{BB962C8B-B14F-4D97-AF65-F5344CB8AC3E}">
        <p14:creationId xmlns:p14="http://schemas.microsoft.com/office/powerpoint/2010/main" val="680200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35738" y="73752"/>
            <a:ext cx="10515600" cy="1325563"/>
          </a:xfrm>
        </p:spPr>
        <p:txBody>
          <a:bodyPr>
            <a:normAutofit/>
          </a:bodyPr>
          <a:lstStyle/>
          <a:p>
            <a:r>
              <a:rPr lang="en-GB" sz="3500" dirty="0">
                <a:effectLst/>
                <a:latin typeface="Helvetica" pitchFamily="2" charset="0"/>
              </a:rPr>
              <a:t>Rules for Good Unit Tests </a:t>
            </a:r>
            <a:r>
              <a:rPr lang="en-GB" sz="3500" i="1" dirty="0">
                <a:effectLst/>
                <a:latin typeface="Helvetica" pitchFamily="2" charset="0"/>
              </a:rPr>
              <a:t>- </a:t>
            </a:r>
            <a:r>
              <a:rPr lang="en-GB" sz="3500" dirty="0">
                <a:solidFill>
                  <a:srgbClr val="C00000"/>
                </a:solidFill>
                <a:effectLst/>
                <a:latin typeface="Helvetica" pitchFamily="2" charset="0"/>
              </a:rPr>
              <a:t>Unit Test Naming</a:t>
            </a:r>
          </a:p>
        </p:txBody>
      </p:sp>
      <p:sp>
        <p:nvSpPr>
          <p:cNvPr id="10" name="TextBox 9">
            <a:extLst>
              <a:ext uri="{FF2B5EF4-FFF2-40B4-BE49-F238E27FC236}">
                <a16:creationId xmlns:a16="http://schemas.microsoft.com/office/drawing/2014/main" id="{0F7270D7-0F76-C613-232D-0507C8C467A4}"/>
              </a:ext>
            </a:extLst>
          </p:cNvPr>
          <p:cNvSpPr txBox="1"/>
          <p:nvPr/>
        </p:nvSpPr>
        <p:spPr>
          <a:xfrm>
            <a:off x="954155" y="1624256"/>
            <a:ext cx="9024731" cy="2000548"/>
          </a:xfrm>
          <a:prstGeom prst="rect">
            <a:avLst/>
          </a:prstGeom>
          <a:noFill/>
        </p:spPr>
        <p:txBody>
          <a:bodyPr wrap="square">
            <a:spAutoFit/>
          </a:bodyPr>
          <a:lstStyle/>
          <a:p>
            <a:r>
              <a:rPr lang="en-GB" sz="2800" dirty="0">
                <a:effectLst/>
                <a:latin typeface="Times"/>
              </a:rPr>
              <a:t>If a unit test fails, the developer wants to know immediately:</a:t>
            </a:r>
          </a:p>
          <a:p>
            <a:pPr marL="342900" indent="-342900">
              <a:buFont typeface="Arial" panose="020B0604020202020204" pitchFamily="34" charset="0"/>
              <a:buChar char="•"/>
            </a:pPr>
            <a:r>
              <a:rPr lang="en-GB" sz="2400" dirty="0">
                <a:effectLst/>
                <a:latin typeface="Times"/>
              </a:rPr>
              <a:t>What is the name of the unit; whose test failed?</a:t>
            </a:r>
            <a:endParaRPr lang="en-GB" sz="2400" dirty="0">
              <a:latin typeface="Times"/>
            </a:endParaRPr>
          </a:p>
          <a:p>
            <a:pPr marL="342900" indent="-342900">
              <a:buFont typeface="Arial" panose="020B0604020202020204" pitchFamily="34" charset="0"/>
              <a:buChar char="•"/>
            </a:pPr>
            <a:r>
              <a:rPr lang="en-GB" sz="2400" dirty="0">
                <a:effectLst/>
                <a:latin typeface="Times"/>
              </a:rPr>
              <a:t>What was tested, and what was the environment of the test</a:t>
            </a:r>
          </a:p>
          <a:p>
            <a:pPr marL="342900" indent="-342900">
              <a:buFont typeface="Arial" panose="020B0604020202020204" pitchFamily="34" charset="0"/>
              <a:buChar char="•"/>
            </a:pPr>
            <a:r>
              <a:rPr lang="en-GB" sz="2400" dirty="0">
                <a:effectLst/>
                <a:latin typeface="Times"/>
              </a:rPr>
              <a:t>What was the expected test result, and what was the actual test result of the failed test?</a:t>
            </a:r>
          </a:p>
        </p:txBody>
      </p:sp>
      <p:pic>
        <p:nvPicPr>
          <p:cNvPr id="3" name="Picture 2" descr="Diagram&#10;&#10;Description automatically generated with low confidence">
            <a:extLst>
              <a:ext uri="{FF2B5EF4-FFF2-40B4-BE49-F238E27FC236}">
                <a16:creationId xmlns:a16="http://schemas.microsoft.com/office/drawing/2014/main" id="{F4D64AA1-6D84-2718-1F3C-F6807D9D1A6D}"/>
              </a:ext>
            </a:extLst>
          </p:cNvPr>
          <p:cNvPicPr>
            <a:picLocks noChangeAspect="1"/>
          </p:cNvPicPr>
          <p:nvPr/>
        </p:nvPicPr>
        <p:blipFill>
          <a:blip r:embed="rId3"/>
          <a:stretch>
            <a:fillRect/>
          </a:stretch>
        </p:blipFill>
        <p:spPr>
          <a:xfrm>
            <a:off x="1957057" y="4461301"/>
            <a:ext cx="8277885" cy="2017734"/>
          </a:xfrm>
          <a:prstGeom prst="rect">
            <a:avLst/>
          </a:prstGeom>
        </p:spPr>
      </p:pic>
      <p:sp>
        <p:nvSpPr>
          <p:cNvPr id="4" name="TextBox 3">
            <a:extLst>
              <a:ext uri="{FF2B5EF4-FFF2-40B4-BE49-F238E27FC236}">
                <a16:creationId xmlns:a16="http://schemas.microsoft.com/office/drawing/2014/main" id="{E8B7DAEE-611B-7302-635C-26F59EA8AB4B}"/>
              </a:ext>
            </a:extLst>
          </p:cNvPr>
          <p:cNvSpPr txBox="1"/>
          <p:nvPr/>
        </p:nvSpPr>
        <p:spPr>
          <a:xfrm>
            <a:off x="2037725" y="4061191"/>
            <a:ext cx="4433414" cy="400110"/>
          </a:xfrm>
          <a:prstGeom prst="rect">
            <a:avLst/>
          </a:prstGeom>
          <a:noFill/>
          <a:ln w="28575">
            <a:solidFill>
              <a:srgbClr val="134C13"/>
            </a:solidFill>
          </a:ln>
        </p:spPr>
        <p:txBody>
          <a:bodyPr wrap="square" rtlCol="0">
            <a:spAutoFit/>
          </a:bodyPr>
          <a:lstStyle/>
          <a:p>
            <a:r>
              <a:rPr lang="en-BE" sz="2000" dirty="0"/>
              <a:t>Test Name: &lt;Unit_Under_Test&gt;Test</a:t>
            </a:r>
          </a:p>
        </p:txBody>
      </p:sp>
      <p:sp>
        <p:nvSpPr>
          <p:cNvPr id="5" name="TextBox 4">
            <a:extLst>
              <a:ext uri="{FF2B5EF4-FFF2-40B4-BE49-F238E27FC236}">
                <a16:creationId xmlns:a16="http://schemas.microsoft.com/office/drawing/2014/main" id="{60A2B2F9-D2E3-40DA-31EC-6C4E4C6B36BF}"/>
              </a:ext>
            </a:extLst>
          </p:cNvPr>
          <p:cNvSpPr txBox="1"/>
          <p:nvPr/>
        </p:nvSpPr>
        <p:spPr>
          <a:xfrm>
            <a:off x="8398412" y="4061191"/>
            <a:ext cx="1836530" cy="338554"/>
          </a:xfrm>
          <a:prstGeom prst="rect">
            <a:avLst/>
          </a:prstGeom>
          <a:noFill/>
          <a:ln w="28575">
            <a:solidFill>
              <a:srgbClr val="C00000"/>
            </a:solidFill>
          </a:ln>
        </p:spPr>
        <p:txBody>
          <a:bodyPr wrap="square" rtlCol="0">
            <a:spAutoFit/>
          </a:bodyPr>
          <a:lstStyle/>
          <a:p>
            <a:pPr algn="ctr"/>
            <a:r>
              <a:rPr lang="en-BE" sz="1600" dirty="0"/>
              <a:t>&lt;Unit_Under_Test&gt;</a:t>
            </a:r>
          </a:p>
        </p:txBody>
      </p:sp>
    </p:spTree>
    <p:extLst>
      <p:ext uri="{BB962C8B-B14F-4D97-AF65-F5344CB8AC3E}">
        <p14:creationId xmlns:p14="http://schemas.microsoft.com/office/powerpoint/2010/main" val="3973263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Unit Test Naming</a:t>
            </a:r>
          </a:p>
        </p:txBody>
      </p:sp>
      <p:grpSp>
        <p:nvGrpSpPr>
          <p:cNvPr id="17" name="Group 16">
            <a:extLst>
              <a:ext uri="{FF2B5EF4-FFF2-40B4-BE49-F238E27FC236}">
                <a16:creationId xmlns:a16="http://schemas.microsoft.com/office/drawing/2014/main" id="{62B7CFE0-2C98-57D9-D133-8B1AE535AA74}"/>
              </a:ext>
            </a:extLst>
          </p:cNvPr>
          <p:cNvGrpSpPr/>
          <p:nvPr/>
        </p:nvGrpSpPr>
        <p:grpSpPr>
          <a:xfrm>
            <a:off x="410574" y="2025771"/>
            <a:ext cx="2617790" cy="1403229"/>
            <a:chOff x="410574" y="2025771"/>
            <a:chExt cx="2617790" cy="1403229"/>
          </a:xfrm>
        </p:grpSpPr>
        <p:sp>
          <p:nvSpPr>
            <p:cNvPr id="2" name="TextBox 1">
              <a:extLst>
                <a:ext uri="{FF2B5EF4-FFF2-40B4-BE49-F238E27FC236}">
                  <a16:creationId xmlns:a16="http://schemas.microsoft.com/office/drawing/2014/main" id="{1BAA8369-B548-88FA-3041-E007C8F74433}"/>
                </a:ext>
              </a:extLst>
            </p:cNvPr>
            <p:cNvSpPr txBox="1"/>
            <p:nvPr/>
          </p:nvSpPr>
          <p:spPr>
            <a:xfrm>
              <a:off x="510451" y="2413337"/>
              <a:ext cx="2517913" cy="1015663"/>
            </a:xfrm>
            <a:prstGeom prst="rect">
              <a:avLst/>
            </a:prstGeom>
            <a:noFill/>
            <a:ln w="28575">
              <a:solidFill>
                <a:srgbClr val="C00000"/>
              </a:solidFill>
            </a:ln>
          </p:spPr>
          <p:txBody>
            <a:bodyPr wrap="square" rtlCol="0">
              <a:spAutoFit/>
            </a:bodyPr>
            <a:lstStyle/>
            <a:p>
              <a:r>
                <a:rPr lang="en-BE" sz="2000" dirty="0"/>
                <a:t>testConstructor()</a:t>
              </a:r>
            </a:p>
            <a:p>
              <a:r>
                <a:rPr lang="en-GB" sz="2000" dirty="0"/>
                <a:t>t</a:t>
              </a:r>
              <a:r>
                <a:rPr lang="en-BE" sz="2000" dirty="0"/>
                <a:t>est4391()</a:t>
              </a:r>
            </a:p>
            <a:p>
              <a:r>
                <a:rPr lang="en-BE" sz="2000" dirty="0"/>
                <a:t>sumTest()</a:t>
              </a:r>
            </a:p>
          </p:txBody>
        </p:sp>
        <p:sp>
          <p:nvSpPr>
            <p:cNvPr id="11" name="TextBox 10">
              <a:extLst>
                <a:ext uri="{FF2B5EF4-FFF2-40B4-BE49-F238E27FC236}">
                  <a16:creationId xmlns:a16="http://schemas.microsoft.com/office/drawing/2014/main" id="{C82191E4-09C1-18A0-3BD7-147137170288}"/>
                </a:ext>
              </a:extLst>
            </p:cNvPr>
            <p:cNvSpPr txBox="1"/>
            <p:nvPr/>
          </p:nvSpPr>
          <p:spPr>
            <a:xfrm>
              <a:off x="410574" y="2025771"/>
              <a:ext cx="2617789" cy="369332"/>
            </a:xfrm>
            <a:prstGeom prst="rect">
              <a:avLst/>
            </a:prstGeom>
            <a:noFill/>
          </p:spPr>
          <p:txBody>
            <a:bodyPr wrap="square">
              <a:spAutoFit/>
            </a:bodyPr>
            <a:lstStyle/>
            <a:p>
              <a:pPr algn="ctr"/>
              <a:r>
                <a:rPr lang="en-GB" b="1" dirty="0"/>
                <a:t>U</a:t>
              </a:r>
              <a:r>
                <a:rPr lang="en-BE" b="1" dirty="0"/>
                <a:t>ndescriptive unit tests</a:t>
              </a:r>
            </a:p>
          </p:txBody>
        </p:sp>
      </p:grpSp>
      <p:grpSp>
        <p:nvGrpSpPr>
          <p:cNvPr id="18" name="Group 17">
            <a:extLst>
              <a:ext uri="{FF2B5EF4-FFF2-40B4-BE49-F238E27FC236}">
                <a16:creationId xmlns:a16="http://schemas.microsoft.com/office/drawing/2014/main" id="{3BB11EF0-432F-00F6-33CD-E327697D8B0F}"/>
              </a:ext>
            </a:extLst>
          </p:cNvPr>
          <p:cNvGrpSpPr/>
          <p:nvPr/>
        </p:nvGrpSpPr>
        <p:grpSpPr>
          <a:xfrm>
            <a:off x="3670852" y="1629327"/>
            <a:ext cx="8203338" cy="968676"/>
            <a:chOff x="3670852" y="1629327"/>
            <a:chExt cx="8203338" cy="968676"/>
          </a:xfrm>
        </p:grpSpPr>
        <p:sp>
          <p:nvSpPr>
            <p:cNvPr id="5" name="TextBox 4">
              <a:extLst>
                <a:ext uri="{FF2B5EF4-FFF2-40B4-BE49-F238E27FC236}">
                  <a16:creationId xmlns:a16="http://schemas.microsoft.com/office/drawing/2014/main" id="{363948F2-7169-ED0A-88A6-6D8D124FF1EB}"/>
                </a:ext>
              </a:extLst>
            </p:cNvPr>
            <p:cNvSpPr txBox="1"/>
            <p:nvPr/>
          </p:nvSpPr>
          <p:spPr>
            <a:xfrm>
              <a:off x="3670852" y="2228671"/>
              <a:ext cx="8203338" cy="369332"/>
            </a:xfrm>
            <a:prstGeom prst="rect">
              <a:avLst/>
            </a:prstGeom>
            <a:noFill/>
          </p:spPr>
          <p:txBody>
            <a:bodyPr wrap="square">
              <a:spAutoFit/>
            </a:bodyPr>
            <a:lstStyle/>
            <a:p>
              <a:r>
                <a:rPr lang="en-GB" dirty="0">
                  <a:effectLst/>
                  <a:latin typeface="Times"/>
                </a:rPr>
                <a:t>&lt;</a:t>
              </a:r>
              <a:r>
                <a:rPr lang="en-GB" dirty="0" err="1">
                  <a:effectLst/>
                  <a:latin typeface="Times"/>
                </a:rPr>
                <a:t>PreconditionAndStateOfUnitUnderTest</a:t>
              </a:r>
              <a:r>
                <a:rPr lang="en-GB" dirty="0">
                  <a:effectLst/>
                  <a:latin typeface="Times"/>
                </a:rPr>
                <a:t>&gt;_&lt;</a:t>
              </a:r>
              <a:r>
                <a:rPr lang="en-GB" dirty="0" err="1">
                  <a:effectLst/>
                  <a:latin typeface="Times"/>
                </a:rPr>
                <a:t>TestedPartOfAPI</a:t>
              </a:r>
              <a:r>
                <a:rPr lang="en-GB" dirty="0">
                  <a:effectLst/>
                  <a:latin typeface="Times"/>
                </a:rPr>
                <a:t>&gt;_&lt;</a:t>
              </a:r>
              <a:r>
                <a:rPr lang="en-GB" dirty="0" err="1">
                  <a:effectLst/>
                  <a:latin typeface="Times"/>
                </a:rPr>
                <a:t>ExpectedBehavior</a:t>
              </a:r>
              <a:r>
                <a:rPr lang="en-GB" dirty="0">
                  <a:effectLst/>
                  <a:latin typeface="Times"/>
                </a:rPr>
                <a:t>&gt;</a:t>
              </a:r>
            </a:p>
          </p:txBody>
        </p:sp>
        <p:sp>
          <p:nvSpPr>
            <p:cNvPr id="15" name="TextBox 14">
              <a:extLst>
                <a:ext uri="{FF2B5EF4-FFF2-40B4-BE49-F238E27FC236}">
                  <a16:creationId xmlns:a16="http://schemas.microsoft.com/office/drawing/2014/main" id="{E30194C3-2475-F97E-5FD0-49ED8870EBA4}"/>
                </a:ext>
              </a:extLst>
            </p:cNvPr>
            <p:cNvSpPr txBox="1"/>
            <p:nvPr/>
          </p:nvSpPr>
          <p:spPr>
            <a:xfrm>
              <a:off x="6096000" y="1629327"/>
              <a:ext cx="4028660" cy="369332"/>
            </a:xfrm>
            <a:prstGeom prst="rect">
              <a:avLst/>
            </a:prstGeom>
            <a:noFill/>
          </p:spPr>
          <p:txBody>
            <a:bodyPr wrap="square">
              <a:spAutoFit/>
            </a:bodyPr>
            <a:lstStyle/>
            <a:p>
              <a:r>
                <a:rPr lang="en-GB" b="1" dirty="0">
                  <a:latin typeface="Times"/>
                </a:rPr>
                <a:t>E</a:t>
              </a:r>
              <a:r>
                <a:rPr lang="en-GB" b="1" dirty="0">
                  <a:effectLst/>
                  <a:latin typeface="Times"/>
                </a:rPr>
                <a:t>xpressive and </a:t>
              </a:r>
              <a:r>
                <a:rPr lang="en-GB" b="1" dirty="0">
                  <a:latin typeface="Times"/>
                </a:rPr>
                <a:t>d</a:t>
              </a:r>
              <a:r>
                <a:rPr lang="en-GB" b="1" dirty="0">
                  <a:effectLst/>
                  <a:latin typeface="Times"/>
                </a:rPr>
                <a:t>escriptive unit tests</a:t>
              </a:r>
            </a:p>
          </p:txBody>
        </p:sp>
      </p:grpSp>
      <p:grpSp>
        <p:nvGrpSpPr>
          <p:cNvPr id="19" name="Group 18">
            <a:extLst>
              <a:ext uri="{FF2B5EF4-FFF2-40B4-BE49-F238E27FC236}">
                <a16:creationId xmlns:a16="http://schemas.microsoft.com/office/drawing/2014/main" id="{C4370EA2-93DF-C357-9355-71E5BBC259BE}"/>
              </a:ext>
            </a:extLst>
          </p:cNvPr>
          <p:cNvGrpSpPr/>
          <p:nvPr/>
        </p:nvGrpSpPr>
        <p:grpSpPr>
          <a:xfrm>
            <a:off x="3525078" y="1244823"/>
            <a:ext cx="8494886" cy="3020865"/>
            <a:chOff x="3525078" y="1244823"/>
            <a:chExt cx="8494886" cy="3020865"/>
          </a:xfrm>
        </p:grpSpPr>
        <p:sp>
          <p:nvSpPr>
            <p:cNvPr id="9" name="TextBox 8">
              <a:extLst>
                <a:ext uri="{FF2B5EF4-FFF2-40B4-BE49-F238E27FC236}">
                  <a16:creationId xmlns:a16="http://schemas.microsoft.com/office/drawing/2014/main" id="{A160338E-80CC-7F4D-6A58-E8B2B48036B7}"/>
                </a:ext>
              </a:extLst>
            </p:cNvPr>
            <p:cNvSpPr txBox="1"/>
            <p:nvPr/>
          </p:nvSpPr>
          <p:spPr>
            <a:xfrm>
              <a:off x="3525078" y="2634472"/>
              <a:ext cx="8494886" cy="1631216"/>
            </a:xfrm>
            <a:prstGeom prst="rect">
              <a:avLst/>
            </a:prstGeom>
            <a:noFill/>
            <a:ln w="28575">
              <a:solidFill>
                <a:srgbClr val="134C13"/>
              </a:solidFill>
            </a:ln>
          </p:spPr>
          <p:txBody>
            <a:bodyPr wrap="square">
              <a:spAutoFit/>
            </a:bodyPr>
            <a:lstStyle/>
            <a:p>
              <a:r>
                <a:rPr lang="en-GB" sz="2000" dirty="0" err="1">
                  <a:effectLst/>
                  <a:latin typeface="Times"/>
                </a:rPr>
                <a:t>cacheIsEmpty_addElement_sizeIsOne</a:t>
              </a:r>
              <a:r>
                <a:rPr lang="en-GB" sz="2000" dirty="0">
                  <a:effectLst/>
                  <a:latin typeface="Times"/>
                </a:rPr>
                <a:t>()</a:t>
              </a:r>
            </a:p>
            <a:p>
              <a:r>
                <a:rPr lang="en-GB" sz="2000" dirty="0" err="1">
                  <a:effectLst/>
                  <a:latin typeface="Times"/>
                </a:rPr>
                <a:t>cacheContainsOneElement_removeElement_sizeIsZero</a:t>
              </a:r>
              <a:r>
                <a:rPr lang="en-GB" sz="2000" dirty="0">
                  <a:effectLst/>
                  <a:latin typeface="Times"/>
                </a:rPr>
                <a:t>();</a:t>
              </a:r>
            </a:p>
            <a:p>
              <a:r>
                <a:rPr lang="en-GB" sz="2000" dirty="0" err="1">
                  <a:effectLst/>
                  <a:latin typeface="Times"/>
                </a:rPr>
                <a:t>givenTwoComplexNumbers_add_Works</a:t>
              </a:r>
              <a:r>
                <a:rPr lang="en-GB" sz="2000" dirty="0">
                  <a:effectLst/>
                  <a:latin typeface="Times"/>
                </a:rPr>
                <a:t>()</a:t>
              </a:r>
              <a:endParaRPr lang="en-GB" sz="2000" dirty="0">
                <a:latin typeface="Times"/>
              </a:endParaRPr>
            </a:p>
            <a:p>
              <a:r>
                <a:rPr lang="en-GB" sz="2000" dirty="0">
                  <a:effectLst/>
                  <a:latin typeface="Times"/>
                </a:rPr>
                <a:t>givenTwoMoneyObjectsWithDifferentBalance_InequalityComparison_Works()</a:t>
              </a:r>
            </a:p>
            <a:p>
              <a:r>
                <a:rPr lang="en-GB" sz="2000" dirty="0" err="1">
                  <a:effectLst/>
                  <a:latin typeface="Times"/>
                </a:rPr>
                <a:t>invoiceIsReadyForAccounting_getInvoiceDate_returnsToday</a:t>
              </a:r>
              <a:r>
                <a:rPr lang="en-GB" sz="2000" dirty="0">
                  <a:effectLst/>
                  <a:latin typeface="Times"/>
                </a:rPr>
                <a:t>()</a:t>
              </a:r>
            </a:p>
          </p:txBody>
        </p:sp>
        <p:pic>
          <p:nvPicPr>
            <p:cNvPr id="8194" name="Picture 2" descr="487,121 Positive Icon Images, Stock Photos &amp; Vectors | Shutterstock">
              <a:extLst>
                <a:ext uri="{FF2B5EF4-FFF2-40B4-BE49-F238E27FC236}">
                  <a16:creationId xmlns:a16="http://schemas.microsoft.com/office/drawing/2014/main" id="{AAE5EC2C-CDB2-4AD3-ED16-4F10911264A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9954" r="54013" b="12640"/>
            <a:stretch/>
          </p:blipFill>
          <p:spPr bwMode="auto">
            <a:xfrm>
              <a:off x="10124660" y="1244823"/>
              <a:ext cx="998641" cy="874799"/>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Picture 2" descr="487,121 Positive Icon Images, Stock Photos &amp; Vectors | Shutterstock">
            <a:extLst>
              <a:ext uri="{FF2B5EF4-FFF2-40B4-BE49-F238E27FC236}">
                <a16:creationId xmlns:a16="http://schemas.microsoft.com/office/drawing/2014/main" id="{EF9A7731-AD0C-3353-6D3A-89EAD738F5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445" t="49954" b="12640"/>
          <a:stretch/>
        </p:blipFill>
        <p:spPr bwMode="auto">
          <a:xfrm>
            <a:off x="1249015" y="1305465"/>
            <a:ext cx="940905" cy="814157"/>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0269665A-AFAC-9AE0-E12D-1974887C3DF4}"/>
              </a:ext>
            </a:extLst>
          </p:cNvPr>
          <p:cNvGrpSpPr/>
          <p:nvPr/>
        </p:nvGrpSpPr>
        <p:grpSpPr>
          <a:xfrm>
            <a:off x="3269241" y="4640431"/>
            <a:ext cx="8750723" cy="1815322"/>
            <a:chOff x="3269241" y="4640431"/>
            <a:chExt cx="8750723" cy="1815322"/>
          </a:xfrm>
        </p:grpSpPr>
        <p:pic>
          <p:nvPicPr>
            <p:cNvPr id="23" name="Picture 22" descr="Text&#10;&#10;Description automatically generated">
              <a:extLst>
                <a:ext uri="{FF2B5EF4-FFF2-40B4-BE49-F238E27FC236}">
                  <a16:creationId xmlns:a16="http://schemas.microsoft.com/office/drawing/2014/main" id="{C14D8EC4-9128-5C7D-BF2E-3A9687FC8C05}"/>
                </a:ext>
              </a:extLst>
            </p:cNvPr>
            <p:cNvPicPr>
              <a:picLocks noChangeAspect="1"/>
            </p:cNvPicPr>
            <p:nvPr/>
          </p:nvPicPr>
          <p:blipFill>
            <a:blip r:embed="rId4"/>
            <a:stretch>
              <a:fillRect/>
            </a:stretch>
          </p:blipFill>
          <p:spPr>
            <a:xfrm>
              <a:off x="3269241" y="5023015"/>
              <a:ext cx="8750723" cy="1432738"/>
            </a:xfrm>
            <a:prstGeom prst="rect">
              <a:avLst/>
            </a:prstGeom>
            <a:ln w="28575">
              <a:solidFill>
                <a:srgbClr val="134C13"/>
              </a:solidFill>
            </a:ln>
          </p:spPr>
        </p:pic>
        <p:sp>
          <p:nvSpPr>
            <p:cNvPr id="25" name="TextBox 24">
              <a:extLst>
                <a:ext uri="{FF2B5EF4-FFF2-40B4-BE49-F238E27FC236}">
                  <a16:creationId xmlns:a16="http://schemas.microsoft.com/office/drawing/2014/main" id="{605BB545-C22F-D191-293D-269A8DE13E89}"/>
                </a:ext>
              </a:extLst>
            </p:cNvPr>
            <p:cNvSpPr txBox="1"/>
            <p:nvPr/>
          </p:nvSpPr>
          <p:spPr>
            <a:xfrm>
              <a:off x="4008904" y="4640431"/>
              <a:ext cx="7114398" cy="369332"/>
            </a:xfrm>
            <a:prstGeom prst="rect">
              <a:avLst/>
            </a:prstGeom>
            <a:noFill/>
          </p:spPr>
          <p:txBody>
            <a:bodyPr wrap="square">
              <a:spAutoFit/>
            </a:bodyPr>
            <a:lstStyle/>
            <a:p>
              <a:r>
                <a:rPr lang="en-BE" b="1" dirty="0"/>
                <a:t>Examples of Unit Test Names that Verify Domain-Specific Requirements</a:t>
              </a:r>
            </a:p>
          </p:txBody>
        </p:sp>
      </p:grpSp>
    </p:spTree>
    <p:extLst>
      <p:ext uri="{BB962C8B-B14F-4D97-AF65-F5344CB8AC3E}">
        <p14:creationId xmlns:p14="http://schemas.microsoft.com/office/powerpoint/2010/main" val="1744671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One Assession per Test</a:t>
            </a:r>
          </a:p>
        </p:txBody>
      </p:sp>
      <p:grpSp>
        <p:nvGrpSpPr>
          <p:cNvPr id="20" name="Group 19">
            <a:extLst>
              <a:ext uri="{FF2B5EF4-FFF2-40B4-BE49-F238E27FC236}">
                <a16:creationId xmlns:a16="http://schemas.microsoft.com/office/drawing/2014/main" id="{7436CD83-B205-7A7A-685C-B540D128D589}"/>
              </a:ext>
            </a:extLst>
          </p:cNvPr>
          <p:cNvGrpSpPr/>
          <p:nvPr/>
        </p:nvGrpSpPr>
        <p:grpSpPr>
          <a:xfrm>
            <a:off x="344556" y="1699731"/>
            <a:ext cx="5565914" cy="3624402"/>
            <a:chOff x="344556" y="1699731"/>
            <a:chExt cx="5565914" cy="3624402"/>
          </a:xfrm>
        </p:grpSpPr>
        <p:sp>
          <p:nvSpPr>
            <p:cNvPr id="4" name="TextBox 3">
              <a:extLst>
                <a:ext uri="{FF2B5EF4-FFF2-40B4-BE49-F238E27FC236}">
                  <a16:creationId xmlns:a16="http://schemas.microsoft.com/office/drawing/2014/main" id="{CDB88F4E-65B2-373E-8132-E8607A41DA4E}"/>
                </a:ext>
              </a:extLst>
            </p:cNvPr>
            <p:cNvSpPr txBox="1"/>
            <p:nvPr/>
          </p:nvSpPr>
          <p:spPr>
            <a:xfrm>
              <a:off x="344556" y="1699731"/>
              <a:ext cx="5565913" cy="1569660"/>
            </a:xfrm>
            <a:prstGeom prst="rect">
              <a:avLst/>
            </a:prstGeom>
            <a:noFill/>
            <a:ln w="28575">
              <a:solidFill>
                <a:srgbClr val="134C13"/>
              </a:solidFill>
            </a:ln>
          </p:spPr>
          <p:txBody>
            <a:bodyPr wrap="square">
              <a:spAutoFit/>
            </a:bodyPr>
            <a:lstStyle/>
            <a:p>
              <a:r>
                <a:rPr lang="en-GB" sz="1600" dirty="0">
                  <a:effectLst/>
                  <a:latin typeface="Times"/>
                </a:rPr>
                <a:t>void </a:t>
              </a:r>
              <a:r>
                <a:rPr lang="en-GB" sz="1600" dirty="0" err="1">
                  <a:effectLst/>
                  <a:latin typeface="Times"/>
                </a:rPr>
                <a:t>MoneyTest</a:t>
              </a:r>
              <a:r>
                <a:rPr lang="en-GB" sz="1600" dirty="0">
                  <a:effectLst/>
                  <a:latin typeface="Times"/>
                </a:rPr>
                <a:t>::</a:t>
              </a:r>
              <a:r>
                <a:rPr lang="en-GB" sz="1600" dirty="0" err="1">
                  <a:effectLst/>
                  <a:latin typeface="Times"/>
                </a:rPr>
                <a:t>givenTwoMoneyObjectsWithDifferentBalance</a:t>
              </a:r>
              <a:r>
                <a:rPr lang="en-GB" sz="1600" dirty="0">
                  <a:effectLst/>
                  <a:latin typeface="Times"/>
                </a:rPr>
                <a:t>_</a:t>
              </a:r>
            </a:p>
            <a:p>
              <a:r>
                <a:rPr lang="en-GB" sz="1600" dirty="0" err="1">
                  <a:effectLst/>
                  <a:latin typeface="Times"/>
                </a:rPr>
                <a:t>InequalityComparison_Works</a:t>
              </a:r>
              <a:r>
                <a:rPr lang="en-GB" sz="1600" dirty="0">
                  <a:effectLst/>
                  <a:latin typeface="Times"/>
                </a:rPr>
                <a:t>() {</a:t>
              </a:r>
            </a:p>
            <a:p>
              <a:r>
                <a:rPr lang="en-GB" sz="1600" dirty="0" err="1">
                  <a:effectLst/>
                  <a:latin typeface="Times"/>
                </a:rPr>
                <a:t>const</a:t>
              </a:r>
              <a:r>
                <a:rPr lang="en-GB" sz="1600" dirty="0">
                  <a:effectLst/>
                  <a:latin typeface="Times"/>
                </a:rPr>
                <a:t> Money m1(-4000.0);</a:t>
              </a:r>
            </a:p>
            <a:p>
              <a:r>
                <a:rPr lang="en-GB" sz="1600" dirty="0" err="1">
                  <a:effectLst/>
                  <a:latin typeface="Times"/>
                </a:rPr>
                <a:t>const</a:t>
              </a:r>
              <a:r>
                <a:rPr lang="en-GB" sz="1600" dirty="0">
                  <a:effectLst/>
                  <a:latin typeface="Times"/>
                </a:rPr>
                <a:t> Money m2(2000.0);</a:t>
              </a:r>
            </a:p>
            <a:p>
              <a:r>
                <a:rPr lang="en-GB" sz="1600" dirty="0">
                  <a:effectLst/>
                  <a:latin typeface="Times"/>
                </a:rPr>
                <a:t>ASSERT_TRUE(m1 != m2);</a:t>
              </a:r>
            </a:p>
            <a:p>
              <a:r>
                <a:rPr lang="en-GB" sz="1600" dirty="0">
                  <a:effectLst/>
                  <a:latin typeface="Times"/>
                </a:rPr>
                <a:t>}</a:t>
              </a:r>
            </a:p>
          </p:txBody>
        </p:sp>
        <p:sp>
          <p:nvSpPr>
            <p:cNvPr id="7" name="TextBox 6">
              <a:extLst>
                <a:ext uri="{FF2B5EF4-FFF2-40B4-BE49-F238E27FC236}">
                  <a16:creationId xmlns:a16="http://schemas.microsoft.com/office/drawing/2014/main" id="{B5C6A127-A89B-A98E-FB90-84FFE2B21BC8}"/>
                </a:ext>
              </a:extLst>
            </p:cNvPr>
            <p:cNvSpPr txBox="1"/>
            <p:nvPr/>
          </p:nvSpPr>
          <p:spPr>
            <a:xfrm>
              <a:off x="344557" y="3754473"/>
              <a:ext cx="5565913" cy="1569660"/>
            </a:xfrm>
            <a:prstGeom prst="rect">
              <a:avLst/>
            </a:prstGeom>
            <a:noFill/>
            <a:ln w="28575">
              <a:solidFill>
                <a:srgbClr val="134C13"/>
              </a:solidFill>
            </a:ln>
          </p:spPr>
          <p:txBody>
            <a:bodyPr wrap="square">
              <a:spAutoFit/>
            </a:bodyPr>
            <a:lstStyle/>
            <a:p>
              <a:r>
                <a:rPr lang="en-GB" sz="1600" dirty="0">
                  <a:effectLst/>
                  <a:latin typeface="Times"/>
                </a:rPr>
                <a:t>void </a:t>
              </a:r>
              <a:r>
                <a:rPr lang="en-GB" sz="1600" dirty="0" err="1">
                  <a:effectLst/>
                  <a:latin typeface="Times"/>
                </a:rPr>
                <a:t>MoneyTest</a:t>
              </a:r>
              <a:r>
                <a:rPr lang="en-GB" sz="1600" dirty="0">
                  <a:effectLst/>
                  <a:latin typeface="Times"/>
                </a:rPr>
                <a:t>::</a:t>
              </a:r>
              <a:r>
                <a:rPr lang="en-GB" sz="1600" dirty="0" err="1">
                  <a:effectLst/>
                  <a:latin typeface="Times"/>
                </a:rPr>
                <a:t>givenTwoMoneyObjectsWithSameBalance</a:t>
              </a:r>
              <a:r>
                <a:rPr lang="en-GB" sz="1600" dirty="0">
                  <a:effectLst/>
                  <a:latin typeface="Times"/>
                </a:rPr>
                <a:t>_</a:t>
              </a:r>
            </a:p>
            <a:p>
              <a:r>
                <a:rPr lang="en-GB" sz="1600" dirty="0" err="1">
                  <a:latin typeface="Times"/>
                </a:rPr>
                <a:t>E</a:t>
              </a:r>
              <a:r>
                <a:rPr lang="en-GB" sz="1600" dirty="0" err="1">
                  <a:effectLst/>
                  <a:latin typeface="Times"/>
                </a:rPr>
                <a:t>qualityComparison_Works</a:t>
              </a:r>
              <a:r>
                <a:rPr lang="en-GB" sz="1600" dirty="0">
                  <a:effectLst/>
                  <a:latin typeface="Times"/>
                </a:rPr>
                <a:t>() {</a:t>
              </a:r>
            </a:p>
            <a:p>
              <a:r>
                <a:rPr lang="en-GB" sz="1600" dirty="0" err="1">
                  <a:effectLst/>
                  <a:latin typeface="Times"/>
                </a:rPr>
                <a:t>const</a:t>
              </a:r>
              <a:r>
                <a:rPr lang="en-GB" sz="1600" dirty="0">
                  <a:effectLst/>
                  <a:latin typeface="Times"/>
                </a:rPr>
                <a:t> Money m1(-4000.0);</a:t>
              </a:r>
            </a:p>
            <a:p>
              <a:r>
                <a:rPr lang="en-GB" sz="1600" dirty="0" err="1">
                  <a:effectLst/>
                  <a:latin typeface="Times"/>
                </a:rPr>
                <a:t>const</a:t>
              </a:r>
              <a:r>
                <a:rPr lang="en-GB" sz="1600" dirty="0">
                  <a:effectLst/>
                  <a:latin typeface="Times"/>
                </a:rPr>
                <a:t> Money m2(2000.0);</a:t>
              </a:r>
            </a:p>
            <a:p>
              <a:r>
                <a:rPr lang="en-GB" sz="1600" dirty="0">
                  <a:effectLst/>
                  <a:latin typeface="Times"/>
                </a:rPr>
                <a:t>ASSERT_TRUE(m1 == m2);</a:t>
              </a:r>
            </a:p>
            <a:p>
              <a:r>
                <a:rPr lang="en-GB" sz="1600" dirty="0">
                  <a:effectLst/>
                  <a:latin typeface="Times"/>
                </a:rPr>
                <a:t>}</a:t>
              </a:r>
            </a:p>
          </p:txBody>
        </p:sp>
      </p:grpSp>
      <p:sp>
        <p:nvSpPr>
          <p:cNvPr id="10" name="TextBox 9">
            <a:extLst>
              <a:ext uri="{FF2B5EF4-FFF2-40B4-BE49-F238E27FC236}">
                <a16:creationId xmlns:a16="http://schemas.microsoft.com/office/drawing/2014/main" id="{6DD389F5-0E55-081E-64E8-964AE1C3D544}"/>
              </a:ext>
            </a:extLst>
          </p:cNvPr>
          <p:cNvSpPr txBox="1"/>
          <p:nvPr/>
        </p:nvSpPr>
        <p:spPr>
          <a:xfrm>
            <a:off x="6281532" y="1804884"/>
            <a:ext cx="5565913" cy="2554545"/>
          </a:xfrm>
          <a:prstGeom prst="rect">
            <a:avLst/>
          </a:prstGeom>
          <a:noFill/>
          <a:ln w="28575">
            <a:solidFill>
              <a:srgbClr val="C00000"/>
            </a:solidFill>
          </a:ln>
        </p:spPr>
        <p:txBody>
          <a:bodyPr wrap="square">
            <a:spAutoFit/>
          </a:bodyPr>
          <a:lstStyle/>
          <a:p>
            <a:r>
              <a:rPr lang="en-GB" sz="1600" dirty="0">
                <a:effectLst/>
                <a:latin typeface="Times"/>
              </a:rPr>
              <a:t>void </a:t>
            </a:r>
            <a:r>
              <a:rPr lang="en-GB" sz="1600" dirty="0" err="1">
                <a:effectLst/>
                <a:latin typeface="Times"/>
              </a:rPr>
              <a:t>MoneyTest</a:t>
            </a:r>
            <a:r>
              <a:rPr lang="en-GB" sz="1600" dirty="0">
                <a:effectLst/>
                <a:latin typeface="Times"/>
              </a:rPr>
              <a:t>::</a:t>
            </a:r>
            <a:r>
              <a:rPr lang="en-GB" sz="1600" dirty="0" err="1">
                <a:effectLst/>
                <a:latin typeface="Times"/>
              </a:rPr>
              <a:t>givenTwoMoneyObjectsWithDifferentBalance</a:t>
            </a:r>
            <a:r>
              <a:rPr lang="en-GB" sz="1600" dirty="0">
                <a:effectLst/>
                <a:latin typeface="Times"/>
              </a:rPr>
              <a:t>_</a:t>
            </a:r>
          </a:p>
          <a:p>
            <a:r>
              <a:rPr lang="en-GB" sz="1600" dirty="0" err="1">
                <a:effectLst/>
                <a:latin typeface="Times"/>
              </a:rPr>
              <a:t>testAllComparisonOperators</a:t>
            </a:r>
            <a:r>
              <a:rPr lang="en-GB" sz="1600" dirty="0">
                <a:effectLst/>
                <a:latin typeface="Times"/>
              </a:rPr>
              <a:t>() {</a:t>
            </a:r>
          </a:p>
          <a:p>
            <a:r>
              <a:rPr lang="en-GB" sz="1600" dirty="0" err="1">
                <a:effectLst/>
                <a:latin typeface="Times"/>
              </a:rPr>
              <a:t>const</a:t>
            </a:r>
            <a:r>
              <a:rPr lang="en-GB" sz="1600" dirty="0">
                <a:effectLst/>
                <a:latin typeface="Times"/>
              </a:rPr>
              <a:t> Money m1(-4000.0);</a:t>
            </a:r>
          </a:p>
          <a:p>
            <a:r>
              <a:rPr lang="en-GB" sz="1600" dirty="0" err="1">
                <a:effectLst/>
                <a:latin typeface="Times"/>
              </a:rPr>
              <a:t>const</a:t>
            </a:r>
            <a:r>
              <a:rPr lang="en-GB" sz="1600" dirty="0">
                <a:effectLst/>
                <a:latin typeface="Times"/>
              </a:rPr>
              <a:t> Money m2(2000.0);</a:t>
            </a:r>
          </a:p>
          <a:p>
            <a:r>
              <a:rPr lang="en-GB" sz="1600" dirty="0">
                <a:effectLst/>
                <a:latin typeface="Times"/>
              </a:rPr>
              <a:t>ASSERT_TRUE(m1 != m2);</a:t>
            </a:r>
          </a:p>
          <a:p>
            <a:r>
              <a:rPr lang="en-GB" sz="1600" dirty="0">
                <a:effectLst/>
                <a:latin typeface="Times"/>
              </a:rPr>
              <a:t>ASSERT_FALSE(m1 == m2);</a:t>
            </a:r>
          </a:p>
          <a:p>
            <a:r>
              <a:rPr lang="en-GB" sz="1600" dirty="0">
                <a:effectLst/>
                <a:latin typeface="Times"/>
              </a:rPr>
              <a:t>ASSERT_TRUE(m1 &lt; m2);</a:t>
            </a:r>
          </a:p>
          <a:p>
            <a:r>
              <a:rPr lang="en-GB" sz="1600" dirty="0">
                <a:effectLst/>
                <a:latin typeface="Times"/>
              </a:rPr>
              <a:t>ASSERT_FALSE(m1 &gt; m2);</a:t>
            </a:r>
          </a:p>
          <a:p>
            <a:r>
              <a:rPr lang="en-GB" sz="1600" dirty="0">
                <a:effectLst/>
                <a:latin typeface="Times"/>
              </a:rPr>
              <a:t>// ...more assertions here...</a:t>
            </a:r>
          </a:p>
          <a:p>
            <a:r>
              <a:rPr lang="en-GB" sz="1600" dirty="0">
                <a:effectLst/>
                <a:latin typeface="Times"/>
              </a:rPr>
              <a:t>}</a:t>
            </a:r>
          </a:p>
        </p:txBody>
      </p:sp>
      <p:grpSp>
        <p:nvGrpSpPr>
          <p:cNvPr id="21" name="Group 20">
            <a:extLst>
              <a:ext uri="{FF2B5EF4-FFF2-40B4-BE49-F238E27FC236}">
                <a16:creationId xmlns:a16="http://schemas.microsoft.com/office/drawing/2014/main" id="{8D67A693-3315-835D-BEED-2AEF2F0F10E7}"/>
              </a:ext>
            </a:extLst>
          </p:cNvPr>
          <p:cNvGrpSpPr/>
          <p:nvPr/>
        </p:nvGrpSpPr>
        <p:grpSpPr>
          <a:xfrm>
            <a:off x="6467061" y="4535505"/>
            <a:ext cx="5380382" cy="1609182"/>
            <a:chOff x="6467061" y="4535505"/>
            <a:chExt cx="5380382" cy="1609182"/>
          </a:xfrm>
        </p:grpSpPr>
        <p:sp>
          <p:nvSpPr>
            <p:cNvPr id="12" name="Down Arrow 11">
              <a:extLst>
                <a:ext uri="{FF2B5EF4-FFF2-40B4-BE49-F238E27FC236}">
                  <a16:creationId xmlns:a16="http://schemas.microsoft.com/office/drawing/2014/main" id="{0ABF442F-8C83-3A21-34D6-A35ABAC2A481}"/>
                </a:ext>
              </a:extLst>
            </p:cNvPr>
            <p:cNvSpPr/>
            <p:nvPr/>
          </p:nvSpPr>
          <p:spPr>
            <a:xfrm>
              <a:off x="8825947" y="4535505"/>
              <a:ext cx="662609" cy="509775"/>
            </a:xfrm>
            <a:prstGeom prst="down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dirty="0"/>
            </a:p>
          </p:txBody>
        </p:sp>
        <p:sp>
          <p:nvSpPr>
            <p:cNvPr id="13" name="TextBox 12">
              <a:extLst>
                <a:ext uri="{FF2B5EF4-FFF2-40B4-BE49-F238E27FC236}">
                  <a16:creationId xmlns:a16="http://schemas.microsoft.com/office/drawing/2014/main" id="{B53002B7-3D08-EA13-3B57-369C06877614}"/>
                </a:ext>
              </a:extLst>
            </p:cNvPr>
            <p:cNvSpPr txBox="1"/>
            <p:nvPr/>
          </p:nvSpPr>
          <p:spPr>
            <a:xfrm>
              <a:off x="6467061" y="5221357"/>
              <a:ext cx="5380382" cy="923330"/>
            </a:xfrm>
            <a:prstGeom prst="rect">
              <a:avLst/>
            </a:prstGeom>
            <a:noFill/>
            <a:ln w="28575">
              <a:solidFill>
                <a:srgbClr val="C00000"/>
              </a:solidFill>
            </a:ln>
          </p:spPr>
          <p:txBody>
            <a:bodyPr wrap="square" rtlCol="0">
              <a:spAutoFit/>
            </a:bodyPr>
            <a:lstStyle/>
            <a:p>
              <a:pPr marL="285750" indent="-285750">
                <a:buFont typeface="Arial" panose="020B0604020202020204" pitchFamily="34" charset="0"/>
                <a:buChar char="•"/>
              </a:pPr>
              <a:r>
                <a:rPr lang="en-BE" dirty="0"/>
                <a:t>Difficult to find cause of error</a:t>
              </a:r>
            </a:p>
            <a:p>
              <a:pPr marL="285750" indent="-285750">
                <a:buFont typeface="Arial" panose="020B0604020202020204" pitchFamily="34" charset="0"/>
                <a:buChar char="•"/>
              </a:pPr>
              <a:r>
                <a:rPr lang="en-BE" dirty="0"/>
                <a:t>Early failing assertions obsures additional errors</a:t>
              </a:r>
            </a:p>
            <a:p>
              <a:pPr marL="285750" indent="-285750">
                <a:buFont typeface="Arial" panose="020B0604020202020204" pitchFamily="34" charset="0"/>
                <a:buChar char="•"/>
              </a:pPr>
              <a:r>
                <a:rPr lang="en-BE" dirty="0"/>
                <a:t>“</a:t>
              </a:r>
              <a:r>
                <a:rPr lang="en-GB" i="1" dirty="0">
                  <a:effectLst/>
                  <a:latin typeface="Times"/>
                </a:rPr>
                <a:t>...</a:t>
              </a:r>
              <a:r>
                <a:rPr lang="en-GB" i="1" dirty="0" err="1">
                  <a:effectLst/>
                  <a:latin typeface="Times"/>
                </a:rPr>
                <a:t>testAllComparisonOperators</a:t>
              </a:r>
              <a:r>
                <a:rPr lang="en-GB" i="1" dirty="0">
                  <a:effectLst/>
                  <a:latin typeface="Times"/>
                </a:rPr>
                <a:t>()</a:t>
              </a:r>
              <a:r>
                <a:rPr lang="en-BE" dirty="0"/>
                <a:t>” not a good name.</a:t>
              </a:r>
            </a:p>
          </p:txBody>
        </p:sp>
      </p:grpSp>
      <p:pic>
        <p:nvPicPr>
          <p:cNvPr id="14" name="Picture 2" descr="487,121 Positive Icon Images, Stock Photos &amp; Vectors | Shutterstock">
            <a:extLst>
              <a:ext uri="{FF2B5EF4-FFF2-40B4-BE49-F238E27FC236}">
                <a16:creationId xmlns:a16="http://schemas.microsoft.com/office/drawing/2014/main" id="{7C0FC4B4-E7E1-4828-95BD-B7D8DD509F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445" t="49954" b="12640"/>
          <a:stretch/>
        </p:blipFill>
        <p:spPr bwMode="auto">
          <a:xfrm>
            <a:off x="9323599" y="1069939"/>
            <a:ext cx="761307" cy="658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085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Exclude Getters and Setters</a:t>
            </a:r>
          </a:p>
        </p:txBody>
      </p:sp>
      <p:sp>
        <p:nvSpPr>
          <p:cNvPr id="3" name="TextBox 2">
            <a:extLst>
              <a:ext uri="{FF2B5EF4-FFF2-40B4-BE49-F238E27FC236}">
                <a16:creationId xmlns:a16="http://schemas.microsoft.com/office/drawing/2014/main" id="{F00764FA-C729-CD13-0ED5-6366ABF2CAD5}"/>
              </a:ext>
            </a:extLst>
          </p:cNvPr>
          <p:cNvSpPr txBox="1"/>
          <p:nvPr/>
        </p:nvSpPr>
        <p:spPr>
          <a:xfrm>
            <a:off x="1679202" y="1374981"/>
            <a:ext cx="8388625" cy="461665"/>
          </a:xfrm>
          <a:prstGeom prst="rect">
            <a:avLst/>
          </a:prstGeom>
          <a:noFill/>
          <a:ln w="28575">
            <a:solidFill>
              <a:srgbClr val="C00000"/>
            </a:solidFill>
          </a:ln>
        </p:spPr>
        <p:txBody>
          <a:bodyPr wrap="square">
            <a:spAutoFit/>
          </a:bodyPr>
          <a:lstStyle/>
          <a:p>
            <a:r>
              <a:rPr lang="en-GB" sz="2400" dirty="0">
                <a:effectLst/>
                <a:latin typeface="Times"/>
              </a:rPr>
              <a:t>Don’t write unit tests for usual/simple getters and setters of a class</a:t>
            </a:r>
          </a:p>
        </p:txBody>
      </p:sp>
      <p:sp>
        <p:nvSpPr>
          <p:cNvPr id="9" name="TextBox 8">
            <a:extLst>
              <a:ext uri="{FF2B5EF4-FFF2-40B4-BE49-F238E27FC236}">
                <a16:creationId xmlns:a16="http://schemas.microsoft.com/office/drawing/2014/main" id="{EFA50F8D-DC3E-5963-A369-3572E3A2AD46}"/>
              </a:ext>
            </a:extLst>
          </p:cNvPr>
          <p:cNvSpPr txBox="1"/>
          <p:nvPr/>
        </p:nvSpPr>
        <p:spPr>
          <a:xfrm>
            <a:off x="1082268" y="6118590"/>
            <a:ext cx="9582495" cy="369332"/>
          </a:xfrm>
          <a:prstGeom prst="rect">
            <a:avLst/>
          </a:prstGeom>
          <a:noFill/>
          <a:ln w="28575">
            <a:solidFill>
              <a:srgbClr val="134C13"/>
            </a:solidFill>
          </a:ln>
        </p:spPr>
        <p:txBody>
          <a:bodyPr wrap="none" rtlCol="0">
            <a:spAutoFit/>
          </a:bodyPr>
          <a:lstStyle/>
          <a:p>
            <a:r>
              <a:rPr lang="en-GB" dirty="0">
                <a:effectLst/>
                <a:latin typeface="Times"/>
              </a:rPr>
              <a:t>Sometimes, getters and setters are not that simple, especially those that implement information hiding</a:t>
            </a:r>
          </a:p>
        </p:txBody>
      </p:sp>
      <p:pic>
        <p:nvPicPr>
          <p:cNvPr id="11" name="Google Shape;312;p19" descr="Text, letter&#10;&#10;Description automatically generated">
            <a:extLst>
              <a:ext uri="{FF2B5EF4-FFF2-40B4-BE49-F238E27FC236}">
                <a16:creationId xmlns:a16="http://schemas.microsoft.com/office/drawing/2014/main" id="{70FBAEAD-CE8F-58AB-21A7-D50F1C5CE8E6}"/>
              </a:ext>
            </a:extLst>
          </p:cNvPr>
          <p:cNvPicPr preferRelativeResize="0"/>
          <p:nvPr/>
        </p:nvPicPr>
        <p:blipFill rotWithShape="1">
          <a:blip r:embed="rId3">
            <a:alphaModFix/>
          </a:blip>
          <a:srcRect/>
          <a:stretch/>
        </p:blipFill>
        <p:spPr>
          <a:xfrm>
            <a:off x="3028971" y="2123275"/>
            <a:ext cx="4882577" cy="3787195"/>
          </a:xfrm>
          <a:prstGeom prst="rect">
            <a:avLst/>
          </a:prstGeom>
          <a:noFill/>
          <a:ln w="38100" cap="flat" cmpd="sng">
            <a:solidFill>
              <a:srgbClr val="166623"/>
            </a:solidFill>
            <a:prstDash val="solid"/>
            <a:round/>
            <a:headEnd type="none" w="sm" len="sm"/>
            <a:tailEnd type="none" w="sm" len="sm"/>
          </a:ln>
        </p:spPr>
      </p:pic>
      <p:cxnSp>
        <p:nvCxnSpPr>
          <p:cNvPr id="16" name="Straight Arrow Connector 15">
            <a:extLst>
              <a:ext uri="{FF2B5EF4-FFF2-40B4-BE49-F238E27FC236}">
                <a16:creationId xmlns:a16="http://schemas.microsoft.com/office/drawing/2014/main" id="{EE915B6C-9DE7-ECDE-F7C9-0B7E1BEFC860}"/>
              </a:ext>
            </a:extLst>
          </p:cNvPr>
          <p:cNvCxnSpPr/>
          <p:nvPr/>
        </p:nvCxnSpPr>
        <p:spPr>
          <a:xfrm flipH="1">
            <a:off x="7580243" y="4346713"/>
            <a:ext cx="914400" cy="424070"/>
          </a:xfrm>
          <a:prstGeom prst="straightConnector1">
            <a:avLst/>
          </a:prstGeom>
          <a:ln w="762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8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Exclude Third-Party Code</a:t>
            </a:r>
          </a:p>
        </p:txBody>
      </p:sp>
      <p:sp>
        <p:nvSpPr>
          <p:cNvPr id="4" name="TextBox 3">
            <a:extLst>
              <a:ext uri="{FF2B5EF4-FFF2-40B4-BE49-F238E27FC236}">
                <a16:creationId xmlns:a16="http://schemas.microsoft.com/office/drawing/2014/main" id="{ABE22A74-64F5-6111-5AEB-10FC3DD7ED65}"/>
              </a:ext>
            </a:extLst>
          </p:cNvPr>
          <p:cNvSpPr txBox="1"/>
          <p:nvPr/>
        </p:nvSpPr>
        <p:spPr>
          <a:xfrm>
            <a:off x="1232452" y="3109148"/>
            <a:ext cx="7699513" cy="954107"/>
          </a:xfrm>
          <a:prstGeom prst="rect">
            <a:avLst/>
          </a:prstGeom>
          <a:noFill/>
          <a:ln w="28575">
            <a:solidFill>
              <a:srgbClr val="C00000"/>
            </a:solidFill>
          </a:ln>
        </p:spPr>
        <p:txBody>
          <a:bodyPr wrap="square">
            <a:spAutoFit/>
          </a:bodyPr>
          <a:lstStyle/>
          <a:p>
            <a:r>
              <a:rPr lang="en-GB" sz="2800" dirty="0">
                <a:effectLst/>
                <a:latin typeface="Times"/>
              </a:rPr>
              <a:t>We don’t have to verify that libraries or frameworks</a:t>
            </a:r>
            <a:r>
              <a:rPr lang="en-GB" sz="2800" dirty="0">
                <a:latin typeface="Times"/>
              </a:rPr>
              <a:t> </a:t>
            </a:r>
            <a:r>
              <a:rPr lang="en-GB" sz="2800" dirty="0">
                <a:effectLst/>
                <a:latin typeface="Times"/>
              </a:rPr>
              <a:t>do work as expected</a:t>
            </a:r>
          </a:p>
        </p:txBody>
      </p:sp>
    </p:spTree>
    <p:extLst>
      <p:ext uri="{BB962C8B-B14F-4D97-AF65-F5344CB8AC3E}">
        <p14:creationId xmlns:p14="http://schemas.microsoft.com/office/powerpoint/2010/main" val="4149589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735738" y="73752"/>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 </a:t>
            </a:r>
            <a:r>
              <a:rPr lang="en-GB" sz="3500" i="1" dirty="0">
                <a:latin typeface="Helvetica" pitchFamily="2" charset="0"/>
              </a:rPr>
              <a:t>– </a:t>
            </a:r>
            <a:r>
              <a:rPr lang="en-GB" sz="3500" dirty="0">
                <a:solidFill>
                  <a:srgbClr val="C00000"/>
                </a:solidFill>
                <a:latin typeface="Helvetica" pitchFamily="2" charset="0"/>
              </a:rPr>
              <a:t>Exclude External Systems</a:t>
            </a:r>
          </a:p>
        </p:txBody>
      </p:sp>
      <p:pic>
        <p:nvPicPr>
          <p:cNvPr id="11" name="Picture 10" descr="Diagram&#10;&#10;Description automatically generated">
            <a:extLst>
              <a:ext uri="{FF2B5EF4-FFF2-40B4-BE49-F238E27FC236}">
                <a16:creationId xmlns:a16="http://schemas.microsoft.com/office/drawing/2014/main" id="{6CBE25B4-54E5-B16C-BE47-8C6D71E51BBA}"/>
              </a:ext>
            </a:extLst>
          </p:cNvPr>
          <p:cNvPicPr>
            <a:picLocks noChangeAspect="1"/>
          </p:cNvPicPr>
          <p:nvPr/>
        </p:nvPicPr>
        <p:blipFill>
          <a:blip r:embed="rId3"/>
          <a:stretch>
            <a:fillRect/>
          </a:stretch>
        </p:blipFill>
        <p:spPr>
          <a:xfrm>
            <a:off x="6937899" y="1492080"/>
            <a:ext cx="4518363" cy="4762946"/>
          </a:xfrm>
          <a:prstGeom prst="rect">
            <a:avLst/>
          </a:prstGeom>
          <a:ln>
            <a:solidFill>
              <a:schemeClr val="tx1"/>
            </a:solidFill>
          </a:ln>
        </p:spPr>
      </p:pic>
      <p:sp>
        <p:nvSpPr>
          <p:cNvPr id="12" name="TextBox 11">
            <a:extLst>
              <a:ext uri="{FF2B5EF4-FFF2-40B4-BE49-F238E27FC236}">
                <a16:creationId xmlns:a16="http://schemas.microsoft.com/office/drawing/2014/main" id="{1CF8A3A4-3DC6-178F-B736-67BE0DA99C2D}"/>
              </a:ext>
            </a:extLst>
          </p:cNvPr>
          <p:cNvSpPr txBox="1"/>
          <p:nvPr/>
        </p:nvSpPr>
        <p:spPr>
          <a:xfrm>
            <a:off x="7460973" y="1139687"/>
            <a:ext cx="3445565" cy="369332"/>
          </a:xfrm>
          <a:prstGeom prst="rect">
            <a:avLst/>
          </a:prstGeom>
          <a:noFill/>
        </p:spPr>
        <p:txBody>
          <a:bodyPr wrap="square" rtlCol="0">
            <a:spAutoFit/>
          </a:bodyPr>
          <a:lstStyle/>
          <a:p>
            <a:r>
              <a:rPr lang="en-BE" dirty="0"/>
              <a:t>Read – Test Doubles (Fake Objects)</a:t>
            </a:r>
          </a:p>
        </p:txBody>
      </p:sp>
      <p:grpSp>
        <p:nvGrpSpPr>
          <p:cNvPr id="16" name="Group 15">
            <a:extLst>
              <a:ext uri="{FF2B5EF4-FFF2-40B4-BE49-F238E27FC236}">
                <a16:creationId xmlns:a16="http://schemas.microsoft.com/office/drawing/2014/main" id="{BA8B0070-0CA3-1BE2-B85B-0E3582E89869}"/>
              </a:ext>
            </a:extLst>
          </p:cNvPr>
          <p:cNvGrpSpPr/>
          <p:nvPr/>
        </p:nvGrpSpPr>
        <p:grpSpPr>
          <a:xfrm>
            <a:off x="735738" y="1214648"/>
            <a:ext cx="5360262" cy="5040378"/>
            <a:chOff x="735738" y="1214648"/>
            <a:chExt cx="5360262" cy="5040378"/>
          </a:xfrm>
        </p:grpSpPr>
        <p:pic>
          <p:nvPicPr>
            <p:cNvPr id="7" name="Picture 6" descr="Diagram&#10;&#10;Description automatically generated">
              <a:extLst>
                <a:ext uri="{FF2B5EF4-FFF2-40B4-BE49-F238E27FC236}">
                  <a16:creationId xmlns:a16="http://schemas.microsoft.com/office/drawing/2014/main" id="{65E3747A-0DE9-A622-9693-003D3ECDD02A}"/>
                </a:ext>
              </a:extLst>
            </p:cNvPr>
            <p:cNvPicPr>
              <a:picLocks noChangeAspect="1"/>
            </p:cNvPicPr>
            <p:nvPr/>
          </p:nvPicPr>
          <p:blipFill>
            <a:blip r:embed="rId4"/>
            <a:stretch>
              <a:fillRect/>
            </a:stretch>
          </p:blipFill>
          <p:spPr>
            <a:xfrm>
              <a:off x="964648" y="1693317"/>
              <a:ext cx="5025335" cy="3990707"/>
            </a:xfrm>
            <a:prstGeom prst="rect">
              <a:avLst/>
            </a:prstGeom>
          </p:spPr>
        </p:pic>
        <p:sp>
          <p:nvSpPr>
            <p:cNvPr id="14" name="TextBox 13">
              <a:extLst>
                <a:ext uri="{FF2B5EF4-FFF2-40B4-BE49-F238E27FC236}">
                  <a16:creationId xmlns:a16="http://schemas.microsoft.com/office/drawing/2014/main" id="{B868DFAC-13C6-21BF-3260-B6FD7D622FCA}"/>
                </a:ext>
              </a:extLst>
            </p:cNvPr>
            <p:cNvSpPr txBox="1"/>
            <p:nvPr/>
          </p:nvSpPr>
          <p:spPr>
            <a:xfrm>
              <a:off x="735738" y="5978027"/>
              <a:ext cx="5360262" cy="276999"/>
            </a:xfrm>
            <a:prstGeom prst="rect">
              <a:avLst/>
            </a:prstGeom>
            <a:noFill/>
          </p:spPr>
          <p:txBody>
            <a:bodyPr wrap="square">
              <a:spAutoFit/>
            </a:bodyPr>
            <a:lstStyle/>
            <a:p>
              <a:r>
                <a:rPr lang="en-BE" sz="1200" dirty="0"/>
                <a:t>https://blog.pragmatists.com/test-doubles-fakes-mocks-and-stubs-1a7491dfa3da</a:t>
              </a:r>
            </a:p>
          </p:txBody>
        </p:sp>
        <p:sp>
          <p:nvSpPr>
            <p:cNvPr id="15" name="TextBox 14">
              <a:extLst>
                <a:ext uri="{FF2B5EF4-FFF2-40B4-BE49-F238E27FC236}">
                  <a16:creationId xmlns:a16="http://schemas.microsoft.com/office/drawing/2014/main" id="{45BACC86-A86F-82FD-135B-5AB5C9DD1506}"/>
                </a:ext>
              </a:extLst>
            </p:cNvPr>
            <p:cNvSpPr txBox="1"/>
            <p:nvPr/>
          </p:nvSpPr>
          <p:spPr>
            <a:xfrm>
              <a:off x="1170056" y="1214648"/>
              <a:ext cx="4614518" cy="369332"/>
            </a:xfrm>
            <a:prstGeom prst="rect">
              <a:avLst/>
            </a:prstGeom>
            <a:noFill/>
            <a:ln w="28575">
              <a:solidFill>
                <a:srgbClr val="134C13"/>
              </a:solidFill>
            </a:ln>
          </p:spPr>
          <p:txBody>
            <a:bodyPr wrap="square" rtlCol="0">
              <a:spAutoFit/>
            </a:bodyPr>
            <a:lstStyle/>
            <a:p>
              <a:r>
                <a:rPr lang="en-BE" dirty="0"/>
                <a:t>Mock things out and test your code, not theirs</a:t>
              </a:r>
            </a:p>
          </p:txBody>
        </p:sp>
      </p:grpSp>
    </p:spTree>
    <p:extLst>
      <p:ext uri="{BB962C8B-B14F-4D97-AF65-F5344CB8AC3E}">
        <p14:creationId xmlns:p14="http://schemas.microsoft.com/office/powerpoint/2010/main" val="332376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Don’t Mix Test Code with Production Code</a:t>
            </a:r>
          </a:p>
        </p:txBody>
      </p:sp>
      <p:grpSp>
        <p:nvGrpSpPr>
          <p:cNvPr id="15" name="Group 14">
            <a:extLst>
              <a:ext uri="{FF2B5EF4-FFF2-40B4-BE49-F238E27FC236}">
                <a16:creationId xmlns:a16="http://schemas.microsoft.com/office/drawing/2014/main" id="{AECA04B5-7479-A5BE-57A5-3CC005AF5341}"/>
              </a:ext>
            </a:extLst>
          </p:cNvPr>
          <p:cNvGrpSpPr/>
          <p:nvPr/>
        </p:nvGrpSpPr>
        <p:grpSpPr>
          <a:xfrm>
            <a:off x="2581258" y="1128941"/>
            <a:ext cx="6062593" cy="5244610"/>
            <a:chOff x="2581258" y="1128941"/>
            <a:chExt cx="6062593" cy="5244610"/>
          </a:xfrm>
        </p:grpSpPr>
        <p:sp>
          <p:nvSpPr>
            <p:cNvPr id="7" name="TextBox 6">
              <a:extLst>
                <a:ext uri="{FF2B5EF4-FFF2-40B4-BE49-F238E27FC236}">
                  <a16:creationId xmlns:a16="http://schemas.microsoft.com/office/drawing/2014/main" id="{10A4D841-7EAB-97FF-466A-86D69C4AFD89}"/>
                </a:ext>
              </a:extLst>
            </p:cNvPr>
            <p:cNvSpPr txBox="1"/>
            <p:nvPr/>
          </p:nvSpPr>
          <p:spPr>
            <a:xfrm>
              <a:off x="3435746" y="1128941"/>
              <a:ext cx="5075583" cy="461665"/>
            </a:xfrm>
            <a:prstGeom prst="rect">
              <a:avLst/>
            </a:prstGeom>
            <a:noFill/>
          </p:spPr>
          <p:txBody>
            <a:bodyPr wrap="square">
              <a:spAutoFit/>
            </a:bodyPr>
            <a:lstStyle/>
            <a:p>
              <a:r>
                <a:rPr lang="en-GB" sz="2400" b="1" dirty="0">
                  <a:effectLst/>
                  <a:latin typeface="Times"/>
                </a:rPr>
                <a:t>Avoid Dependencies to Test Code</a:t>
              </a:r>
            </a:p>
          </p:txBody>
        </p:sp>
        <p:pic>
          <p:nvPicPr>
            <p:cNvPr id="9" name="Picture 8" descr="A screenshot of a computer&#10;&#10;Description automatically generated with low confidence">
              <a:extLst>
                <a:ext uri="{FF2B5EF4-FFF2-40B4-BE49-F238E27FC236}">
                  <a16:creationId xmlns:a16="http://schemas.microsoft.com/office/drawing/2014/main" id="{30F16AC1-CED3-3D27-F9FA-C1AB290F350B}"/>
                </a:ext>
              </a:extLst>
            </p:cNvPr>
            <p:cNvPicPr>
              <a:picLocks noChangeAspect="1"/>
            </p:cNvPicPr>
            <p:nvPr/>
          </p:nvPicPr>
          <p:blipFill>
            <a:blip r:embed="rId3"/>
            <a:stretch>
              <a:fillRect/>
            </a:stretch>
          </p:blipFill>
          <p:spPr>
            <a:xfrm>
              <a:off x="2581258" y="1590606"/>
              <a:ext cx="6062593" cy="4782945"/>
            </a:xfrm>
            <a:prstGeom prst="rect">
              <a:avLst/>
            </a:prstGeom>
            <a:ln w="28575">
              <a:solidFill>
                <a:srgbClr val="C00000"/>
              </a:solidFill>
            </a:ln>
          </p:spPr>
        </p:pic>
      </p:grpSp>
      <p:cxnSp>
        <p:nvCxnSpPr>
          <p:cNvPr id="11" name="Straight Arrow Connector 10">
            <a:extLst>
              <a:ext uri="{FF2B5EF4-FFF2-40B4-BE49-F238E27FC236}">
                <a16:creationId xmlns:a16="http://schemas.microsoft.com/office/drawing/2014/main" id="{9996F789-3554-CD66-B6DE-F2864764A0D9}"/>
              </a:ext>
            </a:extLst>
          </p:cNvPr>
          <p:cNvCxnSpPr>
            <a:cxnSpLocks/>
          </p:cNvCxnSpPr>
          <p:nvPr/>
        </p:nvCxnSpPr>
        <p:spPr>
          <a:xfrm flipH="1">
            <a:off x="7646504" y="1855649"/>
            <a:ext cx="1431235" cy="50323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77B7519-34FC-500C-D88C-029A6A879178}"/>
              </a:ext>
            </a:extLst>
          </p:cNvPr>
          <p:cNvCxnSpPr>
            <a:cxnSpLocks/>
          </p:cNvCxnSpPr>
          <p:nvPr/>
        </p:nvCxnSpPr>
        <p:spPr>
          <a:xfrm flipH="1">
            <a:off x="6486939" y="4678017"/>
            <a:ext cx="1437861" cy="32433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759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Must Run Fast</a:t>
            </a:r>
          </a:p>
        </p:txBody>
      </p:sp>
      <p:grpSp>
        <p:nvGrpSpPr>
          <p:cNvPr id="3" name="Group 2">
            <a:extLst>
              <a:ext uri="{FF2B5EF4-FFF2-40B4-BE49-F238E27FC236}">
                <a16:creationId xmlns:a16="http://schemas.microsoft.com/office/drawing/2014/main" id="{592DA3DD-447C-ECC7-0677-10C09BE005E8}"/>
              </a:ext>
            </a:extLst>
          </p:cNvPr>
          <p:cNvGrpSpPr/>
          <p:nvPr/>
        </p:nvGrpSpPr>
        <p:grpSpPr>
          <a:xfrm>
            <a:off x="1453045" y="1464199"/>
            <a:ext cx="2714096" cy="2922273"/>
            <a:chOff x="1466298" y="1318424"/>
            <a:chExt cx="2714096" cy="2922273"/>
          </a:xfrm>
        </p:grpSpPr>
        <p:pic>
          <p:nvPicPr>
            <p:cNvPr id="12290" name="Picture 2" descr="Software development Icons – Download for Free in PNG and SVG">
              <a:extLst>
                <a:ext uri="{FF2B5EF4-FFF2-40B4-BE49-F238E27FC236}">
                  <a16:creationId xmlns:a16="http://schemas.microsoft.com/office/drawing/2014/main" id="{7E4615E8-66A4-4AE5-B441-0C0DE46D3EA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22"/>
            <a:stretch/>
          </p:blipFill>
          <p:spPr bwMode="auto">
            <a:xfrm>
              <a:off x="1466298" y="1518479"/>
              <a:ext cx="2714096" cy="27222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2DAFB2F-5972-FBD4-2B1F-01B628321FB8}"/>
                </a:ext>
              </a:extLst>
            </p:cNvPr>
            <p:cNvSpPr txBox="1"/>
            <p:nvPr/>
          </p:nvSpPr>
          <p:spPr>
            <a:xfrm>
              <a:off x="1466299" y="1318424"/>
              <a:ext cx="2714095" cy="400110"/>
            </a:xfrm>
            <a:prstGeom prst="rect">
              <a:avLst/>
            </a:prstGeom>
            <a:noFill/>
          </p:spPr>
          <p:txBody>
            <a:bodyPr wrap="square" rtlCol="0">
              <a:spAutoFit/>
            </a:bodyPr>
            <a:lstStyle/>
            <a:p>
              <a:r>
                <a:rPr lang="en-BE" sz="2000" dirty="0"/>
                <a:t>Large Software Project</a:t>
              </a:r>
            </a:p>
          </p:txBody>
        </p:sp>
      </p:grpSp>
      <p:grpSp>
        <p:nvGrpSpPr>
          <p:cNvPr id="14" name="Group 13">
            <a:extLst>
              <a:ext uri="{FF2B5EF4-FFF2-40B4-BE49-F238E27FC236}">
                <a16:creationId xmlns:a16="http://schemas.microsoft.com/office/drawing/2014/main" id="{41BB3910-5F87-6A94-7D5F-C522F909A557}"/>
              </a:ext>
            </a:extLst>
          </p:cNvPr>
          <p:cNvGrpSpPr/>
          <p:nvPr/>
        </p:nvGrpSpPr>
        <p:grpSpPr>
          <a:xfrm>
            <a:off x="4068417" y="1577984"/>
            <a:ext cx="5247860" cy="2480221"/>
            <a:chOff x="4068417" y="1882783"/>
            <a:chExt cx="5247860" cy="2480221"/>
          </a:xfrm>
        </p:grpSpPr>
        <p:cxnSp>
          <p:nvCxnSpPr>
            <p:cNvPr id="5" name="Straight Arrow Connector 4">
              <a:extLst>
                <a:ext uri="{FF2B5EF4-FFF2-40B4-BE49-F238E27FC236}">
                  <a16:creationId xmlns:a16="http://schemas.microsoft.com/office/drawing/2014/main" id="{CBABB70D-CE08-AF4B-01E1-080E5DFEE64F}"/>
                </a:ext>
              </a:extLst>
            </p:cNvPr>
            <p:cNvCxnSpPr>
              <a:cxnSpLocks/>
            </p:cNvCxnSpPr>
            <p:nvPr/>
          </p:nvCxnSpPr>
          <p:spPr>
            <a:xfrm>
              <a:off x="4068417" y="3150094"/>
              <a:ext cx="31685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294" name="Picture 6" descr="Unit testing Icons &amp; Symbols">
              <a:extLst>
                <a:ext uri="{FF2B5EF4-FFF2-40B4-BE49-F238E27FC236}">
                  <a16:creationId xmlns:a16="http://schemas.microsoft.com/office/drawing/2014/main" id="{C112FC38-E58E-3B89-248A-B708A45C6D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9295" y="2166022"/>
              <a:ext cx="2196982" cy="219698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460D740-9FF9-400A-0265-527242954F2F}"/>
                </a:ext>
              </a:extLst>
            </p:cNvPr>
            <p:cNvSpPr txBox="1"/>
            <p:nvPr/>
          </p:nvSpPr>
          <p:spPr>
            <a:xfrm>
              <a:off x="5072706" y="2688429"/>
              <a:ext cx="1842052" cy="461665"/>
            </a:xfrm>
            <a:prstGeom prst="rect">
              <a:avLst/>
            </a:prstGeom>
            <a:noFill/>
          </p:spPr>
          <p:txBody>
            <a:bodyPr wrap="square" rtlCol="0">
              <a:spAutoFit/>
            </a:bodyPr>
            <a:lstStyle/>
            <a:p>
              <a:r>
                <a:rPr lang="en-BE" sz="2400" dirty="0"/>
                <a:t>contains</a:t>
              </a:r>
            </a:p>
          </p:txBody>
        </p:sp>
        <p:sp>
          <p:nvSpPr>
            <p:cNvPr id="12" name="TextBox 11">
              <a:extLst>
                <a:ext uri="{FF2B5EF4-FFF2-40B4-BE49-F238E27FC236}">
                  <a16:creationId xmlns:a16="http://schemas.microsoft.com/office/drawing/2014/main" id="{2DE9C63D-BB57-E11F-555B-38BB9CFD21C0}"/>
                </a:ext>
              </a:extLst>
            </p:cNvPr>
            <p:cNvSpPr txBox="1"/>
            <p:nvPr/>
          </p:nvSpPr>
          <p:spPr>
            <a:xfrm>
              <a:off x="6985198" y="1882783"/>
              <a:ext cx="2079325" cy="400110"/>
            </a:xfrm>
            <a:prstGeom prst="rect">
              <a:avLst/>
            </a:prstGeom>
            <a:noFill/>
          </p:spPr>
          <p:txBody>
            <a:bodyPr wrap="square" rtlCol="0">
              <a:spAutoFit/>
            </a:bodyPr>
            <a:lstStyle/>
            <a:p>
              <a:r>
                <a:rPr lang="en-BE" sz="2000" dirty="0"/>
                <a:t>&gt;1000 unit tests</a:t>
              </a:r>
            </a:p>
          </p:txBody>
        </p:sp>
      </p:grpSp>
      <p:sp>
        <p:nvSpPr>
          <p:cNvPr id="15" name="TextBox 14">
            <a:extLst>
              <a:ext uri="{FF2B5EF4-FFF2-40B4-BE49-F238E27FC236}">
                <a16:creationId xmlns:a16="http://schemas.microsoft.com/office/drawing/2014/main" id="{BD7FA66D-04B8-DFAA-00CE-56E3ABD0A4D5}"/>
              </a:ext>
            </a:extLst>
          </p:cNvPr>
          <p:cNvSpPr txBox="1"/>
          <p:nvPr/>
        </p:nvSpPr>
        <p:spPr>
          <a:xfrm>
            <a:off x="832414" y="4922132"/>
            <a:ext cx="10282248" cy="1477328"/>
          </a:xfrm>
          <a:prstGeom prst="rect">
            <a:avLst/>
          </a:prstGeom>
          <a:noFill/>
          <a:ln w="28575">
            <a:solidFill>
              <a:srgbClr val="134C13"/>
            </a:solidFill>
          </a:ln>
        </p:spPr>
        <p:txBody>
          <a:bodyPr wrap="square" rtlCol="0">
            <a:spAutoFit/>
          </a:bodyPr>
          <a:lstStyle/>
          <a:p>
            <a:pPr marL="285750" indent="-285750">
              <a:buFont typeface="Arial" panose="020B0604020202020204" pitchFamily="34" charset="0"/>
              <a:buChar char="•"/>
            </a:pPr>
            <a:r>
              <a:rPr lang="en-GB" dirty="0"/>
              <a:t>If running all unit tests takes 15 minutes, ½ hour, or more, developers are impeded in doing their work</a:t>
            </a:r>
          </a:p>
          <a:p>
            <a:pPr marL="285750" indent="-285750">
              <a:buFont typeface="Arial" panose="020B0604020202020204" pitchFamily="34" charset="0"/>
              <a:buChar char="•"/>
            </a:pPr>
            <a:r>
              <a:rPr lang="en-GB" dirty="0"/>
              <a:t>I</a:t>
            </a:r>
            <a:r>
              <a:rPr lang="en-BE" dirty="0"/>
              <a:t>f 1-test tales 0.5 secs -&gt; 1,000-tests will take 8 minutes</a:t>
            </a:r>
          </a:p>
          <a:p>
            <a:pPr marL="285750" indent="-285750">
              <a:buFont typeface="Arial" panose="020B0604020202020204" pitchFamily="34" charset="0"/>
              <a:buChar char="•"/>
            </a:pPr>
            <a:r>
              <a:rPr lang="en-GB" dirty="0"/>
              <a:t>Executing</a:t>
            </a:r>
            <a:r>
              <a:rPr lang="en-BE" dirty="0"/>
              <a:t> the whole test suit 10 times will cost 1.5 hours of waiting time. </a:t>
            </a:r>
          </a:p>
          <a:p>
            <a:pPr marL="285750" indent="-285750">
              <a:buFont typeface="Arial" panose="020B0604020202020204" pitchFamily="34" charset="0"/>
              <a:buChar char="•"/>
            </a:pPr>
            <a:r>
              <a:rPr lang="en-BE" dirty="0"/>
              <a:t>This might result developers running tests less times.</a:t>
            </a:r>
          </a:p>
          <a:p>
            <a:pPr marL="285750" indent="-285750">
              <a:buFont typeface="Arial" panose="020B0604020202020204" pitchFamily="34" charset="0"/>
              <a:buChar char="•"/>
            </a:pPr>
            <a:r>
              <a:rPr lang="en-BE" dirty="0"/>
              <a:t>A good test suit should run under 3-minutes</a:t>
            </a:r>
          </a:p>
        </p:txBody>
      </p:sp>
    </p:spTree>
    <p:extLst>
      <p:ext uri="{BB962C8B-B14F-4D97-AF65-F5344CB8AC3E}">
        <p14:creationId xmlns:p14="http://schemas.microsoft.com/office/powerpoint/2010/main" val="2249293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Input Data</a:t>
            </a:r>
          </a:p>
        </p:txBody>
      </p:sp>
      <p:sp>
        <p:nvSpPr>
          <p:cNvPr id="17" name="TextBox 16">
            <a:extLst>
              <a:ext uri="{FF2B5EF4-FFF2-40B4-BE49-F238E27FC236}">
                <a16:creationId xmlns:a16="http://schemas.microsoft.com/office/drawing/2014/main" id="{CEDD7367-61A3-2700-91DA-E8D4064477A2}"/>
              </a:ext>
            </a:extLst>
          </p:cNvPr>
          <p:cNvSpPr txBox="1"/>
          <p:nvPr/>
        </p:nvSpPr>
        <p:spPr>
          <a:xfrm>
            <a:off x="424069" y="1564102"/>
            <a:ext cx="9846366" cy="461665"/>
          </a:xfrm>
          <a:prstGeom prst="rect">
            <a:avLst/>
          </a:prstGeom>
          <a:noFill/>
          <a:ln w="28575">
            <a:solidFill>
              <a:srgbClr val="134C13"/>
            </a:solidFill>
          </a:ln>
        </p:spPr>
        <p:txBody>
          <a:bodyPr wrap="square">
            <a:spAutoFit/>
          </a:bodyPr>
          <a:lstStyle/>
          <a:p>
            <a:r>
              <a:rPr lang="en-BE" sz="2400" dirty="0"/>
              <a:t>How do I find all test cases that are necessary to ensure good fault detection?</a:t>
            </a:r>
          </a:p>
        </p:txBody>
      </p:sp>
      <p:grpSp>
        <p:nvGrpSpPr>
          <p:cNvPr id="23" name="Group 22">
            <a:extLst>
              <a:ext uri="{FF2B5EF4-FFF2-40B4-BE49-F238E27FC236}">
                <a16:creationId xmlns:a16="http://schemas.microsoft.com/office/drawing/2014/main" id="{37411763-691A-C246-0EED-53A94368E9C5}"/>
              </a:ext>
            </a:extLst>
          </p:cNvPr>
          <p:cNvGrpSpPr/>
          <p:nvPr/>
        </p:nvGrpSpPr>
        <p:grpSpPr>
          <a:xfrm>
            <a:off x="1338470" y="2340516"/>
            <a:ext cx="1431234" cy="1804101"/>
            <a:chOff x="1589321" y="2896479"/>
            <a:chExt cx="1431234" cy="1804101"/>
          </a:xfrm>
        </p:grpSpPr>
        <p:pic>
          <p:nvPicPr>
            <p:cNvPr id="12298" name="Picture 10" descr="Testing Web Design Vector SVG Icon - SVG Repo">
              <a:extLst>
                <a:ext uri="{FF2B5EF4-FFF2-40B4-BE49-F238E27FC236}">
                  <a16:creationId xmlns:a16="http://schemas.microsoft.com/office/drawing/2014/main" id="{67F6628C-C7B0-6472-FDCF-E6D00DACB7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9321" y="3269346"/>
              <a:ext cx="1431234" cy="143123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DF9795F2-21E6-84D7-4487-0366B356509A}"/>
                </a:ext>
              </a:extLst>
            </p:cNvPr>
            <p:cNvSpPr txBox="1"/>
            <p:nvPr/>
          </p:nvSpPr>
          <p:spPr>
            <a:xfrm>
              <a:off x="1589321" y="2896479"/>
              <a:ext cx="1431234" cy="400110"/>
            </a:xfrm>
            <a:prstGeom prst="rect">
              <a:avLst/>
            </a:prstGeom>
            <a:noFill/>
          </p:spPr>
          <p:txBody>
            <a:bodyPr wrap="square" rtlCol="0">
              <a:spAutoFit/>
            </a:bodyPr>
            <a:lstStyle/>
            <a:p>
              <a:r>
                <a:rPr lang="en-BE" sz="2000" dirty="0"/>
                <a:t>Test cases</a:t>
              </a:r>
            </a:p>
          </p:txBody>
        </p:sp>
      </p:grpSp>
      <p:grpSp>
        <p:nvGrpSpPr>
          <p:cNvPr id="44" name="Group 43">
            <a:extLst>
              <a:ext uri="{FF2B5EF4-FFF2-40B4-BE49-F238E27FC236}">
                <a16:creationId xmlns:a16="http://schemas.microsoft.com/office/drawing/2014/main" id="{634B74E6-C26E-7BA4-8F66-235396749566}"/>
              </a:ext>
            </a:extLst>
          </p:cNvPr>
          <p:cNvGrpSpPr/>
          <p:nvPr/>
        </p:nvGrpSpPr>
        <p:grpSpPr>
          <a:xfrm>
            <a:off x="2994991" y="2358084"/>
            <a:ext cx="6451245" cy="1943260"/>
            <a:chOff x="2994991" y="2358084"/>
            <a:chExt cx="6451245" cy="1943260"/>
          </a:xfrm>
        </p:grpSpPr>
        <p:grpSp>
          <p:nvGrpSpPr>
            <p:cNvPr id="21" name="Group 20">
              <a:extLst>
                <a:ext uri="{FF2B5EF4-FFF2-40B4-BE49-F238E27FC236}">
                  <a16:creationId xmlns:a16="http://schemas.microsoft.com/office/drawing/2014/main" id="{3F6647A2-E54B-948A-2B9C-258AF664FD04}"/>
                </a:ext>
              </a:extLst>
            </p:cNvPr>
            <p:cNvGrpSpPr/>
            <p:nvPr/>
          </p:nvGrpSpPr>
          <p:grpSpPr>
            <a:xfrm>
              <a:off x="6732105" y="2358084"/>
              <a:ext cx="2714131" cy="1943260"/>
              <a:chOff x="4134680" y="2687252"/>
              <a:chExt cx="2714131" cy="1943260"/>
            </a:xfrm>
          </p:grpSpPr>
          <p:grpSp>
            <p:nvGrpSpPr>
              <p:cNvPr id="19" name="Group 18">
                <a:extLst>
                  <a:ext uri="{FF2B5EF4-FFF2-40B4-BE49-F238E27FC236}">
                    <a16:creationId xmlns:a16="http://schemas.microsoft.com/office/drawing/2014/main" id="{28953D01-9D04-567E-27E9-99AC049526D3}"/>
                  </a:ext>
                </a:extLst>
              </p:cNvPr>
              <p:cNvGrpSpPr/>
              <p:nvPr/>
            </p:nvGrpSpPr>
            <p:grpSpPr>
              <a:xfrm>
                <a:off x="4134680" y="3049121"/>
                <a:ext cx="2714131" cy="1581391"/>
                <a:chOff x="3326297" y="2638304"/>
                <a:chExt cx="2714131" cy="1581391"/>
              </a:xfrm>
            </p:grpSpPr>
            <p:pic>
              <p:nvPicPr>
                <p:cNvPr id="18" name="Picture 4" descr="Definition of a test case – Bartek Rohard Warszawski">
                  <a:extLst>
                    <a:ext uri="{FF2B5EF4-FFF2-40B4-BE49-F238E27FC236}">
                      <a16:creationId xmlns:a16="http://schemas.microsoft.com/office/drawing/2014/main" id="{75F63DCF-FAD4-9052-E8E0-C328294E6F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60404">
                  <a:off x="4654075" y="2638304"/>
                  <a:ext cx="1386353" cy="1581391"/>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hand drawn Growing bar graph icon in black on a white background. doodle  style Vector illustration 4473584 Vector Art at Vecteezy">
                  <a:extLst>
                    <a:ext uri="{FF2B5EF4-FFF2-40B4-BE49-F238E27FC236}">
                      <a16:creationId xmlns:a16="http://schemas.microsoft.com/office/drawing/2014/main" id="{F852AAD4-F542-E28B-4EE7-4961F881CB2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3720" t="22807" r="20049" b="22807"/>
                <a:stretch/>
              </p:blipFill>
              <p:spPr bwMode="auto">
                <a:xfrm>
                  <a:off x="3326297" y="2703788"/>
                  <a:ext cx="1431234" cy="1384253"/>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TextBox 19">
                <a:extLst>
                  <a:ext uri="{FF2B5EF4-FFF2-40B4-BE49-F238E27FC236}">
                    <a16:creationId xmlns:a16="http://schemas.microsoft.com/office/drawing/2014/main" id="{700ACE4F-B21A-A612-8629-A1D6F53B432C}"/>
                  </a:ext>
                </a:extLst>
              </p:cNvPr>
              <p:cNvSpPr txBox="1"/>
              <p:nvPr/>
            </p:nvSpPr>
            <p:spPr>
              <a:xfrm>
                <a:off x="4492488" y="2687252"/>
                <a:ext cx="2332383" cy="400110"/>
              </a:xfrm>
              <a:prstGeom prst="rect">
                <a:avLst/>
              </a:prstGeom>
              <a:noFill/>
            </p:spPr>
            <p:txBody>
              <a:bodyPr wrap="square" rtlCol="0">
                <a:spAutoFit/>
              </a:bodyPr>
              <a:lstStyle/>
              <a:p>
                <a:r>
                  <a:rPr lang="en-BE" sz="2000" dirty="0"/>
                  <a:t>High Test Coverage</a:t>
                </a:r>
              </a:p>
            </p:txBody>
          </p:sp>
        </p:grpSp>
        <p:grpSp>
          <p:nvGrpSpPr>
            <p:cNvPr id="27" name="Group 26">
              <a:extLst>
                <a:ext uri="{FF2B5EF4-FFF2-40B4-BE49-F238E27FC236}">
                  <a16:creationId xmlns:a16="http://schemas.microsoft.com/office/drawing/2014/main" id="{14CB966C-733B-7116-9805-9285CC7802FC}"/>
                </a:ext>
              </a:extLst>
            </p:cNvPr>
            <p:cNvGrpSpPr/>
            <p:nvPr/>
          </p:nvGrpSpPr>
          <p:grpSpPr>
            <a:xfrm>
              <a:off x="2994991" y="3059668"/>
              <a:ext cx="3498574" cy="369332"/>
              <a:chOff x="2994991" y="3970930"/>
              <a:chExt cx="3498574" cy="369332"/>
            </a:xfrm>
          </p:grpSpPr>
          <p:cxnSp>
            <p:nvCxnSpPr>
              <p:cNvPr id="25" name="Straight Arrow Connector 24">
                <a:extLst>
                  <a:ext uri="{FF2B5EF4-FFF2-40B4-BE49-F238E27FC236}">
                    <a16:creationId xmlns:a16="http://schemas.microsoft.com/office/drawing/2014/main" id="{BC7CD32C-AA3B-4333-FD3C-73EAF5A92960}"/>
                  </a:ext>
                </a:extLst>
              </p:cNvPr>
              <p:cNvCxnSpPr/>
              <p:nvPr/>
            </p:nvCxnSpPr>
            <p:spPr>
              <a:xfrm>
                <a:off x="2994991" y="4340262"/>
                <a:ext cx="349857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6216F57F-B621-4EBF-7148-871053E3DD59}"/>
                  </a:ext>
                </a:extLst>
              </p:cNvPr>
              <p:cNvSpPr txBox="1"/>
              <p:nvPr/>
            </p:nvSpPr>
            <p:spPr>
              <a:xfrm>
                <a:off x="4214191" y="3970930"/>
                <a:ext cx="1047316" cy="369332"/>
              </a:xfrm>
              <a:prstGeom prst="rect">
                <a:avLst/>
              </a:prstGeom>
              <a:noFill/>
            </p:spPr>
            <p:txBody>
              <a:bodyPr wrap="square" rtlCol="0">
                <a:spAutoFit/>
              </a:bodyPr>
              <a:lstStyle/>
              <a:p>
                <a:r>
                  <a:rPr lang="en-BE" dirty="0"/>
                  <a:t>Select</a:t>
                </a:r>
              </a:p>
            </p:txBody>
          </p:sp>
        </p:grpSp>
      </p:grpSp>
      <p:grpSp>
        <p:nvGrpSpPr>
          <p:cNvPr id="33" name="Group 32">
            <a:extLst>
              <a:ext uri="{FF2B5EF4-FFF2-40B4-BE49-F238E27FC236}">
                <a16:creationId xmlns:a16="http://schemas.microsoft.com/office/drawing/2014/main" id="{7369A6F9-FA91-466A-69F2-0121380D322F}"/>
              </a:ext>
            </a:extLst>
          </p:cNvPr>
          <p:cNvGrpSpPr/>
          <p:nvPr/>
        </p:nvGrpSpPr>
        <p:grpSpPr>
          <a:xfrm>
            <a:off x="1384852" y="4267200"/>
            <a:ext cx="1338469" cy="2234344"/>
            <a:chOff x="1384852" y="4267200"/>
            <a:chExt cx="1338469" cy="2234344"/>
          </a:xfrm>
        </p:grpSpPr>
        <p:grpSp>
          <p:nvGrpSpPr>
            <p:cNvPr id="31" name="Group 30">
              <a:extLst>
                <a:ext uri="{FF2B5EF4-FFF2-40B4-BE49-F238E27FC236}">
                  <a16:creationId xmlns:a16="http://schemas.microsoft.com/office/drawing/2014/main" id="{1516D8B7-1954-FE16-6738-6EE0F14FE6B4}"/>
                </a:ext>
              </a:extLst>
            </p:cNvPr>
            <p:cNvGrpSpPr/>
            <p:nvPr/>
          </p:nvGrpSpPr>
          <p:grpSpPr>
            <a:xfrm>
              <a:off x="1384852" y="5595731"/>
              <a:ext cx="1338469" cy="905813"/>
              <a:chOff x="1338470" y="5654927"/>
              <a:chExt cx="1338469" cy="905813"/>
            </a:xfrm>
          </p:grpSpPr>
          <p:pic>
            <p:nvPicPr>
              <p:cNvPr id="12302" name="Picture 14" descr="Premium Vector | Infinity symbol or sign, infinity icon vector illustration">
                <a:extLst>
                  <a:ext uri="{FF2B5EF4-FFF2-40B4-BE49-F238E27FC236}">
                    <a16:creationId xmlns:a16="http://schemas.microsoft.com/office/drawing/2014/main" id="{B5A3F020-03D8-DE13-CBF6-94AC1CC8988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6812" t="29539" r="26696" b="32367"/>
              <a:stretch/>
            </p:blipFill>
            <p:spPr bwMode="auto">
              <a:xfrm>
                <a:off x="1338470" y="5654927"/>
                <a:ext cx="1235150" cy="607216"/>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2E0187BE-A155-BB77-0CF2-CBF5E49CC990}"/>
                  </a:ext>
                </a:extLst>
              </p:cNvPr>
              <p:cNvSpPr txBox="1"/>
              <p:nvPr/>
            </p:nvSpPr>
            <p:spPr>
              <a:xfrm>
                <a:off x="1338470" y="6160630"/>
                <a:ext cx="1338469" cy="400110"/>
              </a:xfrm>
              <a:prstGeom prst="rect">
                <a:avLst/>
              </a:prstGeom>
              <a:noFill/>
            </p:spPr>
            <p:txBody>
              <a:bodyPr wrap="square" rtlCol="0">
                <a:spAutoFit/>
              </a:bodyPr>
              <a:lstStyle/>
              <a:p>
                <a:r>
                  <a:rPr lang="en-BE" sz="2000" dirty="0"/>
                  <a:t>Test cases</a:t>
                </a:r>
              </a:p>
            </p:txBody>
          </p:sp>
        </p:grpSp>
        <p:grpSp>
          <p:nvGrpSpPr>
            <p:cNvPr id="32" name="Group 31">
              <a:extLst>
                <a:ext uri="{FF2B5EF4-FFF2-40B4-BE49-F238E27FC236}">
                  <a16:creationId xmlns:a16="http://schemas.microsoft.com/office/drawing/2014/main" id="{5325CBB0-9ACC-DC16-1E61-6B68D1AB762E}"/>
                </a:ext>
              </a:extLst>
            </p:cNvPr>
            <p:cNvGrpSpPr/>
            <p:nvPr/>
          </p:nvGrpSpPr>
          <p:grpSpPr>
            <a:xfrm>
              <a:off x="2007704" y="4267200"/>
              <a:ext cx="612298" cy="1205948"/>
              <a:chOff x="2007704" y="4267200"/>
              <a:chExt cx="612298" cy="1205948"/>
            </a:xfrm>
          </p:grpSpPr>
          <p:pic>
            <p:nvPicPr>
              <p:cNvPr id="12304" name="Picture 16" descr="Combination - Aptitude - DYclassroom | Have fun learning :-)">
                <a:extLst>
                  <a:ext uri="{FF2B5EF4-FFF2-40B4-BE49-F238E27FC236}">
                    <a16:creationId xmlns:a16="http://schemas.microsoft.com/office/drawing/2014/main" id="{E2B52F13-5B43-F29F-760D-3F9B85216A1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0613" r="78458" b="27336"/>
              <a:stretch/>
            </p:blipFill>
            <p:spPr bwMode="auto">
              <a:xfrm>
                <a:off x="2102660" y="4605123"/>
                <a:ext cx="517342" cy="491838"/>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Arrow Connector 29">
                <a:extLst>
                  <a:ext uri="{FF2B5EF4-FFF2-40B4-BE49-F238E27FC236}">
                    <a16:creationId xmlns:a16="http://schemas.microsoft.com/office/drawing/2014/main" id="{352E8984-D753-1442-1A49-A815BFD1DF9D}"/>
                  </a:ext>
                </a:extLst>
              </p:cNvPr>
              <p:cNvCxnSpPr/>
              <p:nvPr/>
            </p:nvCxnSpPr>
            <p:spPr>
              <a:xfrm>
                <a:off x="2007704" y="4267200"/>
                <a:ext cx="0" cy="120594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36" name="Group 35">
            <a:extLst>
              <a:ext uri="{FF2B5EF4-FFF2-40B4-BE49-F238E27FC236}">
                <a16:creationId xmlns:a16="http://schemas.microsoft.com/office/drawing/2014/main" id="{270913CD-1C93-92B3-C5B4-C51111203903}"/>
              </a:ext>
            </a:extLst>
          </p:cNvPr>
          <p:cNvGrpSpPr/>
          <p:nvPr/>
        </p:nvGrpSpPr>
        <p:grpSpPr>
          <a:xfrm>
            <a:off x="2723321" y="5553244"/>
            <a:ext cx="2130059" cy="988312"/>
            <a:chOff x="2723321" y="5553244"/>
            <a:chExt cx="2130059" cy="988312"/>
          </a:xfrm>
        </p:grpSpPr>
        <p:pic>
          <p:nvPicPr>
            <p:cNvPr id="12306" name="Picture 18" descr="Time budget icon 3738385 Vector Art at Vecteezy">
              <a:extLst>
                <a:ext uri="{FF2B5EF4-FFF2-40B4-BE49-F238E27FC236}">
                  <a16:creationId xmlns:a16="http://schemas.microsoft.com/office/drawing/2014/main" id="{2F887284-5E1D-460A-5EB3-BF4DFC85D5C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0721" t="6764" r="11546" b="6667"/>
            <a:stretch/>
          </p:blipFill>
          <p:spPr bwMode="auto">
            <a:xfrm>
              <a:off x="4037129" y="5553244"/>
              <a:ext cx="816251" cy="909049"/>
            </a:xfrm>
            <a:prstGeom prst="rect">
              <a:avLst/>
            </a:prstGeom>
            <a:noFill/>
            <a:extLst>
              <a:ext uri="{909E8E84-426E-40DD-AFC4-6F175D3DCCD1}">
                <a14:hiddenFill xmlns:a14="http://schemas.microsoft.com/office/drawing/2010/main">
                  <a:solidFill>
                    <a:srgbClr val="FFFFFF"/>
                  </a:solidFill>
                </a14:hiddenFill>
              </a:ext>
            </a:extLst>
          </p:spPr>
        </p:pic>
        <p:pic>
          <p:nvPicPr>
            <p:cNvPr id="12310" name="Picture 22" descr="Problem flat gradient icon Royalty Free Vector Image">
              <a:extLst>
                <a:ext uri="{FF2B5EF4-FFF2-40B4-BE49-F238E27FC236}">
                  <a16:creationId xmlns:a16="http://schemas.microsoft.com/office/drawing/2014/main" id="{DA65FA28-4A43-130C-455A-FFE7D23E91F5}"/>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4031" r="12536" b="29539"/>
            <a:stretch/>
          </p:blipFill>
          <p:spPr bwMode="auto">
            <a:xfrm>
              <a:off x="3101929" y="6001108"/>
              <a:ext cx="556592" cy="540448"/>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a:extLst>
                <a:ext uri="{FF2B5EF4-FFF2-40B4-BE49-F238E27FC236}">
                  <a16:creationId xmlns:a16="http://schemas.microsoft.com/office/drawing/2014/main" id="{A4D68FC7-117D-FCD0-F026-B50AFB502FEF}"/>
                </a:ext>
              </a:extLst>
            </p:cNvPr>
            <p:cNvCxnSpPr/>
            <p:nvPr/>
          </p:nvCxnSpPr>
          <p:spPr>
            <a:xfrm flipH="1">
              <a:off x="2723321" y="5899339"/>
              <a:ext cx="117281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B7BCC6E8-8B2E-316B-CE4A-56F622374A72}"/>
              </a:ext>
            </a:extLst>
          </p:cNvPr>
          <p:cNvGrpSpPr/>
          <p:nvPr/>
        </p:nvGrpSpPr>
        <p:grpSpPr>
          <a:xfrm>
            <a:off x="2723321" y="3975652"/>
            <a:ext cx="3770244" cy="1620079"/>
            <a:chOff x="2723321" y="3975652"/>
            <a:chExt cx="3770244" cy="1620079"/>
          </a:xfrm>
        </p:grpSpPr>
        <p:cxnSp>
          <p:nvCxnSpPr>
            <p:cNvPr id="38" name="Straight Arrow Connector 37">
              <a:extLst>
                <a:ext uri="{FF2B5EF4-FFF2-40B4-BE49-F238E27FC236}">
                  <a16:creationId xmlns:a16="http://schemas.microsoft.com/office/drawing/2014/main" id="{07C3FBBA-32F5-4711-1F71-C8C75AA21045}"/>
                </a:ext>
              </a:extLst>
            </p:cNvPr>
            <p:cNvCxnSpPr/>
            <p:nvPr/>
          </p:nvCxnSpPr>
          <p:spPr>
            <a:xfrm flipV="1">
              <a:off x="2723321" y="3975652"/>
              <a:ext cx="3770244" cy="162007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2312" name="Picture 24" descr="the new code – Slash Page Load Times With CSS Font Subsetting">
              <a:extLst>
                <a:ext uri="{FF2B5EF4-FFF2-40B4-BE49-F238E27FC236}">
                  <a16:creationId xmlns:a16="http://schemas.microsoft.com/office/drawing/2014/main" id="{FA1AB3A4-829C-E4A0-6455-AFB3D9B83FE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rot="20137429">
              <a:off x="3869297" y="4117996"/>
              <a:ext cx="910790" cy="6822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Group 41">
            <a:extLst>
              <a:ext uri="{FF2B5EF4-FFF2-40B4-BE49-F238E27FC236}">
                <a16:creationId xmlns:a16="http://schemas.microsoft.com/office/drawing/2014/main" id="{B5B0841F-5D4B-72BE-45CD-BA0921014235}"/>
              </a:ext>
            </a:extLst>
          </p:cNvPr>
          <p:cNvGrpSpPr/>
          <p:nvPr/>
        </p:nvGrpSpPr>
        <p:grpSpPr>
          <a:xfrm>
            <a:off x="7872181" y="4384117"/>
            <a:ext cx="3107243" cy="1044406"/>
            <a:chOff x="7872181" y="4384117"/>
            <a:chExt cx="3107243" cy="1044406"/>
          </a:xfrm>
        </p:grpSpPr>
        <p:pic>
          <p:nvPicPr>
            <p:cNvPr id="12316" name="Picture 28" descr="Equivalence Partitioning - ppt download">
              <a:extLst>
                <a:ext uri="{FF2B5EF4-FFF2-40B4-BE49-F238E27FC236}">
                  <a16:creationId xmlns:a16="http://schemas.microsoft.com/office/drawing/2014/main" id="{CBFB5C41-00C9-74C3-F931-F5009824FCC0}"/>
                </a:ext>
              </a:extLst>
            </p:cNvPr>
            <p:cNvPicPr>
              <a:picLocks noChangeAspect="1" noChangeArrowheads="1"/>
            </p:cNvPicPr>
            <p:nvPr/>
          </p:nvPicPr>
          <p:blipFill rotWithShape="1">
            <a:blip r:embed="rId11">
              <a:extLst>
                <a:ext uri="{BEBA8EAE-BF5A-486C-A8C5-ECC9F3942E4B}">
                  <a14:imgProps xmlns:a14="http://schemas.microsoft.com/office/drawing/2010/main">
                    <a14:imgLayer r:embed="rId12">
                      <a14:imgEffect>
                        <a14:backgroundRemoval t="70703" b="93620" l="10938" r="86719">
                          <a14:foregroundMark x1="18945" y1="73828" x2="18945" y2="73828"/>
                          <a14:foregroundMark x1="15332" y1="89714" x2="15332" y2="89714"/>
                          <a14:foregroundMark x1="11035" y1="91406" x2="11035" y2="91406"/>
                          <a14:foregroundMark x1="84180" y1="89844" x2="84180" y2="89844"/>
                          <a14:foregroundMark x1="86816" y1="90234" x2="86816" y2="90234"/>
                          <a14:foregroundMark x1="62500" y1="90234" x2="62500" y2="90234"/>
                          <a14:foregroundMark x1="49609" y1="91016" x2="49609" y2="91016"/>
                          <a14:foregroundMark x1="38281" y1="74609" x2="38281" y2="74609"/>
                          <a14:foregroundMark x1="39844" y1="80990" x2="39844" y2="80990"/>
                          <a14:foregroundMark x1="39746" y1="77734" x2="40245" y2="84392"/>
                          <a14:foregroundMark x1="39258" y1="86328" x2="40430" y2="86328"/>
                          <a14:foregroundMark x1="40137" y1="77865" x2="40723" y2="86328"/>
                          <a14:foregroundMark x1="40114" y1="76648" x2="40332" y2="79557"/>
                          <a14:foregroundMark x1="40232" y1="76975" x2="41113" y2="76953"/>
                          <a14:foregroundMark x1="35840" y1="77083" x2="37824" y2="77034"/>
                          <a14:foregroundMark x1="41113" y1="76953" x2="41699" y2="76953"/>
                          <a14:foregroundMark x1="16406" y1="70703" x2="21582" y2="70964"/>
                          <a14:foregroundMark x1="21582" y1="70964" x2="24805" y2="76432"/>
                          <a14:foregroundMark x1="24805" y1="76432" x2="19238" y2="77214"/>
                          <a14:foregroundMark x1="19238" y1="77214" x2="17285" y2="71354"/>
                          <a14:foregroundMark x1="55176" y1="71484" x2="58105" y2="77344"/>
                          <a14:foregroundMark x1="58105" y1="77344" x2="63379" y2="77734"/>
                          <a14:foregroundMark x1="63379" y1="77734" x2="61523" y2="70964"/>
                          <a14:foregroundMark x1="61523" y1="70964" x2="55664" y2="70703"/>
                          <a14:foregroundMark x1="74902" y1="71354" x2="75391" y2="75911"/>
                          <a14:backgroundMark x1="36914" y1="78516" x2="38965" y2="86198"/>
                          <a14:backgroundMark x1="37207" y1="78255" x2="39453" y2="78516"/>
                        </a14:backgroundRemoval>
                      </a14:imgEffect>
                    </a14:imgLayer>
                  </a14:imgProps>
                </a:ext>
                <a:ext uri="{28A0092B-C50C-407E-A947-70E740481C1C}">
                  <a14:useLocalDpi xmlns:a14="http://schemas.microsoft.com/office/drawing/2010/main" val="0"/>
                </a:ext>
              </a:extLst>
            </a:blip>
            <a:srcRect l="9565" t="68771" r="9565" b="3569"/>
            <a:stretch/>
          </p:blipFill>
          <p:spPr bwMode="auto">
            <a:xfrm>
              <a:off x="7872181" y="4631446"/>
              <a:ext cx="3107243" cy="79707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2ED0CE6F-AB27-C20E-2F74-47DAEDC5A835}"/>
                </a:ext>
              </a:extLst>
            </p:cNvPr>
            <p:cNvSpPr txBox="1"/>
            <p:nvPr/>
          </p:nvSpPr>
          <p:spPr>
            <a:xfrm>
              <a:off x="8335614" y="4384117"/>
              <a:ext cx="2438400" cy="307777"/>
            </a:xfrm>
            <a:prstGeom prst="rect">
              <a:avLst/>
            </a:prstGeom>
            <a:noFill/>
          </p:spPr>
          <p:txBody>
            <a:bodyPr wrap="square" rtlCol="0">
              <a:spAutoFit/>
            </a:bodyPr>
            <a:lstStyle/>
            <a:p>
              <a:r>
                <a:rPr lang="en-BE" sz="1400" dirty="0"/>
                <a:t>Equivalence Partitioning/Class</a:t>
              </a:r>
            </a:p>
          </p:txBody>
        </p:sp>
      </p:grpSp>
      <p:grpSp>
        <p:nvGrpSpPr>
          <p:cNvPr id="43" name="Group 42">
            <a:extLst>
              <a:ext uri="{FF2B5EF4-FFF2-40B4-BE49-F238E27FC236}">
                <a16:creationId xmlns:a16="http://schemas.microsoft.com/office/drawing/2014/main" id="{E97443DE-9435-650E-8516-578FBB9CAF63}"/>
              </a:ext>
            </a:extLst>
          </p:cNvPr>
          <p:cNvGrpSpPr/>
          <p:nvPr/>
        </p:nvGrpSpPr>
        <p:grpSpPr>
          <a:xfrm>
            <a:off x="7767799" y="5521963"/>
            <a:ext cx="3224483" cy="1171154"/>
            <a:chOff x="7701539" y="5521963"/>
            <a:chExt cx="3224483" cy="1171154"/>
          </a:xfrm>
        </p:grpSpPr>
        <p:pic>
          <p:nvPicPr>
            <p:cNvPr id="12314" name="Picture 26" descr="Guide To 5 Test Case Design Techniques With Examples - Lotus QA - Leading  IT Outsourcing Company In Vietnam">
              <a:extLst>
                <a:ext uri="{FF2B5EF4-FFF2-40B4-BE49-F238E27FC236}">
                  <a16:creationId xmlns:a16="http://schemas.microsoft.com/office/drawing/2014/main" id="{611496FD-9561-ED5F-264A-7D2A76CE9448}"/>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14341" t="1" r="12460" b="2453"/>
            <a:stretch/>
          </p:blipFill>
          <p:spPr bwMode="auto">
            <a:xfrm>
              <a:off x="7701539" y="5712776"/>
              <a:ext cx="3224483" cy="98034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F89280D6-C4DA-87C8-EA05-2F06366484E7}"/>
                </a:ext>
              </a:extLst>
            </p:cNvPr>
            <p:cNvSpPr txBox="1"/>
            <p:nvPr/>
          </p:nvSpPr>
          <p:spPr>
            <a:xfrm>
              <a:off x="8256104" y="5521963"/>
              <a:ext cx="2014331" cy="307777"/>
            </a:xfrm>
            <a:prstGeom prst="rect">
              <a:avLst/>
            </a:prstGeom>
            <a:noFill/>
          </p:spPr>
          <p:txBody>
            <a:bodyPr wrap="square" rtlCol="0">
              <a:spAutoFit/>
            </a:bodyPr>
            <a:lstStyle/>
            <a:p>
              <a:r>
                <a:rPr lang="en-BE" sz="1400" dirty="0"/>
                <a:t>Boundary Value Analysis</a:t>
              </a:r>
            </a:p>
          </p:txBody>
        </p:sp>
      </p:grpSp>
      <p:grpSp>
        <p:nvGrpSpPr>
          <p:cNvPr id="49" name="Group 48">
            <a:extLst>
              <a:ext uri="{FF2B5EF4-FFF2-40B4-BE49-F238E27FC236}">
                <a16:creationId xmlns:a16="http://schemas.microsoft.com/office/drawing/2014/main" id="{9D9F2EDD-DE1F-33EC-5CC6-AE69383237BE}"/>
              </a:ext>
            </a:extLst>
          </p:cNvPr>
          <p:cNvGrpSpPr/>
          <p:nvPr/>
        </p:nvGrpSpPr>
        <p:grpSpPr>
          <a:xfrm>
            <a:off x="4994370" y="4399812"/>
            <a:ext cx="2846704" cy="2391837"/>
            <a:chOff x="4994370" y="4399812"/>
            <a:chExt cx="2846704" cy="2391837"/>
          </a:xfrm>
        </p:grpSpPr>
        <p:sp>
          <p:nvSpPr>
            <p:cNvPr id="45" name="Left Brace 44">
              <a:extLst>
                <a:ext uri="{FF2B5EF4-FFF2-40B4-BE49-F238E27FC236}">
                  <a16:creationId xmlns:a16="http://schemas.microsoft.com/office/drawing/2014/main" id="{61BFB2B4-452C-C3EF-5720-8F1D780799A4}"/>
                </a:ext>
              </a:extLst>
            </p:cNvPr>
            <p:cNvSpPr/>
            <p:nvPr/>
          </p:nvSpPr>
          <p:spPr>
            <a:xfrm>
              <a:off x="7566316" y="4399812"/>
              <a:ext cx="274758" cy="2391837"/>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cxnSp>
          <p:nvCxnSpPr>
            <p:cNvPr id="47" name="Straight Arrow Connector 46">
              <a:extLst>
                <a:ext uri="{FF2B5EF4-FFF2-40B4-BE49-F238E27FC236}">
                  <a16:creationId xmlns:a16="http://schemas.microsoft.com/office/drawing/2014/main" id="{58486362-4EBB-279B-43D5-457717D06157}"/>
                </a:ext>
              </a:extLst>
            </p:cNvPr>
            <p:cNvCxnSpPr>
              <a:cxnSpLocks/>
            </p:cNvCxnSpPr>
            <p:nvPr/>
          </p:nvCxnSpPr>
          <p:spPr>
            <a:xfrm>
              <a:off x="4994370" y="4785691"/>
              <a:ext cx="2453352" cy="76755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4288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dissolve">
                                      <p:cBhvr>
                                        <p:cTn id="16" dur="1000"/>
                                        <p:tgtEl>
                                          <p:spTgt spid="4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dissolv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dissolve">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dissolve">
                                      <p:cBhvr>
                                        <p:cTn id="31" dur="500"/>
                                        <p:tgtEl>
                                          <p:spTgt spid="3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dissolve">
                                      <p:cBhvr>
                                        <p:cTn id="36" dur="500"/>
                                        <p:tgtEl>
                                          <p:spTgt spid="49"/>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dissolve">
                                      <p:cBhvr>
                                        <p:cTn id="40" dur="1000"/>
                                        <p:tgtEl>
                                          <p:spTgt spid="4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dissolve">
                                      <p:cBhvr>
                                        <p:cTn id="4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Input Data</a:t>
            </a:r>
          </a:p>
        </p:txBody>
      </p:sp>
      <p:grpSp>
        <p:nvGrpSpPr>
          <p:cNvPr id="42" name="Group 41">
            <a:extLst>
              <a:ext uri="{FF2B5EF4-FFF2-40B4-BE49-F238E27FC236}">
                <a16:creationId xmlns:a16="http://schemas.microsoft.com/office/drawing/2014/main" id="{B5B0841F-5D4B-72BE-45CD-BA0921014235}"/>
              </a:ext>
            </a:extLst>
          </p:cNvPr>
          <p:cNvGrpSpPr/>
          <p:nvPr/>
        </p:nvGrpSpPr>
        <p:grpSpPr>
          <a:xfrm>
            <a:off x="3578477" y="1325563"/>
            <a:ext cx="3107243" cy="1044406"/>
            <a:chOff x="7872181" y="4384117"/>
            <a:chExt cx="3107243" cy="1044406"/>
          </a:xfrm>
        </p:grpSpPr>
        <p:pic>
          <p:nvPicPr>
            <p:cNvPr id="12316" name="Picture 28" descr="Equivalence Partitioning - ppt download">
              <a:extLst>
                <a:ext uri="{FF2B5EF4-FFF2-40B4-BE49-F238E27FC236}">
                  <a16:creationId xmlns:a16="http://schemas.microsoft.com/office/drawing/2014/main" id="{CBFB5C41-00C9-74C3-F931-F5009824FCC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70703" b="93620" l="10938" r="86719">
                          <a14:foregroundMark x1="18945" y1="73828" x2="18945" y2="73828"/>
                          <a14:foregroundMark x1="15332" y1="89714" x2="15332" y2="89714"/>
                          <a14:foregroundMark x1="11035" y1="91406" x2="11035" y2="91406"/>
                          <a14:foregroundMark x1="84180" y1="89844" x2="84180" y2="89844"/>
                          <a14:foregroundMark x1="86816" y1="90234" x2="86816" y2="90234"/>
                          <a14:foregroundMark x1="62500" y1="90234" x2="62500" y2="90234"/>
                          <a14:foregroundMark x1="49609" y1="91016" x2="49609" y2="91016"/>
                          <a14:foregroundMark x1="38281" y1="74609" x2="38281" y2="74609"/>
                          <a14:foregroundMark x1="39844" y1="80990" x2="39844" y2="80990"/>
                          <a14:foregroundMark x1="39746" y1="77734" x2="40245" y2="84392"/>
                          <a14:foregroundMark x1="39258" y1="86328" x2="40430" y2="86328"/>
                          <a14:foregroundMark x1="40137" y1="77865" x2="40723" y2="86328"/>
                          <a14:foregroundMark x1="40114" y1="76648" x2="40332" y2="79557"/>
                          <a14:foregroundMark x1="40232" y1="76975" x2="41113" y2="76953"/>
                          <a14:foregroundMark x1="35840" y1="77083" x2="37824" y2="77034"/>
                          <a14:foregroundMark x1="41113" y1="76953" x2="41699" y2="76953"/>
                          <a14:foregroundMark x1="16406" y1="70703" x2="21582" y2="70964"/>
                          <a14:foregroundMark x1="21582" y1="70964" x2="24805" y2="76432"/>
                          <a14:foregroundMark x1="24805" y1="76432" x2="19238" y2="77214"/>
                          <a14:foregroundMark x1="19238" y1="77214" x2="17285" y2="71354"/>
                          <a14:foregroundMark x1="55176" y1="71484" x2="58105" y2="77344"/>
                          <a14:foregroundMark x1="58105" y1="77344" x2="63379" y2="77734"/>
                          <a14:foregroundMark x1="63379" y1="77734" x2="61523" y2="70964"/>
                          <a14:foregroundMark x1="61523" y1="70964" x2="55664" y2="70703"/>
                          <a14:foregroundMark x1="74902" y1="71354" x2="75391" y2="75911"/>
                          <a14:backgroundMark x1="36914" y1="78516" x2="38965" y2="86198"/>
                          <a14:backgroundMark x1="37207" y1="78255" x2="39453" y2="78516"/>
                        </a14:backgroundRemoval>
                      </a14:imgEffect>
                    </a14:imgLayer>
                  </a14:imgProps>
                </a:ext>
                <a:ext uri="{28A0092B-C50C-407E-A947-70E740481C1C}">
                  <a14:useLocalDpi xmlns:a14="http://schemas.microsoft.com/office/drawing/2010/main" val="0"/>
                </a:ext>
              </a:extLst>
            </a:blip>
            <a:srcRect l="9565" t="68771" r="9565" b="3569"/>
            <a:stretch/>
          </p:blipFill>
          <p:spPr bwMode="auto">
            <a:xfrm>
              <a:off x="7872181" y="4631446"/>
              <a:ext cx="3107243" cy="797077"/>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2ED0CE6F-AB27-C20E-2F74-47DAEDC5A835}"/>
                </a:ext>
              </a:extLst>
            </p:cNvPr>
            <p:cNvSpPr txBox="1"/>
            <p:nvPr/>
          </p:nvSpPr>
          <p:spPr>
            <a:xfrm>
              <a:off x="8335614" y="4384117"/>
              <a:ext cx="2438400" cy="307777"/>
            </a:xfrm>
            <a:prstGeom prst="rect">
              <a:avLst/>
            </a:prstGeom>
            <a:noFill/>
          </p:spPr>
          <p:txBody>
            <a:bodyPr wrap="square" rtlCol="0">
              <a:spAutoFit/>
            </a:bodyPr>
            <a:lstStyle/>
            <a:p>
              <a:r>
                <a:rPr lang="en-BE" sz="1400" dirty="0"/>
                <a:t>Equivalence Partitioning</a:t>
              </a:r>
            </a:p>
          </p:txBody>
        </p:sp>
      </p:grpSp>
      <p:grpSp>
        <p:nvGrpSpPr>
          <p:cNvPr id="10" name="Group 9">
            <a:extLst>
              <a:ext uri="{FF2B5EF4-FFF2-40B4-BE49-F238E27FC236}">
                <a16:creationId xmlns:a16="http://schemas.microsoft.com/office/drawing/2014/main" id="{21B8C84B-5DDD-0068-01A8-28D3736357AA}"/>
              </a:ext>
            </a:extLst>
          </p:cNvPr>
          <p:cNvGrpSpPr/>
          <p:nvPr/>
        </p:nvGrpSpPr>
        <p:grpSpPr>
          <a:xfrm>
            <a:off x="2346025" y="2361730"/>
            <a:ext cx="4065102" cy="376486"/>
            <a:chOff x="2346025" y="2361730"/>
            <a:chExt cx="4065102" cy="376486"/>
          </a:xfrm>
        </p:grpSpPr>
        <p:sp>
          <p:nvSpPr>
            <p:cNvPr id="2" name="TextBox 1">
              <a:extLst>
                <a:ext uri="{FF2B5EF4-FFF2-40B4-BE49-F238E27FC236}">
                  <a16:creationId xmlns:a16="http://schemas.microsoft.com/office/drawing/2014/main" id="{D6D3832A-9C8A-0B74-5E6E-DBC05084191D}"/>
                </a:ext>
              </a:extLst>
            </p:cNvPr>
            <p:cNvSpPr txBox="1"/>
            <p:nvPr/>
          </p:nvSpPr>
          <p:spPr>
            <a:xfrm>
              <a:off x="2346025" y="2367799"/>
              <a:ext cx="1232452" cy="369332"/>
            </a:xfrm>
            <a:prstGeom prst="rect">
              <a:avLst/>
            </a:prstGeom>
            <a:noFill/>
            <a:ln w="38100">
              <a:noFill/>
            </a:ln>
          </p:spPr>
          <p:txBody>
            <a:bodyPr wrap="square" rtlCol="0">
              <a:spAutoFit/>
            </a:bodyPr>
            <a:lstStyle/>
            <a:p>
              <a:pPr algn="ctr"/>
              <a:r>
                <a:rPr lang="en-BE" dirty="0"/>
                <a:t>Partitions:</a:t>
              </a:r>
            </a:p>
          </p:txBody>
        </p:sp>
        <p:sp>
          <p:nvSpPr>
            <p:cNvPr id="5" name="TextBox 4">
              <a:extLst>
                <a:ext uri="{FF2B5EF4-FFF2-40B4-BE49-F238E27FC236}">
                  <a16:creationId xmlns:a16="http://schemas.microsoft.com/office/drawing/2014/main" id="{17DE5ADD-FEB0-8546-A8B8-535FBA35B466}"/>
                </a:ext>
              </a:extLst>
            </p:cNvPr>
            <p:cNvSpPr txBox="1"/>
            <p:nvPr/>
          </p:nvSpPr>
          <p:spPr>
            <a:xfrm>
              <a:off x="3866318" y="2361730"/>
              <a:ext cx="351184" cy="369332"/>
            </a:xfrm>
            <a:prstGeom prst="rect">
              <a:avLst/>
            </a:prstGeom>
            <a:noFill/>
            <a:ln w="28575">
              <a:solidFill>
                <a:srgbClr val="134C13"/>
              </a:solidFill>
            </a:ln>
          </p:spPr>
          <p:txBody>
            <a:bodyPr wrap="square" rtlCol="0">
              <a:spAutoFit/>
            </a:bodyPr>
            <a:lstStyle/>
            <a:p>
              <a:r>
                <a:rPr lang="en-BE" dirty="0"/>
                <a:t>1</a:t>
              </a:r>
            </a:p>
          </p:txBody>
        </p:sp>
        <p:sp>
          <p:nvSpPr>
            <p:cNvPr id="7" name="TextBox 6">
              <a:extLst>
                <a:ext uri="{FF2B5EF4-FFF2-40B4-BE49-F238E27FC236}">
                  <a16:creationId xmlns:a16="http://schemas.microsoft.com/office/drawing/2014/main" id="{A51B6D1F-BBA6-255D-B047-155AF3EBDE78}"/>
                </a:ext>
              </a:extLst>
            </p:cNvPr>
            <p:cNvSpPr txBox="1"/>
            <p:nvPr/>
          </p:nvSpPr>
          <p:spPr>
            <a:xfrm>
              <a:off x="4547539" y="2368884"/>
              <a:ext cx="351184" cy="369332"/>
            </a:xfrm>
            <a:prstGeom prst="rect">
              <a:avLst/>
            </a:prstGeom>
            <a:noFill/>
            <a:ln w="28575">
              <a:solidFill>
                <a:srgbClr val="134C13"/>
              </a:solidFill>
            </a:ln>
          </p:spPr>
          <p:txBody>
            <a:bodyPr wrap="square" rtlCol="0">
              <a:spAutoFit/>
            </a:bodyPr>
            <a:lstStyle/>
            <a:p>
              <a:r>
                <a:rPr lang="en-BE" dirty="0"/>
                <a:t>2</a:t>
              </a:r>
            </a:p>
          </p:txBody>
        </p:sp>
        <p:sp>
          <p:nvSpPr>
            <p:cNvPr id="8" name="TextBox 7">
              <a:extLst>
                <a:ext uri="{FF2B5EF4-FFF2-40B4-BE49-F238E27FC236}">
                  <a16:creationId xmlns:a16="http://schemas.microsoft.com/office/drawing/2014/main" id="{B02CEA5F-817A-9253-8E64-A6BF19581F4D}"/>
                </a:ext>
              </a:extLst>
            </p:cNvPr>
            <p:cNvSpPr txBox="1"/>
            <p:nvPr/>
          </p:nvSpPr>
          <p:spPr>
            <a:xfrm>
              <a:off x="5276019" y="2361730"/>
              <a:ext cx="351184" cy="369332"/>
            </a:xfrm>
            <a:prstGeom prst="rect">
              <a:avLst/>
            </a:prstGeom>
            <a:noFill/>
            <a:ln w="28575">
              <a:solidFill>
                <a:srgbClr val="134C13"/>
              </a:solidFill>
            </a:ln>
          </p:spPr>
          <p:txBody>
            <a:bodyPr wrap="square" rtlCol="0">
              <a:spAutoFit/>
            </a:bodyPr>
            <a:lstStyle/>
            <a:p>
              <a:r>
                <a:rPr lang="en-BE" dirty="0"/>
                <a:t>3</a:t>
              </a:r>
            </a:p>
          </p:txBody>
        </p:sp>
        <p:sp>
          <p:nvSpPr>
            <p:cNvPr id="9" name="TextBox 8">
              <a:extLst>
                <a:ext uri="{FF2B5EF4-FFF2-40B4-BE49-F238E27FC236}">
                  <a16:creationId xmlns:a16="http://schemas.microsoft.com/office/drawing/2014/main" id="{7806E94D-7E65-D49C-D327-576B35DA2DBE}"/>
                </a:ext>
              </a:extLst>
            </p:cNvPr>
            <p:cNvSpPr txBox="1"/>
            <p:nvPr/>
          </p:nvSpPr>
          <p:spPr>
            <a:xfrm>
              <a:off x="6059943" y="2368884"/>
              <a:ext cx="351184" cy="369332"/>
            </a:xfrm>
            <a:prstGeom prst="rect">
              <a:avLst/>
            </a:prstGeom>
            <a:noFill/>
            <a:ln w="28575">
              <a:solidFill>
                <a:srgbClr val="134C13"/>
              </a:solidFill>
            </a:ln>
          </p:spPr>
          <p:txBody>
            <a:bodyPr wrap="square" rtlCol="0">
              <a:spAutoFit/>
            </a:bodyPr>
            <a:lstStyle/>
            <a:p>
              <a:r>
                <a:rPr lang="en-BE" dirty="0"/>
                <a:t>4</a:t>
              </a:r>
            </a:p>
          </p:txBody>
        </p:sp>
      </p:grpSp>
      <p:grpSp>
        <p:nvGrpSpPr>
          <p:cNvPr id="14" name="Group 13">
            <a:extLst>
              <a:ext uri="{FF2B5EF4-FFF2-40B4-BE49-F238E27FC236}">
                <a16:creationId xmlns:a16="http://schemas.microsoft.com/office/drawing/2014/main" id="{DB0FD06C-4813-F064-6578-95B829C838FE}"/>
              </a:ext>
            </a:extLst>
          </p:cNvPr>
          <p:cNvGrpSpPr/>
          <p:nvPr/>
        </p:nvGrpSpPr>
        <p:grpSpPr>
          <a:xfrm>
            <a:off x="2045800" y="3011789"/>
            <a:ext cx="6811621" cy="1846660"/>
            <a:chOff x="2045800" y="3011789"/>
            <a:chExt cx="6811621" cy="1846660"/>
          </a:xfrm>
        </p:grpSpPr>
        <p:sp>
          <p:nvSpPr>
            <p:cNvPr id="12" name="TextBox 11">
              <a:extLst>
                <a:ext uri="{FF2B5EF4-FFF2-40B4-BE49-F238E27FC236}">
                  <a16:creationId xmlns:a16="http://schemas.microsoft.com/office/drawing/2014/main" id="{B068B1A7-F280-28B3-B7EA-02038E8AEB49}"/>
                </a:ext>
              </a:extLst>
            </p:cNvPr>
            <p:cNvSpPr txBox="1"/>
            <p:nvPr/>
          </p:nvSpPr>
          <p:spPr>
            <a:xfrm>
              <a:off x="2045800" y="3381121"/>
              <a:ext cx="6811621" cy="1477328"/>
            </a:xfrm>
            <a:prstGeom prst="rect">
              <a:avLst/>
            </a:prstGeom>
            <a:noFill/>
            <a:ln w="28575">
              <a:solidFill>
                <a:srgbClr val="134C13"/>
              </a:solidFill>
            </a:ln>
          </p:spPr>
          <p:txBody>
            <a:bodyPr wrap="square">
              <a:spAutoFit/>
            </a:bodyPr>
            <a:lstStyle/>
            <a:p>
              <a:pPr marL="285750" indent="-285750">
                <a:buFont typeface="Arial" panose="020B0604020202020204" pitchFamily="34" charset="0"/>
                <a:buChar char="•"/>
              </a:pPr>
              <a:r>
                <a:rPr lang="en-GB" dirty="0">
                  <a:effectLst/>
                  <a:latin typeface="Times"/>
                </a:rPr>
                <a:t>The bank charges 4 percent penalty interest on overdrafts.</a:t>
              </a:r>
            </a:p>
            <a:p>
              <a:pPr marL="285750" indent="-285750">
                <a:buFont typeface="Arial" panose="020B0604020202020204" pitchFamily="34" charset="0"/>
                <a:buChar char="•"/>
              </a:pPr>
              <a:r>
                <a:rPr lang="en-GB" dirty="0">
                  <a:effectLst/>
                  <a:latin typeface="Times"/>
                </a:rPr>
                <a:t>The bank offers 0.5 percent interest for the first 5,000 USD savings.</a:t>
              </a:r>
            </a:p>
            <a:p>
              <a:pPr marL="285750" indent="-285750">
                <a:buFont typeface="Arial" panose="020B0604020202020204" pitchFamily="34" charset="0"/>
                <a:buChar char="•"/>
              </a:pPr>
              <a:r>
                <a:rPr lang="en-GB" dirty="0">
                  <a:effectLst/>
                  <a:latin typeface="Times"/>
                </a:rPr>
                <a:t>The bank offers 1 percent interest for the next 5,000 USD savings.</a:t>
              </a:r>
            </a:p>
            <a:p>
              <a:pPr marL="285750" indent="-285750">
                <a:buFont typeface="Arial" panose="020B0604020202020204" pitchFamily="34" charset="0"/>
                <a:buChar char="•"/>
              </a:pPr>
              <a:r>
                <a:rPr lang="en-GB" dirty="0">
                  <a:effectLst/>
                  <a:latin typeface="Times"/>
                </a:rPr>
                <a:t>The bank offers 2 percent interest for the rest.</a:t>
              </a:r>
            </a:p>
            <a:p>
              <a:pPr marL="285750" indent="-285750">
                <a:buFont typeface="Arial" panose="020B0604020202020204" pitchFamily="34" charset="0"/>
                <a:buChar char="•"/>
              </a:pPr>
              <a:r>
                <a:rPr lang="en-GB" dirty="0">
                  <a:effectLst/>
                  <a:latin typeface="Times"/>
                </a:rPr>
                <a:t>Interest is calculated on a daily basis.</a:t>
              </a:r>
            </a:p>
          </p:txBody>
        </p:sp>
        <p:sp>
          <p:nvSpPr>
            <p:cNvPr id="13" name="TextBox 12">
              <a:extLst>
                <a:ext uri="{FF2B5EF4-FFF2-40B4-BE49-F238E27FC236}">
                  <a16:creationId xmlns:a16="http://schemas.microsoft.com/office/drawing/2014/main" id="{46FBB27C-3046-F7AD-6F55-E236BAC66FA5}"/>
                </a:ext>
              </a:extLst>
            </p:cNvPr>
            <p:cNvSpPr txBox="1"/>
            <p:nvPr/>
          </p:nvSpPr>
          <p:spPr>
            <a:xfrm>
              <a:off x="3703919" y="3011789"/>
              <a:ext cx="3495381" cy="369332"/>
            </a:xfrm>
            <a:prstGeom prst="rect">
              <a:avLst/>
            </a:prstGeom>
            <a:noFill/>
          </p:spPr>
          <p:txBody>
            <a:bodyPr wrap="square" rtlCol="0">
              <a:spAutoFit/>
            </a:bodyPr>
            <a:lstStyle/>
            <a:p>
              <a:r>
                <a:rPr lang="en-BE" b="1" dirty="0"/>
                <a:t>Bank Interest Calculator API</a:t>
              </a:r>
            </a:p>
          </p:txBody>
        </p:sp>
      </p:grpSp>
      <p:sp>
        <p:nvSpPr>
          <p:cNvPr id="48" name="TextBox 47">
            <a:extLst>
              <a:ext uri="{FF2B5EF4-FFF2-40B4-BE49-F238E27FC236}">
                <a16:creationId xmlns:a16="http://schemas.microsoft.com/office/drawing/2014/main" id="{6699D0E0-A94F-F3D9-9466-72E9CFEA68D5}"/>
              </a:ext>
            </a:extLst>
          </p:cNvPr>
          <p:cNvSpPr txBox="1"/>
          <p:nvPr/>
        </p:nvSpPr>
        <p:spPr>
          <a:xfrm>
            <a:off x="6948712" y="1471578"/>
            <a:ext cx="3797704" cy="830997"/>
          </a:xfrm>
          <a:prstGeom prst="rect">
            <a:avLst/>
          </a:prstGeom>
          <a:noFill/>
          <a:ln w="28575">
            <a:solidFill>
              <a:srgbClr val="134C13"/>
            </a:solidFill>
          </a:ln>
        </p:spPr>
        <p:txBody>
          <a:bodyPr wrap="square" rtlCol="0">
            <a:spAutoFit/>
          </a:bodyPr>
          <a:lstStyle/>
          <a:p>
            <a:pPr algn="ctr"/>
            <a:r>
              <a:rPr lang="en-BE" sz="2400" dirty="0"/>
              <a:t>Test input data/test cases: </a:t>
            </a:r>
          </a:p>
          <a:p>
            <a:pPr algn="ctr"/>
            <a:r>
              <a:rPr lang="en-BE" sz="2400" dirty="0"/>
              <a:t>{-2, 5, 8, 17}</a:t>
            </a:r>
          </a:p>
        </p:txBody>
      </p:sp>
      <p:sp>
        <p:nvSpPr>
          <p:cNvPr id="50" name="TextBox 49">
            <a:extLst>
              <a:ext uri="{FF2B5EF4-FFF2-40B4-BE49-F238E27FC236}">
                <a16:creationId xmlns:a16="http://schemas.microsoft.com/office/drawing/2014/main" id="{C1C3044C-3567-FE4D-719F-3B05239DFBE2}"/>
              </a:ext>
            </a:extLst>
          </p:cNvPr>
          <p:cNvSpPr txBox="1"/>
          <p:nvPr/>
        </p:nvSpPr>
        <p:spPr>
          <a:xfrm>
            <a:off x="9654773" y="4248402"/>
            <a:ext cx="1835134" cy="461665"/>
          </a:xfrm>
          <a:prstGeom prst="rect">
            <a:avLst/>
          </a:prstGeom>
          <a:noFill/>
          <a:ln w="38100">
            <a:solidFill>
              <a:srgbClr val="C00000"/>
            </a:solidFill>
          </a:ln>
        </p:spPr>
        <p:txBody>
          <a:bodyPr wrap="square" rtlCol="0">
            <a:spAutoFit/>
          </a:bodyPr>
          <a:lstStyle/>
          <a:p>
            <a:pPr algn="ctr"/>
            <a:r>
              <a:rPr lang="en-BE" sz="2400" dirty="0"/>
              <a:t>Two Classes</a:t>
            </a:r>
          </a:p>
        </p:txBody>
      </p:sp>
      <p:grpSp>
        <p:nvGrpSpPr>
          <p:cNvPr id="12293" name="Group 12292">
            <a:extLst>
              <a:ext uri="{FF2B5EF4-FFF2-40B4-BE49-F238E27FC236}">
                <a16:creationId xmlns:a16="http://schemas.microsoft.com/office/drawing/2014/main" id="{B61FEFB7-7906-9CAE-3F51-679BB141BE6C}"/>
              </a:ext>
            </a:extLst>
          </p:cNvPr>
          <p:cNvGrpSpPr/>
          <p:nvPr/>
        </p:nvGrpSpPr>
        <p:grpSpPr>
          <a:xfrm>
            <a:off x="251100" y="3429000"/>
            <a:ext cx="9403673" cy="3135218"/>
            <a:chOff x="251100" y="3429000"/>
            <a:chExt cx="9403673" cy="3135218"/>
          </a:xfrm>
        </p:grpSpPr>
        <p:sp>
          <p:nvSpPr>
            <p:cNvPr id="51" name="Right Brace 50">
              <a:extLst>
                <a:ext uri="{FF2B5EF4-FFF2-40B4-BE49-F238E27FC236}">
                  <a16:creationId xmlns:a16="http://schemas.microsoft.com/office/drawing/2014/main" id="{1B172370-10F7-A9F0-A33D-B36E8C50650C}"/>
                </a:ext>
              </a:extLst>
            </p:cNvPr>
            <p:cNvSpPr/>
            <p:nvPr/>
          </p:nvSpPr>
          <p:spPr>
            <a:xfrm>
              <a:off x="8574157" y="3429000"/>
              <a:ext cx="145773" cy="1050235"/>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cxnSp>
          <p:nvCxnSpPr>
            <p:cNvPr id="54" name="Straight Arrow Connector 53">
              <a:extLst>
                <a:ext uri="{FF2B5EF4-FFF2-40B4-BE49-F238E27FC236}">
                  <a16:creationId xmlns:a16="http://schemas.microsoft.com/office/drawing/2014/main" id="{9DDA8988-D8AC-A134-D944-F2B666636FEF}"/>
                </a:ext>
              </a:extLst>
            </p:cNvPr>
            <p:cNvCxnSpPr>
              <a:cxnSpLocks/>
              <a:stCxn id="50" idx="1"/>
            </p:cNvCxnSpPr>
            <p:nvPr/>
          </p:nvCxnSpPr>
          <p:spPr>
            <a:xfrm flipH="1" flipV="1">
              <a:off x="8719930" y="4164553"/>
              <a:ext cx="934843" cy="314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2291" name="Group 12290">
              <a:extLst>
                <a:ext uri="{FF2B5EF4-FFF2-40B4-BE49-F238E27FC236}">
                  <a16:creationId xmlns:a16="http://schemas.microsoft.com/office/drawing/2014/main" id="{4F5D82D0-2F68-1848-9295-B64D3902BD8D}"/>
                </a:ext>
              </a:extLst>
            </p:cNvPr>
            <p:cNvGrpSpPr/>
            <p:nvPr/>
          </p:nvGrpSpPr>
          <p:grpSpPr>
            <a:xfrm>
              <a:off x="251100" y="5174984"/>
              <a:ext cx="6196467" cy="1389234"/>
              <a:chOff x="251100" y="5174984"/>
              <a:chExt cx="6196467" cy="1389234"/>
            </a:xfrm>
          </p:grpSpPr>
          <p:grpSp>
            <p:nvGrpSpPr>
              <p:cNvPr id="61" name="Group 60">
                <a:extLst>
                  <a:ext uri="{FF2B5EF4-FFF2-40B4-BE49-F238E27FC236}">
                    <a16:creationId xmlns:a16="http://schemas.microsoft.com/office/drawing/2014/main" id="{23E632C2-5BEC-A903-43F8-5A9AC65057B7}"/>
                  </a:ext>
                </a:extLst>
              </p:cNvPr>
              <p:cNvGrpSpPr/>
              <p:nvPr/>
            </p:nvGrpSpPr>
            <p:grpSpPr>
              <a:xfrm>
                <a:off x="359348" y="5519812"/>
                <a:ext cx="6088219" cy="1044406"/>
                <a:chOff x="359348" y="5519812"/>
                <a:chExt cx="6088219" cy="1044406"/>
              </a:xfrm>
            </p:grpSpPr>
            <p:pic>
              <p:nvPicPr>
                <p:cNvPr id="16" name="Picture 15">
                  <a:extLst>
                    <a:ext uri="{FF2B5EF4-FFF2-40B4-BE49-F238E27FC236}">
                      <a16:creationId xmlns:a16="http://schemas.microsoft.com/office/drawing/2014/main" id="{37A5EE89-61C6-B8FC-70B6-707978AAE294}"/>
                    </a:ext>
                  </a:extLst>
                </p:cNvPr>
                <p:cNvPicPr>
                  <a:picLocks noChangeAspect="1"/>
                </p:cNvPicPr>
                <p:nvPr/>
              </p:nvPicPr>
              <p:blipFill>
                <a:blip r:embed="rId5"/>
                <a:stretch>
                  <a:fillRect/>
                </a:stretch>
              </p:blipFill>
              <p:spPr>
                <a:xfrm>
                  <a:off x="359348" y="5519812"/>
                  <a:ext cx="6088219" cy="699578"/>
                </a:xfrm>
                <a:prstGeom prst="rect">
                  <a:avLst/>
                </a:prstGeom>
              </p:spPr>
            </p:pic>
            <p:sp>
              <p:nvSpPr>
                <p:cNvPr id="37" name="TextBox 36">
                  <a:extLst>
                    <a:ext uri="{FF2B5EF4-FFF2-40B4-BE49-F238E27FC236}">
                      <a16:creationId xmlns:a16="http://schemas.microsoft.com/office/drawing/2014/main" id="{3AB43F78-C0CE-332C-9194-31D79385A7FA}"/>
                    </a:ext>
                  </a:extLst>
                </p:cNvPr>
                <p:cNvSpPr txBox="1"/>
                <p:nvPr/>
              </p:nvSpPr>
              <p:spPr>
                <a:xfrm>
                  <a:off x="530477" y="6194886"/>
                  <a:ext cx="5529466" cy="369332"/>
                </a:xfrm>
                <a:prstGeom prst="rect">
                  <a:avLst/>
                </a:prstGeom>
                <a:noFill/>
              </p:spPr>
              <p:txBody>
                <a:bodyPr wrap="square">
                  <a:spAutoFit/>
                </a:bodyPr>
                <a:lstStyle/>
                <a:p>
                  <a:r>
                    <a:rPr lang="en-GB" dirty="0">
                      <a:effectLst/>
                      <a:latin typeface="Times"/>
                    </a:rPr>
                    <a:t>The equivalence partitioning for the amount of money</a:t>
                  </a:r>
                </a:p>
              </p:txBody>
            </p:sp>
          </p:grpSp>
          <p:sp>
            <p:nvSpPr>
              <p:cNvPr id="12288" name="TextBox 12287">
                <a:extLst>
                  <a:ext uri="{FF2B5EF4-FFF2-40B4-BE49-F238E27FC236}">
                    <a16:creationId xmlns:a16="http://schemas.microsoft.com/office/drawing/2014/main" id="{2343B398-B1C0-6C76-10F0-BC5442575E5D}"/>
                  </a:ext>
                </a:extLst>
              </p:cNvPr>
              <p:cNvSpPr txBox="1"/>
              <p:nvPr/>
            </p:nvSpPr>
            <p:spPr>
              <a:xfrm>
                <a:off x="251100" y="5174984"/>
                <a:ext cx="6088219" cy="369332"/>
              </a:xfrm>
              <a:prstGeom prst="rect">
                <a:avLst/>
              </a:prstGeom>
              <a:noFill/>
            </p:spPr>
            <p:txBody>
              <a:bodyPr wrap="square">
                <a:spAutoFit/>
              </a:bodyPr>
              <a:lstStyle/>
              <a:p>
                <a:pPr algn="ctr"/>
                <a:r>
                  <a:rPr lang="en-GB" dirty="0">
                    <a:latin typeface="Times"/>
                  </a:rPr>
                  <a:t>A</a:t>
                </a:r>
                <a:r>
                  <a:rPr lang="en-GB" dirty="0">
                    <a:effectLst/>
                    <a:latin typeface="Times"/>
                  </a:rPr>
                  <a:t>mount of money as interest is calculated on a daily basis</a:t>
                </a:r>
              </a:p>
            </p:txBody>
          </p:sp>
        </p:grpSp>
      </p:grpSp>
      <p:grpSp>
        <p:nvGrpSpPr>
          <p:cNvPr id="12294" name="Group 12293">
            <a:extLst>
              <a:ext uri="{FF2B5EF4-FFF2-40B4-BE49-F238E27FC236}">
                <a16:creationId xmlns:a16="http://schemas.microsoft.com/office/drawing/2014/main" id="{7F7FFF66-B7BE-E4BC-B4C3-A813124600BF}"/>
              </a:ext>
            </a:extLst>
          </p:cNvPr>
          <p:cNvGrpSpPr/>
          <p:nvPr/>
        </p:nvGrpSpPr>
        <p:grpSpPr>
          <a:xfrm>
            <a:off x="5847909" y="4489117"/>
            <a:ext cx="5684250" cy="2065969"/>
            <a:chOff x="5847909" y="4489117"/>
            <a:chExt cx="5684250" cy="2065969"/>
          </a:xfrm>
        </p:grpSpPr>
        <p:sp>
          <p:nvSpPr>
            <p:cNvPr id="52" name="Right Brace 51">
              <a:extLst>
                <a:ext uri="{FF2B5EF4-FFF2-40B4-BE49-F238E27FC236}">
                  <a16:creationId xmlns:a16="http://schemas.microsoft.com/office/drawing/2014/main" id="{9281204A-7EE1-E9A8-F0C1-BBFF29E650BC}"/>
                </a:ext>
              </a:extLst>
            </p:cNvPr>
            <p:cNvSpPr/>
            <p:nvPr/>
          </p:nvSpPr>
          <p:spPr>
            <a:xfrm>
              <a:off x="5847909" y="4489117"/>
              <a:ext cx="145773" cy="369332"/>
            </a:xfrm>
            <a:prstGeom prst="righ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BE"/>
            </a:p>
          </p:txBody>
        </p:sp>
        <p:cxnSp>
          <p:nvCxnSpPr>
            <p:cNvPr id="58" name="Straight Arrow Connector 57">
              <a:extLst>
                <a:ext uri="{FF2B5EF4-FFF2-40B4-BE49-F238E27FC236}">
                  <a16:creationId xmlns:a16="http://schemas.microsoft.com/office/drawing/2014/main" id="{CF1B88E3-87DD-7B15-13BE-D6BE326CE783}"/>
                </a:ext>
              </a:extLst>
            </p:cNvPr>
            <p:cNvCxnSpPr>
              <a:cxnSpLocks/>
            </p:cNvCxnSpPr>
            <p:nvPr/>
          </p:nvCxnSpPr>
          <p:spPr>
            <a:xfrm flipH="1">
              <a:off x="6059943" y="4489117"/>
              <a:ext cx="3594830" cy="18466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2292" name="Group 12291">
              <a:extLst>
                <a:ext uri="{FF2B5EF4-FFF2-40B4-BE49-F238E27FC236}">
                  <a16:creationId xmlns:a16="http://schemas.microsoft.com/office/drawing/2014/main" id="{11B3754B-CA72-7B81-7EAD-F6D435DB6FAF}"/>
                </a:ext>
              </a:extLst>
            </p:cNvPr>
            <p:cNvGrpSpPr/>
            <p:nvPr/>
          </p:nvGrpSpPr>
          <p:grpSpPr>
            <a:xfrm>
              <a:off x="6753344" y="5140599"/>
              <a:ext cx="4778815" cy="1414487"/>
              <a:chOff x="6753344" y="5140599"/>
              <a:chExt cx="4778815" cy="1414487"/>
            </a:xfrm>
          </p:grpSpPr>
          <p:grpSp>
            <p:nvGrpSpPr>
              <p:cNvPr id="62" name="Group 61">
                <a:extLst>
                  <a:ext uri="{FF2B5EF4-FFF2-40B4-BE49-F238E27FC236}">
                    <a16:creationId xmlns:a16="http://schemas.microsoft.com/office/drawing/2014/main" id="{82434698-04CC-7F61-B7B1-A36250327445}"/>
                  </a:ext>
                </a:extLst>
              </p:cNvPr>
              <p:cNvGrpSpPr/>
              <p:nvPr/>
            </p:nvGrpSpPr>
            <p:grpSpPr>
              <a:xfrm>
                <a:off x="6753344" y="5519813"/>
                <a:ext cx="4689616" cy="1035273"/>
                <a:chOff x="6753344" y="5519813"/>
                <a:chExt cx="4689616" cy="1035273"/>
              </a:xfrm>
            </p:grpSpPr>
            <p:pic>
              <p:nvPicPr>
                <p:cNvPr id="29" name="Picture 28" descr="Schematic&#10;&#10;Description automatically generated with low confidence">
                  <a:extLst>
                    <a:ext uri="{FF2B5EF4-FFF2-40B4-BE49-F238E27FC236}">
                      <a16:creationId xmlns:a16="http://schemas.microsoft.com/office/drawing/2014/main" id="{FAB365F6-A9E9-4E73-803F-AFEC6F99EB4F}"/>
                    </a:ext>
                  </a:extLst>
                </p:cNvPr>
                <p:cNvPicPr>
                  <a:picLocks noChangeAspect="1"/>
                </p:cNvPicPr>
                <p:nvPr/>
              </p:nvPicPr>
              <p:blipFill>
                <a:blip r:embed="rId6"/>
                <a:stretch>
                  <a:fillRect/>
                </a:stretch>
              </p:blipFill>
              <p:spPr>
                <a:xfrm>
                  <a:off x="7199300" y="5519813"/>
                  <a:ext cx="3797704" cy="699577"/>
                </a:xfrm>
                <a:prstGeom prst="rect">
                  <a:avLst/>
                </a:prstGeom>
              </p:spPr>
            </p:pic>
            <p:sp>
              <p:nvSpPr>
                <p:cNvPr id="46" name="TextBox 45">
                  <a:extLst>
                    <a:ext uri="{FF2B5EF4-FFF2-40B4-BE49-F238E27FC236}">
                      <a16:creationId xmlns:a16="http://schemas.microsoft.com/office/drawing/2014/main" id="{85465913-129E-7496-E3DE-92B60A2840E8}"/>
                    </a:ext>
                  </a:extLst>
                </p:cNvPr>
                <p:cNvSpPr txBox="1"/>
                <p:nvPr/>
              </p:nvSpPr>
              <p:spPr>
                <a:xfrm>
                  <a:off x="6753344" y="6185754"/>
                  <a:ext cx="4689616" cy="369332"/>
                </a:xfrm>
                <a:prstGeom prst="rect">
                  <a:avLst/>
                </a:prstGeom>
                <a:noFill/>
              </p:spPr>
              <p:txBody>
                <a:bodyPr wrap="square">
                  <a:spAutoFit/>
                </a:bodyPr>
                <a:lstStyle/>
                <a:p>
                  <a:r>
                    <a:rPr lang="en-GB" dirty="0">
                      <a:effectLst/>
                      <a:latin typeface="Times"/>
                    </a:rPr>
                    <a:t>The equivalence partitioning for number of days</a:t>
                  </a:r>
                </a:p>
              </p:txBody>
            </p:sp>
          </p:grpSp>
          <p:sp>
            <p:nvSpPr>
              <p:cNvPr id="12290" name="TextBox 12289">
                <a:extLst>
                  <a:ext uri="{FF2B5EF4-FFF2-40B4-BE49-F238E27FC236}">
                    <a16:creationId xmlns:a16="http://schemas.microsoft.com/office/drawing/2014/main" id="{AC2ACA4A-F02C-ADBD-DD80-58DD28E0B29E}"/>
                  </a:ext>
                </a:extLst>
              </p:cNvPr>
              <p:cNvSpPr txBox="1"/>
              <p:nvPr/>
            </p:nvSpPr>
            <p:spPr>
              <a:xfrm>
                <a:off x="6842543" y="5140599"/>
                <a:ext cx="4689616" cy="369332"/>
              </a:xfrm>
              <a:prstGeom prst="rect">
                <a:avLst/>
              </a:prstGeom>
              <a:noFill/>
            </p:spPr>
            <p:txBody>
              <a:bodyPr wrap="square">
                <a:spAutoFit/>
              </a:bodyPr>
              <a:lstStyle/>
              <a:p>
                <a:r>
                  <a:rPr lang="en-GB" dirty="0">
                    <a:effectLst/>
                    <a:latin typeface="Times"/>
                  </a:rPr>
                  <a:t>number of days for which this amount is valid</a:t>
                </a:r>
              </a:p>
            </p:txBody>
          </p:sp>
        </p:grpSp>
      </p:grpSp>
      <p:cxnSp>
        <p:nvCxnSpPr>
          <p:cNvPr id="12297" name="Straight Connector 12296">
            <a:extLst>
              <a:ext uri="{FF2B5EF4-FFF2-40B4-BE49-F238E27FC236}">
                <a16:creationId xmlns:a16="http://schemas.microsoft.com/office/drawing/2014/main" id="{487DD347-FE7B-3FC9-E7E7-933335814685}"/>
              </a:ext>
            </a:extLst>
          </p:cNvPr>
          <p:cNvCxnSpPr>
            <a:cxnSpLocks/>
          </p:cNvCxnSpPr>
          <p:nvPr/>
        </p:nvCxnSpPr>
        <p:spPr>
          <a:xfrm>
            <a:off x="4612856" y="1633340"/>
            <a:ext cx="304529" cy="0"/>
          </a:xfrm>
          <a:prstGeom prst="line">
            <a:avLst/>
          </a:prstGeom>
          <a:ln w="190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92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dissolve">
                                      <p:cBhvr>
                                        <p:cTn id="12" dur="500"/>
                                        <p:tgtEl>
                                          <p:spTgt spid="4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dissolve">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2293"/>
                                        </p:tgtEl>
                                        <p:attrNameLst>
                                          <p:attrName>style.visibility</p:attrName>
                                        </p:attrNameLst>
                                      </p:cBhvr>
                                      <p:to>
                                        <p:strVal val="visible"/>
                                      </p:to>
                                    </p:set>
                                    <p:animEffect transition="in" filter="dissolve">
                                      <p:cBhvr>
                                        <p:cTn id="27" dur="500"/>
                                        <p:tgtEl>
                                          <p:spTgt spid="1229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294"/>
                                        </p:tgtEl>
                                        <p:attrNameLst>
                                          <p:attrName>style.visibility</p:attrName>
                                        </p:attrNameLst>
                                      </p:cBhvr>
                                      <p:to>
                                        <p:strVal val="visible"/>
                                      </p:to>
                                    </p:set>
                                    <p:animEffect transition="in" filter="dissolve">
                                      <p:cBhvr>
                                        <p:cTn id="32" dur="5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290A-F98A-36FF-D65C-D4B0BBAF6D57}"/>
              </a:ext>
            </a:extLst>
          </p:cNvPr>
          <p:cNvSpPr>
            <a:spLocks noGrp="1"/>
          </p:cNvSpPr>
          <p:nvPr>
            <p:ph type="title"/>
          </p:nvPr>
        </p:nvSpPr>
        <p:spPr/>
        <p:txBody>
          <a:bodyPr/>
          <a:lstStyle/>
          <a:p>
            <a:r>
              <a:rPr lang="en-BE" dirty="0"/>
              <a:t>Testing</a:t>
            </a:r>
          </a:p>
        </p:txBody>
      </p:sp>
      <p:sp>
        <p:nvSpPr>
          <p:cNvPr id="3" name="Content Placeholder 2">
            <a:extLst>
              <a:ext uri="{FF2B5EF4-FFF2-40B4-BE49-F238E27FC236}">
                <a16:creationId xmlns:a16="http://schemas.microsoft.com/office/drawing/2014/main" id="{40E8DB44-C720-6E58-C5BE-1A2130237CED}"/>
              </a:ext>
            </a:extLst>
          </p:cNvPr>
          <p:cNvSpPr>
            <a:spLocks noGrp="1"/>
          </p:cNvSpPr>
          <p:nvPr>
            <p:ph idx="1"/>
          </p:nvPr>
        </p:nvSpPr>
        <p:spPr>
          <a:xfrm>
            <a:off x="838200" y="1825625"/>
            <a:ext cx="10088880" cy="2212975"/>
          </a:xfrm>
          <a:ln w="38100">
            <a:solidFill>
              <a:srgbClr val="2602FC"/>
            </a:solidFill>
          </a:ln>
        </p:spPr>
        <p:txBody>
          <a:bodyPr>
            <a:normAutofit/>
          </a:bodyPr>
          <a:lstStyle/>
          <a:p>
            <a:pPr marL="0" indent="0">
              <a:buNone/>
            </a:pPr>
            <a:r>
              <a:rPr lang="en-GB" sz="3200" dirty="0"/>
              <a:t>“If it is worth building, it is worth testing.</a:t>
            </a:r>
          </a:p>
          <a:p>
            <a:pPr marL="0" indent="0">
              <a:buNone/>
            </a:pPr>
            <a:endParaRPr lang="en-GB" sz="3200" dirty="0"/>
          </a:p>
          <a:p>
            <a:pPr marL="0" indent="0">
              <a:buNone/>
            </a:pPr>
            <a:r>
              <a:rPr lang="en-GB" sz="3200" dirty="0"/>
              <a:t>If it is not worth testing, why are you wasting your time working on it?”      </a:t>
            </a:r>
          </a:p>
        </p:txBody>
      </p:sp>
      <p:sp>
        <p:nvSpPr>
          <p:cNvPr id="5" name="TextBox 4">
            <a:extLst>
              <a:ext uri="{FF2B5EF4-FFF2-40B4-BE49-F238E27FC236}">
                <a16:creationId xmlns:a16="http://schemas.microsoft.com/office/drawing/2014/main" id="{C1B31590-FCF7-0968-1BF4-9CEE2A58F160}"/>
              </a:ext>
            </a:extLst>
          </p:cNvPr>
          <p:cNvSpPr txBox="1"/>
          <p:nvPr/>
        </p:nvSpPr>
        <p:spPr>
          <a:xfrm>
            <a:off x="7086600" y="4173537"/>
            <a:ext cx="4373880" cy="461665"/>
          </a:xfrm>
          <a:prstGeom prst="rect">
            <a:avLst/>
          </a:prstGeom>
          <a:noFill/>
        </p:spPr>
        <p:txBody>
          <a:bodyPr wrap="square">
            <a:spAutoFit/>
          </a:bodyPr>
          <a:lstStyle/>
          <a:p>
            <a:r>
              <a:rPr lang="en-GB" sz="2400" dirty="0"/>
              <a:t>Scott Ambler, </a:t>
            </a:r>
            <a:r>
              <a:rPr lang="en-GB" sz="2400" dirty="0" err="1"/>
              <a:t>agiledata.org</a:t>
            </a:r>
            <a:endParaRPr lang="en-BE" sz="2400" dirty="0"/>
          </a:p>
        </p:txBody>
      </p:sp>
    </p:spTree>
    <p:extLst>
      <p:ext uri="{BB962C8B-B14F-4D97-AF65-F5344CB8AC3E}">
        <p14:creationId xmlns:p14="http://schemas.microsoft.com/office/powerpoint/2010/main" val="681735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54571C7-91D3-4BC6-EDAE-FBD5CD09887E}"/>
              </a:ext>
            </a:extLst>
          </p:cNvPr>
          <p:cNvSpPr txBox="1">
            <a:spLocks/>
          </p:cNvSpPr>
          <p:nvPr/>
        </p:nvSpPr>
        <p:spPr>
          <a:xfrm>
            <a:off x="311668" y="0"/>
            <a:ext cx="113237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dirty="0">
                <a:latin typeface="Helvetica" pitchFamily="2" charset="0"/>
              </a:rPr>
              <a:t>Rules for Good Unit Tests </a:t>
            </a:r>
            <a:r>
              <a:rPr lang="en-GB" sz="2800" i="1" dirty="0">
                <a:latin typeface="Helvetica" pitchFamily="2" charset="0"/>
              </a:rPr>
              <a:t>– </a:t>
            </a:r>
            <a:r>
              <a:rPr lang="en-GB" sz="2800" dirty="0">
                <a:solidFill>
                  <a:srgbClr val="C00000"/>
                </a:solidFill>
                <a:latin typeface="Helvetica" pitchFamily="2" charset="0"/>
              </a:rPr>
              <a:t>Tests Input Data</a:t>
            </a:r>
          </a:p>
        </p:txBody>
      </p:sp>
      <p:pic>
        <p:nvPicPr>
          <p:cNvPr id="17" name="Picture 16">
            <a:extLst>
              <a:ext uri="{FF2B5EF4-FFF2-40B4-BE49-F238E27FC236}">
                <a16:creationId xmlns:a16="http://schemas.microsoft.com/office/drawing/2014/main" id="{F821227E-2326-A448-D13C-C64ABD1C0EC2}"/>
              </a:ext>
            </a:extLst>
          </p:cNvPr>
          <p:cNvPicPr>
            <a:picLocks noChangeAspect="1"/>
          </p:cNvPicPr>
          <p:nvPr/>
        </p:nvPicPr>
        <p:blipFill>
          <a:blip r:embed="rId3"/>
          <a:stretch>
            <a:fillRect/>
          </a:stretch>
        </p:blipFill>
        <p:spPr>
          <a:xfrm>
            <a:off x="2512157" y="2337407"/>
            <a:ext cx="5630431" cy="608165"/>
          </a:xfrm>
          <a:prstGeom prst="rect">
            <a:avLst/>
          </a:prstGeom>
          <a:ln w="28575">
            <a:solidFill>
              <a:srgbClr val="134C13"/>
            </a:solidFill>
          </a:ln>
        </p:spPr>
      </p:pic>
      <p:grpSp>
        <p:nvGrpSpPr>
          <p:cNvPr id="43" name="Group 42">
            <a:extLst>
              <a:ext uri="{FF2B5EF4-FFF2-40B4-BE49-F238E27FC236}">
                <a16:creationId xmlns:a16="http://schemas.microsoft.com/office/drawing/2014/main" id="{F499022A-2A1F-2834-39B4-FE5A39924485}"/>
              </a:ext>
            </a:extLst>
          </p:cNvPr>
          <p:cNvGrpSpPr/>
          <p:nvPr/>
        </p:nvGrpSpPr>
        <p:grpSpPr>
          <a:xfrm>
            <a:off x="1021956" y="3173947"/>
            <a:ext cx="6088219" cy="1318955"/>
            <a:chOff x="1021956" y="3173947"/>
            <a:chExt cx="6088219" cy="1318955"/>
          </a:xfrm>
        </p:grpSpPr>
        <p:pic>
          <p:nvPicPr>
            <p:cNvPr id="18" name="Picture 17">
              <a:extLst>
                <a:ext uri="{FF2B5EF4-FFF2-40B4-BE49-F238E27FC236}">
                  <a16:creationId xmlns:a16="http://schemas.microsoft.com/office/drawing/2014/main" id="{3DFC5B10-2392-6E0A-DCAF-A38989FAD782}"/>
                </a:ext>
              </a:extLst>
            </p:cNvPr>
            <p:cNvPicPr>
              <a:picLocks noChangeAspect="1"/>
            </p:cNvPicPr>
            <p:nvPr/>
          </p:nvPicPr>
          <p:blipFill>
            <a:blip r:embed="rId4"/>
            <a:stretch>
              <a:fillRect/>
            </a:stretch>
          </p:blipFill>
          <p:spPr>
            <a:xfrm>
              <a:off x="1021956" y="3531986"/>
              <a:ext cx="6088219" cy="699578"/>
            </a:xfrm>
            <a:prstGeom prst="rect">
              <a:avLst/>
            </a:prstGeom>
          </p:spPr>
        </p:pic>
        <p:grpSp>
          <p:nvGrpSpPr>
            <p:cNvPr id="24" name="Group 23">
              <a:extLst>
                <a:ext uri="{FF2B5EF4-FFF2-40B4-BE49-F238E27FC236}">
                  <a16:creationId xmlns:a16="http://schemas.microsoft.com/office/drawing/2014/main" id="{6CAC8611-3807-D459-E758-91D1E30E48AE}"/>
                </a:ext>
              </a:extLst>
            </p:cNvPr>
            <p:cNvGrpSpPr/>
            <p:nvPr/>
          </p:nvGrpSpPr>
          <p:grpSpPr>
            <a:xfrm>
              <a:off x="3527532" y="3173947"/>
              <a:ext cx="969817" cy="1318955"/>
              <a:chOff x="3527532" y="3704034"/>
              <a:chExt cx="969817" cy="1318955"/>
            </a:xfrm>
          </p:grpSpPr>
          <p:pic>
            <p:nvPicPr>
              <p:cNvPr id="20" name="Picture 4" descr="Swap - Free business icons">
                <a:extLst>
                  <a:ext uri="{FF2B5EF4-FFF2-40B4-BE49-F238E27FC236}">
                    <a16:creationId xmlns:a16="http://schemas.microsoft.com/office/drawing/2014/main" id="{75D0E05B-B69D-39EC-4169-70F7D7B5A5F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9" r="15033" b="74568"/>
              <a:stretch/>
            </p:blipFill>
            <p:spPr bwMode="auto">
              <a:xfrm>
                <a:off x="3587167" y="3704034"/>
                <a:ext cx="910182" cy="33088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Swap - Free business icons">
                <a:extLst>
                  <a:ext uri="{FF2B5EF4-FFF2-40B4-BE49-F238E27FC236}">
                    <a16:creationId xmlns:a16="http://schemas.microsoft.com/office/drawing/2014/main" id="{6581F6A6-774E-FC76-1F42-F751FF01753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9" r="15033" b="74568"/>
              <a:stretch/>
            </p:blipFill>
            <p:spPr bwMode="auto">
              <a:xfrm rot="10800000">
                <a:off x="3527532" y="4692103"/>
                <a:ext cx="910182" cy="33088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44" name="Group 43">
            <a:extLst>
              <a:ext uri="{FF2B5EF4-FFF2-40B4-BE49-F238E27FC236}">
                <a16:creationId xmlns:a16="http://schemas.microsoft.com/office/drawing/2014/main" id="{471ABA7E-26FF-55C9-FDEF-1842C6A330C0}"/>
              </a:ext>
            </a:extLst>
          </p:cNvPr>
          <p:cNvGrpSpPr/>
          <p:nvPr/>
        </p:nvGrpSpPr>
        <p:grpSpPr>
          <a:xfrm>
            <a:off x="7372340" y="3243495"/>
            <a:ext cx="3797704" cy="1318955"/>
            <a:chOff x="7372340" y="3243495"/>
            <a:chExt cx="3797704" cy="1318955"/>
          </a:xfrm>
        </p:grpSpPr>
        <p:pic>
          <p:nvPicPr>
            <p:cNvPr id="19" name="Picture 18" descr="Schematic&#10;&#10;Description automatically generated with low confidence">
              <a:extLst>
                <a:ext uri="{FF2B5EF4-FFF2-40B4-BE49-F238E27FC236}">
                  <a16:creationId xmlns:a16="http://schemas.microsoft.com/office/drawing/2014/main" id="{9E6A3A37-BD9D-B2F9-92C0-B0B39B1A5913}"/>
                </a:ext>
              </a:extLst>
            </p:cNvPr>
            <p:cNvPicPr>
              <a:picLocks noChangeAspect="1"/>
            </p:cNvPicPr>
            <p:nvPr/>
          </p:nvPicPr>
          <p:blipFill>
            <a:blip r:embed="rId6"/>
            <a:stretch>
              <a:fillRect/>
            </a:stretch>
          </p:blipFill>
          <p:spPr>
            <a:xfrm>
              <a:off x="7372340" y="3531987"/>
              <a:ext cx="3797704" cy="699577"/>
            </a:xfrm>
            <a:prstGeom prst="rect">
              <a:avLst/>
            </a:prstGeom>
          </p:spPr>
        </p:pic>
        <p:grpSp>
          <p:nvGrpSpPr>
            <p:cNvPr id="25" name="Group 24">
              <a:extLst>
                <a:ext uri="{FF2B5EF4-FFF2-40B4-BE49-F238E27FC236}">
                  <a16:creationId xmlns:a16="http://schemas.microsoft.com/office/drawing/2014/main" id="{F5E3BF36-3677-993A-F424-352A4E883370}"/>
                </a:ext>
              </a:extLst>
            </p:cNvPr>
            <p:cNvGrpSpPr/>
            <p:nvPr/>
          </p:nvGrpSpPr>
          <p:grpSpPr>
            <a:xfrm>
              <a:off x="8780447" y="3243495"/>
              <a:ext cx="969817" cy="1318955"/>
              <a:chOff x="8780447" y="3773582"/>
              <a:chExt cx="969817" cy="1318955"/>
            </a:xfrm>
          </p:grpSpPr>
          <p:pic>
            <p:nvPicPr>
              <p:cNvPr id="22" name="Picture 4" descr="Swap - Free business icons">
                <a:extLst>
                  <a:ext uri="{FF2B5EF4-FFF2-40B4-BE49-F238E27FC236}">
                    <a16:creationId xmlns:a16="http://schemas.microsoft.com/office/drawing/2014/main" id="{0601E5EE-0D6E-1472-A311-7DF131F6EA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9" r="15033" b="74568"/>
              <a:stretch/>
            </p:blipFill>
            <p:spPr bwMode="auto">
              <a:xfrm>
                <a:off x="8840082" y="3773582"/>
                <a:ext cx="910182" cy="33088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Swap - Free business icons">
                <a:extLst>
                  <a:ext uri="{FF2B5EF4-FFF2-40B4-BE49-F238E27FC236}">
                    <a16:creationId xmlns:a16="http://schemas.microsoft.com/office/drawing/2014/main" id="{9F315FDC-148E-F798-2CBF-228B47A6366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5009" r="15033" b="74568"/>
              <a:stretch/>
            </p:blipFill>
            <p:spPr bwMode="auto">
              <a:xfrm rot="10800000">
                <a:off x="8780447" y="4761651"/>
                <a:ext cx="910182" cy="33088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36" name="Group 35">
            <a:extLst>
              <a:ext uri="{FF2B5EF4-FFF2-40B4-BE49-F238E27FC236}">
                <a16:creationId xmlns:a16="http://schemas.microsoft.com/office/drawing/2014/main" id="{B5F3A13E-DA65-5586-EC33-06B8E2AD1F04}"/>
              </a:ext>
            </a:extLst>
          </p:cNvPr>
          <p:cNvGrpSpPr/>
          <p:nvPr/>
        </p:nvGrpSpPr>
        <p:grpSpPr>
          <a:xfrm>
            <a:off x="583266" y="4702986"/>
            <a:ext cx="7209987" cy="2038017"/>
            <a:chOff x="583266" y="4702986"/>
            <a:chExt cx="7209987" cy="2038017"/>
          </a:xfrm>
        </p:grpSpPr>
        <p:pic>
          <p:nvPicPr>
            <p:cNvPr id="27" name="Picture 26" descr="Diagram&#10;&#10;Description automatically generated">
              <a:extLst>
                <a:ext uri="{FF2B5EF4-FFF2-40B4-BE49-F238E27FC236}">
                  <a16:creationId xmlns:a16="http://schemas.microsoft.com/office/drawing/2014/main" id="{A8DD579A-047B-A871-4D7F-CA9B786E1C84}"/>
                </a:ext>
              </a:extLst>
            </p:cNvPr>
            <p:cNvPicPr>
              <a:picLocks noChangeAspect="1"/>
            </p:cNvPicPr>
            <p:nvPr/>
          </p:nvPicPr>
          <p:blipFill>
            <a:blip r:embed="rId7"/>
            <a:stretch>
              <a:fillRect/>
            </a:stretch>
          </p:blipFill>
          <p:spPr>
            <a:xfrm>
              <a:off x="583266" y="4702986"/>
              <a:ext cx="7209987" cy="1853351"/>
            </a:xfrm>
            <a:prstGeom prst="rect">
              <a:avLst/>
            </a:prstGeom>
          </p:spPr>
        </p:pic>
        <p:sp>
          <p:nvSpPr>
            <p:cNvPr id="30" name="TextBox 29">
              <a:extLst>
                <a:ext uri="{FF2B5EF4-FFF2-40B4-BE49-F238E27FC236}">
                  <a16:creationId xmlns:a16="http://schemas.microsoft.com/office/drawing/2014/main" id="{E1D018C1-9A7D-07E5-C1E9-41FB7CB6E9AA}"/>
                </a:ext>
              </a:extLst>
            </p:cNvPr>
            <p:cNvSpPr txBox="1"/>
            <p:nvPr/>
          </p:nvSpPr>
          <p:spPr>
            <a:xfrm>
              <a:off x="994258" y="6371671"/>
              <a:ext cx="6096000" cy="369332"/>
            </a:xfrm>
            <a:prstGeom prst="rect">
              <a:avLst/>
            </a:prstGeom>
            <a:noFill/>
          </p:spPr>
          <p:txBody>
            <a:bodyPr wrap="square">
              <a:spAutoFit/>
            </a:bodyPr>
            <a:lstStyle/>
            <a:p>
              <a:r>
                <a:rPr lang="en-BE" dirty="0"/>
                <a:t>The input parameters derived from a boundary value analysis</a:t>
              </a:r>
            </a:p>
          </p:txBody>
        </p:sp>
      </p:grpSp>
      <p:grpSp>
        <p:nvGrpSpPr>
          <p:cNvPr id="59" name="Group 58">
            <a:extLst>
              <a:ext uri="{FF2B5EF4-FFF2-40B4-BE49-F238E27FC236}">
                <a16:creationId xmlns:a16="http://schemas.microsoft.com/office/drawing/2014/main" id="{16562230-0FCC-758F-975A-C356EFCF0265}"/>
              </a:ext>
            </a:extLst>
          </p:cNvPr>
          <p:cNvGrpSpPr/>
          <p:nvPr/>
        </p:nvGrpSpPr>
        <p:grpSpPr>
          <a:xfrm>
            <a:off x="7966547" y="4756983"/>
            <a:ext cx="4037752" cy="1943260"/>
            <a:chOff x="7966547" y="4756983"/>
            <a:chExt cx="4037752" cy="1943260"/>
          </a:xfrm>
        </p:grpSpPr>
        <p:pic>
          <p:nvPicPr>
            <p:cNvPr id="31" name="Picture 4" descr="Definition of a test case – Bartek Rohard Warszawski">
              <a:extLst>
                <a:ext uri="{FF2B5EF4-FFF2-40B4-BE49-F238E27FC236}">
                  <a16:creationId xmlns:a16="http://schemas.microsoft.com/office/drawing/2014/main" id="{88873B56-8EF9-37A7-B181-7D3FA99472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20660404">
              <a:off x="10617946" y="5118852"/>
              <a:ext cx="1386353" cy="158139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8" descr="hand drawn Growing bar graph icon in black on a white background. doodle  style Vector illustration 4473584 Vector Art at Vecteezy">
              <a:extLst>
                <a:ext uri="{FF2B5EF4-FFF2-40B4-BE49-F238E27FC236}">
                  <a16:creationId xmlns:a16="http://schemas.microsoft.com/office/drawing/2014/main" id="{9AD8C65E-9260-9A6C-0C1D-B16178690266}"/>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720" t="22807" r="20049" b="22807"/>
            <a:stretch/>
          </p:blipFill>
          <p:spPr bwMode="auto">
            <a:xfrm>
              <a:off x="9290168" y="5184336"/>
              <a:ext cx="1431234" cy="1384253"/>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8D6901D0-68E3-4B4A-C37D-6E2D1CB48CD8}"/>
                </a:ext>
              </a:extLst>
            </p:cNvPr>
            <p:cNvSpPr txBox="1"/>
            <p:nvPr/>
          </p:nvSpPr>
          <p:spPr>
            <a:xfrm>
              <a:off x="9647976" y="4756983"/>
              <a:ext cx="2332383" cy="400110"/>
            </a:xfrm>
            <a:prstGeom prst="rect">
              <a:avLst/>
            </a:prstGeom>
            <a:noFill/>
          </p:spPr>
          <p:txBody>
            <a:bodyPr wrap="square" rtlCol="0">
              <a:spAutoFit/>
            </a:bodyPr>
            <a:lstStyle/>
            <a:p>
              <a:r>
                <a:rPr lang="en-BE" sz="2000" dirty="0"/>
                <a:t>High Test Coverage</a:t>
              </a:r>
            </a:p>
          </p:txBody>
        </p:sp>
        <p:grpSp>
          <p:nvGrpSpPr>
            <p:cNvPr id="35" name="Group 34">
              <a:extLst>
                <a:ext uri="{FF2B5EF4-FFF2-40B4-BE49-F238E27FC236}">
                  <a16:creationId xmlns:a16="http://schemas.microsoft.com/office/drawing/2014/main" id="{5B818DC6-F132-6B23-ED71-5E20D0C0BB94}"/>
                </a:ext>
              </a:extLst>
            </p:cNvPr>
            <p:cNvGrpSpPr/>
            <p:nvPr/>
          </p:nvGrpSpPr>
          <p:grpSpPr>
            <a:xfrm>
              <a:off x="7966547" y="5488324"/>
              <a:ext cx="1013688" cy="1068013"/>
              <a:chOff x="8064839" y="5303658"/>
              <a:chExt cx="1013688" cy="1068013"/>
            </a:xfrm>
          </p:grpSpPr>
          <p:pic>
            <p:nvPicPr>
              <p:cNvPr id="15366" name="Picture 6" descr="Easy To Use icon PNG and SVG Vector Free Download">
                <a:extLst>
                  <a:ext uri="{FF2B5EF4-FFF2-40B4-BE49-F238E27FC236}">
                    <a16:creationId xmlns:a16="http://schemas.microsoft.com/office/drawing/2014/main" id="{EE69120F-4F04-5070-7C25-3667A2D8877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37799" y="5303658"/>
                <a:ext cx="595936" cy="699577"/>
              </a:xfrm>
              <a:prstGeom prst="rect">
                <a:avLst/>
              </a:prstGeom>
              <a:noFill/>
              <a:extLst>
                <a:ext uri="{909E8E84-426E-40DD-AFC4-6F175D3DCCD1}">
                  <a14:hiddenFill xmlns:a14="http://schemas.microsoft.com/office/drawing/2010/main">
                    <a:solidFill>
                      <a:srgbClr val="FFFFFF"/>
                    </a:solidFill>
                  </a14:hiddenFill>
                </a:ext>
              </a:extLst>
            </p:spPr>
          </p:pic>
          <p:sp>
            <p:nvSpPr>
              <p:cNvPr id="34" name="Right Arrow 33">
                <a:extLst>
                  <a:ext uri="{FF2B5EF4-FFF2-40B4-BE49-F238E27FC236}">
                    <a16:creationId xmlns:a16="http://schemas.microsoft.com/office/drawing/2014/main" id="{40D22491-790A-8FDA-3985-47340DAC074A}"/>
                  </a:ext>
                </a:extLst>
              </p:cNvPr>
              <p:cNvSpPr/>
              <p:nvPr/>
            </p:nvSpPr>
            <p:spPr>
              <a:xfrm>
                <a:off x="8064839" y="6003235"/>
                <a:ext cx="1013688" cy="368436"/>
              </a:xfrm>
              <a:prstGeom prst="rightArrow">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grpSp>
        <p:nvGrpSpPr>
          <p:cNvPr id="38" name="Group 37">
            <a:extLst>
              <a:ext uri="{FF2B5EF4-FFF2-40B4-BE49-F238E27FC236}">
                <a16:creationId xmlns:a16="http://schemas.microsoft.com/office/drawing/2014/main" id="{1CA37CC2-6F6F-FC6E-2D23-FBD066E74E3C}"/>
              </a:ext>
            </a:extLst>
          </p:cNvPr>
          <p:cNvGrpSpPr/>
          <p:nvPr/>
        </p:nvGrpSpPr>
        <p:grpSpPr>
          <a:xfrm>
            <a:off x="4066065" y="1108936"/>
            <a:ext cx="3224483" cy="1171154"/>
            <a:chOff x="7701539" y="5521963"/>
            <a:chExt cx="3224483" cy="1171154"/>
          </a:xfrm>
        </p:grpSpPr>
        <p:pic>
          <p:nvPicPr>
            <p:cNvPr id="39" name="Picture 26" descr="Guide To 5 Test Case Design Techniques With Examples - Lotus QA - Leading  IT Outsourcing Company In Vietnam">
              <a:extLst>
                <a:ext uri="{FF2B5EF4-FFF2-40B4-BE49-F238E27FC236}">
                  <a16:creationId xmlns:a16="http://schemas.microsoft.com/office/drawing/2014/main" id="{FDDED8F7-3315-19D6-2FC1-8E46080AA17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4341" t="1" r="12460" b="2453"/>
            <a:stretch/>
          </p:blipFill>
          <p:spPr bwMode="auto">
            <a:xfrm>
              <a:off x="7701539" y="5712776"/>
              <a:ext cx="3224483" cy="980341"/>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7545B39C-18EC-B136-566E-B33691ECCEAB}"/>
                </a:ext>
              </a:extLst>
            </p:cNvPr>
            <p:cNvSpPr txBox="1"/>
            <p:nvPr/>
          </p:nvSpPr>
          <p:spPr>
            <a:xfrm>
              <a:off x="8256104" y="5521963"/>
              <a:ext cx="2014331" cy="307777"/>
            </a:xfrm>
            <a:prstGeom prst="rect">
              <a:avLst/>
            </a:prstGeom>
            <a:noFill/>
          </p:spPr>
          <p:txBody>
            <a:bodyPr wrap="square" rtlCol="0">
              <a:spAutoFit/>
            </a:bodyPr>
            <a:lstStyle/>
            <a:p>
              <a:r>
                <a:rPr lang="en-BE" sz="1400" dirty="0"/>
                <a:t>Boundary Value Analysis</a:t>
              </a:r>
            </a:p>
          </p:txBody>
        </p:sp>
      </p:grpSp>
      <p:grpSp>
        <p:nvGrpSpPr>
          <p:cNvPr id="57" name="Group 56">
            <a:extLst>
              <a:ext uri="{FF2B5EF4-FFF2-40B4-BE49-F238E27FC236}">
                <a16:creationId xmlns:a16="http://schemas.microsoft.com/office/drawing/2014/main" id="{AB1B62E2-1ED1-59A4-A908-4C9C37C40ED9}"/>
              </a:ext>
            </a:extLst>
          </p:cNvPr>
          <p:cNvGrpSpPr/>
          <p:nvPr/>
        </p:nvGrpSpPr>
        <p:grpSpPr>
          <a:xfrm>
            <a:off x="10048991" y="2244108"/>
            <a:ext cx="1586417" cy="1287877"/>
            <a:chOff x="10048991" y="2244108"/>
            <a:chExt cx="1586417" cy="1287877"/>
          </a:xfrm>
        </p:grpSpPr>
        <p:sp>
          <p:nvSpPr>
            <p:cNvPr id="45" name="TextBox 44">
              <a:extLst>
                <a:ext uri="{FF2B5EF4-FFF2-40B4-BE49-F238E27FC236}">
                  <a16:creationId xmlns:a16="http://schemas.microsoft.com/office/drawing/2014/main" id="{1A961859-EEDC-E193-4AEE-106149F5B49E}"/>
                </a:ext>
              </a:extLst>
            </p:cNvPr>
            <p:cNvSpPr txBox="1"/>
            <p:nvPr/>
          </p:nvSpPr>
          <p:spPr>
            <a:xfrm>
              <a:off x="10048991" y="2244108"/>
              <a:ext cx="1586417" cy="369332"/>
            </a:xfrm>
            <a:prstGeom prst="rect">
              <a:avLst/>
            </a:prstGeom>
            <a:noFill/>
            <a:ln w="38100">
              <a:solidFill>
                <a:srgbClr val="C00000"/>
              </a:solidFill>
            </a:ln>
          </p:spPr>
          <p:txBody>
            <a:bodyPr wrap="square" rtlCol="0">
              <a:spAutoFit/>
            </a:bodyPr>
            <a:lstStyle/>
            <a:p>
              <a:r>
                <a:rPr lang="en-GB" dirty="0"/>
                <a:t>E</a:t>
              </a:r>
              <a:r>
                <a:rPr lang="en-BE" dirty="0"/>
                <a:t>xtreme value</a:t>
              </a:r>
            </a:p>
          </p:txBody>
        </p:sp>
        <p:cxnSp>
          <p:nvCxnSpPr>
            <p:cNvPr id="49" name="Straight Arrow Connector 48">
              <a:extLst>
                <a:ext uri="{FF2B5EF4-FFF2-40B4-BE49-F238E27FC236}">
                  <a16:creationId xmlns:a16="http://schemas.microsoft.com/office/drawing/2014/main" id="{2FF626B9-5D1A-E1FD-C078-F95E79E6CD18}"/>
                </a:ext>
              </a:extLst>
            </p:cNvPr>
            <p:cNvCxnSpPr>
              <a:cxnSpLocks/>
              <a:stCxn id="45" idx="2"/>
            </p:cNvCxnSpPr>
            <p:nvPr/>
          </p:nvCxnSpPr>
          <p:spPr>
            <a:xfrm>
              <a:off x="10842200" y="2613440"/>
              <a:ext cx="170357" cy="91854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657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dissolv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dissolv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9"/>
                                        </p:tgtEl>
                                        <p:attrNameLst>
                                          <p:attrName>style.visibility</p:attrName>
                                        </p:attrNameLst>
                                      </p:cBhvr>
                                      <p:to>
                                        <p:strVal val="visible"/>
                                      </p:to>
                                    </p:set>
                                    <p:animEffect transition="in" filter="dissolve">
                                      <p:cBhvr>
                                        <p:cTn id="3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C6C2-BC66-F3C3-5F0C-5DC5B1DFC7EB}"/>
              </a:ext>
            </a:extLst>
          </p:cNvPr>
          <p:cNvSpPr>
            <a:spLocks noGrp="1"/>
          </p:cNvSpPr>
          <p:nvPr>
            <p:ph type="title"/>
          </p:nvPr>
        </p:nvSpPr>
        <p:spPr/>
        <p:txBody>
          <a:bodyPr/>
          <a:lstStyle/>
          <a:p>
            <a:r>
              <a:rPr lang="en-GB" b="1" dirty="0"/>
              <a:t>Quality of a Test Suite</a:t>
            </a:r>
            <a:endParaRPr lang="en-BE" b="1" dirty="0"/>
          </a:p>
        </p:txBody>
      </p:sp>
      <p:sp>
        <p:nvSpPr>
          <p:cNvPr id="3" name="Content Placeholder 2">
            <a:extLst>
              <a:ext uri="{FF2B5EF4-FFF2-40B4-BE49-F238E27FC236}">
                <a16:creationId xmlns:a16="http://schemas.microsoft.com/office/drawing/2014/main" id="{3E383776-2658-8837-799F-07B0F5A0360F}"/>
              </a:ext>
            </a:extLst>
          </p:cNvPr>
          <p:cNvSpPr>
            <a:spLocks noGrp="1"/>
          </p:cNvSpPr>
          <p:nvPr>
            <p:ph idx="1"/>
          </p:nvPr>
        </p:nvSpPr>
        <p:spPr/>
        <p:txBody>
          <a:bodyPr/>
          <a:lstStyle/>
          <a:p>
            <a:r>
              <a:rPr lang="en-GB" dirty="0"/>
              <a:t>How do you know if your unit test cases are good enough? </a:t>
            </a:r>
          </a:p>
          <a:p>
            <a:r>
              <a:rPr lang="en-GB" dirty="0"/>
              <a:t>Are they really testing the application? </a:t>
            </a:r>
          </a:p>
          <a:p>
            <a:r>
              <a:rPr lang="en-GB" dirty="0"/>
              <a:t>When do we stop testing?</a:t>
            </a:r>
          </a:p>
          <a:p>
            <a:endParaRPr lang="en-GB" dirty="0"/>
          </a:p>
          <a:p>
            <a:pPr marL="0" indent="0">
              <a:buNone/>
            </a:pPr>
            <a:r>
              <a:rPr lang="en-GB" b="1" dirty="0"/>
              <a:t>Solution</a:t>
            </a:r>
            <a:r>
              <a:rPr lang="en-GB" dirty="0"/>
              <a:t>: Test Coverage!</a:t>
            </a:r>
            <a:endParaRPr lang="en-BE" dirty="0"/>
          </a:p>
        </p:txBody>
      </p:sp>
    </p:spTree>
    <p:extLst>
      <p:ext uri="{BB962C8B-B14F-4D97-AF65-F5344CB8AC3E}">
        <p14:creationId xmlns:p14="http://schemas.microsoft.com/office/powerpoint/2010/main" val="369230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dissolv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71F92-5760-BBDB-356F-DCEB0ECB01C5}"/>
              </a:ext>
            </a:extLst>
          </p:cNvPr>
          <p:cNvSpPr>
            <a:spLocks noGrp="1"/>
          </p:cNvSpPr>
          <p:nvPr>
            <p:ph type="title"/>
          </p:nvPr>
        </p:nvSpPr>
        <p:spPr/>
        <p:txBody>
          <a:bodyPr/>
          <a:lstStyle/>
          <a:p>
            <a:r>
              <a:rPr lang="en-BE" dirty="0"/>
              <a:t>Announcements – 09/18/2023</a:t>
            </a:r>
          </a:p>
        </p:txBody>
      </p:sp>
      <p:sp>
        <p:nvSpPr>
          <p:cNvPr id="3" name="Content Placeholder 2">
            <a:extLst>
              <a:ext uri="{FF2B5EF4-FFF2-40B4-BE49-F238E27FC236}">
                <a16:creationId xmlns:a16="http://schemas.microsoft.com/office/drawing/2014/main" id="{06DB93CA-3185-6985-B32F-B925A374F5F6}"/>
              </a:ext>
            </a:extLst>
          </p:cNvPr>
          <p:cNvSpPr>
            <a:spLocks noGrp="1"/>
          </p:cNvSpPr>
          <p:nvPr>
            <p:ph idx="1"/>
          </p:nvPr>
        </p:nvSpPr>
        <p:spPr/>
        <p:txBody>
          <a:bodyPr/>
          <a:lstStyle/>
          <a:p>
            <a:r>
              <a:rPr lang="en-BE" dirty="0"/>
              <a:t>Submission deadline for the pre-condition report is 09/22/23</a:t>
            </a:r>
          </a:p>
          <a:p>
            <a:r>
              <a:rPr lang="en-BE" dirty="0"/>
              <a:t>The testing assignment has been published</a:t>
            </a:r>
          </a:p>
          <a:p>
            <a:r>
              <a:rPr lang="en-BE" dirty="0"/>
              <a:t>All the information on the labs and project are on the course website</a:t>
            </a:r>
          </a:p>
          <a:p>
            <a:r>
              <a:rPr lang="en-BE" dirty="0"/>
              <a:t>Some pages are not yet updated, but I will make sure they are updated in due time.</a:t>
            </a:r>
          </a:p>
          <a:p>
            <a:endParaRPr lang="en-BE" dirty="0"/>
          </a:p>
        </p:txBody>
      </p:sp>
    </p:spTree>
    <p:extLst>
      <p:ext uri="{BB962C8B-B14F-4D97-AF65-F5344CB8AC3E}">
        <p14:creationId xmlns:p14="http://schemas.microsoft.com/office/powerpoint/2010/main" val="2698889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F94B8-3011-C8C4-162A-9502576C158D}"/>
              </a:ext>
            </a:extLst>
          </p:cNvPr>
          <p:cNvSpPr>
            <a:spLocks noGrp="1"/>
          </p:cNvSpPr>
          <p:nvPr>
            <p:ph type="title"/>
          </p:nvPr>
        </p:nvSpPr>
        <p:spPr/>
        <p:txBody>
          <a:bodyPr/>
          <a:lstStyle/>
          <a:p>
            <a:r>
              <a:rPr lang="en-GB" b="1" dirty="0"/>
              <a:t>Test Coverage</a:t>
            </a:r>
            <a:endParaRPr lang="en-BE"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7075A9-D8CC-A5A6-5A20-A4D50BA8DEF5}"/>
                  </a:ext>
                </a:extLst>
              </p:cNvPr>
              <p:cNvSpPr>
                <a:spLocks noGrp="1"/>
              </p:cNvSpPr>
              <p:nvPr>
                <p:ph idx="1"/>
              </p:nvPr>
            </p:nvSpPr>
            <p:spPr/>
            <p:txBody>
              <a:bodyPr/>
              <a:lstStyle/>
              <a:p>
                <a:pPr marL="0" indent="0">
                  <a:buNone/>
                </a:pPr>
                <a:r>
                  <a:rPr lang="en-BE" sz="3200" dirty="0"/>
                  <a:t>Coverage = </a:t>
                </a:r>
                <a14:m>
                  <m:oMath xmlns:m="http://schemas.openxmlformats.org/officeDocument/2006/math">
                    <m:f>
                      <m:fPr>
                        <m:ctrlPr>
                          <a:rPr lang="en-BE" sz="3200" i="1" smtClean="0">
                            <a:latin typeface="Cambria Math" panose="02040503050406030204" pitchFamily="18" charset="0"/>
                          </a:rPr>
                        </m:ctrlPr>
                      </m:fPr>
                      <m:num>
                        <m:r>
                          <a:rPr lang="en-US" sz="3200" b="0" i="1" smtClean="0">
                            <a:latin typeface="Cambria Math" panose="02040503050406030204" pitchFamily="18" charset="0"/>
                          </a:rPr>
                          <m:t>𝑁𝑢𝑚𝑏𝑒𝑟</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𝐶𝑜𝑣𝑒𝑟𝑒𝑑</m:t>
                        </m:r>
                        <m:r>
                          <a:rPr lang="en-US" sz="3200" b="0" i="1" smtClean="0">
                            <a:latin typeface="Cambria Math" panose="02040503050406030204" pitchFamily="18" charset="0"/>
                          </a:rPr>
                          <m:t> </m:t>
                        </m:r>
                        <m:r>
                          <a:rPr lang="en-US" sz="3200" b="0" i="1" smtClean="0">
                            <a:latin typeface="Cambria Math" panose="02040503050406030204" pitchFamily="18" charset="0"/>
                          </a:rPr>
                          <m:t>𝐼𝑡𝑒𝑚𝑠</m:t>
                        </m:r>
                      </m:num>
                      <m:den>
                        <m:r>
                          <a:rPr lang="en-US" sz="3200" b="0" i="1" smtClean="0">
                            <a:latin typeface="Cambria Math" panose="02040503050406030204" pitchFamily="18" charset="0"/>
                          </a:rPr>
                          <m:t>𝑇𝑜𝑡𝑎𝑙</m:t>
                        </m:r>
                        <m:r>
                          <a:rPr lang="en-US" sz="3200" b="0" i="1" smtClean="0">
                            <a:latin typeface="Cambria Math" panose="02040503050406030204" pitchFamily="18" charset="0"/>
                          </a:rPr>
                          <m:t> </m:t>
                        </m:r>
                        <m:r>
                          <a:rPr lang="en-US" sz="3200" b="0" i="1" smtClean="0">
                            <a:latin typeface="Cambria Math" panose="02040503050406030204" pitchFamily="18" charset="0"/>
                          </a:rPr>
                          <m:t>𝑛𝑢𝑚𝑏𝑒𝑟</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𝑖𝑡𝑒𝑚𝑠</m:t>
                        </m:r>
                      </m:den>
                    </m:f>
                  </m:oMath>
                </a14:m>
                <a:r>
                  <a:rPr lang="en-BE" sz="3200" dirty="0"/>
                  <a:t> X 100%</a:t>
                </a:r>
              </a:p>
              <a:p>
                <a:pPr marL="0" indent="0">
                  <a:buNone/>
                </a:pPr>
                <a:endParaRPr lang="en-BE" sz="3200" dirty="0"/>
              </a:p>
              <a:p>
                <a:r>
                  <a:rPr lang="en-BE" sz="3200" dirty="0"/>
                  <a:t>Examples:</a:t>
                </a:r>
              </a:p>
              <a:p>
                <a:pPr lvl="1"/>
                <a:r>
                  <a:rPr lang="en-BE" sz="2800" dirty="0"/>
                  <a:t>Statement (Line, or Code) Coverage.</a:t>
                </a:r>
              </a:p>
              <a:p>
                <a:pPr lvl="1"/>
                <a:r>
                  <a:rPr lang="en-BE" sz="2800" dirty="0"/>
                  <a:t>Branch (Condition) Coverage</a:t>
                </a:r>
              </a:p>
              <a:p>
                <a:pPr lvl="1"/>
                <a:r>
                  <a:rPr lang="en-BE" sz="2800" dirty="0"/>
                  <a:t>Path Caverage</a:t>
                </a:r>
              </a:p>
              <a:p>
                <a:pPr lvl="1"/>
                <a:r>
                  <a:rPr lang="en-BE" sz="2800" dirty="0"/>
                  <a:t>Mutation Caverage</a:t>
                </a:r>
              </a:p>
            </p:txBody>
          </p:sp>
        </mc:Choice>
        <mc:Fallback xmlns="">
          <p:sp>
            <p:nvSpPr>
              <p:cNvPr id="3" name="Content Placeholder 2">
                <a:extLst>
                  <a:ext uri="{FF2B5EF4-FFF2-40B4-BE49-F238E27FC236}">
                    <a16:creationId xmlns:a16="http://schemas.microsoft.com/office/drawing/2014/main" id="{217075A9-D8CC-A5A6-5A20-A4D50BA8DEF5}"/>
                  </a:ext>
                </a:extLst>
              </p:cNvPr>
              <p:cNvSpPr>
                <a:spLocks noGrp="1" noRot="1" noChangeAspect="1" noMove="1" noResize="1" noEditPoints="1" noAdjustHandles="1" noChangeArrowheads="1" noChangeShapeType="1" noTextEdit="1"/>
              </p:cNvSpPr>
              <p:nvPr>
                <p:ph idx="1"/>
              </p:nvPr>
            </p:nvSpPr>
            <p:spPr>
              <a:blipFill>
                <a:blip r:embed="rId3"/>
                <a:stretch>
                  <a:fillRect l="-1568" t="-1163"/>
                </a:stretch>
              </a:blipFill>
            </p:spPr>
            <p:txBody>
              <a:bodyPr/>
              <a:lstStyle/>
              <a:p>
                <a:r>
                  <a:rPr lang="en-BE">
                    <a:noFill/>
                  </a:rPr>
                  <a:t> </a:t>
                </a:r>
              </a:p>
            </p:txBody>
          </p:sp>
        </mc:Fallback>
      </mc:AlternateContent>
    </p:spTree>
    <p:extLst>
      <p:ext uri="{BB962C8B-B14F-4D97-AF65-F5344CB8AC3E}">
        <p14:creationId xmlns:p14="http://schemas.microsoft.com/office/powerpoint/2010/main" val="4227808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F94B8-3011-C8C4-162A-9502576C158D}"/>
              </a:ext>
            </a:extLst>
          </p:cNvPr>
          <p:cNvSpPr>
            <a:spLocks noGrp="1"/>
          </p:cNvSpPr>
          <p:nvPr>
            <p:ph type="title"/>
          </p:nvPr>
        </p:nvSpPr>
        <p:spPr/>
        <p:txBody>
          <a:bodyPr/>
          <a:lstStyle/>
          <a:p>
            <a:r>
              <a:rPr lang="en-GB" b="1" dirty="0"/>
              <a:t>Importance of test coverage</a:t>
            </a:r>
            <a:endParaRPr lang="en-BE" b="1" dirty="0"/>
          </a:p>
        </p:txBody>
      </p:sp>
      <p:sp>
        <p:nvSpPr>
          <p:cNvPr id="3" name="Content Placeholder 2">
            <a:extLst>
              <a:ext uri="{FF2B5EF4-FFF2-40B4-BE49-F238E27FC236}">
                <a16:creationId xmlns:a16="http://schemas.microsoft.com/office/drawing/2014/main" id="{217075A9-D8CC-A5A6-5A20-A4D50BA8DEF5}"/>
              </a:ext>
            </a:extLst>
          </p:cNvPr>
          <p:cNvSpPr>
            <a:spLocks noGrp="1"/>
          </p:cNvSpPr>
          <p:nvPr>
            <p:ph idx="1"/>
          </p:nvPr>
        </p:nvSpPr>
        <p:spPr>
          <a:xfrm>
            <a:off x="838200" y="1690688"/>
            <a:ext cx="10515600" cy="1531483"/>
          </a:xfrm>
        </p:spPr>
        <p:txBody>
          <a:bodyPr>
            <a:normAutofit/>
          </a:bodyPr>
          <a:lstStyle/>
          <a:p>
            <a:r>
              <a:rPr lang="en-US" dirty="0"/>
              <a:t>High test coverage gives you confidence that your code works as expected</a:t>
            </a:r>
          </a:p>
          <a:p>
            <a:r>
              <a:rPr lang="en-BE" dirty="0"/>
              <a:t>Test coverage reports can reveal which lines of code were not tested</a:t>
            </a:r>
          </a:p>
        </p:txBody>
      </p:sp>
      <p:pic>
        <p:nvPicPr>
          <p:cNvPr id="5" name="Picture 4" descr="A screen shot of a black background&#10;&#10;Description automatically generated">
            <a:extLst>
              <a:ext uri="{FF2B5EF4-FFF2-40B4-BE49-F238E27FC236}">
                <a16:creationId xmlns:a16="http://schemas.microsoft.com/office/drawing/2014/main" id="{0084C9A9-3325-5E1A-27C9-6EA31208E210}"/>
              </a:ext>
            </a:extLst>
          </p:cNvPr>
          <p:cNvPicPr>
            <a:picLocks noChangeAspect="1"/>
          </p:cNvPicPr>
          <p:nvPr/>
        </p:nvPicPr>
        <p:blipFill>
          <a:blip r:embed="rId3"/>
          <a:stretch>
            <a:fillRect/>
          </a:stretch>
        </p:blipFill>
        <p:spPr>
          <a:xfrm>
            <a:off x="1305377" y="3666895"/>
            <a:ext cx="10515600" cy="2684809"/>
          </a:xfrm>
          <a:prstGeom prst="rect">
            <a:avLst/>
          </a:prstGeom>
        </p:spPr>
      </p:pic>
      <p:grpSp>
        <p:nvGrpSpPr>
          <p:cNvPr id="9" name="Group 8">
            <a:extLst>
              <a:ext uri="{FF2B5EF4-FFF2-40B4-BE49-F238E27FC236}">
                <a16:creationId xmlns:a16="http://schemas.microsoft.com/office/drawing/2014/main" id="{9BA1E9CA-D5F7-62BC-AED2-0BED05BD499B}"/>
              </a:ext>
            </a:extLst>
          </p:cNvPr>
          <p:cNvGrpSpPr/>
          <p:nvPr/>
        </p:nvGrpSpPr>
        <p:grpSpPr>
          <a:xfrm>
            <a:off x="2939142" y="3059668"/>
            <a:ext cx="2975428" cy="725491"/>
            <a:chOff x="3018971" y="3265938"/>
            <a:chExt cx="2975428" cy="725491"/>
          </a:xfrm>
        </p:grpSpPr>
        <p:cxnSp>
          <p:nvCxnSpPr>
            <p:cNvPr id="7" name="Straight Arrow Connector 6">
              <a:extLst>
                <a:ext uri="{FF2B5EF4-FFF2-40B4-BE49-F238E27FC236}">
                  <a16:creationId xmlns:a16="http://schemas.microsoft.com/office/drawing/2014/main" id="{632B7E2E-0DDD-2617-A86E-59C29BA2BFA0}"/>
                </a:ext>
              </a:extLst>
            </p:cNvPr>
            <p:cNvCxnSpPr/>
            <p:nvPr/>
          </p:nvCxnSpPr>
          <p:spPr>
            <a:xfrm flipH="1">
              <a:off x="3018971" y="3429000"/>
              <a:ext cx="1190172" cy="562429"/>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672DD51-5F5D-E21E-A09C-963D3888C072}"/>
                </a:ext>
              </a:extLst>
            </p:cNvPr>
            <p:cNvSpPr txBox="1"/>
            <p:nvPr/>
          </p:nvSpPr>
          <p:spPr>
            <a:xfrm>
              <a:off x="4209143" y="3265938"/>
              <a:ext cx="1785256" cy="369332"/>
            </a:xfrm>
            <a:prstGeom prst="rect">
              <a:avLst/>
            </a:prstGeom>
            <a:noFill/>
            <a:ln w="28575">
              <a:solidFill>
                <a:srgbClr val="C00000"/>
              </a:solidFill>
            </a:ln>
          </p:spPr>
          <p:txBody>
            <a:bodyPr wrap="square" rtlCol="0">
              <a:spAutoFit/>
            </a:bodyPr>
            <a:lstStyle/>
            <a:p>
              <a:r>
                <a:rPr lang="en-BE" dirty="0"/>
                <a:t>Python cmd tool</a:t>
              </a:r>
            </a:p>
          </p:txBody>
        </p:sp>
      </p:grpSp>
      <p:grpSp>
        <p:nvGrpSpPr>
          <p:cNvPr id="12" name="Group 11">
            <a:extLst>
              <a:ext uri="{FF2B5EF4-FFF2-40B4-BE49-F238E27FC236}">
                <a16:creationId xmlns:a16="http://schemas.microsoft.com/office/drawing/2014/main" id="{40552DCC-DEE2-135A-3492-226BEBEC1ED3}"/>
              </a:ext>
            </a:extLst>
          </p:cNvPr>
          <p:cNvGrpSpPr/>
          <p:nvPr/>
        </p:nvGrpSpPr>
        <p:grpSpPr>
          <a:xfrm>
            <a:off x="3835400" y="5312229"/>
            <a:ext cx="1081313" cy="1483640"/>
            <a:chOff x="3603171" y="5312229"/>
            <a:chExt cx="1081313" cy="1483640"/>
          </a:xfrm>
        </p:grpSpPr>
        <p:sp>
          <p:nvSpPr>
            <p:cNvPr id="10" name="Rounded Rectangle 9">
              <a:extLst>
                <a:ext uri="{FF2B5EF4-FFF2-40B4-BE49-F238E27FC236}">
                  <a16:creationId xmlns:a16="http://schemas.microsoft.com/office/drawing/2014/main" id="{4F345FCF-F49A-63B3-6240-3871A56C3D67}"/>
                </a:ext>
              </a:extLst>
            </p:cNvPr>
            <p:cNvSpPr/>
            <p:nvPr/>
          </p:nvSpPr>
          <p:spPr>
            <a:xfrm>
              <a:off x="3603171" y="5855629"/>
              <a:ext cx="1081313" cy="940240"/>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Total lines of code</a:t>
              </a:r>
            </a:p>
          </p:txBody>
        </p:sp>
        <p:sp>
          <p:nvSpPr>
            <p:cNvPr id="11" name="Rectangle 10">
              <a:extLst>
                <a:ext uri="{FF2B5EF4-FFF2-40B4-BE49-F238E27FC236}">
                  <a16:creationId xmlns:a16="http://schemas.microsoft.com/office/drawing/2014/main" id="{41ABE68D-64CA-3918-CFB3-36473C1C6BBD}"/>
                </a:ext>
              </a:extLst>
            </p:cNvPr>
            <p:cNvSpPr/>
            <p:nvPr/>
          </p:nvSpPr>
          <p:spPr>
            <a:xfrm>
              <a:off x="3860800" y="5312229"/>
              <a:ext cx="566057" cy="43542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3" name="Group 12">
            <a:extLst>
              <a:ext uri="{FF2B5EF4-FFF2-40B4-BE49-F238E27FC236}">
                <a16:creationId xmlns:a16="http://schemas.microsoft.com/office/drawing/2014/main" id="{4F0263CA-3B8C-DCDA-D8B7-DCBAB647AE33}"/>
              </a:ext>
            </a:extLst>
          </p:cNvPr>
          <p:cNvGrpSpPr/>
          <p:nvPr/>
        </p:nvGrpSpPr>
        <p:grpSpPr>
          <a:xfrm>
            <a:off x="5109029" y="5341257"/>
            <a:ext cx="1233714" cy="1478189"/>
            <a:chOff x="3548744" y="5312229"/>
            <a:chExt cx="1233714" cy="1478189"/>
          </a:xfrm>
        </p:grpSpPr>
        <p:sp>
          <p:nvSpPr>
            <p:cNvPr id="14" name="Rounded Rectangle 13">
              <a:extLst>
                <a:ext uri="{FF2B5EF4-FFF2-40B4-BE49-F238E27FC236}">
                  <a16:creationId xmlns:a16="http://schemas.microsoft.com/office/drawing/2014/main" id="{8B4ADB50-1649-38F0-2CEA-73E5B799D1A3}"/>
                </a:ext>
              </a:extLst>
            </p:cNvPr>
            <p:cNvSpPr/>
            <p:nvPr/>
          </p:nvSpPr>
          <p:spPr>
            <a:xfrm>
              <a:off x="3548744" y="5850178"/>
              <a:ext cx="1233714" cy="940240"/>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 lines without test cases</a:t>
              </a:r>
            </a:p>
          </p:txBody>
        </p:sp>
        <p:sp>
          <p:nvSpPr>
            <p:cNvPr id="15" name="Rectangle 14">
              <a:extLst>
                <a:ext uri="{FF2B5EF4-FFF2-40B4-BE49-F238E27FC236}">
                  <a16:creationId xmlns:a16="http://schemas.microsoft.com/office/drawing/2014/main" id="{D387097F-36FD-ED22-8676-EBDC4476E94F}"/>
                </a:ext>
              </a:extLst>
            </p:cNvPr>
            <p:cNvSpPr/>
            <p:nvPr/>
          </p:nvSpPr>
          <p:spPr>
            <a:xfrm>
              <a:off x="3918856" y="5312229"/>
              <a:ext cx="566057" cy="43542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6" name="Group 15">
            <a:extLst>
              <a:ext uri="{FF2B5EF4-FFF2-40B4-BE49-F238E27FC236}">
                <a16:creationId xmlns:a16="http://schemas.microsoft.com/office/drawing/2014/main" id="{053A1F70-6475-C70D-5289-45E7CD28BDF0}"/>
              </a:ext>
            </a:extLst>
          </p:cNvPr>
          <p:cNvGrpSpPr/>
          <p:nvPr/>
        </p:nvGrpSpPr>
        <p:grpSpPr>
          <a:xfrm>
            <a:off x="6262910" y="5326743"/>
            <a:ext cx="1233714" cy="1478189"/>
            <a:chOff x="3548744" y="5312229"/>
            <a:chExt cx="1233714" cy="1478189"/>
          </a:xfrm>
        </p:grpSpPr>
        <p:sp>
          <p:nvSpPr>
            <p:cNvPr id="17" name="Rounded Rectangle 16">
              <a:extLst>
                <a:ext uri="{FF2B5EF4-FFF2-40B4-BE49-F238E27FC236}">
                  <a16:creationId xmlns:a16="http://schemas.microsoft.com/office/drawing/2014/main" id="{97CA56FB-F91D-7CA4-556C-21D9F8590E3E}"/>
                </a:ext>
              </a:extLst>
            </p:cNvPr>
            <p:cNvSpPr/>
            <p:nvPr/>
          </p:nvSpPr>
          <p:spPr>
            <a:xfrm>
              <a:off x="3548744" y="5850178"/>
              <a:ext cx="1233714" cy="940240"/>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Percent of coverage</a:t>
              </a:r>
            </a:p>
          </p:txBody>
        </p:sp>
        <p:sp>
          <p:nvSpPr>
            <p:cNvPr id="18" name="Rectangle 17">
              <a:extLst>
                <a:ext uri="{FF2B5EF4-FFF2-40B4-BE49-F238E27FC236}">
                  <a16:creationId xmlns:a16="http://schemas.microsoft.com/office/drawing/2014/main" id="{E33724FE-4780-142A-E237-5A63C6C50EBC}"/>
                </a:ext>
              </a:extLst>
            </p:cNvPr>
            <p:cNvSpPr/>
            <p:nvPr/>
          </p:nvSpPr>
          <p:spPr>
            <a:xfrm>
              <a:off x="3860800" y="5312229"/>
              <a:ext cx="652238" cy="43542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9" name="Group 18">
            <a:extLst>
              <a:ext uri="{FF2B5EF4-FFF2-40B4-BE49-F238E27FC236}">
                <a16:creationId xmlns:a16="http://schemas.microsoft.com/office/drawing/2014/main" id="{E8A345A7-6CD5-944E-94FD-7429A3AABA06}"/>
              </a:ext>
            </a:extLst>
          </p:cNvPr>
          <p:cNvGrpSpPr/>
          <p:nvPr/>
        </p:nvGrpSpPr>
        <p:grpSpPr>
          <a:xfrm>
            <a:off x="7634505" y="5379811"/>
            <a:ext cx="3099716" cy="1416058"/>
            <a:chOff x="3635396" y="5312229"/>
            <a:chExt cx="1233714" cy="1416058"/>
          </a:xfrm>
        </p:grpSpPr>
        <p:sp>
          <p:nvSpPr>
            <p:cNvPr id="20" name="Rounded Rectangle 19">
              <a:extLst>
                <a:ext uri="{FF2B5EF4-FFF2-40B4-BE49-F238E27FC236}">
                  <a16:creationId xmlns:a16="http://schemas.microsoft.com/office/drawing/2014/main" id="{9851C3F4-082A-4791-7113-38D101C25A60}"/>
                </a:ext>
              </a:extLst>
            </p:cNvPr>
            <p:cNvSpPr/>
            <p:nvPr/>
          </p:nvSpPr>
          <p:spPr>
            <a:xfrm>
              <a:off x="3635396" y="5840652"/>
              <a:ext cx="1233714" cy="88763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Lines without test cases</a:t>
              </a:r>
            </a:p>
          </p:txBody>
        </p:sp>
        <p:sp>
          <p:nvSpPr>
            <p:cNvPr id="21" name="Rectangle 20">
              <a:extLst>
                <a:ext uri="{FF2B5EF4-FFF2-40B4-BE49-F238E27FC236}">
                  <a16:creationId xmlns:a16="http://schemas.microsoft.com/office/drawing/2014/main" id="{94322C51-9C5A-3774-4CBD-63D01C7DB8F5}"/>
                </a:ext>
              </a:extLst>
            </p:cNvPr>
            <p:cNvSpPr/>
            <p:nvPr/>
          </p:nvSpPr>
          <p:spPr>
            <a:xfrm>
              <a:off x="3635396" y="5312229"/>
              <a:ext cx="1155366" cy="43542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1055879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par>
                                <p:cTn id="23" presetID="9"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13"/>
                                        </p:tgtEl>
                                      </p:cBhvr>
                                    </p:animEffect>
                                    <p:set>
                                      <p:cBhvr>
                                        <p:cTn id="30" dur="1" fill="hold">
                                          <p:stCondLst>
                                            <p:cond delay="499"/>
                                          </p:stCondLst>
                                        </p:cTn>
                                        <p:tgtEl>
                                          <p:spTgt spid="13"/>
                                        </p:tgtEl>
                                        <p:attrNameLst>
                                          <p:attrName>style.visibility</p:attrName>
                                        </p:attrNameLst>
                                      </p:cBhvr>
                                      <p:to>
                                        <p:strVal val="hidden"/>
                                      </p:to>
                                    </p:set>
                                  </p:childTnLst>
                                </p:cTn>
                              </p:par>
                              <p:par>
                                <p:cTn id="31" presetID="9"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dissolv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nodeType="clickEffect">
                                  <p:stCondLst>
                                    <p:cond delay="0"/>
                                  </p:stCondLst>
                                  <p:childTnLst>
                                    <p:animEffect transition="out" filter="dissolve">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par>
                                <p:cTn id="39" presetID="9"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dissolve">
                                      <p:cBhvr>
                                        <p:cTn id="4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BA811-FA60-EB7C-5E83-D1B2EEC71F6C}"/>
              </a:ext>
            </a:extLst>
          </p:cNvPr>
          <p:cNvSpPr>
            <a:spLocks noGrp="1"/>
          </p:cNvSpPr>
          <p:nvPr>
            <p:ph type="title"/>
          </p:nvPr>
        </p:nvSpPr>
        <p:spPr/>
        <p:txBody>
          <a:bodyPr/>
          <a:lstStyle/>
          <a:p>
            <a:r>
              <a:rPr lang="en-BE" b="1" dirty="0"/>
              <a:t>Full test coverage</a:t>
            </a:r>
          </a:p>
        </p:txBody>
      </p:sp>
      <p:sp>
        <p:nvSpPr>
          <p:cNvPr id="3" name="Content Placeholder 2">
            <a:extLst>
              <a:ext uri="{FF2B5EF4-FFF2-40B4-BE49-F238E27FC236}">
                <a16:creationId xmlns:a16="http://schemas.microsoft.com/office/drawing/2014/main" id="{66F287EA-AA23-9842-88FC-8ED09ACB7EC0}"/>
              </a:ext>
            </a:extLst>
          </p:cNvPr>
          <p:cNvSpPr>
            <a:spLocks noGrp="1"/>
          </p:cNvSpPr>
          <p:nvPr>
            <p:ph idx="1"/>
          </p:nvPr>
        </p:nvSpPr>
        <p:spPr/>
        <p:txBody>
          <a:bodyPr>
            <a:normAutofit/>
          </a:bodyPr>
          <a:lstStyle/>
          <a:p>
            <a:r>
              <a:rPr lang="en-BE" sz="3200" dirty="0"/>
              <a:t>You must include “happy” paths and “Sad” paths to get full test coverage</a:t>
            </a:r>
          </a:p>
          <a:p>
            <a:pPr lvl="1"/>
            <a:r>
              <a:rPr lang="en-GB" b="0" i="0" dirty="0">
                <a:solidFill>
                  <a:srgbClr val="333333"/>
                </a:solidFill>
                <a:effectLst/>
              </a:rPr>
              <a:t>100% test coverage only means that every line of code has been tested with some known good data.</a:t>
            </a:r>
          </a:p>
          <a:p>
            <a:pPr lvl="1"/>
            <a:r>
              <a:rPr lang="en-GB" b="0" i="0" dirty="0">
                <a:solidFill>
                  <a:srgbClr val="333333"/>
                </a:solidFill>
                <a:effectLst/>
                <a:latin typeface="OpenSans"/>
              </a:rPr>
              <a:t>You can still pass bad data into your code and find bugs.</a:t>
            </a:r>
            <a:endParaRPr lang="en-BE" dirty="0"/>
          </a:p>
          <a:p>
            <a:r>
              <a:rPr lang="en-BE" sz="3200" dirty="0"/>
              <a:t>Even with 100% test coverage, your code can still have bugs</a:t>
            </a:r>
          </a:p>
          <a:p>
            <a:r>
              <a:rPr lang="en-BE" sz="3200" dirty="0"/>
              <a:t>Don’t stop testing when your code reaches 100%</a:t>
            </a:r>
          </a:p>
        </p:txBody>
      </p:sp>
    </p:spTree>
    <p:extLst>
      <p:ext uri="{BB962C8B-B14F-4D97-AF65-F5344CB8AC3E}">
        <p14:creationId xmlns:p14="http://schemas.microsoft.com/office/powerpoint/2010/main" val="206440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E725F-C180-D8A9-E02A-486EE1AA9228}"/>
              </a:ext>
            </a:extLst>
          </p:cNvPr>
          <p:cNvSpPr>
            <a:spLocks noGrp="1"/>
          </p:cNvSpPr>
          <p:nvPr>
            <p:ph type="title"/>
          </p:nvPr>
        </p:nvSpPr>
        <p:spPr/>
        <p:txBody>
          <a:bodyPr/>
          <a:lstStyle/>
          <a:p>
            <a:r>
              <a:rPr lang="en-GB" dirty="0"/>
              <a:t>Example: a function to test</a:t>
            </a:r>
            <a:endParaRPr lang="en-BE" dirty="0"/>
          </a:p>
        </p:txBody>
      </p:sp>
      <p:pic>
        <p:nvPicPr>
          <p:cNvPr id="13" name="Picture 12" descr="Graphical user interface, text&#10;&#10;Description automatically generated">
            <a:extLst>
              <a:ext uri="{FF2B5EF4-FFF2-40B4-BE49-F238E27FC236}">
                <a16:creationId xmlns:a16="http://schemas.microsoft.com/office/drawing/2014/main" id="{93BEBF85-C67F-8D3D-B7BF-63EB6971A50E}"/>
              </a:ext>
            </a:extLst>
          </p:cNvPr>
          <p:cNvPicPr>
            <a:picLocks noChangeAspect="1"/>
          </p:cNvPicPr>
          <p:nvPr/>
        </p:nvPicPr>
        <p:blipFill>
          <a:blip r:embed="rId3"/>
          <a:stretch>
            <a:fillRect/>
          </a:stretch>
        </p:blipFill>
        <p:spPr>
          <a:xfrm>
            <a:off x="1010277" y="2611441"/>
            <a:ext cx="7262186" cy="3494071"/>
          </a:xfrm>
          <a:prstGeom prst="rect">
            <a:avLst/>
          </a:prstGeom>
        </p:spPr>
      </p:pic>
    </p:spTree>
    <p:extLst>
      <p:ext uri="{BB962C8B-B14F-4D97-AF65-F5344CB8AC3E}">
        <p14:creationId xmlns:p14="http://schemas.microsoft.com/office/powerpoint/2010/main" val="521278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Statement/Line/Code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830997"/>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p:txBody>
      </p:sp>
      <p:pic>
        <p:nvPicPr>
          <p:cNvPr id="11" name="Picture 10" descr="Graphical user interface, text&#10;&#10;Description automatically generated">
            <a:extLst>
              <a:ext uri="{FF2B5EF4-FFF2-40B4-BE49-F238E27FC236}">
                <a16:creationId xmlns:a16="http://schemas.microsoft.com/office/drawing/2014/main" id="{8811C712-211D-0008-4267-580BFC0D33F6}"/>
              </a:ext>
            </a:extLst>
          </p:cNvPr>
          <p:cNvPicPr>
            <a:picLocks noChangeAspect="1"/>
          </p:cNvPicPr>
          <p:nvPr/>
        </p:nvPicPr>
        <p:blipFill>
          <a:blip r:embed="rId3"/>
          <a:stretch>
            <a:fillRect/>
          </a:stretch>
        </p:blipFill>
        <p:spPr>
          <a:xfrm>
            <a:off x="1010277" y="2611441"/>
            <a:ext cx="7262186" cy="3494071"/>
          </a:xfrm>
          <a:prstGeom prst="rect">
            <a:avLst/>
          </a:prstGeom>
        </p:spPr>
      </p:pic>
    </p:spTree>
    <p:extLst>
      <p:ext uri="{BB962C8B-B14F-4D97-AF65-F5344CB8AC3E}">
        <p14:creationId xmlns:p14="http://schemas.microsoft.com/office/powerpoint/2010/main" val="231885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Statement/Line/Code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830997"/>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p:txBody>
      </p:sp>
      <p:pic>
        <p:nvPicPr>
          <p:cNvPr id="9" name="Picture 8" descr="Graphical user interface, text, application&#10;&#10;Description automatically generated">
            <a:extLst>
              <a:ext uri="{FF2B5EF4-FFF2-40B4-BE49-F238E27FC236}">
                <a16:creationId xmlns:a16="http://schemas.microsoft.com/office/drawing/2014/main" id="{987CF31A-09ED-E4B9-4FB6-8D69B8EE26B4}"/>
              </a:ext>
            </a:extLst>
          </p:cNvPr>
          <p:cNvPicPr>
            <a:picLocks noChangeAspect="1"/>
          </p:cNvPicPr>
          <p:nvPr/>
        </p:nvPicPr>
        <p:blipFill>
          <a:blip r:embed="rId3"/>
          <a:stretch>
            <a:fillRect/>
          </a:stretch>
        </p:blipFill>
        <p:spPr>
          <a:xfrm>
            <a:off x="1010276" y="2568579"/>
            <a:ext cx="7970993" cy="3835100"/>
          </a:xfrm>
          <a:prstGeom prst="rect">
            <a:avLst/>
          </a:prstGeom>
        </p:spPr>
      </p:pic>
    </p:spTree>
    <p:extLst>
      <p:ext uri="{BB962C8B-B14F-4D97-AF65-F5344CB8AC3E}">
        <p14:creationId xmlns:p14="http://schemas.microsoft.com/office/powerpoint/2010/main" val="4082599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Statement/Line/Code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830997"/>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-1;</a:t>
            </a:r>
          </a:p>
        </p:txBody>
      </p:sp>
      <p:pic>
        <p:nvPicPr>
          <p:cNvPr id="9" name="Picture 8" descr="Graphical user interface, text, application&#10;&#10;Description automatically generated">
            <a:extLst>
              <a:ext uri="{FF2B5EF4-FFF2-40B4-BE49-F238E27FC236}">
                <a16:creationId xmlns:a16="http://schemas.microsoft.com/office/drawing/2014/main" id="{987CF31A-09ED-E4B9-4FB6-8D69B8EE26B4}"/>
              </a:ext>
            </a:extLst>
          </p:cNvPr>
          <p:cNvPicPr>
            <a:picLocks noChangeAspect="1"/>
          </p:cNvPicPr>
          <p:nvPr/>
        </p:nvPicPr>
        <p:blipFill>
          <a:blip r:embed="rId3"/>
          <a:stretch>
            <a:fillRect/>
          </a:stretch>
        </p:blipFill>
        <p:spPr>
          <a:xfrm>
            <a:off x="1010276" y="2568579"/>
            <a:ext cx="7970993" cy="3835100"/>
          </a:xfrm>
          <a:prstGeom prst="rect">
            <a:avLst/>
          </a:prstGeom>
        </p:spPr>
      </p:pic>
      <p:sp>
        <p:nvSpPr>
          <p:cNvPr id="11" name="TextBox 10">
            <a:extLst>
              <a:ext uri="{FF2B5EF4-FFF2-40B4-BE49-F238E27FC236}">
                <a16:creationId xmlns:a16="http://schemas.microsoft.com/office/drawing/2014/main" id="{EF3D2AC8-6DF1-29C7-B9FE-837D40F034C1}"/>
              </a:ext>
            </a:extLst>
          </p:cNvPr>
          <p:cNvSpPr txBox="1"/>
          <p:nvPr/>
        </p:nvSpPr>
        <p:spPr>
          <a:xfrm>
            <a:off x="4309973" y="1849718"/>
            <a:ext cx="1133566" cy="400110"/>
          </a:xfrm>
          <a:prstGeom prst="rect">
            <a:avLst/>
          </a:prstGeom>
          <a:solidFill>
            <a:srgbClr val="FFFF00"/>
          </a:solidFill>
          <a:ln>
            <a:solidFill>
              <a:srgbClr val="FFFF00"/>
            </a:solidFill>
          </a:ln>
        </p:spPr>
        <p:txBody>
          <a:bodyPr wrap="square" rtlCol="0">
            <a:spAutoFit/>
          </a:bodyPr>
          <a:lstStyle/>
          <a:p>
            <a:r>
              <a:rPr lang="en-BE" sz="2000" dirty="0">
                <a:latin typeface="Courier" pitchFamily="2" charset="0"/>
              </a:rPr>
              <a:t>false</a:t>
            </a:r>
          </a:p>
        </p:txBody>
      </p:sp>
      <p:grpSp>
        <p:nvGrpSpPr>
          <p:cNvPr id="21" name="Group 20">
            <a:extLst>
              <a:ext uri="{FF2B5EF4-FFF2-40B4-BE49-F238E27FC236}">
                <a16:creationId xmlns:a16="http://schemas.microsoft.com/office/drawing/2014/main" id="{CE5A43A7-5B15-CF69-5382-62E5D051AD78}"/>
              </a:ext>
            </a:extLst>
          </p:cNvPr>
          <p:cNvGrpSpPr/>
          <p:nvPr/>
        </p:nvGrpSpPr>
        <p:grpSpPr>
          <a:xfrm>
            <a:off x="1185863" y="3429000"/>
            <a:ext cx="5343525" cy="1800225"/>
            <a:chOff x="1185863" y="3429000"/>
            <a:chExt cx="5343525" cy="1800225"/>
          </a:xfrm>
        </p:grpSpPr>
        <p:sp>
          <p:nvSpPr>
            <p:cNvPr id="12" name="TextBox 11">
              <a:extLst>
                <a:ext uri="{FF2B5EF4-FFF2-40B4-BE49-F238E27FC236}">
                  <a16:creationId xmlns:a16="http://schemas.microsoft.com/office/drawing/2014/main" id="{7E800343-CBEB-9A66-4AED-209CBF619D27}"/>
                </a:ext>
              </a:extLst>
            </p:cNvPr>
            <p:cNvSpPr txBox="1"/>
            <p:nvPr/>
          </p:nvSpPr>
          <p:spPr>
            <a:xfrm>
              <a:off x="1185863" y="3943350"/>
              <a:ext cx="1700211" cy="400110"/>
            </a:xfrm>
            <a:prstGeom prst="rect">
              <a:avLst/>
            </a:prstGeom>
            <a:solidFill>
              <a:srgbClr val="FFFF00"/>
            </a:solidFill>
          </p:spPr>
          <p:txBody>
            <a:bodyPr wrap="square" rtlCol="0">
              <a:spAutoFit/>
            </a:bodyPr>
            <a:lstStyle/>
            <a:p>
              <a:r>
                <a:rPr lang="en-GB" sz="2000" dirty="0">
                  <a:latin typeface="Courier" pitchFamily="2" charset="0"/>
                </a:rPr>
                <a:t>    x</a:t>
              </a:r>
              <a:r>
                <a:rPr lang="en-BE" sz="2000" dirty="0">
                  <a:latin typeface="Courier" pitchFamily="2" charset="0"/>
                </a:rPr>
                <a:t>++;</a:t>
              </a:r>
            </a:p>
          </p:txBody>
        </p:sp>
        <p:cxnSp>
          <p:nvCxnSpPr>
            <p:cNvPr id="14" name="Straight Connector 13">
              <a:extLst>
                <a:ext uri="{FF2B5EF4-FFF2-40B4-BE49-F238E27FC236}">
                  <a16:creationId xmlns:a16="http://schemas.microsoft.com/office/drawing/2014/main" id="{39B1DC96-5824-36AC-F734-334EF206CA15}"/>
                </a:ext>
              </a:extLst>
            </p:cNvPr>
            <p:cNvCxnSpPr>
              <a:cxnSpLocks/>
            </p:cNvCxnSpPr>
            <p:nvPr/>
          </p:nvCxnSpPr>
          <p:spPr>
            <a:xfrm flipH="1">
              <a:off x="3586163" y="4200525"/>
              <a:ext cx="723810" cy="1028700"/>
            </a:xfrm>
            <a:prstGeom prst="line">
              <a:avLst/>
            </a:prstGeom>
            <a:ln w="38100">
              <a:solidFill>
                <a:srgbClr val="C00000"/>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69D0CA71-1C77-65B1-8779-9096181DA91C}"/>
                </a:ext>
              </a:extLst>
            </p:cNvPr>
            <p:cNvCxnSpPr>
              <a:cxnSpLocks/>
            </p:cNvCxnSpPr>
            <p:nvPr/>
          </p:nvCxnSpPr>
          <p:spPr>
            <a:xfrm>
              <a:off x="3586163" y="4200525"/>
              <a:ext cx="723810" cy="102870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19F1D85-CD0C-80A4-70A1-0CCE5C3A83D1}"/>
                    </a:ext>
                  </a:extLst>
                </p:cNvPr>
                <p:cNvSpPr txBox="1"/>
                <p:nvPr/>
              </p:nvSpPr>
              <p:spPr>
                <a:xfrm>
                  <a:off x="4181475" y="3429000"/>
                  <a:ext cx="2347913" cy="625812"/>
                </a:xfrm>
                <a:prstGeom prst="rect">
                  <a:avLst/>
                </a:prstGeom>
                <a:noFill/>
                <a:ln w="28575">
                  <a:solidFill>
                    <a:srgbClr val="17792D"/>
                  </a:solidFill>
                </a:ln>
              </p:spPr>
              <p:txBody>
                <a:bodyPr wrap="square" rtlCol="0">
                  <a:spAutoFit/>
                </a:bodyPr>
                <a:lstStyle/>
                <a:p>
                  <a14:m>
                    <m:oMath xmlns:m="http://schemas.openxmlformats.org/officeDocument/2006/math">
                      <m:f>
                        <m:fPr>
                          <m:ctrlPr>
                            <a:rPr lang="en-BE" sz="2400" b="1" i="1" smtClean="0">
                              <a:solidFill>
                                <a:srgbClr val="17792D"/>
                              </a:solidFill>
                              <a:latin typeface="Cambria Math" panose="02040503050406030204" pitchFamily="18" charset="0"/>
                            </a:rPr>
                          </m:ctrlPr>
                        </m:fPr>
                        <m:num>
                          <m:r>
                            <a:rPr lang="en-US" sz="2400" b="1" i="1" smtClean="0">
                              <a:solidFill>
                                <a:srgbClr val="17792D"/>
                              </a:solidFill>
                              <a:latin typeface="Cambria Math" panose="02040503050406030204" pitchFamily="18" charset="0"/>
                            </a:rPr>
                            <m:t>𝟖</m:t>
                          </m:r>
                        </m:num>
                        <m:den>
                          <m:r>
                            <a:rPr lang="en-US" sz="2400" b="1" i="1" smtClean="0">
                              <a:solidFill>
                                <a:srgbClr val="17792D"/>
                              </a:solidFill>
                              <a:latin typeface="Cambria Math" panose="02040503050406030204" pitchFamily="18" charset="0"/>
                            </a:rPr>
                            <m:t>𝟗</m:t>
                          </m:r>
                        </m:den>
                      </m:f>
                    </m:oMath>
                  </a14:m>
                  <a:r>
                    <a:rPr lang="en-BE" sz="2400" b="1" dirty="0">
                      <a:solidFill>
                        <a:srgbClr val="17792D"/>
                      </a:solidFill>
                    </a:rPr>
                    <a:t> x100%  = 88.9%</a:t>
                  </a:r>
                </a:p>
              </p:txBody>
            </p:sp>
          </mc:Choice>
          <mc:Fallback xmlns="">
            <p:sp>
              <p:nvSpPr>
                <p:cNvPr id="20" name="TextBox 19">
                  <a:extLst>
                    <a:ext uri="{FF2B5EF4-FFF2-40B4-BE49-F238E27FC236}">
                      <a16:creationId xmlns:a16="http://schemas.microsoft.com/office/drawing/2014/main" id="{B19F1D85-CD0C-80A4-70A1-0CCE5C3A83D1}"/>
                    </a:ext>
                  </a:extLst>
                </p:cNvPr>
                <p:cNvSpPr txBox="1">
                  <a:spLocks noRot="1" noChangeAspect="1" noMove="1" noResize="1" noEditPoints="1" noAdjustHandles="1" noChangeArrowheads="1" noChangeShapeType="1" noTextEdit="1"/>
                </p:cNvSpPr>
                <p:nvPr/>
              </p:nvSpPr>
              <p:spPr>
                <a:xfrm>
                  <a:off x="4181475" y="3429000"/>
                  <a:ext cx="2347913" cy="625812"/>
                </a:xfrm>
                <a:prstGeom prst="rect">
                  <a:avLst/>
                </a:prstGeom>
                <a:blipFill>
                  <a:blip r:embed="rId4"/>
                  <a:stretch>
                    <a:fillRect r="-2660" b="-5769"/>
                  </a:stretch>
                </a:blipFill>
                <a:ln w="28575">
                  <a:solidFill>
                    <a:srgbClr val="17792D"/>
                  </a:solidFill>
                </a:ln>
              </p:spPr>
              <p:txBody>
                <a:bodyPr/>
                <a:lstStyle/>
                <a:p>
                  <a:r>
                    <a:rPr lang="en-BE">
                      <a:noFill/>
                    </a:rPr>
                    <a:t> </a:t>
                  </a:r>
                </a:p>
              </p:txBody>
            </p:sp>
          </mc:Fallback>
        </mc:AlternateContent>
      </p:grpSp>
    </p:spTree>
    <p:extLst>
      <p:ext uri="{BB962C8B-B14F-4D97-AF65-F5344CB8AC3E}">
        <p14:creationId xmlns:p14="http://schemas.microsoft.com/office/powerpoint/2010/main" val="401445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dissolve">
                                      <p:cBhvr>
                                        <p:cTn id="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48991" y="-4207"/>
            <a:ext cx="10515600" cy="1325563"/>
          </a:xfrm>
        </p:spPr>
        <p:txBody>
          <a:bodyPr/>
          <a:lstStyle/>
          <a:p>
            <a:r>
              <a:rPr lang="en-GB" i="1" dirty="0">
                <a:effectLst/>
                <a:latin typeface="Helvetica" pitchFamily="2" charset="0"/>
              </a:rPr>
              <a:t>The Need for Testing</a:t>
            </a:r>
            <a:endParaRPr lang="en-BE" dirty="0"/>
          </a:p>
        </p:txBody>
      </p:sp>
      <p:grpSp>
        <p:nvGrpSpPr>
          <p:cNvPr id="10" name="Group 9">
            <a:extLst>
              <a:ext uri="{FF2B5EF4-FFF2-40B4-BE49-F238E27FC236}">
                <a16:creationId xmlns:a16="http://schemas.microsoft.com/office/drawing/2014/main" id="{0ADFDD27-DA98-EE0B-D0D0-4AEAEBB27FD0}"/>
              </a:ext>
            </a:extLst>
          </p:cNvPr>
          <p:cNvGrpSpPr/>
          <p:nvPr/>
        </p:nvGrpSpPr>
        <p:grpSpPr>
          <a:xfrm>
            <a:off x="953280" y="1001865"/>
            <a:ext cx="6241775" cy="4800482"/>
            <a:chOff x="1032699" y="1369856"/>
            <a:chExt cx="6241775" cy="4800482"/>
          </a:xfrm>
        </p:grpSpPr>
        <p:pic>
          <p:nvPicPr>
            <p:cNvPr id="1026" name="Picture 2" descr="Killed By A Machine: The Therac-25 | Hackaday">
              <a:extLst>
                <a:ext uri="{FF2B5EF4-FFF2-40B4-BE49-F238E27FC236}">
                  <a16:creationId xmlns:a16="http://schemas.microsoft.com/office/drawing/2014/main" id="{CEA19E0D-99B8-63A3-0270-79A864857A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500" y="1976378"/>
              <a:ext cx="5667513" cy="41939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D85120-9EBF-D904-F9FF-31D9CFE8269F}"/>
                </a:ext>
              </a:extLst>
            </p:cNvPr>
            <p:cNvSpPr txBox="1"/>
            <p:nvPr/>
          </p:nvSpPr>
          <p:spPr>
            <a:xfrm>
              <a:off x="1032699" y="1369856"/>
              <a:ext cx="6241775" cy="646331"/>
            </a:xfrm>
            <a:prstGeom prst="rect">
              <a:avLst/>
            </a:prstGeom>
            <a:noFill/>
          </p:spPr>
          <p:txBody>
            <a:bodyPr wrap="square">
              <a:spAutoFit/>
            </a:bodyPr>
            <a:lstStyle/>
            <a:p>
              <a:pPr algn="ctr"/>
              <a:r>
                <a:rPr lang="en-GB" i="1" dirty="0">
                  <a:effectLst/>
                  <a:latin typeface="Helvetica" pitchFamily="2" charset="0"/>
                </a:rPr>
                <a:t>KILLED BY A MACHINE: THE THERAC-251986: MEDICAL ACCELERATOR DISASTER</a:t>
              </a:r>
              <a:endParaRPr lang="en-GB" dirty="0">
                <a:effectLst/>
                <a:latin typeface="Helvetica" pitchFamily="2" charset="0"/>
              </a:endParaRPr>
            </a:p>
          </p:txBody>
        </p:sp>
      </p:grpSp>
      <p:sp>
        <p:nvSpPr>
          <p:cNvPr id="7" name="TextBox 6">
            <a:extLst>
              <a:ext uri="{FF2B5EF4-FFF2-40B4-BE49-F238E27FC236}">
                <a16:creationId xmlns:a16="http://schemas.microsoft.com/office/drawing/2014/main" id="{A4D93233-7939-7077-80C1-CE75931CE3F0}"/>
              </a:ext>
            </a:extLst>
          </p:cNvPr>
          <p:cNvSpPr txBox="1"/>
          <p:nvPr/>
        </p:nvSpPr>
        <p:spPr>
          <a:xfrm>
            <a:off x="1424500" y="6456028"/>
            <a:ext cx="4891832" cy="276999"/>
          </a:xfrm>
          <a:prstGeom prst="rect">
            <a:avLst/>
          </a:prstGeom>
          <a:noFill/>
        </p:spPr>
        <p:txBody>
          <a:bodyPr wrap="square">
            <a:spAutoFit/>
          </a:bodyPr>
          <a:lstStyle/>
          <a:p>
            <a:r>
              <a:rPr lang="en-BE" sz="1200" dirty="0"/>
              <a:t>https://hackaday.com/2015/10/26/killed-by-a-machine-the-therac-25/</a:t>
            </a:r>
          </a:p>
        </p:txBody>
      </p:sp>
      <p:grpSp>
        <p:nvGrpSpPr>
          <p:cNvPr id="12" name="Group 11">
            <a:extLst>
              <a:ext uri="{FF2B5EF4-FFF2-40B4-BE49-F238E27FC236}">
                <a16:creationId xmlns:a16="http://schemas.microsoft.com/office/drawing/2014/main" id="{7F7B2FBA-9120-3F64-6802-F6135321FE93}"/>
              </a:ext>
            </a:extLst>
          </p:cNvPr>
          <p:cNvGrpSpPr/>
          <p:nvPr/>
        </p:nvGrpSpPr>
        <p:grpSpPr>
          <a:xfrm>
            <a:off x="7798475" y="4688062"/>
            <a:ext cx="3712909" cy="1478733"/>
            <a:chOff x="7698114" y="4828476"/>
            <a:chExt cx="3712909" cy="1478733"/>
          </a:xfrm>
        </p:grpSpPr>
        <p:pic>
          <p:nvPicPr>
            <p:cNvPr id="1036" name="Picture 12" descr="Virus, covid19, corona, rip Icon in Corona virus">
              <a:extLst>
                <a:ext uri="{FF2B5EF4-FFF2-40B4-BE49-F238E27FC236}">
                  <a16:creationId xmlns:a16="http://schemas.microsoft.com/office/drawing/2014/main" id="{DCE95ABD-1B9A-8434-81B6-B70E636999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8114" y="4828476"/>
              <a:ext cx="1478731" cy="147873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Disabled - Free people icons">
              <a:extLst>
                <a:ext uri="{FF2B5EF4-FFF2-40B4-BE49-F238E27FC236}">
                  <a16:creationId xmlns:a16="http://schemas.microsoft.com/office/drawing/2014/main" id="{415FC62F-C9E4-4F07-E554-973815674C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32293" y="4828479"/>
              <a:ext cx="1478730" cy="14787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CBEC8DCB-B23F-AEC9-3073-E7248D288460}"/>
              </a:ext>
            </a:extLst>
          </p:cNvPr>
          <p:cNvGrpSpPr/>
          <p:nvPr/>
        </p:nvGrpSpPr>
        <p:grpSpPr>
          <a:xfrm>
            <a:off x="8051347" y="2564257"/>
            <a:ext cx="3573180" cy="1832215"/>
            <a:chOff x="8051347" y="2564257"/>
            <a:chExt cx="3573180" cy="1832215"/>
          </a:xfrm>
        </p:grpSpPr>
        <p:pic>
          <p:nvPicPr>
            <p:cNvPr id="1030" name="Picture 6" descr="Bug - Free interface icons">
              <a:extLst>
                <a:ext uri="{FF2B5EF4-FFF2-40B4-BE49-F238E27FC236}">
                  <a16:creationId xmlns:a16="http://schemas.microsoft.com/office/drawing/2014/main" id="{9C79600D-5A6F-B777-5079-C81FFA4971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1347" y="2774230"/>
              <a:ext cx="1225859" cy="122585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14997A8E-0800-296B-64D9-80BC13FD7B93}"/>
                </a:ext>
              </a:extLst>
            </p:cNvPr>
            <p:cNvGrpSpPr/>
            <p:nvPr/>
          </p:nvGrpSpPr>
          <p:grpSpPr>
            <a:xfrm>
              <a:off x="10069311" y="2564257"/>
              <a:ext cx="1555216" cy="1832215"/>
              <a:chOff x="10024705" y="2260930"/>
              <a:chExt cx="1555216" cy="1832215"/>
            </a:xfrm>
          </p:grpSpPr>
          <p:pic>
            <p:nvPicPr>
              <p:cNvPr id="1034" name="Picture 10" descr="Testing - Free user icons">
                <a:extLst>
                  <a:ext uri="{FF2B5EF4-FFF2-40B4-BE49-F238E27FC236}">
                    <a16:creationId xmlns:a16="http://schemas.microsoft.com/office/drawing/2014/main" id="{8B72DE78-6B15-4A73-D619-BE381A822D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24705" y="2260930"/>
                <a:ext cx="1555216" cy="155521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9059A52-EA2E-047D-3C13-E006E243C223}"/>
                  </a:ext>
                </a:extLst>
              </p:cNvPr>
              <p:cNvSpPr txBox="1"/>
              <p:nvPr/>
            </p:nvSpPr>
            <p:spPr>
              <a:xfrm>
                <a:off x="10169822" y="3816146"/>
                <a:ext cx="1359679" cy="276999"/>
              </a:xfrm>
              <a:prstGeom prst="rect">
                <a:avLst/>
              </a:prstGeom>
              <a:noFill/>
            </p:spPr>
            <p:txBody>
              <a:bodyPr wrap="square" rtlCol="0">
                <a:spAutoFit/>
              </a:bodyPr>
              <a:lstStyle/>
              <a:p>
                <a:pPr algn="ctr"/>
                <a:r>
                  <a:rPr lang="en-GB" sz="1200" dirty="0"/>
                  <a:t>I</a:t>
                </a:r>
                <a:r>
                  <a:rPr lang="en-BE" sz="1200" dirty="0"/>
                  <a:t>nsufficient testing</a:t>
                </a:r>
              </a:p>
            </p:txBody>
          </p:sp>
        </p:grpSp>
      </p:grpSp>
      <p:grpSp>
        <p:nvGrpSpPr>
          <p:cNvPr id="30" name="Group 29">
            <a:extLst>
              <a:ext uri="{FF2B5EF4-FFF2-40B4-BE49-F238E27FC236}">
                <a16:creationId xmlns:a16="http://schemas.microsoft.com/office/drawing/2014/main" id="{1A776911-251F-45D1-26B1-9A0B936BFBBF}"/>
              </a:ext>
            </a:extLst>
          </p:cNvPr>
          <p:cNvGrpSpPr/>
          <p:nvPr/>
        </p:nvGrpSpPr>
        <p:grpSpPr>
          <a:xfrm>
            <a:off x="5468011" y="2267833"/>
            <a:ext cx="1153292" cy="1415769"/>
            <a:chOff x="5468011" y="2267833"/>
            <a:chExt cx="1153292" cy="1415769"/>
          </a:xfrm>
        </p:grpSpPr>
        <p:pic>
          <p:nvPicPr>
            <p:cNvPr id="1044" name="Picture 20" descr="Software-Development Icons - Free SVG &amp; PNG Software-Development Images -  Noun Project">
              <a:extLst>
                <a:ext uri="{FF2B5EF4-FFF2-40B4-BE49-F238E27FC236}">
                  <a16:creationId xmlns:a16="http://schemas.microsoft.com/office/drawing/2014/main" id="{8067D865-3463-74E8-882E-21D10D62ED8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68011" y="2530310"/>
              <a:ext cx="1153292" cy="1153292"/>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99EEC0F-C8A1-F1FA-4ECC-01FDC2FCA64A}"/>
                </a:ext>
              </a:extLst>
            </p:cNvPr>
            <p:cNvSpPr txBox="1"/>
            <p:nvPr/>
          </p:nvSpPr>
          <p:spPr>
            <a:xfrm>
              <a:off x="5468011" y="2267833"/>
              <a:ext cx="1153292" cy="261610"/>
            </a:xfrm>
            <a:prstGeom prst="rect">
              <a:avLst/>
            </a:prstGeom>
            <a:solidFill>
              <a:schemeClr val="bg1"/>
            </a:solidFill>
          </p:spPr>
          <p:txBody>
            <a:bodyPr wrap="square" rtlCol="0">
              <a:spAutoFit/>
            </a:bodyPr>
            <a:lstStyle/>
            <a:p>
              <a:r>
                <a:rPr lang="en-BE" sz="1100" dirty="0"/>
                <a:t>Control Software</a:t>
              </a:r>
            </a:p>
          </p:txBody>
        </p:sp>
      </p:grpSp>
      <p:grpSp>
        <p:nvGrpSpPr>
          <p:cNvPr id="32" name="Group 31">
            <a:extLst>
              <a:ext uri="{FF2B5EF4-FFF2-40B4-BE49-F238E27FC236}">
                <a16:creationId xmlns:a16="http://schemas.microsoft.com/office/drawing/2014/main" id="{D805A901-9D4C-C5E4-D364-DAE68752F943}"/>
              </a:ext>
            </a:extLst>
          </p:cNvPr>
          <p:cNvGrpSpPr/>
          <p:nvPr/>
        </p:nvGrpSpPr>
        <p:grpSpPr>
          <a:xfrm>
            <a:off x="6713503" y="411351"/>
            <a:ext cx="3744279" cy="2118959"/>
            <a:chOff x="6713503" y="411351"/>
            <a:chExt cx="3744279" cy="2118959"/>
          </a:xfrm>
        </p:grpSpPr>
        <p:pic>
          <p:nvPicPr>
            <p:cNvPr id="1042" name="Picture 18" descr="software developer Icon - Free PNG &amp; SVG 1864895 - Noun Project">
              <a:extLst>
                <a:ext uri="{FF2B5EF4-FFF2-40B4-BE49-F238E27FC236}">
                  <a16:creationId xmlns:a16="http://schemas.microsoft.com/office/drawing/2014/main" id="{D4AB8100-ED0E-37D2-E517-18142C0F56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30509" y="411351"/>
              <a:ext cx="1621263" cy="162126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D930D2F6-C796-3C5D-AF72-FC93713D01F2}"/>
                </a:ext>
              </a:extLst>
            </p:cNvPr>
            <p:cNvCxnSpPr/>
            <p:nvPr/>
          </p:nvCxnSpPr>
          <p:spPr>
            <a:xfrm flipH="1">
              <a:off x="6713503" y="1720801"/>
              <a:ext cx="1824806" cy="80950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B85DF81-8785-8DA5-9649-F59120941CEF}"/>
                </a:ext>
              </a:extLst>
            </p:cNvPr>
            <p:cNvSpPr txBox="1"/>
            <p:nvPr/>
          </p:nvSpPr>
          <p:spPr>
            <a:xfrm rot="20212436">
              <a:off x="7007855" y="1785942"/>
              <a:ext cx="1295068" cy="276999"/>
            </a:xfrm>
            <a:prstGeom prst="rect">
              <a:avLst/>
            </a:prstGeom>
            <a:noFill/>
          </p:spPr>
          <p:txBody>
            <a:bodyPr wrap="square" rtlCol="0">
              <a:spAutoFit/>
            </a:bodyPr>
            <a:lstStyle/>
            <a:p>
              <a:r>
                <a:rPr lang="en-BE" sz="1200" dirty="0"/>
                <a:t>One developer</a:t>
              </a:r>
            </a:p>
          </p:txBody>
        </p:sp>
        <p:cxnSp>
          <p:nvCxnSpPr>
            <p:cNvPr id="29" name="Straight Arrow Connector 28">
              <a:extLst>
                <a:ext uri="{FF2B5EF4-FFF2-40B4-BE49-F238E27FC236}">
                  <a16:creationId xmlns:a16="http://schemas.microsoft.com/office/drawing/2014/main" id="{46B5DC03-92FA-274D-FCD4-EEA490D84D5C}"/>
                </a:ext>
              </a:extLst>
            </p:cNvPr>
            <p:cNvCxnSpPr>
              <a:cxnSpLocks/>
            </p:cNvCxnSpPr>
            <p:nvPr/>
          </p:nvCxnSpPr>
          <p:spPr>
            <a:xfrm>
              <a:off x="9890449" y="1608293"/>
              <a:ext cx="567333" cy="60182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302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dissolve">
                                      <p:cBhvr>
                                        <p:cTn id="16" dur="10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dissolv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dissolve">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text, application, chat or text message&#10;&#10;Description automatically generated">
            <a:extLst>
              <a:ext uri="{FF2B5EF4-FFF2-40B4-BE49-F238E27FC236}">
                <a16:creationId xmlns:a16="http://schemas.microsoft.com/office/drawing/2014/main" id="{9DF2D030-F50B-B7AF-877C-B980205F1B10}"/>
              </a:ext>
            </a:extLst>
          </p:cNvPr>
          <p:cNvPicPr>
            <a:picLocks noChangeAspect="1"/>
          </p:cNvPicPr>
          <p:nvPr/>
        </p:nvPicPr>
        <p:blipFill>
          <a:blip r:embed="rId3"/>
          <a:stretch>
            <a:fillRect/>
          </a:stretch>
        </p:blipFill>
        <p:spPr>
          <a:xfrm>
            <a:off x="1010275" y="2568579"/>
            <a:ext cx="7970993" cy="3853900"/>
          </a:xfrm>
          <a:prstGeom prst="rect">
            <a:avLst/>
          </a:prstGeom>
        </p:spPr>
      </p:pic>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Branch/Condition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830997"/>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p:txBody>
      </p:sp>
    </p:spTree>
    <p:extLst>
      <p:ext uri="{BB962C8B-B14F-4D97-AF65-F5344CB8AC3E}">
        <p14:creationId xmlns:p14="http://schemas.microsoft.com/office/powerpoint/2010/main" val="2143833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aphical user interface, text, application&#10;&#10;Description automatically generated">
            <a:extLst>
              <a:ext uri="{FF2B5EF4-FFF2-40B4-BE49-F238E27FC236}">
                <a16:creationId xmlns:a16="http://schemas.microsoft.com/office/drawing/2014/main" id="{70D752A9-42EE-AC72-C5CB-98DAA28F8EC7}"/>
              </a:ext>
            </a:extLst>
          </p:cNvPr>
          <p:cNvPicPr>
            <a:picLocks noChangeAspect="1"/>
          </p:cNvPicPr>
          <p:nvPr/>
        </p:nvPicPr>
        <p:blipFill>
          <a:blip r:embed="rId3"/>
          <a:stretch>
            <a:fillRect/>
          </a:stretch>
        </p:blipFill>
        <p:spPr>
          <a:xfrm>
            <a:off x="1010275" y="2600504"/>
            <a:ext cx="7970992" cy="3825322"/>
          </a:xfrm>
          <a:prstGeom prst="rect">
            <a:avLst/>
          </a:prstGeom>
        </p:spPr>
      </p:pic>
      <p:sp>
        <p:nvSpPr>
          <p:cNvPr id="2" name="Title 1">
            <a:extLst>
              <a:ext uri="{FF2B5EF4-FFF2-40B4-BE49-F238E27FC236}">
                <a16:creationId xmlns:a16="http://schemas.microsoft.com/office/drawing/2014/main" id="{0BD98198-8EBA-21E1-7318-064F02A42C06}"/>
              </a:ext>
            </a:extLst>
          </p:cNvPr>
          <p:cNvSpPr>
            <a:spLocks noGrp="1"/>
          </p:cNvSpPr>
          <p:nvPr>
            <p:ph type="title"/>
          </p:nvPr>
        </p:nvSpPr>
        <p:spPr/>
        <p:txBody>
          <a:bodyPr/>
          <a:lstStyle/>
          <a:p>
            <a:r>
              <a:rPr lang="en-GB" dirty="0"/>
              <a:t>Branch/Condition Coverage</a:t>
            </a:r>
            <a:endParaRPr lang="en-BE" dirty="0"/>
          </a:p>
        </p:txBody>
      </p:sp>
      <p:sp>
        <p:nvSpPr>
          <p:cNvPr id="8" name="TextBox 7">
            <a:extLst>
              <a:ext uri="{FF2B5EF4-FFF2-40B4-BE49-F238E27FC236}">
                <a16:creationId xmlns:a16="http://schemas.microsoft.com/office/drawing/2014/main" id="{45E9A40B-CCC3-4D9D-6E92-FFABE398F7BC}"/>
              </a:ext>
            </a:extLst>
          </p:cNvPr>
          <p:cNvSpPr txBox="1"/>
          <p:nvPr/>
        </p:nvSpPr>
        <p:spPr>
          <a:xfrm>
            <a:off x="1010277" y="1443038"/>
            <a:ext cx="8228316" cy="1200329"/>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a:p>
            <a:r>
              <a:rPr lang="en-BE" sz="2400" dirty="0">
                <a:latin typeface="Courier" pitchFamily="2" charset="0"/>
              </a:rPr>
              <a:t>	Assert foo(0,false, false, false) == 0;</a:t>
            </a:r>
          </a:p>
        </p:txBody>
      </p:sp>
      <p:sp>
        <p:nvSpPr>
          <p:cNvPr id="9" name="Rounded Rectangular Callout 8">
            <a:extLst>
              <a:ext uri="{FF2B5EF4-FFF2-40B4-BE49-F238E27FC236}">
                <a16:creationId xmlns:a16="http://schemas.microsoft.com/office/drawing/2014/main" id="{C47835F7-DAFB-067F-5C25-638BE422DF6C}"/>
              </a:ext>
            </a:extLst>
          </p:cNvPr>
          <p:cNvSpPr/>
          <p:nvPr/>
        </p:nvSpPr>
        <p:spPr>
          <a:xfrm>
            <a:off x="9510712" y="988130"/>
            <a:ext cx="1843088" cy="909816"/>
          </a:xfrm>
          <a:prstGeom prst="wedgeRoundRectCallout">
            <a:avLst>
              <a:gd name="adj1" fmla="val -70445"/>
              <a:gd name="adj2" fmla="val 104900"/>
              <a:gd name="adj3" fmla="val 16667"/>
            </a:avLst>
          </a:prstGeom>
          <a:solidFill>
            <a:srgbClr val="15BE23"/>
          </a:solidFill>
          <a:ln>
            <a:solidFill>
              <a:srgbClr val="15BE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2800" b="1" dirty="0"/>
              <a:t>New Test</a:t>
            </a:r>
          </a:p>
        </p:txBody>
      </p:sp>
    </p:spTree>
    <p:extLst>
      <p:ext uri="{BB962C8B-B14F-4D97-AF65-F5344CB8AC3E}">
        <p14:creationId xmlns:p14="http://schemas.microsoft.com/office/powerpoint/2010/main" val="2818275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3C6F-05B7-4947-8EAA-7AB50A233752}"/>
              </a:ext>
            </a:extLst>
          </p:cNvPr>
          <p:cNvSpPr>
            <a:spLocks noGrp="1"/>
          </p:cNvSpPr>
          <p:nvPr>
            <p:ph type="title"/>
          </p:nvPr>
        </p:nvSpPr>
        <p:spPr/>
        <p:txBody>
          <a:bodyPr/>
          <a:lstStyle/>
          <a:p>
            <a:r>
              <a:rPr lang="en-GB" dirty="0"/>
              <a:t>Path Coverage</a:t>
            </a:r>
            <a:endParaRPr lang="en-BE" dirty="0"/>
          </a:p>
        </p:txBody>
      </p:sp>
      <p:sp>
        <p:nvSpPr>
          <p:cNvPr id="3" name="Content Placeholder 2">
            <a:extLst>
              <a:ext uri="{FF2B5EF4-FFF2-40B4-BE49-F238E27FC236}">
                <a16:creationId xmlns:a16="http://schemas.microsoft.com/office/drawing/2014/main" id="{C0A8D1BE-CFEF-D723-FB0E-65DCF7AAAB2D}"/>
              </a:ext>
            </a:extLst>
          </p:cNvPr>
          <p:cNvSpPr>
            <a:spLocks noGrp="1"/>
          </p:cNvSpPr>
          <p:nvPr>
            <p:ph idx="1"/>
          </p:nvPr>
        </p:nvSpPr>
        <p:spPr>
          <a:xfrm>
            <a:off x="838200" y="1825626"/>
            <a:ext cx="10515600" cy="488950"/>
          </a:xfrm>
        </p:spPr>
        <p:txBody>
          <a:bodyPr>
            <a:noAutofit/>
          </a:bodyPr>
          <a:lstStyle/>
          <a:p>
            <a:pPr marL="0" indent="0">
              <a:buNone/>
            </a:pPr>
            <a:r>
              <a:rPr lang="en-GB" sz="3200" dirty="0"/>
              <a:t>Paths for three “if” each can be either true (T) or false (F)</a:t>
            </a:r>
            <a:endParaRPr lang="en-BE" sz="3200" dirty="0"/>
          </a:p>
        </p:txBody>
      </p:sp>
      <p:pic>
        <p:nvPicPr>
          <p:cNvPr id="5" name="Picture 4" descr="Diagram&#10;&#10;Description automatically generated">
            <a:extLst>
              <a:ext uri="{FF2B5EF4-FFF2-40B4-BE49-F238E27FC236}">
                <a16:creationId xmlns:a16="http://schemas.microsoft.com/office/drawing/2014/main" id="{D57DC6C9-6C71-FFAA-D5EF-DF447CE13434}"/>
              </a:ext>
            </a:extLst>
          </p:cNvPr>
          <p:cNvPicPr>
            <a:picLocks noChangeAspect="1"/>
          </p:cNvPicPr>
          <p:nvPr/>
        </p:nvPicPr>
        <p:blipFill>
          <a:blip r:embed="rId2"/>
          <a:stretch>
            <a:fillRect/>
          </a:stretch>
        </p:blipFill>
        <p:spPr>
          <a:xfrm>
            <a:off x="3048000" y="2701000"/>
            <a:ext cx="5295900" cy="3684850"/>
          </a:xfrm>
          <a:prstGeom prst="rect">
            <a:avLst/>
          </a:prstGeom>
        </p:spPr>
      </p:pic>
      <p:sp>
        <p:nvSpPr>
          <p:cNvPr id="6" name="TextBox 5">
            <a:extLst>
              <a:ext uri="{FF2B5EF4-FFF2-40B4-BE49-F238E27FC236}">
                <a16:creationId xmlns:a16="http://schemas.microsoft.com/office/drawing/2014/main" id="{3AA9874E-1C8F-DD73-8A9C-AA8343B28A3D}"/>
              </a:ext>
            </a:extLst>
          </p:cNvPr>
          <p:cNvSpPr txBox="1"/>
          <p:nvPr/>
        </p:nvSpPr>
        <p:spPr>
          <a:xfrm>
            <a:off x="1905000" y="3289300"/>
            <a:ext cx="1562100" cy="584775"/>
          </a:xfrm>
          <a:prstGeom prst="rect">
            <a:avLst/>
          </a:prstGeom>
          <a:noFill/>
        </p:spPr>
        <p:txBody>
          <a:bodyPr wrap="square" rtlCol="0">
            <a:spAutoFit/>
          </a:bodyPr>
          <a:lstStyle/>
          <a:p>
            <a:r>
              <a:rPr lang="en-BE" sz="3200" dirty="0"/>
              <a:t>8-Paths</a:t>
            </a:r>
          </a:p>
        </p:txBody>
      </p:sp>
    </p:spTree>
    <p:extLst>
      <p:ext uri="{BB962C8B-B14F-4D97-AF65-F5344CB8AC3E}">
        <p14:creationId xmlns:p14="http://schemas.microsoft.com/office/powerpoint/2010/main" val="3350497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3C6F-05B7-4947-8EAA-7AB50A233752}"/>
              </a:ext>
            </a:extLst>
          </p:cNvPr>
          <p:cNvSpPr>
            <a:spLocks noGrp="1"/>
          </p:cNvSpPr>
          <p:nvPr>
            <p:ph type="title"/>
          </p:nvPr>
        </p:nvSpPr>
        <p:spPr/>
        <p:txBody>
          <a:bodyPr/>
          <a:lstStyle/>
          <a:p>
            <a:r>
              <a:rPr lang="en-GB" dirty="0"/>
              <a:t>Path Coverage</a:t>
            </a:r>
            <a:endParaRPr lang="en-BE" dirty="0"/>
          </a:p>
        </p:txBody>
      </p:sp>
      <p:pic>
        <p:nvPicPr>
          <p:cNvPr id="5" name="Picture 4" descr="Diagram&#10;&#10;Description automatically generated">
            <a:extLst>
              <a:ext uri="{FF2B5EF4-FFF2-40B4-BE49-F238E27FC236}">
                <a16:creationId xmlns:a16="http://schemas.microsoft.com/office/drawing/2014/main" id="{D57DC6C9-6C71-FFAA-D5EF-DF447CE13434}"/>
              </a:ext>
            </a:extLst>
          </p:cNvPr>
          <p:cNvPicPr>
            <a:picLocks noChangeAspect="1"/>
          </p:cNvPicPr>
          <p:nvPr/>
        </p:nvPicPr>
        <p:blipFill>
          <a:blip r:embed="rId3"/>
          <a:stretch>
            <a:fillRect/>
          </a:stretch>
        </p:blipFill>
        <p:spPr>
          <a:xfrm>
            <a:off x="3048000" y="2701000"/>
            <a:ext cx="5295900" cy="3684850"/>
          </a:xfrm>
          <a:prstGeom prst="rect">
            <a:avLst/>
          </a:prstGeom>
        </p:spPr>
      </p:pic>
      <p:sp>
        <p:nvSpPr>
          <p:cNvPr id="7" name="TextBox 6">
            <a:extLst>
              <a:ext uri="{FF2B5EF4-FFF2-40B4-BE49-F238E27FC236}">
                <a16:creationId xmlns:a16="http://schemas.microsoft.com/office/drawing/2014/main" id="{219DB70C-AB4D-1362-0896-E82FC1641088}"/>
              </a:ext>
            </a:extLst>
          </p:cNvPr>
          <p:cNvSpPr txBox="1"/>
          <p:nvPr/>
        </p:nvSpPr>
        <p:spPr>
          <a:xfrm>
            <a:off x="1010277" y="1443038"/>
            <a:ext cx="8228316" cy="1200329"/>
          </a:xfrm>
          <a:prstGeom prst="rect">
            <a:avLst/>
          </a:prstGeom>
          <a:noFill/>
        </p:spPr>
        <p:txBody>
          <a:bodyPr wrap="square" rtlCol="0">
            <a:spAutoFit/>
          </a:bodyPr>
          <a:lstStyle/>
          <a:p>
            <a:r>
              <a:rPr lang="en-BE" sz="2400" dirty="0"/>
              <a:t>Test Case(s)</a:t>
            </a:r>
          </a:p>
          <a:p>
            <a:r>
              <a:rPr lang="en-BE" sz="2400" dirty="0">
                <a:latin typeface="Courier" pitchFamily="2" charset="0"/>
              </a:rPr>
              <a:t>	ASSERT foo(0, true, true, true) == 0;</a:t>
            </a:r>
          </a:p>
          <a:p>
            <a:r>
              <a:rPr lang="en-BE" sz="2400" dirty="0">
                <a:latin typeface="Courier" pitchFamily="2" charset="0"/>
              </a:rPr>
              <a:t>	ASSERT foo(0,false, false, false) == 0;</a:t>
            </a:r>
          </a:p>
        </p:txBody>
      </p:sp>
      <p:sp>
        <p:nvSpPr>
          <p:cNvPr id="8" name="Oval 7">
            <a:extLst>
              <a:ext uri="{FF2B5EF4-FFF2-40B4-BE49-F238E27FC236}">
                <a16:creationId xmlns:a16="http://schemas.microsoft.com/office/drawing/2014/main" id="{99D25EDC-6E1B-A331-A658-452E06189408}"/>
              </a:ext>
            </a:extLst>
          </p:cNvPr>
          <p:cNvSpPr/>
          <p:nvPr/>
        </p:nvSpPr>
        <p:spPr>
          <a:xfrm>
            <a:off x="3086096" y="5857875"/>
            <a:ext cx="471488" cy="513687"/>
          </a:xfrm>
          <a:prstGeom prst="ellipse">
            <a:avLst/>
          </a:prstGeom>
          <a:solidFill>
            <a:srgbClr val="15BE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Oval 8">
            <a:extLst>
              <a:ext uri="{FF2B5EF4-FFF2-40B4-BE49-F238E27FC236}">
                <a16:creationId xmlns:a16="http://schemas.microsoft.com/office/drawing/2014/main" id="{F58A909F-133F-7C55-E14D-B18A4C954A78}"/>
              </a:ext>
            </a:extLst>
          </p:cNvPr>
          <p:cNvSpPr/>
          <p:nvPr/>
        </p:nvSpPr>
        <p:spPr>
          <a:xfrm>
            <a:off x="7829548" y="5857874"/>
            <a:ext cx="471488" cy="513687"/>
          </a:xfrm>
          <a:prstGeom prst="ellipse">
            <a:avLst/>
          </a:prstGeom>
          <a:solidFill>
            <a:srgbClr val="15BE23"/>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TextBox 9">
            <a:extLst>
              <a:ext uri="{FF2B5EF4-FFF2-40B4-BE49-F238E27FC236}">
                <a16:creationId xmlns:a16="http://schemas.microsoft.com/office/drawing/2014/main" id="{FDAA44BC-F6B0-EE70-09BE-ACAB40E9A58B}"/>
              </a:ext>
            </a:extLst>
          </p:cNvPr>
          <p:cNvSpPr txBox="1"/>
          <p:nvPr/>
        </p:nvSpPr>
        <p:spPr>
          <a:xfrm>
            <a:off x="7631906" y="2768601"/>
            <a:ext cx="3450432" cy="584775"/>
          </a:xfrm>
          <a:prstGeom prst="rect">
            <a:avLst/>
          </a:prstGeom>
          <a:noFill/>
          <a:ln w="28575">
            <a:solidFill>
              <a:srgbClr val="C00000"/>
            </a:solidFill>
          </a:ln>
        </p:spPr>
        <p:txBody>
          <a:bodyPr wrap="square" rtlCol="0">
            <a:spAutoFit/>
          </a:bodyPr>
          <a:lstStyle/>
          <a:p>
            <a:r>
              <a:rPr lang="en-BE" sz="3200" dirty="0">
                <a:solidFill>
                  <a:srgbClr val="C00000"/>
                </a:solidFill>
              </a:rPr>
              <a:t>25% Path Coverage</a:t>
            </a:r>
          </a:p>
        </p:txBody>
      </p:sp>
      <p:pic>
        <p:nvPicPr>
          <p:cNvPr id="1026" name="Picture 2" descr="Animal, bug, insect, virus, virus bug icon icon - Download on Iconfinder">
            <a:extLst>
              <a:ext uri="{FF2B5EF4-FFF2-40B4-BE49-F238E27FC236}">
                <a16:creationId xmlns:a16="http://schemas.microsoft.com/office/drawing/2014/main" id="{66EB8586-A359-F7CE-48F1-0206131911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6371562"/>
            <a:ext cx="361952" cy="361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60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8536-E9E7-F051-6941-0B3FB9ED173E}"/>
              </a:ext>
            </a:extLst>
          </p:cNvPr>
          <p:cNvSpPr>
            <a:spLocks noGrp="1"/>
          </p:cNvSpPr>
          <p:nvPr>
            <p:ph type="title"/>
          </p:nvPr>
        </p:nvSpPr>
        <p:spPr>
          <a:xfrm>
            <a:off x="594360" y="1"/>
            <a:ext cx="10515600" cy="938784"/>
          </a:xfrm>
        </p:spPr>
        <p:txBody>
          <a:bodyPr/>
          <a:lstStyle/>
          <a:p>
            <a:r>
              <a:rPr lang="en-BE" dirty="0"/>
              <a:t>Test driven development</a:t>
            </a:r>
          </a:p>
        </p:txBody>
      </p:sp>
      <p:sp>
        <p:nvSpPr>
          <p:cNvPr id="3" name="TextBox 2">
            <a:extLst>
              <a:ext uri="{FF2B5EF4-FFF2-40B4-BE49-F238E27FC236}">
                <a16:creationId xmlns:a16="http://schemas.microsoft.com/office/drawing/2014/main" id="{72A314D3-B660-55BB-E575-25ECA134DFFE}"/>
              </a:ext>
            </a:extLst>
          </p:cNvPr>
          <p:cNvSpPr txBox="1"/>
          <p:nvPr/>
        </p:nvSpPr>
        <p:spPr>
          <a:xfrm>
            <a:off x="870857" y="1117600"/>
            <a:ext cx="10072914" cy="5386090"/>
          </a:xfrm>
          <a:prstGeom prst="rect">
            <a:avLst/>
          </a:prstGeom>
          <a:noFill/>
        </p:spPr>
        <p:txBody>
          <a:bodyPr wrap="square" rtlCol="0">
            <a:spAutoFit/>
          </a:bodyPr>
          <a:lstStyle/>
          <a:p>
            <a:pPr marL="285750" indent="-285750">
              <a:buFont typeface="Arial" panose="020B0604020202020204" pitchFamily="34" charset="0"/>
              <a:buChar char="•"/>
            </a:pPr>
            <a:r>
              <a:rPr lang="en-GB" sz="2800" b="0" i="0" dirty="0">
                <a:solidFill>
                  <a:srgbClr val="333333"/>
                </a:solidFill>
                <a:effectLst/>
              </a:rPr>
              <a:t>TDD means that your tests drive the design and development of your code.  You don't write code and then write tests. You write the tests first.</a:t>
            </a:r>
          </a:p>
          <a:p>
            <a:pPr marL="285750" indent="-285750">
              <a:buFont typeface="Arial" panose="020B0604020202020204" pitchFamily="34" charset="0"/>
              <a:buChar char="•"/>
            </a:pPr>
            <a:r>
              <a:rPr lang="en-BE" sz="2800" b="0" i="0" dirty="0">
                <a:solidFill>
                  <a:srgbClr val="1F1F1F"/>
                </a:solidFill>
                <a:effectLst/>
              </a:rPr>
              <a:t> </a:t>
            </a:r>
            <a:r>
              <a:rPr lang="en-GB" sz="2800" b="0" i="0" dirty="0">
                <a:solidFill>
                  <a:srgbClr val="1F1F1F"/>
                </a:solidFill>
                <a:effectLst/>
              </a:rPr>
              <a:t>You write the tests for the code you wish you had, then you write the code to make the tests pass. </a:t>
            </a:r>
          </a:p>
          <a:p>
            <a:pPr marL="285750" indent="-285750">
              <a:buFont typeface="Arial" panose="020B0604020202020204" pitchFamily="34" charset="0"/>
              <a:buChar char="•"/>
            </a:pPr>
            <a:r>
              <a:rPr lang="en-GB" sz="2800" b="0" i="0" dirty="0">
                <a:solidFill>
                  <a:srgbClr val="1F1F1F"/>
                </a:solidFill>
                <a:effectLst/>
                <a:latin typeface="Source Sans Pro" panose="020B0503030403020204" pitchFamily="34" charset="0"/>
              </a:rPr>
              <a:t>How can I write code for tests that I haven't written the code yet?</a:t>
            </a:r>
          </a:p>
          <a:p>
            <a:pPr marL="742950" lvl="1" indent="-285750">
              <a:buFont typeface="Arial" panose="020B0604020202020204" pitchFamily="34" charset="0"/>
              <a:buChar char="•"/>
            </a:pPr>
            <a:r>
              <a:rPr lang="en-GB" sz="2000" b="0" i="0" dirty="0">
                <a:solidFill>
                  <a:srgbClr val="333333"/>
                </a:solidFill>
                <a:effectLst/>
                <a:latin typeface="OpenSans"/>
              </a:rPr>
              <a:t>Think about how you write a design for code you haven't written yet: you describe how the code should behave and then you write code that behaves that way</a:t>
            </a:r>
          </a:p>
          <a:p>
            <a:pPr marL="742950" lvl="1" indent="-285750">
              <a:buFont typeface="Arial" panose="020B0604020202020204" pitchFamily="34" charset="0"/>
              <a:buChar char="•"/>
            </a:pPr>
            <a:r>
              <a:rPr lang="en-GB" sz="2000" b="0" i="0" dirty="0">
                <a:solidFill>
                  <a:srgbClr val="333333"/>
                </a:solidFill>
                <a:effectLst/>
              </a:rPr>
              <a:t>TDD is no different. The test case describes the </a:t>
            </a:r>
            <a:r>
              <a:rPr lang="en-GB" sz="2000" b="0" i="0" dirty="0" err="1">
                <a:solidFill>
                  <a:srgbClr val="333333"/>
                </a:solidFill>
                <a:effectLst/>
              </a:rPr>
              <a:t>behavior</a:t>
            </a:r>
            <a:r>
              <a:rPr lang="en-GB" sz="2000" b="0" i="0" dirty="0">
                <a:solidFill>
                  <a:srgbClr val="333333"/>
                </a:solidFill>
                <a:effectLst/>
              </a:rPr>
              <a:t> that you want the code to have.</a:t>
            </a:r>
          </a:p>
          <a:p>
            <a:pPr marL="285750" indent="-285750">
              <a:buFont typeface="Arial" panose="020B0604020202020204" pitchFamily="34" charset="0"/>
              <a:buChar char="•"/>
            </a:pPr>
            <a:r>
              <a:rPr lang="en-GB" sz="2800" b="0" i="0" dirty="0">
                <a:solidFill>
                  <a:srgbClr val="333333"/>
                </a:solidFill>
                <a:effectLst/>
              </a:rPr>
              <a:t>For TDD, you care about the call. </a:t>
            </a:r>
          </a:p>
          <a:p>
            <a:pPr marL="742950" lvl="1" indent="-285750">
              <a:buFont typeface="Arial" panose="020B0604020202020204" pitchFamily="34" charset="0"/>
              <a:buChar char="•"/>
            </a:pPr>
            <a:r>
              <a:rPr lang="en-GB" sz="2000" b="0" i="0" dirty="0">
                <a:solidFill>
                  <a:srgbClr val="333333"/>
                </a:solidFill>
                <a:effectLst/>
              </a:rPr>
              <a:t>Did the right call get called? Did the right return come back? </a:t>
            </a:r>
          </a:p>
          <a:p>
            <a:pPr marL="742950" lvl="1" indent="-285750">
              <a:buFont typeface="Arial" panose="020B0604020202020204" pitchFamily="34" charset="0"/>
              <a:buChar char="•"/>
            </a:pPr>
            <a:r>
              <a:rPr lang="en-GB" sz="2000" b="0" i="0" dirty="0">
                <a:solidFill>
                  <a:srgbClr val="333333"/>
                </a:solidFill>
                <a:effectLst/>
              </a:rPr>
              <a:t>Did it bring back the right data in the right format? And so on. </a:t>
            </a:r>
          </a:p>
          <a:p>
            <a:pPr marL="742950" lvl="1" indent="-285750">
              <a:buFont typeface="Arial" panose="020B0604020202020204" pitchFamily="34" charset="0"/>
              <a:buChar char="•"/>
            </a:pPr>
            <a:r>
              <a:rPr lang="en-GB" sz="2000" b="0" i="0" dirty="0">
                <a:solidFill>
                  <a:srgbClr val="333333"/>
                </a:solidFill>
                <a:effectLst/>
              </a:rPr>
              <a:t>TDD is used for this unit testing.</a:t>
            </a:r>
          </a:p>
        </p:txBody>
      </p:sp>
    </p:spTree>
    <p:extLst>
      <p:ext uri="{BB962C8B-B14F-4D97-AF65-F5344CB8AC3E}">
        <p14:creationId xmlns:p14="http://schemas.microsoft.com/office/powerpoint/2010/main" val="29739040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1E96-5722-D2C1-5642-DB0A374056D3}"/>
              </a:ext>
            </a:extLst>
          </p:cNvPr>
          <p:cNvSpPr>
            <a:spLocks noGrp="1"/>
          </p:cNvSpPr>
          <p:nvPr>
            <p:ph type="title"/>
          </p:nvPr>
        </p:nvSpPr>
        <p:spPr/>
        <p:txBody>
          <a:bodyPr/>
          <a:lstStyle/>
          <a:p>
            <a:r>
              <a:rPr lang="en-BE" dirty="0"/>
              <a:t>Tools for TDD</a:t>
            </a:r>
          </a:p>
        </p:txBody>
      </p:sp>
      <p:sp>
        <p:nvSpPr>
          <p:cNvPr id="3" name="Content Placeholder 2">
            <a:extLst>
              <a:ext uri="{FF2B5EF4-FFF2-40B4-BE49-F238E27FC236}">
                <a16:creationId xmlns:a16="http://schemas.microsoft.com/office/drawing/2014/main" id="{62D745DB-4BA5-6087-04A2-BEB538B2ECD1}"/>
              </a:ext>
            </a:extLst>
          </p:cNvPr>
          <p:cNvSpPr>
            <a:spLocks noGrp="1"/>
          </p:cNvSpPr>
          <p:nvPr>
            <p:ph idx="1"/>
          </p:nvPr>
        </p:nvSpPr>
        <p:spPr/>
        <p:txBody>
          <a:bodyPr/>
          <a:lstStyle/>
          <a:p>
            <a:r>
              <a:rPr lang="en-GB" b="0" i="0" dirty="0" err="1">
                <a:solidFill>
                  <a:srgbClr val="1F1F1F"/>
                </a:solidFill>
                <a:effectLst/>
                <a:latin typeface="Source Sans Pro" panose="020B0503030403020204" pitchFamily="34" charset="0"/>
              </a:rPr>
              <a:t>xUnit</a:t>
            </a:r>
            <a:r>
              <a:rPr lang="en-GB" b="0" i="0" dirty="0">
                <a:solidFill>
                  <a:srgbClr val="1F1F1F"/>
                </a:solidFill>
                <a:effectLst/>
                <a:latin typeface="Source Sans Pro" panose="020B0503030403020204" pitchFamily="34" charset="0"/>
              </a:rPr>
              <a:t> series:</a:t>
            </a:r>
          </a:p>
          <a:p>
            <a:pPr lvl="1"/>
            <a:r>
              <a:rPr lang="en-GB" b="0" i="0" dirty="0">
                <a:solidFill>
                  <a:srgbClr val="333333"/>
                </a:solidFill>
                <a:effectLst/>
                <a:latin typeface="OpenSans"/>
              </a:rPr>
              <a:t>JUnit for Java, </a:t>
            </a:r>
          </a:p>
          <a:p>
            <a:pPr lvl="1"/>
            <a:r>
              <a:rPr lang="en-GB" b="0" i="0" dirty="0" err="1">
                <a:solidFill>
                  <a:srgbClr val="333333"/>
                </a:solidFill>
                <a:effectLst/>
                <a:latin typeface="OpenSans"/>
              </a:rPr>
              <a:t>PyUnit</a:t>
            </a:r>
            <a:r>
              <a:rPr lang="en-GB" b="0" i="0" dirty="0">
                <a:solidFill>
                  <a:srgbClr val="333333"/>
                </a:solidFill>
                <a:effectLst/>
                <a:latin typeface="OpenSans"/>
              </a:rPr>
              <a:t> for Python, </a:t>
            </a:r>
          </a:p>
          <a:p>
            <a:pPr lvl="1"/>
            <a:r>
              <a:rPr lang="en-GB" b="0" i="0" dirty="0" err="1">
                <a:solidFill>
                  <a:srgbClr val="333333"/>
                </a:solidFill>
                <a:effectLst/>
                <a:latin typeface="OpenSans"/>
              </a:rPr>
              <a:t>NUnit</a:t>
            </a:r>
            <a:r>
              <a:rPr lang="en-GB" b="0" i="0" dirty="0">
                <a:solidFill>
                  <a:srgbClr val="333333"/>
                </a:solidFill>
                <a:effectLst/>
                <a:latin typeface="OpenSans"/>
              </a:rPr>
              <a:t> for </a:t>
            </a:r>
            <a:r>
              <a:rPr lang="en-GB" b="0" i="0" dirty="0" err="1">
                <a:solidFill>
                  <a:srgbClr val="333333"/>
                </a:solidFill>
                <a:effectLst/>
                <a:latin typeface="OpenSans"/>
              </a:rPr>
              <a:t>.Net</a:t>
            </a:r>
            <a:r>
              <a:rPr lang="en-GB" b="0" i="0" dirty="0">
                <a:solidFill>
                  <a:srgbClr val="333333"/>
                </a:solidFill>
                <a:effectLst/>
                <a:latin typeface="OpenSans"/>
              </a:rPr>
              <a:t> platform, and </a:t>
            </a:r>
          </a:p>
          <a:p>
            <a:pPr lvl="1"/>
            <a:r>
              <a:rPr lang="en-GB" b="0" i="0" dirty="0" err="1">
                <a:solidFill>
                  <a:srgbClr val="333333"/>
                </a:solidFill>
                <a:effectLst/>
                <a:latin typeface="OpenSans"/>
              </a:rPr>
              <a:t>Embunit</a:t>
            </a:r>
            <a:r>
              <a:rPr lang="en-GB" b="0" i="0" dirty="0">
                <a:solidFill>
                  <a:srgbClr val="333333"/>
                </a:solidFill>
                <a:effectLst/>
                <a:latin typeface="OpenSans"/>
              </a:rPr>
              <a:t> for C and C++</a:t>
            </a:r>
          </a:p>
          <a:p>
            <a:r>
              <a:rPr lang="en-GB" dirty="0">
                <a:solidFill>
                  <a:srgbClr val="333333"/>
                </a:solidFill>
                <a:latin typeface="OpenSans"/>
              </a:rPr>
              <a:t>Jasmine for JavaScript</a:t>
            </a:r>
          </a:p>
          <a:p>
            <a:r>
              <a:rPr lang="en-GB" b="0" i="0" dirty="0">
                <a:solidFill>
                  <a:srgbClr val="333333"/>
                </a:solidFill>
                <a:effectLst/>
                <a:latin typeface="OpenSans"/>
              </a:rPr>
              <a:t>Mocha for Node.js</a:t>
            </a:r>
          </a:p>
          <a:p>
            <a:r>
              <a:rPr lang="en-GB" dirty="0">
                <a:solidFill>
                  <a:srgbClr val="333333"/>
                </a:solidFill>
                <a:latin typeface="OpenSans"/>
              </a:rPr>
              <a:t>Simplest for PHP</a:t>
            </a:r>
            <a:endParaRPr lang="en-GB" b="0" i="0" dirty="0">
              <a:solidFill>
                <a:srgbClr val="333333"/>
              </a:solidFill>
              <a:effectLst/>
              <a:latin typeface="OpenSans"/>
            </a:endParaRPr>
          </a:p>
          <a:p>
            <a:pPr lvl="1"/>
            <a:endParaRPr lang="en-BE" dirty="0"/>
          </a:p>
        </p:txBody>
      </p:sp>
    </p:spTree>
    <p:extLst>
      <p:ext uri="{BB962C8B-B14F-4D97-AF65-F5344CB8AC3E}">
        <p14:creationId xmlns:p14="http://schemas.microsoft.com/office/powerpoint/2010/main" val="2603154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1E96-5722-D2C1-5642-DB0A374056D3}"/>
              </a:ext>
            </a:extLst>
          </p:cNvPr>
          <p:cNvSpPr>
            <a:spLocks noGrp="1"/>
          </p:cNvSpPr>
          <p:nvPr>
            <p:ph type="title"/>
          </p:nvPr>
        </p:nvSpPr>
        <p:spPr/>
        <p:txBody>
          <a:bodyPr/>
          <a:lstStyle/>
          <a:p>
            <a:r>
              <a:rPr lang="en-BE" dirty="0"/>
              <a:t>Tools for TDD</a:t>
            </a:r>
          </a:p>
        </p:txBody>
      </p:sp>
      <p:sp>
        <p:nvSpPr>
          <p:cNvPr id="3" name="Content Placeholder 2">
            <a:extLst>
              <a:ext uri="{FF2B5EF4-FFF2-40B4-BE49-F238E27FC236}">
                <a16:creationId xmlns:a16="http://schemas.microsoft.com/office/drawing/2014/main" id="{62D745DB-4BA5-6087-04A2-BEB538B2ECD1}"/>
              </a:ext>
            </a:extLst>
          </p:cNvPr>
          <p:cNvSpPr>
            <a:spLocks noGrp="1"/>
          </p:cNvSpPr>
          <p:nvPr>
            <p:ph idx="1"/>
          </p:nvPr>
        </p:nvSpPr>
        <p:spPr/>
        <p:txBody>
          <a:bodyPr>
            <a:normAutofit/>
          </a:bodyPr>
          <a:lstStyle/>
          <a:p>
            <a:pPr lvl="1"/>
            <a:r>
              <a:rPr lang="en-BE" sz="3200" dirty="0"/>
              <a:t>Pyunit</a:t>
            </a:r>
          </a:p>
          <a:p>
            <a:pPr lvl="1"/>
            <a:r>
              <a:rPr lang="en-BE" sz="3200" dirty="0"/>
              <a:t>Nose – </a:t>
            </a:r>
            <a:r>
              <a:rPr lang="en-GB" sz="3200" b="0" i="0" dirty="0">
                <a:solidFill>
                  <a:srgbClr val="1F1F1F"/>
                </a:solidFill>
                <a:effectLst/>
                <a:latin typeface="Source Sans Pro" panose="020B0503030403020204" pitchFamily="34" charset="0"/>
              </a:rPr>
              <a:t>is a test runner</a:t>
            </a:r>
            <a:endParaRPr lang="en-GB" sz="2800" b="0" i="0" dirty="0">
              <a:solidFill>
                <a:srgbClr val="1F1F1F"/>
              </a:solidFill>
              <a:effectLst/>
              <a:latin typeface="Source Sans Pro" panose="020B0503030403020204" pitchFamily="34" charset="0"/>
            </a:endParaRPr>
          </a:p>
          <a:p>
            <a:pPr lvl="2"/>
            <a:r>
              <a:rPr lang="en-GB" sz="2800" b="0" i="0" dirty="0">
                <a:solidFill>
                  <a:srgbClr val="1F1F1F"/>
                </a:solidFill>
                <a:effectLst/>
                <a:latin typeface="Source Sans Pro" panose="020B0503030403020204" pitchFamily="34" charset="0"/>
              </a:rPr>
              <a:t>allows you to add </a:t>
            </a:r>
            <a:r>
              <a:rPr lang="en-GB" sz="2800" b="0" i="0" dirty="0" err="1">
                <a:solidFill>
                  <a:srgbClr val="1F1F1F"/>
                </a:solidFill>
                <a:effectLst/>
                <a:latin typeface="Source Sans Pro" panose="020B0503030403020204" pitchFamily="34" charset="0"/>
              </a:rPr>
              <a:t>color</a:t>
            </a:r>
            <a:r>
              <a:rPr lang="en-GB" sz="2800" b="0" i="0" dirty="0">
                <a:solidFill>
                  <a:srgbClr val="1F1F1F"/>
                </a:solidFill>
                <a:effectLst/>
                <a:latin typeface="Source Sans Pro" panose="020B0503030403020204" pitchFamily="34" charset="0"/>
              </a:rPr>
              <a:t> and formatting and other test output</a:t>
            </a:r>
            <a:endParaRPr lang="en-BE" sz="2800" dirty="0"/>
          </a:p>
          <a:p>
            <a:pPr lvl="2"/>
            <a:r>
              <a:rPr lang="en-BE" sz="2800" b="1" dirty="0"/>
              <a:t>Nose</a:t>
            </a:r>
            <a:r>
              <a:rPr lang="en-BE" sz="2800" dirty="0"/>
              <a:t> has the ability to call the </a:t>
            </a:r>
            <a:r>
              <a:rPr lang="en-BE" sz="2800" b="1" dirty="0"/>
              <a:t>Coverage</a:t>
            </a:r>
            <a:r>
              <a:rPr lang="en-BE" sz="2800" dirty="0"/>
              <a:t> tool</a:t>
            </a:r>
          </a:p>
        </p:txBody>
      </p:sp>
    </p:spTree>
    <p:extLst>
      <p:ext uri="{BB962C8B-B14F-4D97-AF65-F5344CB8AC3E}">
        <p14:creationId xmlns:p14="http://schemas.microsoft.com/office/powerpoint/2010/main" val="336810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8536-E9E7-F051-6941-0B3FB9ED173E}"/>
              </a:ext>
            </a:extLst>
          </p:cNvPr>
          <p:cNvSpPr>
            <a:spLocks noGrp="1"/>
          </p:cNvSpPr>
          <p:nvPr>
            <p:ph type="title"/>
          </p:nvPr>
        </p:nvSpPr>
        <p:spPr>
          <a:xfrm>
            <a:off x="594360" y="1"/>
            <a:ext cx="10515600" cy="938784"/>
          </a:xfrm>
        </p:spPr>
        <p:txBody>
          <a:bodyPr/>
          <a:lstStyle/>
          <a:p>
            <a:r>
              <a:rPr lang="en-BE" dirty="0"/>
              <a:t>Basic TDD workflow</a:t>
            </a:r>
          </a:p>
        </p:txBody>
      </p:sp>
      <p:cxnSp>
        <p:nvCxnSpPr>
          <p:cNvPr id="17" name="Straight Arrow Connector 16">
            <a:extLst>
              <a:ext uri="{FF2B5EF4-FFF2-40B4-BE49-F238E27FC236}">
                <a16:creationId xmlns:a16="http://schemas.microsoft.com/office/drawing/2014/main" id="{ECE58D6A-DE67-0E41-1B7A-0B35F70F259E}"/>
              </a:ext>
            </a:extLst>
          </p:cNvPr>
          <p:cNvCxnSpPr>
            <a:cxnSpLocks/>
          </p:cNvCxnSpPr>
          <p:nvPr/>
        </p:nvCxnSpPr>
        <p:spPr>
          <a:xfrm flipV="1">
            <a:off x="3998976" y="2865120"/>
            <a:ext cx="853440" cy="1264921"/>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4ABEE3D-9BF1-D7B2-F70D-C02BBB1D3A82}"/>
              </a:ext>
            </a:extLst>
          </p:cNvPr>
          <p:cNvSpPr txBox="1"/>
          <p:nvPr/>
        </p:nvSpPr>
        <p:spPr>
          <a:xfrm>
            <a:off x="5050536" y="3282619"/>
            <a:ext cx="1426464" cy="1200329"/>
          </a:xfrm>
          <a:prstGeom prst="rect">
            <a:avLst/>
          </a:prstGeom>
          <a:noFill/>
        </p:spPr>
        <p:txBody>
          <a:bodyPr wrap="square" rtlCol="0">
            <a:spAutoFit/>
          </a:bodyPr>
          <a:lstStyle/>
          <a:p>
            <a:pPr algn="ctr"/>
            <a:r>
              <a:rPr lang="en-BE" sz="2400" dirty="0">
                <a:solidFill>
                  <a:srgbClr val="C00000"/>
                </a:solidFill>
              </a:rPr>
              <a:t>Red</a:t>
            </a:r>
            <a:r>
              <a:rPr lang="en-BE" sz="2400" dirty="0"/>
              <a:t>, </a:t>
            </a:r>
          </a:p>
          <a:p>
            <a:pPr algn="ctr"/>
            <a:r>
              <a:rPr lang="en-BE" sz="2400" dirty="0">
                <a:solidFill>
                  <a:srgbClr val="17792D"/>
                </a:solidFill>
              </a:rPr>
              <a:t>Green</a:t>
            </a:r>
            <a:r>
              <a:rPr lang="en-BE" sz="2400" dirty="0"/>
              <a:t>,</a:t>
            </a:r>
          </a:p>
          <a:p>
            <a:pPr algn="ctr"/>
            <a:r>
              <a:rPr lang="en-BE" sz="2400" dirty="0">
                <a:solidFill>
                  <a:srgbClr val="0C00FF"/>
                </a:solidFill>
              </a:rPr>
              <a:t>Refactor</a:t>
            </a:r>
          </a:p>
        </p:txBody>
      </p:sp>
      <p:grpSp>
        <p:nvGrpSpPr>
          <p:cNvPr id="23" name="Group 22">
            <a:extLst>
              <a:ext uri="{FF2B5EF4-FFF2-40B4-BE49-F238E27FC236}">
                <a16:creationId xmlns:a16="http://schemas.microsoft.com/office/drawing/2014/main" id="{2E511F23-ECE6-51CE-01C7-F167CE331AA9}"/>
              </a:ext>
            </a:extLst>
          </p:cNvPr>
          <p:cNvGrpSpPr/>
          <p:nvPr/>
        </p:nvGrpSpPr>
        <p:grpSpPr>
          <a:xfrm>
            <a:off x="4669536" y="1338071"/>
            <a:ext cx="3694176" cy="1633729"/>
            <a:chOff x="4669536" y="1338071"/>
            <a:chExt cx="3694176" cy="1633729"/>
          </a:xfrm>
        </p:grpSpPr>
        <p:sp>
          <p:nvSpPr>
            <p:cNvPr id="4" name="Oval 3">
              <a:extLst>
                <a:ext uri="{FF2B5EF4-FFF2-40B4-BE49-F238E27FC236}">
                  <a16:creationId xmlns:a16="http://schemas.microsoft.com/office/drawing/2014/main" id="{B2FB32CC-1B1F-B4EC-AC82-7234103FC371}"/>
                </a:ext>
              </a:extLst>
            </p:cNvPr>
            <p:cNvSpPr/>
            <p:nvPr/>
          </p:nvSpPr>
          <p:spPr>
            <a:xfrm>
              <a:off x="4669536" y="1338071"/>
              <a:ext cx="1706880" cy="1633729"/>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2400" dirty="0"/>
                <a:t>RED</a:t>
              </a:r>
            </a:p>
            <a:p>
              <a:pPr algn="ctr"/>
              <a:r>
                <a:rPr lang="en-BE" sz="2400" dirty="0"/>
                <a:t>(Fail)</a:t>
              </a:r>
            </a:p>
          </p:txBody>
        </p:sp>
        <p:sp>
          <p:nvSpPr>
            <p:cNvPr id="20" name="TextBox 19">
              <a:extLst>
                <a:ext uri="{FF2B5EF4-FFF2-40B4-BE49-F238E27FC236}">
                  <a16:creationId xmlns:a16="http://schemas.microsoft.com/office/drawing/2014/main" id="{AE975BE8-A0C1-41A9-ACDC-650ACAE24449}"/>
                </a:ext>
              </a:extLst>
            </p:cNvPr>
            <p:cNvSpPr txBox="1"/>
            <p:nvPr/>
          </p:nvSpPr>
          <p:spPr>
            <a:xfrm>
              <a:off x="6510528" y="1650414"/>
              <a:ext cx="1853184" cy="646331"/>
            </a:xfrm>
            <a:prstGeom prst="rect">
              <a:avLst/>
            </a:prstGeom>
            <a:noFill/>
          </p:spPr>
          <p:txBody>
            <a:bodyPr wrap="square" rtlCol="0">
              <a:spAutoFit/>
            </a:bodyPr>
            <a:lstStyle/>
            <a:p>
              <a:r>
                <a:rPr lang="en-BE" dirty="0">
                  <a:solidFill>
                    <a:srgbClr val="C00000"/>
                  </a:solidFill>
                </a:rPr>
                <a:t>Write test case that fails</a:t>
              </a:r>
            </a:p>
          </p:txBody>
        </p:sp>
      </p:grpSp>
      <p:grpSp>
        <p:nvGrpSpPr>
          <p:cNvPr id="24" name="Group 23">
            <a:extLst>
              <a:ext uri="{FF2B5EF4-FFF2-40B4-BE49-F238E27FC236}">
                <a16:creationId xmlns:a16="http://schemas.microsoft.com/office/drawing/2014/main" id="{D60BCA5A-50D3-AB9E-3D2C-5BDB3D69184D}"/>
              </a:ext>
            </a:extLst>
          </p:cNvPr>
          <p:cNvGrpSpPr/>
          <p:nvPr/>
        </p:nvGrpSpPr>
        <p:grpSpPr>
          <a:xfrm>
            <a:off x="6376416" y="2609088"/>
            <a:ext cx="4218432" cy="3194303"/>
            <a:chOff x="6376416" y="2609088"/>
            <a:chExt cx="4218432" cy="3194303"/>
          </a:xfrm>
        </p:grpSpPr>
        <p:sp>
          <p:nvSpPr>
            <p:cNvPr id="5" name="Oval 4">
              <a:extLst>
                <a:ext uri="{FF2B5EF4-FFF2-40B4-BE49-F238E27FC236}">
                  <a16:creationId xmlns:a16="http://schemas.microsoft.com/office/drawing/2014/main" id="{784178EA-4EB7-FAB8-7D1F-583CC412F1F9}"/>
                </a:ext>
              </a:extLst>
            </p:cNvPr>
            <p:cNvSpPr/>
            <p:nvPr/>
          </p:nvSpPr>
          <p:spPr>
            <a:xfrm>
              <a:off x="6961632" y="4169662"/>
              <a:ext cx="1706880" cy="1633729"/>
            </a:xfrm>
            <a:prstGeom prst="ellipse">
              <a:avLst/>
            </a:prstGeom>
            <a:solidFill>
              <a:srgbClr val="17792D"/>
            </a:solidFill>
            <a:ln>
              <a:solidFill>
                <a:srgbClr val="1779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2400" dirty="0"/>
                <a:t>GREEN</a:t>
              </a:r>
            </a:p>
            <a:p>
              <a:pPr algn="ctr"/>
              <a:r>
                <a:rPr lang="en-BE" sz="2400" dirty="0"/>
                <a:t>(Pass)</a:t>
              </a:r>
            </a:p>
          </p:txBody>
        </p:sp>
        <p:cxnSp>
          <p:nvCxnSpPr>
            <p:cNvPr id="13" name="Straight Arrow Connector 12">
              <a:extLst>
                <a:ext uri="{FF2B5EF4-FFF2-40B4-BE49-F238E27FC236}">
                  <a16:creationId xmlns:a16="http://schemas.microsoft.com/office/drawing/2014/main" id="{FC2BC5B2-5C55-993D-F57D-7DDB891B2457}"/>
                </a:ext>
              </a:extLst>
            </p:cNvPr>
            <p:cNvCxnSpPr/>
            <p:nvPr/>
          </p:nvCxnSpPr>
          <p:spPr>
            <a:xfrm>
              <a:off x="6376416" y="2609088"/>
              <a:ext cx="963168" cy="140208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37466CF-EC64-A603-C5ED-F691D0814973}"/>
                </a:ext>
              </a:extLst>
            </p:cNvPr>
            <p:cNvSpPr txBox="1"/>
            <p:nvPr/>
          </p:nvSpPr>
          <p:spPr>
            <a:xfrm>
              <a:off x="8741664" y="4697909"/>
              <a:ext cx="1853184" cy="646331"/>
            </a:xfrm>
            <a:prstGeom prst="rect">
              <a:avLst/>
            </a:prstGeom>
            <a:noFill/>
          </p:spPr>
          <p:txBody>
            <a:bodyPr wrap="square" rtlCol="0">
              <a:spAutoFit/>
            </a:bodyPr>
            <a:lstStyle/>
            <a:p>
              <a:r>
                <a:rPr lang="en-BE" dirty="0">
                  <a:solidFill>
                    <a:srgbClr val="17792D"/>
                  </a:solidFill>
                </a:rPr>
                <a:t>Write test case that fails</a:t>
              </a:r>
            </a:p>
          </p:txBody>
        </p:sp>
      </p:grpSp>
      <p:grpSp>
        <p:nvGrpSpPr>
          <p:cNvPr id="25" name="Group 24">
            <a:extLst>
              <a:ext uri="{FF2B5EF4-FFF2-40B4-BE49-F238E27FC236}">
                <a16:creationId xmlns:a16="http://schemas.microsoft.com/office/drawing/2014/main" id="{1A59A064-3B25-F5A9-1A5E-5F4FB6BD1445}"/>
              </a:ext>
            </a:extLst>
          </p:cNvPr>
          <p:cNvGrpSpPr/>
          <p:nvPr/>
        </p:nvGrpSpPr>
        <p:grpSpPr>
          <a:xfrm>
            <a:off x="1164336" y="4169663"/>
            <a:ext cx="5596128" cy="1673351"/>
            <a:chOff x="1164336" y="4169663"/>
            <a:chExt cx="5596128" cy="1673351"/>
          </a:xfrm>
        </p:grpSpPr>
        <p:sp>
          <p:nvSpPr>
            <p:cNvPr id="6" name="Oval 5">
              <a:extLst>
                <a:ext uri="{FF2B5EF4-FFF2-40B4-BE49-F238E27FC236}">
                  <a16:creationId xmlns:a16="http://schemas.microsoft.com/office/drawing/2014/main" id="{96A1CE0C-4811-078E-69AE-BCA7C93AC122}"/>
                </a:ext>
              </a:extLst>
            </p:cNvPr>
            <p:cNvSpPr/>
            <p:nvPr/>
          </p:nvSpPr>
          <p:spPr>
            <a:xfrm>
              <a:off x="2865120" y="4169663"/>
              <a:ext cx="1706880" cy="1633729"/>
            </a:xfrm>
            <a:prstGeom prst="ellipse">
              <a:avLst/>
            </a:prstGeom>
            <a:solidFill>
              <a:srgbClr val="0C00FF"/>
            </a:solidFill>
            <a:ln>
              <a:solidFill>
                <a:srgbClr val="17792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REFACTOR</a:t>
              </a:r>
            </a:p>
          </p:txBody>
        </p:sp>
        <p:cxnSp>
          <p:nvCxnSpPr>
            <p:cNvPr id="14" name="Straight Arrow Connector 13">
              <a:extLst>
                <a:ext uri="{FF2B5EF4-FFF2-40B4-BE49-F238E27FC236}">
                  <a16:creationId xmlns:a16="http://schemas.microsoft.com/office/drawing/2014/main" id="{1FD75121-BE08-9C8D-E6D0-79BBCD2A9688}"/>
                </a:ext>
              </a:extLst>
            </p:cNvPr>
            <p:cNvCxnSpPr>
              <a:cxnSpLocks/>
            </p:cNvCxnSpPr>
            <p:nvPr/>
          </p:nvCxnSpPr>
          <p:spPr>
            <a:xfrm flipH="1">
              <a:off x="4767072" y="5102351"/>
              <a:ext cx="1993392" cy="0"/>
            </a:xfrm>
            <a:prstGeom prst="straightConnector1">
              <a:avLst/>
            </a:prstGeom>
            <a:ln w="762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5087929-8189-5F90-9F59-34C43C960AC2}"/>
                </a:ext>
              </a:extLst>
            </p:cNvPr>
            <p:cNvSpPr txBox="1"/>
            <p:nvPr/>
          </p:nvSpPr>
          <p:spPr>
            <a:xfrm>
              <a:off x="1164336" y="5196683"/>
              <a:ext cx="1853184" cy="646331"/>
            </a:xfrm>
            <a:prstGeom prst="rect">
              <a:avLst/>
            </a:prstGeom>
            <a:noFill/>
          </p:spPr>
          <p:txBody>
            <a:bodyPr wrap="square" rtlCol="0">
              <a:spAutoFit/>
            </a:bodyPr>
            <a:lstStyle/>
            <a:p>
              <a:r>
                <a:rPr lang="en-BE" dirty="0">
                  <a:solidFill>
                    <a:srgbClr val="0C00FF"/>
                  </a:solidFill>
                </a:rPr>
                <a:t>Improve the code quality</a:t>
              </a:r>
            </a:p>
          </p:txBody>
        </p:sp>
      </p:grpSp>
      <p:sp>
        <p:nvSpPr>
          <p:cNvPr id="3" name="TextBox 2">
            <a:extLst>
              <a:ext uri="{FF2B5EF4-FFF2-40B4-BE49-F238E27FC236}">
                <a16:creationId xmlns:a16="http://schemas.microsoft.com/office/drawing/2014/main" id="{956DF46C-F76B-D94F-F71A-D3E26B2D14D9}"/>
              </a:ext>
            </a:extLst>
          </p:cNvPr>
          <p:cNvSpPr txBox="1"/>
          <p:nvPr/>
        </p:nvSpPr>
        <p:spPr>
          <a:xfrm>
            <a:off x="577406" y="6117596"/>
            <a:ext cx="10017442" cy="523220"/>
          </a:xfrm>
          <a:prstGeom prst="rect">
            <a:avLst/>
          </a:prstGeom>
          <a:noFill/>
          <a:ln w="28575">
            <a:solidFill>
              <a:srgbClr val="0C00FF"/>
            </a:solidFill>
          </a:ln>
        </p:spPr>
        <p:txBody>
          <a:bodyPr wrap="square" rtlCol="0">
            <a:spAutoFit/>
          </a:bodyPr>
          <a:lstStyle/>
          <a:p>
            <a:r>
              <a:rPr lang="en-BE" sz="2800" dirty="0"/>
              <a:t>I have prepared the lab which will guide you in practicing with TDD</a:t>
            </a:r>
          </a:p>
        </p:txBody>
      </p:sp>
    </p:spTree>
    <p:extLst>
      <p:ext uri="{BB962C8B-B14F-4D97-AF65-F5344CB8AC3E}">
        <p14:creationId xmlns:p14="http://schemas.microsoft.com/office/powerpoint/2010/main" val="219251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ssolv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dissolv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dissolv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8536-E9E7-F051-6941-0B3FB9ED173E}"/>
              </a:ext>
            </a:extLst>
          </p:cNvPr>
          <p:cNvSpPr>
            <a:spLocks noGrp="1"/>
          </p:cNvSpPr>
          <p:nvPr>
            <p:ph type="title"/>
          </p:nvPr>
        </p:nvSpPr>
        <p:spPr>
          <a:xfrm>
            <a:off x="594360" y="1"/>
            <a:ext cx="10515600" cy="938784"/>
          </a:xfrm>
        </p:spPr>
        <p:txBody>
          <a:bodyPr/>
          <a:lstStyle/>
          <a:p>
            <a:r>
              <a:rPr lang="en-BE" dirty="0"/>
              <a:t>Scenario Requirements</a:t>
            </a:r>
          </a:p>
        </p:txBody>
      </p:sp>
      <p:sp>
        <p:nvSpPr>
          <p:cNvPr id="3" name="TextBox 2">
            <a:extLst>
              <a:ext uri="{FF2B5EF4-FFF2-40B4-BE49-F238E27FC236}">
                <a16:creationId xmlns:a16="http://schemas.microsoft.com/office/drawing/2014/main" id="{EB991D17-CCAC-0D3A-B27B-B45B7B6476A7}"/>
              </a:ext>
            </a:extLst>
          </p:cNvPr>
          <p:cNvSpPr txBox="1"/>
          <p:nvPr/>
        </p:nvSpPr>
        <p:spPr>
          <a:xfrm>
            <a:off x="655320" y="938785"/>
            <a:ext cx="11202851" cy="3847207"/>
          </a:xfrm>
          <a:prstGeom prst="rect">
            <a:avLst/>
          </a:prstGeom>
          <a:noFill/>
        </p:spPr>
        <p:txBody>
          <a:bodyPr wrap="square" rtlCol="0">
            <a:spAutoFit/>
          </a:bodyPr>
          <a:lstStyle/>
          <a:p>
            <a:pPr marL="393750" indent="-393750">
              <a:buFont typeface="Arial" panose="020B0604020202020204" pitchFamily="34" charset="0"/>
              <a:buChar char="•"/>
            </a:pPr>
            <a:r>
              <a:rPr lang="en-BE" sz="3200" dirty="0"/>
              <a:t>Create a web service that can keep track of multiple counters, like hit counters on a web page</a:t>
            </a:r>
          </a:p>
          <a:p>
            <a:pPr marL="393750" indent="-393750">
              <a:buFont typeface="Arial" panose="020B0604020202020204" pitchFamily="34" charset="0"/>
              <a:buChar char="•"/>
            </a:pPr>
            <a:r>
              <a:rPr lang="en-BE" sz="3200" dirty="0"/>
              <a:t>API must be RESTFul </a:t>
            </a:r>
          </a:p>
          <a:p>
            <a:pPr marL="393750" indent="-393750">
              <a:buFont typeface="Arial" panose="020B0604020202020204" pitchFamily="34" charset="0"/>
              <a:buChar char="•"/>
            </a:pPr>
            <a:r>
              <a:rPr lang="en-BE" sz="3200" dirty="0"/>
              <a:t>Endpoint should be called /counters</a:t>
            </a:r>
          </a:p>
          <a:p>
            <a:pPr marL="393750" indent="-393750">
              <a:buFont typeface="Arial" panose="020B0604020202020204" pitchFamily="34" charset="0"/>
              <a:buChar char="•"/>
            </a:pPr>
            <a:r>
              <a:rPr lang="en-BE" sz="3200" dirty="0"/>
              <a:t>When creating a counter, you specify the name of the path</a:t>
            </a:r>
          </a:p>
          <a:p>
            <a:pPr marL="850950" lvl="1" indent="-393750">
              <a:buFont typeface="Arial" panose="020B0604020202020204" pitchFamily="34" charset="0"/>
              <a:buChar char="•"/>
            </a:pPr>
            <a:r>
              <a:rPr lang="en-GB" sz="3200" dirty="0"/>
              <a:t>E</a:t>
            </a:r>
            <a:r>
              <a:rPr lang="en-BE" sz="3200" dirty="0"/>
              <a:t>.g., /counters/shoes</a:t>
            </a:r>
          </a:p>
          <a:p>
            <a:pPr marL="393750" indent="-393750">
              <a:buFont typeface="Arial" panose="020B0604020202020204" pitchFamily="34" charset="0"/>
              <a:buChar char="•"/>
            </a:pPr>
            <a:r>
              <a:rPr lang="en-BE" sz="3200" dirty="0"/>
              <a:t>Duplicate names should return a conflict error code</a:t>
            </a:r>
          </a:p>
          <a:p>
            <a:pPr marL="850950" lvl="1" indent="-393750">
              <a:buFont typeface="Arial" panose="020B0604020202020204" pitchFamily="34" charset="0"/>
              <a:buChar char="•"/>
            </a:pPr>
            <a:r>
              <a:rPr lang="en-GB" sz="2000" b="0" i="0" dirty="0">
                <a:solidFill>
                  <a:srgbClr val="333333"/>
                </a:solidFill>
                <a:effectLst/>
              </a:rPr>
              <a:t>The error codes for HTTP conflict in a RESTful service is 429 Conflict.</a:t>
            </a:r>
            <a:endParaRPr lang="en-BE" sz="3200" dirty="0"/>
          </a:p>
        </p:txBody>
      </p:sp>
      <p:pic>
        <p:nvPicPr>
          <p:cNvPr id="5" name="Picture 4" descr="A screen shot of a computer code&#10;&#10;Description automatically generated">
            <a:extLst>
              <a:ext uri="{FF2B5EF4-FFF2-40B4-BE49-F238E27FC236}">
                <a16:creationId xmlns:a16="http://schemas.microsoft.com/office/drawing/2014/main" id="{7DDC50CD-5A21-6EEA-F501-6BE648D49850}"/>
              </a:ext>
            </a:extLst>
          </p:cNvPr>
          <p:cNvPicPr>
            <a:picLocks noChangeAspect="1"/>
          </p:cNvPicPr>
          <p:nvPr/>
        </p:nvPicPr>
        <p:blipFill>
          <a:blip r:embed="rId3"/>
          <a:stretch>
            <a:fillRect/>
          </a:stretch>
        </p:blipFill>
        <p:spPr>
          <a:xfrm>
            <a:off x="3464730" y="4785992"/>
            <a:ext cx="3821441" cy="1901665"/>
          </a:xfrm>
          <a:prstGeom prst="rect">
            <a:avLst/>
          </a:prstGeom>
        </p:spPr>
      </p:pic>
    </p:spTree>
    <p:extLst>
      <p:ext uri="{BB962C8B-B14F-4D97-AF65-F5344CB8AC3E}">
        <p14:creationId xmlns:p14="http://schemas.microsoft.com/office/powerpoint/2010/main" val="23207736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8536-E9E7-F051-6941-0B3FB9ED173E}"/>
              </a:ext>
            </a:extLst>
          </p:cNvPr>
          <p:cNvSpPr>
            <a:spLocks noGrp="1"/>
          </p:cNvSpPr>
          <p:nvPr>
            <p:ph type="title"/>
          </p:nvPr>
        </p:nvSpPr>
        <p:spPr>
          <a:xfrm>
            <a:off x="631371" y="232229"/>
            <a:ext cx="10515600" cy="938784"/>
          </a:xfrm>
        </p:spPr>
        <p:txBody>
          <a:bodyPr/>
          <a:lstStyle/>
          <a:p>
            <a:r>
              <a:rPr lang="en-BE" dirty="0"/>
              <a:t>It should create a counter</a:t>
            </a:r>
          </a:p>
        </p:txBody>
      </p:sp>
      <p:sp>
        <p:nvSpPr>
          <p:cNvPr id="3" name="TextBox 2">
            <a:extLst>
              <a:ext uri="{FF2B5EF4-FFF2-40B4-BE49-F238E27FC236}">
                <a16:creationId xmlns:a16="http://schemas.microsoft.com/office/drawing/2014/main" id="{EB991D17-CCAC-0D3A-B27B-B45B7B6476A7}"/>
              </a:ext>
            </a:extLst>
          </p:cNvPr>
          <p:cNvSpPr txBox="1"/>
          <p:nvPr/>
        </p:nvSpPr>
        <p:spPr>
          <a:xfrm>
            <a:off x="631371" y="1591928"/>
            <a:ext cx="9528629" cy="4031873"/>
          </a:xfrm>
          <a:prstGeom prst="rect">
            <a:avLst/>
          </a:prstGeom>
          <a:noFill/>
        </p:spPr>
        <p:txBody>
          <a:bodyPr wrap="square" rtlCol="0">
            <a:spAutoFit/>
          </a:bodyPr>
          <a:lstStyle/>
          <a:p>
            <a:pPr marL="393750" indent="-393750">
              <a:buFont typeface="Arial" panose="020B0604020202020204" pitchFamily="34" charset="0"/>
              <a:buChar char="•"/>
            </a:pPr>
            <a:r>
              <a:rPr lang="en-BE" sz="3200" dirty="0"/>
              <a:t>Given the requirements, write a test case</a:t>
            </a:r>
          </a:p>
          <a:p>
            <a:pPr marL="850950" lvl="1" indent="-393750">
              <a:buFont typeface="Arial" panose="020B0604020202020204" pitchFamily="34" charset="0"/>
              <a:buChar char="•"/>
            </a:pPr>
            <a:r>
              <a:rPr lang="en-BE" sz="3200" dirty="0"/>
              <a:t>By calling POST /counters/shoes</a:t>
            </a:r>
          </a:p>
          <a:p>
            <a:pPr marL="850950" lvl="1" indent="-393750">
              <a:buFont typeface="Arial" panose="020B0604020202020204" pitchFamily="34" charset="0"/>
              <a:buChar char="•"/>
            </a:pPr>
            <a:r>
              <a:rPr lang="en-BE" sz="3200" dirty="0"/>
              <a:t>S</a:t>
            </a:r>
            <a:r>
              <a:rPr lang="en-GB" sz="3200" dirty="0" err="1"/>
              <a:t>i</a:t>
            </a:r>
            <a:r>
              <a:rPr lang="en-BE" sz="3200" dirty="0"/>
              <a:t>nce the API is RESTFul, Return code equals: 201_CREATED</a:t>
            </a:r>
          </a:p>
          <a:p>
            <a:pPr marL="850950" lvl="1" indent="-393750">
              <a:buFont typeface="Arial" panose="020B0604020202020204" pitchFamily="34" charset="0"/>
              <a:buChar char="•"/>
            </a:pPr>
            <a:r>
              <a:rPr lang="en-BE" sz="3200" dirty="0"/>
              <a:t>Data equals: {“shoes”: 0 }</a:t>
            </a:r>
          </a:p>
          <a:p>
            <a:pPr marL="850950" lvl="1" indent="-393750">
              <a:buFont typeface="Arial" panose="020B0604020202020204" pitchFamily="34" charset="0"/>
              <a:buChar char="•"/>
            </a:pPr>
            <a:r>
              <a:rPr lang="en-BE" sz="3200" dirty="0"/>
              <a:t>Calling POST /counters/toys</a:t>
            </a:r>
          </a:p>
          <a:p>
            <a:pPr marL="850950" lvl="1" indent="-393750">
              <a:buFont typeface="Arial" panose="020B0604020202020204" pitchFamily="34" charset="0"/>
              <a:buChar char="•"/>
            </a:pPr>
            <a:r>
              <a:rPr lang="en-BE" sz="3200" dirty="0"/>
              <a:t>Return code equals: 201_CREATED</a:t>
            </a:r>
          </a:p>
          <a:p>
            <a:pPr marL="850950" lvl="1" indent="-393750">
              <a:buFont typeface="Arial" panose="020B0604020202020204" pitchFamily="34" charset="0"/>
              <a:buChar char="•"/>
            </a:pPr>
            <a:r>
              <a:rPr lang="en-BE" sz="3200" dirty="0"/>
              <a:t>Data equals: {“toys”: 1 }</a:t>
            </a:r>
          </a:p>
        </p:txBody>
      </p:sp>
    </p:spTree>
    <p:extLst>
      <p:ext uri="{BB962C8B-B14F-4D97-AF65-F5344CB8AC3E}">
        <p14:creationId xmlns:p14="http://schemas.microsoft.com/office/powerpoint/2010/main" val="4215452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290A-F98A-36FF-D65C-D4B0BBAF6D57}"/>
              </a:ext>
            </a:extLst>
          </p:cNvPr>
          <p:cNvSpPr>
            <a:spLocks noGrp="1"/>
          </p:cNvSpPr>
          <p:nvPr>
            <p:ph type="title"/>
          </p:nvPr>
        </p:nvSpPr>
        <p:spPr>
          <a:xfrm>
            <a:off x="518278" y="0"/>
            <a:ext cx="10515600" cy="950976"/>
          </a:xfrm>
        </p:spPr>
        <p:txBody>
          <a:bodyPr/>
          <a:lstStyle/>
          <a:p>
            <a:r>
              <a:rPr lang="en-BE" dirty="0"/>
              <a:t>Software testing levels</a:t>
            </a:r>
          </a:p>
        </p:txBody>
      </p:sp>
      <p:sp>
        <p:nvSpPr>
          <p:cNvPr id="7" name="Rectangle 6">
            <a:extLst>
              <a:ext uri="{FF2B5EF4-FFF2-40B4-BE49-F238E27FC236}">
                <a16:creationId xmlns:a16="http://schemas.microsoft.com/office/drawing/2014/main" id="{D1E22871-B54B-E79D-15D1-77E35E3DD088}"/>
              </a:ext>
            </a:extLst>
          </p:cNvPr>
          <p:cNvSpPr/>
          <p:nvPr/>
        </p:nvSpPr>
        <p:spPr>
          <a:xfrm>
            <a:off x="518278" y="5693664"/>
            <a:ext cx="3943994" cy="768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4000" dirty="0"/>
              <a:t>Unit Test</a:t>
            </a:r>
          </a:p>
        </p:txBody>
      </p:sp>
      <p:sp>
        <p:nvSpPr>
          <p:cNvPr id="8" name="TextBox 7">
            <a:extLst>
              <a:ext uri="{FF2B5EF4-FFF2-40B4-BE49-F238E27FC236}">
                <a16:creationId xmlns:a16="http://schemas.microsoft.com/office/drawing/2014/main" id="{C13B24AA-55A5-F4EC-7952-12DD1CDF0D88}"/>
              </a:ext>
            </a:extLst>
          </p:cNvPr>
          <p:cNvSpPr txBox="1"/>
          <p:nvPr/>
        </p:nvSpPr>
        <p:spPr>
          <a:xfrm>
            <a:off x="4584074" y="5477547"/>
            <a:ext cx="6705600" cy="1200329"/>
          </a:xfrm>
          <a:prstGeom prst="rect">
            <a:avLst/>
          </a:prstGeom>
          <a:noFill/>
        </p:spPr>
        <p:txBody>
          <a:bodyPr wrap="square" rtlCol="0">
            <a:spAutoFit/>
          </a:bodyPr>
          <a:lstStyle/>
          <a:p>
            <a:pPr marL="285750" indent="-285750">
              <a:buFont typeface="Arial" panose="020B0604020202020204" pitchFamily="34" charset="0"/>
              <a:buChar char="•"/>
            </a:pPr>
            <a:r>
              <a:rPr lang="en-BE" dirty="0"/>
              <a:t>Testing individual units, e.g., </a:t>
            </a:r>
            <a:r>
              <a:rPr lang="en-GB" dirty="0"/>
              <a:t>f</a:t>
            </a:r>
            <a:r>
              <a:rPr lang="en-BE" dirty="0"/>
              <a:t>unctions of methods</a:t>
            </a:r>
          </a:p>
          <a:p>
            <a:pPr marL="285750" indent="-285750">
              <a:buFont typeface="Arial" panose="020B0604020202020204" pitchFamily="34" charset="0"/>
              <a:buChar char="•"/>
            </a:pPr>
            <a:r>
              <a:rPr lang="en-BE" dirty="0"/>
              <a:t>Happy paths and sad paths, e.g., if and else paths</a:t>
            </a:r>
          </a:p>
          <a:p>
            <a:pPr marL="285750" indent="-285750">
              <a:buFont typeface="Arial" panose="020B0604020202020204" pitchFamily="34" charset="0"/>
              <a:buChar char="•"/>
            </a:pPr>
            <a:r>
              <a:rPr lang="en-GB" dirty="0"/>
              <a:t>I</a:t>
            </a:r>
            <a:r>
              <a:rPr lang="en-BE" dirty="0"/>
              <a:t>s my module working?</a:t>
            </a:r>
          </a:p>
          <a:p>
            <a:pPr marL="285750" indent="-285750">
              <a:buFont typeface="Arial" panose="020B0604020202020204" pitchFamily="34" charset="0"/>
              <a:buChar char="•"/>
            </a:pPr>
            <a:r>
              <a:rPr lang="en-BE" dirty="0"/>
              <a:t>Tests run in the CI server</a:t>
            </a:r>
          </a:p>
        </p:txBody>
      </p:sp>
      <p:sp>
        <p:nvSpPr>
          <p:cNvPr id="9" name="Rectangle 8">
            <a:extLst>
              <a:ext uri="{FF2B5EF4-FFF2-40B4-BE49-F238E27FC236}">
                <a16:creationId xmlns:a16="http://schemas.microsoft.com/office/drawing/2014/main" id="{A0E3B79D-E573-A48E-ECE6-47A4A688981A}"/>
              </a:ext>
            </a:extLst>
          </p:cNvPr>
          <p:cNvSpPr/>
          <p:nvPr/>
        </p:nvSpPr>
        <p:spPr>
          <a:xfrm>
            <a:off x="518278" y="4328315"/>
            <a:ext cx="3943994" cy="768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4000" dirty="0"/>
              <a:t>Integration Tests</a:t>
            </a:r>
          </a:p>
        </p:txBody>
      </p:sp>
      <p:sp>
        <p:nvSpPr>
          <p:cNvPr id="10" name="TextBox 9">
            <a:extLst>
              <a:ext uri="{FF2B5EF4-FFF2-40B4-BE49-F238E27FC236}">
                <a16:creationId xmlns:a16="http://schemas.microsoft.com/office/drawing/2014/main" id="{6B0B81BC-8307-5845-E14B-70669FB0F9CB}"/>
              </a:ext>
            </a:extLst>
          </p:cNvPr>
          <p:cNvSpPr txBox="1"/>
          <p:nvPr/>
        </p:nvSpPr>
        <p:spPr>
          <a:xfrm>
            <a:off x="4584074" y="4112198"/>
            <a:ext cx="7223878" cy="1200329"/>
          </a:xfrm>
          <a:prstGeom prst="rect">
            <a:avLst/>
          </a:prstGeom>
          <a:noFill/>
        </p:spPr>
        <p:txBody>
          <a:bodyPr wrap="square" rtlCol="0">
            <a:spAutoFit/>
          </a:bodyPr>
          <a:lstStyle/>
          <a:p>
            <a:pPr marL="285750" indent="-285750">
              <a:buFont typeface="Arial" panose="020B0604020202020204" pitchFamily="34" charset="0"/>
              <a:buChar char="•"/>
            </a:pPr>
            <a:r>
              <a:rPr lang="en-BE" dirty="0"/>
              <a:t>Testing individual units as a group</a:t>
            </a:r>
          </a:p>
          <a:p>
            <a:pPr marL="285750" indent="-285750">
              <a:buFont typeface="Arial" panose="020B0604020202020204" pitchFamily="34" charset="0"/>
              <a:buChar char="•"/>
            </a:pPr>
            <a:r>
              <a:rPr lang="en-BE" dirty="0"/>
              <a:t>Expose flaws between integrated units.</a:t>
            </a:r>
          </a:p>
          <a:p>
            <a:pPr marL="285750" indent="-285750">
              <a:buFont typeface="Arial" panose="020B0604020202020204" pitchFamily="34" charset="0"/>
              <a:buChar char="•"/>
            </a:pPr>
            <a:r>
              <a:rPr lang="en-BE" dirty="0"/>
              <a:t>Are the units calling the API correctly?</a:t>
            </a:r>
          </a:p>
          <a:p>
            <a:pPr marL="285750" indent="-285750">
              <a:buFont typeface="Arial" panose="020B0604020202020204" pitchFamily="34" charset="0"/>
              <a:buChar char="•"/>
            </a:pPr>
            <a:r>
              <a:rPr lang="en-BE" dirty="0"/>
              <a:t>Testing the behaviour of the different modules that make up the system</a:t>
            </a:r>
          </a:p>
        </p:txBody>
      </p:sp>
      <p:sp>
        <p:nvSpPr>
          <p:cNvPr id="11" name="Rectangle 10">
            <a:extLst>
              <a:ext uri="{FF2B5EF4-FFF2-40B4-BE49-F238E27FC236}">
                <a16:creationId xmlns:a16="http://schemas.microsoft.com/office/drawing/2014/main" id="{0274363B-1BCF-392B-1AF3-343DCCA535D3}"/>
              </a:ext>
            </a:extLst>
          </p:cNvPr>
          <p:cNvSpPr/>
          <p:nvPr/>
        </p:nvSpPr>
        <p:spPr>
          <a:xfrm>
            <a:off x="518278" y="2938272"/>
            <a:ext cx="3943994" cy="768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4000" dirty="0"/>
              <a:t>System Tests</a:t>
            </a:r>
          </a:p>
        </p:txBody>
      </p:sp>
      <p:sp>
        <p:nvSpPr>
          <p:cNvPr id="12" name="TextBox 11">
            <a:extLst>
              <a:ext uri="{FF2B5EF4-FFF2-40B4-BE49-F238E27FC236}">
                <a16:creationId xmlns:a16="http://schemas.microsoft.com/office/drawing/2014/main" id="{5E3CB337-C9F7-B3F7-47B2-556C852BAF74}"/>
              </a:ext>
            </a:extLst>
          </p:cNvPr>
          <p:cNvSpPr txBox="1"/>
          <p:nvPr/>
        </p:nvSpPr>
        <p:spPr>
          <a:xfrm>
            <a:off x="4584074" y="2709379"/>
            <a:ext cx="7223878" cy="1200329"/>
          </a:xfrm>
          <a:prstGeom prst="rect">
            <a:avLst/>
          </a:prstGeom>
          <a:noFill/>
        </p:spPr>
        <p:txBody>
          <a:bodyPr wrap="square" rtlCol="0">
            <a:spAutoFit/>
          </a:bodyPr>
          <a:lstStyle/>
          <a:p>
            <a:pPr marL="285750" indent="-285750">
              <a:buFont typeface="Arial" panose="020B0604020202020204" pitchFamily="34" charset="0"/>
              <a:buChar char="•"/>
            </a:pPr>
            <a:r>
              <a:rPr lang="en-BE" dirty="0"/>
              <a:t>Entire software process is tested</a:t>
            </a:r>
          </a:p>
          <a:p>
            <a:pPr marL="285750" indent="-285750">
              <a:buFont typeface="Arial" panose="020B0604020202020204" pitchFamily="34" charset="0"/>
              <a:buChar char="•"/>
            </a:pPr>
            <a:r>
              <a:rPr lang="en-BE" dirty="0"/>
              <a:t>Evaluate the compliance with specific requirements</a:t>
            </a:r>
          </a:p>
          <a:p>
            <a:pPr marL="285750" indent="-285750">
              <a:buFont typeface="Arial" panose="020B0604020202020204" pitchFamily="34" charset="0"/>
              <a:buChar char="•"/>
            </a:pPr>
            <a:r>
              <a:rPr lang="en-BE" dirty="0"/>
              <a:t>Putting the whole system together</a:t>
            </a:r>
          </a:p>
          <a:p>
            <a:pPr marL="285750" indent="-285750">
              <a:buFont typeface="Arial" panose="020B0604020202020204" pitchFamily="34" charset="0"/>
              <a:buChar char="•"/>
            </a:pPr>
            <a:r>
              <a:rPr lang="en-BE" dirty="0"/>
              <a:t>Testing the behaviour of the different modules that make up the system</a:t>
            </a:r>
          </a:p>
        </p:txBody>
      </p:sp>
      <p:sp>
        <p:nvSpPr>
          <p:cNvPr id="13" name="Rectangle 12">
            <a:extLst>
              <a:ext uri="{FF2B5EF4-FFF2-40B4-BE49-F238E27FC236}">
                <a16:creationId xmlns:a16="http://schemas.microsoft.com/office/drawing/2014/main" id="{1320D132-F94C-7F70-9DF1-042E3F72CE2F}"/>
              </a:ext>
            </a:extLst>
          </p:cNvPr>
          <p:cNvSpPr/>
          <p:nvPr/>
        </p:nvSpPr>
        <p:spPr>
          <a:xfrm>
            <a:off x="518278" y="1469289"/>
            <a:ext cx="3943994" cy="768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4000" dirty="0"/>
              <a:t>Acceptance Tests</a:t>
            </a:r>
          </a:p>
        </p:txBody>
      </p:sp>
      <p:sp>
        <p:nvSpPr>
          <p:cNvPr id="14" name="TextBox 13">
            <a:extLst>
              <a:ext uri="{FF2B5EF4-FFF2-40B4-BE49-F238E27FC236}">
                <a16:creationId xmlns:a16="http://schemas.microsoft.com/office/drawing/2014/main" id="{1B46F707-B611-F59B-49ED-3F6D598C897B}"/>
              </a:ext>
            </a:extLst>
          </p:cNvPr>
          <p:cNvSpPr txBox="1"/>
          <p:nvPr/>
        </p:nvSpPr>
        <p:spPr>
          <a:xfrm>
            <a:off x="4584074" y="1271384"/>
            <a:ext cx="7223878" cy="1200329"/>
          </a:xfrm>
          <a:prstGeom prst="rect">
            <a:avLst/>
          </a:prstGeom>
          <a:noFill/>
        </p:spPr>
        <p:txBody>
          <a:bodyPr wrap="square" rtlCol="0">
            <a:spAutoFit/>
          </a:bodyPr>
          <a:lstStyle/>
          <a:p>
            <a:pPr marL="285750" indent="-285750">
              <a:buFont typeface="Arial" panose="020B0604020202020204" pitchFamily="34" charset="0"/>
              <a:buChar char="•"/>
            </a:pPr>
            <a:r>
              <a:rPr lang="en-BE" dirty="0"/>
              <a:t>Testing for acceptability</a:t>
            </a:r>
          </a:p>
          <a:p>
            <a:pPr marL="285750" indent="-285750">
              <a:buFont typeface="Arial" panose="020B0604020202020204" pitchFamily="34" charset="0"/>
              <a:buChar char="•"/>
            </a:pPr>
            <a:r>
              <a:rPr lang="en-BE" dirty="0"/>
              <a:t>Evaluate the compliance with business requirements</a:t>
            </a:r>
          </a:p>
          <a:p>
            <a:pPr marL="285750" indent="-285750">
              <a:buFont typeface="Arial" panose="020B0604020202020204" pitchFamily="34" charset="0"/>
              <a:buChar char="•"/>
            </a:pPr>
            <a:r>
              <a:rPr lang="en-BE" dirty="0"/>
              <a:t>Done by the end user</a:t>
            </a:r>
          </a:p>
          <a:p>
            <a:pPr marL="285750" indent="-285750">
              <a:buFont typeface="Arial" panose="020B0604020202020204" pitchFamily="34" charset="0"/>
              <a:buChar char="•"/>
            </a:pPr>
            <a:r>
              <a:rPr lang="en-GB" dirty="0"/>
              <a:t>U</a:t>
            </a:r>
            <a:r>
              <a:rPr lang="en-BE" dirty="0"/>
              <a:t>sually performed in the same environment as the systems environment</a:t>
            </a:r>
          </a:p>
        </p:txBody>
      </p:sp>
      <p:sp>
        <p:nvSpPr>
          <p:cNvPr id="15" name="Rounded Rectangle 14">
            <a:extLst>
              <a:ext uri="{FF2B5EF4-FFF2-40B4-BE49-F238E27FC236}">
                <a16:creationId xmlns:a16="http://schemas.microsoft.com/office/drawing/2014/main" id="{B7AFD685-15BC-5CDF-C2A1-CBE925B5A8C7}"/>
              </a:ext>
            </a:extLst>
          </p:cNvPr>
          <p:cNvSpPr/>
          <p:nvPr/>
        </p:nvSpPr>
        <p:spPr>
          <a:xfrm>
            <a:off x="341376" y="5477547"/>
            <a:ext cx="10204704" cy="120032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 name="Up Arrow 2">
            <a:extLst>
              <a:ext uri="{FF2B5EF4-FFF2-40B4-BE49-F238E27FC236}">
                <a16:creationId xmlns:a16="http://schemas.microsoft.com/office/drawing/2014/main" id="{E8B0E87B-733F-7C34-9C88-5318A2ACFFED}"/>
              </a:ext>
            </a:extLst>
          </p:cNvPr>
          <p:cNvSpPr/>
          <p:nvPr/>
        </p:nvSpPr>
        <p:spPr>
          <a:xfrm>
            <a:off x="2170176" y="5096411"/>
            <a:ext cx="329184" cy="59725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Up Arrow 3">
            <a:extLst>
              <a:ext uri="{FF2B5EF4-FFF2-40B4-BE49-F238E27FC236}">
                <a16:creationId xmlns:a16="http://schemas.microsoft.com/office/drawing/2014/main" id="{67D1A9FC-8A74-E75B-20BD-84ACEEEBE94C}"/>
              </a:ext>
            </a:extLst>
          </p:cNvPr>
          <p:cNvSpPr/>
          <p:nvPr/>
        </p:nvSpPr>
        <p:spPr>
          <a:xfrm>
            <a:off x="2161091" y="3720462"/>
            <a:ext cx="329184" cy="59725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Up Arrow 4">
            <a:extLst>
              <a:ext uri="{FF2B5EF4-FFF2-40B4-BE49-F238E27FC236}">
                <a16:creationId xmlns:a16="http://schemas.microsoft.com/office/drawing/2014/main" id="{102C239F-0441-BAEF-6706-0058DE22FECD}"/>
              </a:ext>
            </a:extLst>
          </p:cNvPr>
          <p:cNvSpPr/>
          <p:nvPr/>
        </p:nvSpPr>
        <p:spPr>
          <a:xfrm>
            <a:off x="2161091" y="2247985"/>
            <a:ext cx="329184" cy="66559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3374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dissolve">
                                      <p:cBhvr>
                                        <p:cTn id="26" dur="500"/>
                                        <p:tgtEl>
                                          <p:spTgt spid="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dissolve">
                                      <p:cBhvr>
                                        <p:cTn id="37" dur="500"/>
                                        <p:tgtEl>
                                          <p:spTgt spid="5"/>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dissolve">
                                      <p:cBhvr>
                                        <p:cTn id="40" dur="500"/>
                                        <p:tgtEl>
                                          <p:spTgt spid="1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dissolv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dissolve">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animBg="1"/>
      <p:bldP spid="14" grpId="0"/>
      <p:bldP spid="15" grpId="0" animBg="1"/>
      <p:bldP spid="3" grpId="0" animBg="1"/>
      <p:bldP spid="4" grpId="0" animBg="1"/>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8536-E9E7-F051-6941-0B3FB9ED173E}"/>
              </a:ext>
            </a:extLst>
          </p:cNvPr>
          <p:cNvSpPr>
            <a:spLocks noGrp="1"/>
          </p:cNvSpPr>
          <p:nvPr>
            <p:ph type="title"/>
          </p:nvPr>
        </p:nvSpPr>
        <p:spPr>
          <a:xfrm>
            <a:off x="631371" y="232229"/>
            <a:ext cx="10515600" cy="938784"/>
          </a:xfrm>
        </p:spPr>
        <p:txBody>
          <a:bodyPr/>
          <a:lstStyle/>
          <a:p>
            <a:r>
              <a:rPr lang="en-BE" dirty="0"/>
              <a:t>It should error on duplicates</a:t>
            </a:r>
          </a:p>
        </p:txBody>
      </p:sp>
      <p:sp>
        <p:nvSpPr>
          <p:cNvPr id="3" name="TextBox 2">
            <a:extLst>
              <a:ext uri="{FF2B5EF4-FFF2-40B4-BE49-F238E27FC236}">
                <a16:creationId xmlns:a16="http://schemas.microsoft.com/office/drawing/2014/main" id="{EB991D17-CCAC-0D3A-B27B-B45B7B6476A7}"/>
              </a:ext>
            </a:extLst>
          </p:cNvPr>
          <p:cNvSpPr txBox="1"/>
          <p:nvPr/>
        </p:nvSpPr>
        <p:spPr>
          <a:xfrm>
            <a:off x="631371" y="1591928"/>
            <a:ext cx="9528629" cy="3046988"/>
          </a:xfrm>
          <a:prstGeom prst="rect">
            <a:avLst/>
          </a:prstGeom>
          <a:noFill/>
        </p:spPr>
        <p:txBody>
          <a:bodyPr wrap="square" rtlCol="0">
            <a:spAutoFit/>
          </a:bodyPr>
          <a:lstStyle/>
          <a:p>
            <a:pPr marL="393750" indent="-393750">
              <a:buFont typeface="Arial" panose="020B0604020202020204" pitchFamily="34" charset="0"/>
              <a:buChar char="•"/>
            </a:pPr>
            <a:r>
              <a:rPr lang="en-BE" sz="3200" dirty="0"/>
              <a:t>Given the requirements, write a test case to test duplicates</a:t>
            </a:r>
          </a:p>
          <a:p>
            <a:pPr marL="850950" lvl="1" indent="-393750">
              <a:buFont typeface="Arial" panose="020B0604020202020204" pitchFamily="34" charset="0"/>
              <a:buChar char="•"/>
            </a:pPr>
            <a:r>
              <a:rPr lang="en-BE" sz="3200" dirty="0"/>
              <a:t>Calling POST /counters/shoes</a:t>
            </a:r>
          </a:p>
          <a:p>
            <a:pPr marL="850950" lvl="1" indent="-393750">
              <a:buFont typeface="Arial" panose="020B0604020202020204" pitchFamily="34" charset="0"/>
              <a:buChar char="•"/>
            </a:pPr>
            <a:r>
              <a:rPr lang="en-BE" sz="3200" dirty="0"/>
              <a:t>Return code equals: 201_CREATED</a:t>
            </a:r>
          </a:p>
          <a:p>
            <a:pPr marL="850950" lvl="1" indent="-393750">
              <a:buFont typeface="Arial" panose="020B0604020202020204" pitchFamily="34" charset="0"/>
              <a:buChar char="•"/>
            </a:pPr>
            <a:r>
              <a:rPr lang="en-BE" sz="3200" dirty="0"/>
              <a:t>Calling POST /counters/shoes</a:t>
            </a:r>
          </a:p>
          <a:p>
            <a:pPr marL="850950" lvl="1" indent="-393750">
              <a:buFont typeface="Arial" panose="020B0604020202020204" pitchFamily="34" charset="0"/>
              <a:buChar char="•"/>
            </a:pPr>
            <a:r>
              <a:rPr lang="en-BE" sz="3200" dirty="0"/>
              <a:t>Return code equals: 429_CONFLICT</a:t>
            </a:r>
          </a:p>
        </p:txBody>
      </p:sp>
    </p:spTree>
    <p:extLst>
      <p:ext uri="{BB962C8B-B14F-4D97-AF65-F5344CB8AC3E}">
        <p14:creationId xmlns:p14="http://schemas.microsoft.com/office/powerpoint/2010/main" val="1015326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FFC-8FA8-EE41-1911-729E07160D28}"/>
              </a:ext>
            </a:extLst>
          </p:cNvPr>
          <p:cNvSpPr>
            <a:spLocks noGrp="1"/>
          </p:cNvSpPr>
          <p:nvPr>
            <p:ph type="title"/>
          </p:nvPr>
        </p:nvSpPr>
        <p:spPr/>
        <p:txBody>
          <a:bodyPr/>
          <a:lstStyle/>
          <a:p>
            <a:r>
              <a:rPr lang="en-GB" dirty="0"/>
              <a:t>Test cases drive the development</a:t>
            </a:r>
            <a:endParaRPr lang="en-BE" dirty="0"/>
          </a:p>
        </p:txBody>
      </p:sp>
      <p:sp>
        <p:nvSpPr>
          <p:cNvPr id="3" name="Content Placeholder 2">
            <a:extLst>
              <a:ext uri="{FF2B5EF4-FFF2-40B4-BE49-F238E27FC236}">
                <a16:creationId xmlns:a16="http://schemas.microsoft.com/office/drawing/2014/main" id="{4A0BD4AA-24AE-4EA8-AE76-56DB2E408BFF}"/>
              </a:ext>
            </a:extLst>
          </p:cNvPr>
          <p:cNvSpPr>
            <a:spLocks noGrp="1"/>
          </p:cNvSpPr>
          <p:nvPr>
            <p:ph idx="1"/>
          </p:nvPr>
        </p:nvSpPr>
        <p:spPr/>
        <p:txBody>
          <a:bodyPr>
            <a:normAutofit/>
          </a:bodyPr>
          <a:lstStyle/>
          <a:p>
            <a:r>
              <a:rPr lang="en-BE" dirty="0"/>
              <a:t>Write test cases based on the requirements</a:t>
            </a:r>
          </a:p>
          <a:p>
            <a:r>
              <a:rPr lang="en-BE" dirty="0"/>
              <a:t>Write the code to make the test cases pass</a:t>
            </a:r>
          </a:p>
          <a:p>
            <a:r>
              <a:rPr lang="en-GB" b="0" i="0" dirty="0">
                <a:solidFill>
                  <a:srgbClr val="333333"/>
                </a:solidFill>
                <a:effectLst/>
                <a:latin typeface="OpenSans"/>
              </a:rPr>
              <a:t>You know that if you wrote the code first, you’d still probably write a little program to test it</a:t>
            </a:r>
          </a:p>
          <a:p>
            <a:r>
              <a:rPr lang="en-GB" b="0" i="0" dirty="0">
                <a:solidFill>
                  <a:srgbClr val="1F1F1F"/>
                </a:solidFill>
                <a:effectLst/>
                <a:latin typeface="Source Sans Pro" panose="020B0503030403020204" pitchFamily="34" charset="0"/>
              </a:rPr>
              <a:t>Why not make that program into a formal test case from the start?</a:t>
            </a:r>
          </a:p>
          <a:p>
            <a:r>
              <a:rPr lang="en-GB" b="0" i="0" dirty="0">
                <a:solidFill>
                  <a:srgbClr val="333333"/>
                </a:solidFill>
                <a:effectLst/>
                <a:latin typeface="OpenSans"/>
              </a:rPr>
              <a:t>TDD workflow is a back-and-forth process.  You write a test case, and then you write the code.  You write more test cases to check different inputs or affected behaviours, and then you write more code.</a:t>
            </a:r>
          </a:p>
          <a:p>
            <a:r>
              <a:rPr lang="en-GB" dirty="0">
                <a:solidFill>
                  <a:srgbClr val="1F1F1F"/>
                </a:solidFill>
                <a:latin typeface="Source Sans Pro" panose="020B0503030403020204" pitchFamily="34" charset="0"/>
              </a:rPr>
              <a:t>TDD yields higher code quality</a:t>
            </a:r>
            <a:endParaRPr lang="en-BE" dirty="0"/>
          </a:p>
          <a:p>
            <a:endParaRPr lang="en-GB" b="0" i="0" dirty="0">
              <a:solidFill>
                <a:srgbClr val="333333"/>
              </a:solidFill>
              <a:effectLst/>
              <a:latin typeface="OpenSans"/>
            </a:endParaRPr>
          </a:p>
          <a:p>
            <a:endParaRPr lang="en-BE" dirty="0"/>
          </a:p>
          <a:p>
            <a:endParaRPr lang="en-BE" dirty="0"/>
          </a:p>
        </p:txBody>
      </p:sp>
    </p:spTree>
    <p:extLst>
      <p:ext uri="{BB962C8B-B14F-4D97-AF65-F5344CB8AC3E}">
        <p14:creationId xmlns:p14="http://schemas.microsoft.com/office/powerpoint/2010/main" val="27436272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DFFC-8FA8-EE41-1911-729E07160D28}"/>
              </a:ext>
            </a:extLst>
          </p:cNvPr>
          <p:cNvSpPr>
            <a:spLocks noGrp="1"/>
          </p:cNvSpPr>
          <p:nvPr>
            <p:ph type="title"/>
          </p:nvPr>
        </p:nvSpPr>
        <p:spPr/>
        <p:txBody>
          <a:bodyPr/>
          <a:lstStyle/>
          <a:p>
            <a:r>
              <a:rPr lang="en-GB" dirty="0"/>
              <a:t>Testing Coverage for the Project</a:t>
            </a:r>
            <a:endParaRPr lang="en-BE" dirty="0"/>
          </a:p>
        </p:txBody>
      </p:sp>
      <p:sp>
        <p:nvSpPr>
          <p:cNvPr id="3" name="Content Placeholder 2">
            <a:extLst>
              <a:ext uri="{FF2B5EF4-FFF2-40B4-BE49-F238E27FC236}">
                <a16:creationId xmlns:a16="http://schemas.microsoft.com/office/drawing/2014/main" id="{4A0BD4AA-24AE-4EA8-AE76-56DB2E408BFF}"/>
              </a:ext>
            </a:extLst>
          </p:cNvPr>
          <p:cNvSpPr>
            <a:spLocks noGrp="1"/>
          </p:cNvSpPr>
          <p:nvPr>
            <p:ph idx="1"/>
          </p:nvPr>
        </p:nvSpPr>
        <p:spPr/>
        <p:txBody>
          <a:bodyPr>
            <a:normAutofit/>
          </a:bodyPr>
          <a:lstStyle/>
          <a:p>
            <a:r>
              <a:rPr lang="en-GB" dirty="0"/>
              <a:t>It is required to show coverage for your Project (DP II and DP III)</a:t>
            </a:r>
          </a:p>
          <a:p>
            <a:pPr lvl="1"/>
            <a:r>
              <a:rPr lang="en-GB" dirty="0"/>
              <a:t>At least Statement Coverage, but Branch Coverage is better.</a:t>
            </a:r>
          </a:p>
          <a:p>
            <a:r>
              <a:rPr lang="en-GB" dirty="0"/>
              <a:t>If your project has very low coverage, you better have a good explanation for that.</a:t>
            </a:r>
          </a:p>
          <a:p>
            <a:r>
              <a:rPr lang="en-GB" dirty="0"/>
              <a:t>Focus on increasing the coverage for the system parts that will be affected by your change.</a:t>
            </a:r>
            <a:endParaRPr lang="en-BE" dirty="0"/>
          </a:p>
        </p:txBody>
      </p:sp>
    </p:spTree>
    <p:extLst>
      <p:ext uri="{BB962C8B-B14F-4D97-AF65-F5344CB8AC3E}">
        <p14:creationId xmlns:p14="http://schemas.microsoft.com/office/powerpoint/2010/main" val="26302807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B84B9BB8-60C3-1C5F-199D-895DE39ED79C}"/>
              </a:ext>
            </a:extLst>
          </p:cNvPr>
          <p:cNvPicPr>
            <a:picLocks noChangeAspect="1"/>
          </p:cNvPicPr>
          <p:nvPr/>
        </p:nvPicPr>
        <p:blipFill>
          <a:blip r:embed="rId2"/>
          <a:stretch>
            <a:fillRect/>
          </a:stretch>
        </p:blipFill>
        <p:spPr>
          <a:xfrm rot="1092423">
            <a:off x="1281346" y="2270124"/>
            <a:ext cx="10357865" cy="2416175"/>
          </a:xfrm>
          <a:prstGeom prst="rect">
            <a:avLst/>
          </a:prstGeom>
        </p:spPr>
      </p:pic>
    </p:spTree>
    <p:extLst>
      <p:ext uri="{BB962C8B-B14F-4D97-AF65-F5344CB8AC3E}">
        <p14:creationId xmlns:p14="http://schemas.microsoft.com/office/powerpoint/2010/main" val="3877373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DAB9-AC17-7AC3-6831-2C68DA52892F}"/>
              </a:ext>
            </a:extLst>
          </p:cNvPr>
          <p:cNvSpPr>
            <a:spLocks noGrp="1"/>
          </p:cNvSpPr>
          <p:nvPr>
            <p:ph type="title"/>
          </p:nvPr>
        </p:nvSpPr>
        <p:spPr/>
        <p:txBody>
          <a:bodyPr/>
          <a:lstStyle/>
          <a:p>
            <a:r>
              <a:rPr lang="en-GB" b="1" dirty="0"/>
              <a:t>Unit Testing</a:t>
            </a:r>
            <a:endParaRPr lang="en-BE" b="1" dirty="0"/>
          </a:p>
        </p:txBody>
      </p:sp>
      <p:sp>
        <p:nvSpPr>
          <p:cNvPr id="3" name="Content Placeholder 2">
            <a:extLst>
              <a:ext uri="{FF2B5EF4-FFF2-40B4-BE49-F238E27FC236}">
                <a16:creationId xmlns:a16="http://schemas.microsoft.com/office/drawing/2014/main" id="{F56FDA03-92B0-B7B1-9D66-DD657DDC0E4C}"/>
              </a:ext>
            </a:extLst>
          </p:cNvPr>
          <p:cNvSpPr>
            <a:spLocks noGrp="1"/>
          </p:cNvSpPr>
          <p:nvPr>
            <p:ph idx="1"/>
          </p:nvPr>
        </p:nvSpPr>
        <p:spPr/>
        <p:txBody>
          <a:bodyPr>
            <a:normAutofit/>
          </a:bodyPr>
          <a:lstStyle/>
          <a:p>
            <a:r>
              <a:rPr lang="en-GB" sz="3200" dirty="0"/>
              <a:t>We focus on Unit Testing.</a:t>
            </a:r>
          </a:p>
          <a:p>
            <a:pPr lvl="1"/>
            <a:r>
              <a:rPr lang="en-GB" sz="2800" dirty="0"/>
              <a:t>Unit testing focuses on the smallest testable parts of an application called units (e.g., a class method or function)</a:t>
            </a:r>
          </a:p>
          <a:p>
            <a:r>
              <a:rPr lang="en-GB" sz="3200" dirty="0"/>
              <a:t>It does not mean that Unit Testing is more important, but those are the tests we can more easily automatize and benefit from tool support. </a:t>
            </a:r>
            <a:endParaRPr lang="en-BE" sz="3200" dirty="0"/>
          </a:p>
        </p:txBody>
      </p:sp>
    </p:spTree>
    <p:extLst>
      <p:ext uri="{BB962C8B-B14F-4D97-AF65-F5344CB8AC3E}">
        <p14:creationId xmlns:p14="http://schemas.microsoft.com/office/powerpoint/2010/main" val="1133731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F56E-A306-ED34-965B-D7D00856522B}"/>
              </a:ext>
            </a:extLst>
          </p:cNvPr>
          <p:cNvSpPr>
            <a:spLocks noGrp="1"/>
          </p:cNvSpPr>
          <p:nvPr>
            <p:ph type="title"/>
          </p:nvPr>
        </p:nvSpPr>
        <p:spPr>
          <a:xfrm>
            <a:off x="748991" y="-4207"/>
            <a:ext cx="10515600" cy="1325563"/>
          </a:xfrm>
        </p:spPr>
        <p:txBody>
          <a:bodyPr/>
          <a:lstStyle/>
          <a:p>
            <a:r>
              <a:rPr lang="en-GB" i="1" dirty="0">
                <a:effectLst/>
                <a:latin typeface="Helvetica" pitchFamily="2" charset="0"/>
              </a:rPr>
              <a:t>Why are unit tests useful?</a:t>
            </a:r>
            <a:endParaRPr lang="en-GB" dirty="0">
              <a:effectLst/>
              <a:latin typeface="Helvetica" pitchFamily="2" charset="0"/>
            </a:endParaRPr>
          </a:p>
        </p:txBody>
      </p:sp>
      <p:sp>
        <p:nvSpPr>
          <p:cNvPr id="4" name="TextBox 3">
            <a:extLst>
              <a:ext uri="{FF2B5EF4-FFF2-40B4-BE49-F238E27FC236}">
                <a16:creationId xmlns:a16="http://schemas.microsoft.com/office/drawing/2014/main" id="{CA240793-4FE0-3DD4-49B5-6CE7743DBA66}"/>
              </a:ext>
            </a:extLst>
          </p:cNvPr>
          <p:cNvSpPr txBox="1"/>
          <p:nvPr/>
        </p:nvSpPr>
        <p:spPr>
          <a:xfrm>
            <a:off x="874643" y="1672903"/>
            <a:ext cx="10389948" cy="3108543"/>
          </a:xfrm>
          <a:prstGeom prst="rect">
            <a:avLst/>
          </a:prstGeom>
          <a:noFill/>
        </p:spPr>
        <p:txBody>
          <a:bodyPr wrap="square">
            <a:spAutoFit/>
          </a:bodyPr>
          <a:lstStyle/>
          <a:p>
            <a:pPr marL="342900" indent="-342900">
              <a:buFont typeface="Arial" panose="020B0604020202020204" pitchFamily="34" charset="0"/>
              <a:buChar char="•"/>
            </a:pPr>
            <a:r>
              <a:rPr lang="en-GB" sz="2800" dirty="0">
                <a:effectLst/>
                <a:latin typeface="Times"/>
              </a:rPr>
              <a:t>Unit tests give you immediate feedback about your entire code base. Provided that test coverage is sufficiently high.</a:t>
            </a:r>
          </a:p>
          <a:p>
            <a:pPr marL="342900" indent="-342900">
              <a:buFont typeface="Arial" panose="020B0604020202020204" pitchFamily="34" charset="0"/>
              <a:buChar char="•"/>
            </a:pPr>
            <a:r>
              <a:rPr lang="en-GB" sz="2800" dirty="0">
                <a:effectLst/>
                <a:latin typeface="Times"/>
              </a:rPr>
              <a:t>A high coverage with unit tests can prevent time-consuming and frustrating debugging sessions.</a:t>
            </a:r>
            <a:endParaRPr lang="en-GB" sz="2800" dirty="0">
              <a:latin typeface="Times"/>
            </a:endParaRPr>
          </a:p>
          <a:p>
            <a:pPr marL="342900" indent="-342900">
              <a:buFont typeface="Arial" panose="020B0604020202020204" pitchFamily="34" charset="0"/>
              <a:buChar char="•"/>
            </a:pPr>
            <a:r>
              <a:rPr lang="en-GB" sz="2800" dirty="0">
                <a:effectLst/>
                <a:latin typeface="Times"/>
              </a:rPr>
              <a:t>Unit tests are a kind of executable documentation because they show exactly how the code is designed to be used.</a:t>
            </a:r>
          </a:p>
          <a:p>
            <a:pPr marL="342900" indent="-342900">
              <a:buFont typeface="Arial" panose="020B0604020202020204" pitchFamily="34" charset="0"/>
              <a:buChar char="•"/>
            </a:pPr>
            <a:r>
              <a:rPr lang="en-GB" sz="2800" dirty="0">
                <a:latin typeface="Times"/>
              </a:rPr>
              <a:t>Unit testing makes development go faster.</a:t>
            </a:r>
            <a:endParaRPr lang="en-GB" sz="2800" dirty="0">
              <a:effectLst/>
              <a:latin typeface="Times"/>
            </a:endParaRPr>
          </a:p>
        </p:txBody>
      </p:sp>
    </p:spTree>
    <p:extLst>
      <p:ext uri="{BB962C8B-B14F-4D97-AF65-F5344CB8AC3E}">
        <p14:creationId xmlns:p14="http://schemas.microsoft.com/office/powerpoint/2010/main" val="3784963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290A-F98A-36FF-D65C-D4B0BBAF6D57}"/>
              </a:ext>
            </a:extLst>
          </p:cNvPr>
          <p:cNvSpPr>
            <a:spLocks noGrp="1"/>
          </p:cNvSpPr>
          <p:nvPr>
            <p:ph type="title"/>
          </p:nvPr>
        </p:nvSpPr>
        <p:spPr>
          <a:xfrm>
            <a:off x="518278" y="0"/>
            <a:ext cx="10515600" cy="950976"/>
          </a:xfrm>
        </p:spPr>
        <p:txBody>
          <a:bodyPr/>
          <a:lstStyle/>
          <a:p>
            <a:r>
              <a:rPr lang="en-BE" dirty="0"/>
              <a:t>Anatomy of a Test Case</a:t>
            </a:r>
          </a:p>
        </p:txBody>
      </p:sp>
      <p:grpSp>
        <p:nvGrpSpPr>
          <p:cNvPr id="27" name="Group 26">
            <a:extLst>
              <a:ext uri="{FF2B5EF4-FFF2-40B4-BE49-F238E27FC236}">
                <a16:creationId xmlns:a16="http://schemas.microsoft.com/office/drawing/2014/main" id="{D19C5AE5-CC1F-7B0B-8756-C593C9183D72}"/>
              </a:ext>
            </a:extLst>
          </p:cNvPr>
          <p:cNvGrpSpPr/>
          <p:nvPr/>
        </p:nvGrpSpPr>
        <p:grpSpPr>
          <a:xfrm>
            <a:off x="4412343" y="1534886"/>
            <a:ext cx="3933372" cy="3788228"/>
            <a:chOff x="8440057" y="1933057"/>
            <a:chExt cx="3011715" cy="3205000"/>
          </a:xfrm>
        </p:grpSpPr>
        <p:pic>
          <p:nvPicPr>
            <p:cNvPr id="1026" name="Picture 2" descr="Stack in C - Scaler Topics">
              <a:extLst>
                <a:ext uri="{FF2B5EF4-FFF2-40B4-BE49-F238E27FC236}">
                  <a16:creationId xmlns:a16="http://schemas.microsoft.com/office/drawing/2014/main" id="{FA5992D9-4D87-63BC-DF3D-F10BB867BE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386" t="11005" r="34686" b="69608"/>
            <a:stretch/>
          </p:blipFill>
          <p:spPr bwMode="auto">
            <a:xfrm>
              <a:off x="8440057" y="1933057"/>
              <a:ext cx="18288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ack Data Structure and Implementation in Python, Java and C/C++">
              <a:extLst>
                <a:ext uri="{FF2B5EF4-FFF2-40B4-BE49-F238E27FC236}">
                  <a16:creationId xmlns:a16="http://schemas.microsoft.com/office/drawing/2014/main" id="{8DADBD25-783B-84BA-1406-A5CE3D3BAD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31" t="25519" r="79765" b="27297"/>
            <a:stretch/>
          </p:blipFill>
          <p:spPr bwMode="auto">
            <a:xfrm>
              <a:off x="8563429" y="2249714"/>
              <a:ext cx="1582057" cy="2888343"/>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extLst>
                <a:ext uri="{FF2B5EF4-FFF2-40B4-BE49-F238E27FC236}">
                  <a16:creationId xmlns:a16="http://schemas.microsoft.com/office/drawing/2014/main" id="{2DD14F58-F999-24C6-21EB-1966E1D2FC44}"/>
                </a:ext>
              </a:extLst>
            </p:cNvPr>
            <p:cNvSpPr/>
            <p:nvPr/>
          </p:nvSpPr>
          <p:spPr>
            <a:xfrm>
              <a:off x="8781144" y="4424558"/>
              <a:ext cx="1103085" cy="48127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4" name="Rounded Rectangle 3">
              <a:extLst>
                <a:ext uri="{FF2B5EF4-FFF2-40B4-BE49-F238E27FC236}">
                  <a16:creationId xmlns:a16="http://schemas.microsoft.com/office/drawing/2014/main" id="{73D7E9FC-D7DB-69FE-C9D4-1F89D50B0714}"/>
                </a:ext>
              </a:extLst>
            </p:cNvPr>
            <p:cNvSpPr/>
            <p:nvPr/>
          </p:nvSpPr>
          <p:spPr>
            <a:xfrm>
              <a:off x="8781143" y="3870714"/>
              <a:ext cx="1103085" cy="48127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5" name="Rounded Rectangle 4">
              <a:extLst>
                <a:ext uri="{FF2B5EF4-FFF2-40B4-BE49-F238E27FC236}">
                  <a16:creationId xmlns:a16="http://schemas.microsoft.com/office/drawing/2014/main" id="{8544E9D0-DC9C-9682-AD8A-39EBCCA6F221}"/>
                </a:ext>
              </a:extLst>
            </p:cNvPr>
            <p:cNvSpPr/>
            <p:nvPr/>
          </p:nvSpPr>
          <p:spPr>
            <a:xfrm>
              <a:off x="8781143" y="3314213"/>
              <a:ext cx="1103085" cy="48127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6" name="Rounded Rectangle 5">
              <a:extLst>
                <a:ext uri="{FF2B5EF4-FFF2-40B4-BE49-F238E27FC236}">
                  <a16:creationId xmlns:a16="http://schemas.microsoft.com/office/drawing/2014/main" id="{A61D96F2-547F-FEDF-731B-4F3A989CE849}"/>
                </a:ext>
              </a:extLst>
            </p:cNvPr>
            <p:cNvSpPr/>
            <p:nvPr/>
          </p:nvSpPr>
          <p:spPr>
            <a:xfrm>
              <a:off x="8773886" y="2745857"/>
              <a:ext cx="1103085" cy="481270"/>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cxnSp>
          <p:nvCxnSpPr>
            <p:cNvPr id="18" name="Straight Arrow Connector 17">
              <a:extLst>
                <a:ext uri="{FF2B5EF4-FFF2-40B4-BE49-F238E27FC236}">
                  <a16:creationId xmlns:a16="http://schemas.microsoft.com/office/drawing/2014/main" id="{9DCE5D23-9FDC-FF5A-7F4A-2756B5D7E423}"/>
                </a:ext>
              </a:extLst>
            </p:cNvPr>
            <p:cNvCxnSpPr/>
            <p:nvPr/>
          </p:nvCxnSpPr>
          <p:spPr>
            <a:xfrm>
              <a:off x="9884228" y="2986492"/>
              <a:ext cx="783772" cy="0"/>
            </a:xfrm>
            <a:prstGeom prst="straightConnector1">
              <a:avLst/>
            </a:prstGeom>
            <a:ln w="12700">
              <a:solidFill>
                <a:srgbClr val="165E6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3FB7216-EBA4-E0D7-1A21-6EBEFC7BFA74}"/>
                </a:ext>
              </a:extLst>
            </p:cNvPr>
            <p:cNvSpPr txBox="1"/>
            <p:nvPr/>
          </p:nvSpPr>
          <p:spPr>
            <a:xfrm>
              <a:off x="10668000" y="2847992"/>
              <a:ext cx="783772" cy="276999"/>
            </a:xfrm>
            <a:prstGeom prst="rect">
              <a:avLst/>
            </a:prstGeom>
            <a:noFill/>
          </p:spPr>
          <p:txBody>
            <a:bodyPr wrap="square" rtlCol="0">
              <a:spAutoFit/>
            </a:bodyPr>
            <a:lstStyle/>
            <a:p>
              <a:r>
                <a:rPr lang="en-BE" sz="1200" dirty="0"/>
                <a:t>Peek</a:t>
              </a:r>
            </a:p>
          </p:txBody>
        </p:sp>
      </p:grpSp>
    </p:spTree>
    <p:extLst>
      <p:ext uri="{BB962C8B-B14F-4D97-AF65-F5344CB8AC3E}">
        <p14:creationId xmlns:p14="http://schemas.microsoft.com/office/powerpoint/2010/main" val="101916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EA3A363-6438-A76F-4893-415DBF50ACD0}"/>
              </a:ext>
            </a:extLst>
          </p:cNvPr>
          <p:cNvSpPr/>
          <p:nvPr/>
        </p:nvSpPr>
        <p:spPr>
          <a:xfrm>
            <a:off x="740229" y="1201475"/>
            <a:ext cx="6572960" cy="5475095"/>
          </a:xfrm>
          <a:prstGeom prst="rect">
            <a:avLst/>
          </a:prstGeom>
          <a:solidFill>
            <a:srgbClr val="E6E6E5"/>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228E290A-F98A-36FF-D65C-D4B0BBAF6D57}"/>
              </a:ext>
            </a:extLst>
          </p:cNvPr>
          <p:cNvSpPr>
            <a:spLocks noGrp="1"/>
          </p:cNvSpPr>
          <p:nvPr>
            <p:ph type="title"/>
          </p:nvPr>
        </p:nvSpPr>
        <p:spPr>
          <a:xfrm>
            <a:off x="518278" y="0"/>
            <a:ext cx="10515600" cy="950976"/>
          </a:xfrm>
        </p:spPr>
        <p:txBody>
          <a:bodyPr/>
          <a:lstStyle/>
          <a:p>
            <a:r>
              <a:rPr lang="en-BE" dirty="0"/>
              <a:t>Test Case for push() and pop() function</a:t>
            </a:r>
          </a:p>
        </p:txBody>
      </p:sp>
      <p:pic>
        <p:nvPicPr>
          <p:cNvPr id="1028" name="Picture 4" descr="Stack Data Structure and Implementation in Python, Java and C/C++">
            <a:extLst>
              <a:ext uri="{FF2B5EF4-FFF2-40B4-BE49-F238E27FC236}">
                <a16:creationId xmlns:a16="http://schemas.microsoft.com/office/drawing/2014/main" id="{8DADBD25-783B-84BA-1406-A5CE3D3BAD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31" t="25519" r="79765" b="27297"/>
          <a:stretch/>
        </p:blipFill>
        <p:spPr bwMode="auto">
          <a:xfrm>
            <a:off x="8563429" y="2249714"/>
            <a:ext cx="3105663" cy="3962400"/>
          </a:xfrm>
          <a:prstGeom prst="rect">
            <a:avLst/>
          </a:prstGeom>
          <a:noFill/>
          <a:extLst>
            <a:ext uri="{909E8E84-426E-40DD-AFC4-6F175D3DCCD1}">
              <a14:hiddenFill xmlns:a14="http://schemas.microsoft.com/office/drawing/2010/main">
                <a:solidFill>
                  <a:srgbClr val="FFFFFF"/>
                </a:solidFill>
              </a14:hiddenFill>
            </a:ext>
          </a:extLst>
        </p:spPr>
      </p:pic>
      <p:sp>
        <p:nvSpPr>
          <p:cNvPr id="3" name="Rounded Rectangle 2">
            <a:extLst>
              <a:ext uri="{FF2B5EF4-FFF2-40B4-BE49-F238E27FC236}">
                <a16:creationId xmlns:a16="http://schemas.microsoft.com/office/drawing/2014/main" id="{2DD14F58-F999-24C6-21EB-1966E1D2FC44}"/>
              </a:ext>
            </a:extLst>
          </p:cNvPr>
          <p:cNvSpPr/>
          <p:nvPr/>
        </p:nvSpPr>
        <p:spPr>
          <a:xfrm>
            <a:off x="8990010" y="5262563"/>
            <a:ext cx="2165415" cy="660235"/>
          </a:xfrm>
          <a:prstGeom prst="roundRect">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3200" dirty="0"/>
              <a:t>9</a:t>
            </a:r>
          </a:p>
        </p:txBody>
      </p:sp>
      <p:grpSp>
        <p:nvGrpSpPr>
          <p:cNvPr id="37" name="Group 36">
            <a:extLst>
              <a:ext uri="{FF2B5EF4-FFF2-40B4-BE49-F238E27FC236}">
                <a16:creationId xmlns:a16="http://schemas.microsoft.com/office/drawing/2014/main" id="{C07019D3-365F-46B4-6451-B7797D121EC6}"/>
              </a:ext>
            </a:extLst>
          </p:cNvPr>
          <p:cNvGrpSpPr/>
          <p:nvPr/>
        </p:nvGrpSpPr>
        <p:grpSpPr>
          <a:xfrm>
            <a:off x="740228" y="1201476"/>
            <a:ext cx="6572960" cy="1193913"/>
            <a:chOff x="740228" y="1201476"/>
            <a:chExt cx="6572960" cy="1193913"/>
          </a:xfrm>
        </p:grpSpPr>
        <p:pic>
          <p:nvPicPr>
            <p:cNvPr id="21" name="Picture 20" descr="A screen shot of a computer program&#10;&#10;Description automatically generated">
              <a:extLst>
                <a:ext uri="{FF2B5EF4-FFF2-40B4-BE49-F238E27FC236}">
                  <a16:creationId xmlns:a16="http://schemas.microsoft.com/office/drawing/2014/main" id="{54BBE0A6-CAE7-BA79-26EC-4E10FE73A0CD}"/>
                </a:ext>
              </a:extLst>
            </p:cNvPr>
            <p:cNvPicPr>
              <a:picLocks noChangeAspect="1"/>
            </p:cNvPicPr>
            <p:nvPr/>
          </p:nvPicPr>
          <p:blipFill rotWithShape="1">
            <a:blip r:embed="rId4"/>
            <a:srcRect b="81255"/>
            <a:stretch/>
          </p:blipFill>
          <p:spPr>
            <a:xfrm>
              <a:off x="740228" y="1201476"/>
              <a:ext cx="6572960" cy="792051"/>
            </a:xfrm>
            <a:prstGeom prst="rect">
              <a:avLst/>
            </a:prstGeom>
          </p:spPr>
        </p:pic>
        <p:pic>
          <p:nvPicPr>
            <p:cNvPr id="23" name="Picture 22" descr="A screen shot of a computer program&#10;&#10;Description automatically generated">
              <a:extLst>
                <a:ext uri="{FF2B5EF4-FFF2-40B4-BE49-F238E27FC236}">
                  <a16:creationId xmlns:a16="http://schemas.microsoft.com/office/drawing/2014/main" id="{4042E892-5A63-8465-EE93-7E38429ACD4C}"/>
                </a:ext>
              </a:extLst>
            </p:cNvPr>
            <p:cNvPicPr>
              <a:picLocks noChangeAspect="1"/>
            </p:cNvPicPr>
            <p:nvPr/>
          </p:nvPicPr>
          <p:blipFill rotWithShape="1">
            <a:blip r:embed="rId4"/>
            <a:srcRect t="21281" b="68062"/>
            <a:stretch/>
          </p:blipFill>
          <p:spPr>
            <a:xfrm>
              <a:off x="740228" y="1945091"/>
              <a:ext cx="6572960" cy="450298"/>
            </a:xfrm>
            <a:prstGeom prst="rect">
              <a:avLst/>
            </a:prstGeom>
          </p:spPr>
        </p:pic>
      </p:grpSp>
      <p:pic>
        <p:nvPicPr>
          <p:cNvPr id="24" name="Picture 23" descr="A screen shot of a computer program&#10;&#10;Description automatically generated">
            <a:extLst>
              <a:ext uri="{FF2B5EF4-FFF2-40B4-BE49-F238E27FC236}">
                <a16:creationId xmlns:a16="http://schemas.microsoft.com/office/drawing/2014/main" id="{0BFDAF5B-97A6-8DE2-4265-506D0D97C234}"/>
              </a:ext>
            </a:extLst>
          </p:cNvPr>
          <p:cNvPicPr>
            <a:picLocks noChangeAspect="1"/>
          </p:cNvPicPr>
          <p:nvPr/>
        </p:nvPicPr>
        <p:blipFill rotWithShape="1">
          <a:blip r:embed="rId4"/>
          <a:srcRect t="68724"/>
          <a:stretch/>
        </p:blipFill>
        <p:spPr>
          <a:xfrm>
            <a:off x="732972" y="4067807"/>
            <a:ext cx="6572960" cy="1321579"/>
          </a:xfrm>
          <a:prstGeom prst="rect">
            <a:avLst/>
          </a:prstGeom>
        </p:spPr>
      </p:pic>
      <p:grpSp>
        <p:nvGrpSpPr>
          <p:cNvPr id="38" name="Group 37">
            <a:extLst>
              <a:ext uri="{FF2B5EF4-FFF2-40B4-BE49-F238E27FC236}">
                <a16:creationId xmlns:a16="http://schemas.microsoft.com/office/drawing/2014/main" id="{E22386CC-DCEE-40E9-C6E7-D1F2FB342FF9}"/>
              </a:ext>
            </a:extLst>
          </p:cNvPr>
          <p:cNvGrpSpPr/>
          <p:nvPr/>
        </p:nvGrpSpPr>
        <p:grpSpPr>
          <a:xfrm>
            <a:off x="732972" y="2385593"/>
            <a:ext cx="6572960" cy="1692745"/>
            <a:chOff x="732972" y="2385593"/>
            <a:chExt cx="6572960" cy="1692745"/>
          </a:xfrm>
        </p:grpSpPr>
        <p:pic>
          <p:nvPicPr>
            <p:cNvPr id="25" name="Picture 24" descr="A screen shot of a computer program&#10;&#10;Description automatically generated">
              <a:extLst>
                <a:ext uri="{FF2B5EF4-FFF2-40B4-BE49-F238E27FC236}">
                  <a16:creationId xmlns:a16="http://schemas.microsoft.com/office/drawing/2014/main" id="{B90C7D29-F965-DF14-E396-16796CF6DACB}"/>
                </a:ext>
              </a:extLst>
            </p:cNvPr>
            <p:cNvPicPr>
              <a:picLocks noChangeAspect="1"/>
            </p:cNvPicPr>
            <p:nvPr/>
          </p:nvPicPr>
          <p:blipFill rotWithShape="1">
            <a:blip r:embed="rId4"/>
            <a:srcRect t="29266" b="30674"/>
            <a:stretch/>
          </p:blipFill>
          <p:spPr>
            <a:xfrm>
              <a:off x="732972" y="2385593"/>
              <a:ext cx="6572960" cy="1692745"/>
            </a:xfrm>
            <a:prstGeom prst="rect">
              <a:avLst/>
            </a:prstGeom>
          </p:spPr>
        </p:pic>
        <p:sp>
          <p:nvSpPr>
            <p:cNvPr id="26" name="TextBox 25">
              <a:extLst>
                <a:ext uri="{FF2B5EF4-FFF2-40B4-BE49-F238E27FC236}">
                  <a16:creationId xmlns:a16="http://schemas.microsoft.com/office/drawing/2014/main" id="{6494E133-B8A9-B672-42C4-09D0445C392C}"/>
                </a:ext>
              </a:extLst>
            </p:cNvPr>
            <p:cNvSpPr txBox="1"/>
            <p:nvPr/>
          </p:nvSpPr>
          <p:spPr>
            <a:xfrm>
              <a:off x="5854307" y="3075803"/>
              <a:ext cx="1384497" cy="369332"/>
            </a:xfrm>
            <a:prstGeom prst="rect">
              <a:avLst/>
            </a:prstGeom>
            <a:noFill/>
            <a:ln w="28575">
              <a:solidFill>
                <a:srgbClr val="C00000"/>
              </a:solidFill>
            </a:ln>
          </p:spPr>
          <p:txBody>
            <a:bodyPr wrap="square" rtlCol="0">
              <a:spAutoFit/>
            </a:bodyPr>
            <a:lstStyle/>
            <a:p>
              <a:r>
                <a:rPr lang="en-BE" dirty="0"/>
                <a:t>Test Fixtures</a:t>
              </a:r>
            </a:p>
          </p:txBody>
        </p:sp>
      </p:grpSp>
      <p:pic>
        <p:nvPicPr>
          <p:cNvPr id="7" name="Picture 6" descr="A close up of text&#10;&#10;Description automatically generated">
            <a:extLst>
              <a:ext uri="{FF2B5EF4-FFF2-40B4-BE49-F238E27FC236}">
                <a16:creationId xmlns:a16="http://schemas.microsoft.com/office/drawing/2014/main" id="{48A19825-F79D-51F7-ADE3-9496C8ADF197}"/>
              </a:ext>
            </a:extLst>
          </p:cNvPr>
          <p:cNvPicPr>
            <a:picLocks noChangeAspect="1"/>
          </p:cNvPicPr>
          <p:nvPr/>
        </p:nvPicPr>
        <p:blipFill rotWithShape="1">
          <a:blip r:embed="rId5"/>
          <a:srcRect l="-539" t="4941" r="758"/>
          <a:stretch/>
        </p:blipFill>
        <p:spPr>
          <a:xfrm>
            <a:off x="697215" y="5389386"/>
            <a:ext cx="6608717" cy="1287184"/>
          </a:xfrm>
          <a:prstGeom prst="rect">
            <a:avLst/>
          </a:prstGeom>
        </p:spPr>
      </p:pic>
      <p:sp>
        <p:nvSpPr>
          <p:cNvPr id="9" name="Rectangle 8">
            <a:extLst>
              <a:ext uri="{FF2B5EF4-FFF2-40B4-BE49-F238E27FC236}">
                <a16:creationId xmlns:a16="http://schemas.microsoft.com/office/drawing/2014/main" id="{CD7EC01F-2B2F-8FBB-66DE-797D71E17B66}"/>
              </a:ext>
            </a:extLst>
          </p:cNvPr>
          <p:cNvSpPr/>
          <p:nvPr/>
        </p:nvSpPr>
        <p:spPr>
          <a:xfrm>
            <a:off x="1582057" y="2780623"/>
            <a:ext cx="3222172" cy="3583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0" name="Rectangle 9">
            <a:extLst>
              <a:ext uri="{FF2B5EF4-FFF2-40B4-BE49-F238E27FC236}">
                <a16:creationId xmlns:a16="http://schemas.microsoft.com/office/drawing/2014/main" id="{CC1BECE8-F24E-18A4-50F0-84F1E098687C}"/>
              </a:ext>
            </a:extLst>
          </p:cNvPr>
          <p:cNvSpPr/>
          <p:nvPr/>
        </p:nvSpPr>
        <p:spPr>
          <a:xfrm>
            <a:off x="1698171" y="4549406"/>
            <a:ext cx="2714172" cy="3583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6" name="Group 15">
            <a:extLst>
              <a:ext uri="{FF2B5EF4-FFF2-40B4-BE49-F238E27FC236}">
                <a16:creationId xmlns:a16="http://schemas.microsoft.com/office/drawing/2014/main" id="{3326240D-200B-D188-3FCE-65010A66C008}"/>
              </a:ext>
            </a:extLst>
          </p:cNvPr>
          <p:cNvGrpSpPr/>
          <p:nvPr/>
        </p:nvGrpSpPr>
        <p:grpSpPr>
          <a:xfrm>
            <a:off x="7707086" y="5209923"/>
            <a:ext cx="1282924" cy="523220"/>
            <a:chOff x="7707086" y="5209923"/>
            <a:chExt cx="1282924" cy="523220"/>
          </a:xfrm>
        </p:grpSpPr>
        <p:cxnSp>
          <p:nvCxnSpPr>
            <p:cNvPr id="12" name="Straight Arrow Connector 11">
              <a:extLst>
                <a:ext uri="{FF2B5EF4-FFF2-40B4-BE49-F238E27FC236}">
                  <a16:creationId xmlns:a16="http://schemas.microsoft.com/office/drawing/2014/main" id="{41116643-1B62-184D-B43E-9BB832DB01E7}"/>
                </a:ext>
              </a:extLst>
            </p:cNvPr>
            <p:cNvCxnSpPr>
              <a:cxnSpLocks/>
            </p:cNvCxnSpPr>
            <p:nvPr/>
          </p:nvCxnSpPr>
          <p:spPr>
            <a:xfrm>
              <a:off x="7707086" y="5733143"/>
              <a:ext cx="1282924" cy="0"/>
            </a:xfrm>
            <a:prstGeom prst="straightConnector1">
              <a:avLst/>
            </a:prstGeom>
            <a:ln w="76200">
              <a:solidFill>
                <a:srgbClr val="165E6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3B308FA-D499-073F-4B7F-687977454258}"/>
                </a:ext>
              </a:extLst>
            </p:cNvPr>
            <p:cNvSpPr txBox="1"/>
            <p:nvPr/>
          </p:nvSpPr>
          <p:spPr>
            <a:xfrm>
              <a:off x="7740382" y="5209923"/>
              <a:ext cx="1103086" cy="523220"/>
            </a:xfrm>
            <a:prstGeom prst="rect">
              <a:avLst/>
            </a:prstGeom>
            <a:noFill/>
          </p:spPr>
          <p:txBody>
            <a:bodyPr wrap="square" rtlCol="0">
              <a:spAutoFit/>
            </a:bodyPr>
            <a:lstStyle/>
            <a:p>
              <a:r>
                <a:rPr lang="en-BE" sz="2800" dirty="0"/>
                <a:t>Peek</a:t>
              </a:r>
            </a:p>
          </p:txBody>
        </p:sp>
      </p:grpSp>
      <p:sp>
        <p:nvSpPr>
          <p:cNvPr id="15" name="Rectangle 14">
            <a:extLst>
              <a:ext uri="{FF2B5EF4-FFF2-40B4-BE49-F238E27FC236}">
                <a16:creationId xmlns:a16="http://schemas.microsoft.com/office/drawing/2014/main" id="{EACC2FCB-9E9D-FE8F-C798-C6371DF1E365}"/>
              </a:ext>
            </a:extLst>
          </p:cNvPr>
          <p:cNvSpPr/>
          <p:nvPr/>
        </p:nvSpPr>
        <p:spPr>
          <a:xfrm>
            <a:off x="1705427" y="4907787"/>
            <a:ext cx="5521287" cy="3583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7" name="Rectangle 16">
            <a:extLst>
              <a:ext uri="{FF2B5EF4-FFF2-40B4-BE49-F238E27FC236}">
                <a16:creationId xmlns:a16="http://schemas.microsoft.com/office/drawing/2014/main" id="{4492D876-AC37-F4FD-F75B-7C26F724C86F}"/>
              </a:ext>
            </a:extLst>
          </p:cNvPr>
          <p:cNvSpPr/>
          <p:nvPr/>
        </p:nvSpPr>
        <p:spPr>
          <a:xfrm>
            <a:off x="1669143" y="3689245"/>
            <a:ext cx="2743200" cy="3583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ectangle 19">
            <a:extLst>
              <a:ext uri="{FF2B5EF4-FFF2-40B4-BE49-F238E27FC236}">
                <a16:creationId xmlns:a16="http://schemas.microsoft.com/office/drawing/2014/main" id="{1A58E162-5E72-460A-7493-F726F4191202}"/>
              </a:ext>
            </a:extLst>
          </p:cNvPr>
          <p:cNvSpPr/>
          <p:nvPr/>
        </p:nvSpPr>
        <p:spPr>
          <a:xfrm>
            <a:off x="1741714" y="5674596"/>
            <a:ext cx="2714172" cy="3583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dirty="0"/>
          </a:p>
        </p:txBody>
      </p:sp>
      <p:grpSp>
        <p:nvGrpSpPr>
          <p:cNvPr id="30" name="Group 29">
            <a:extLst>
              <a:ext uri="{FF2B5EF4-FFF2-40B4-BE49-F238E27FC236}">
                <a16:creationId xmlns:a16="http://schemas.microsoft.com/office/drawing/2014/main" id="{371EDBCE-5D01-89B5-1971-2B1904BDB529}"/>
              </a:ext>
            </a:extLst>
          </p:cNvPr>
          <p:cNvGrpSpPr/>
          <p:nvPr/>
        </p:nvGrpSpPr>
        <p:grpSpPr>
          <a:xfrm>
            <a:off x="9382291" y="3994924"/>
            <a:ext cx="972457" cy="1147955"/>
            <a:chOff x="9405257" y="3939022"/>
            <a:chExt cx="972457" cy="1147955"/>
          </a:xfrm>
        </p:grpSpPr>
        <p:cxnSp>
          <p:nvCxnSpPr>
            <p:cNvPr id="28" name="Straight Arrow Connector 27">
              <a:extLst>
                <a:ext uri="{FF2B5EF4-FFF2-40B4-BE49-F238E27FC236}">
                  <a16:creationId xmlns:a16="http://schemas.microsoft.com/office/drawing/2014/main" id="{5CFA94F0-7999-694F-E89A-9E0F7656AEEC}"/>
                </a:ext>
              </a:extLst>
            </p:cNvPr>
            <p:cNvCxnSpPr/>
            <p:nvPr/>
          </p:nvCxnSpPr>
          <p:spPr>
            <a:xfrm>
              <a:off x="9405257" y="3939022"/>
              <a:ext cx="0" cy="1147955"/>
            </a:xfrm>
            <a:prstGeom prst="straightConnector1">
              <a:avLst/>
            </a:prstGeom>
            <a:ln w="76200">
              <a:solidFill>
                <a:srgbClr val="165E6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CF8D43FC-843D-9050-6557-B50005810E7D}"/>
                </a:ext>
              </a:extLst>
            </p:cNvPr>
            <p:cNvSpPr txBox="1"/>
            <p:nvPr/>
          </p:nvSpPr>
          <p:spPr>
            <a:xfrm>
              <a:off x="9405257" y="4067807"/>
              <a:ext cx="972457" cy="523220"/>
            </a:xfrm>
            <a:prstGeom prst="rect">
              <a:avLst/>
            </a:prstGeom>
            <a:noFill/>
          </p:spPr>
          <p:txBody>
            <a:bodyPr wrap="square" rtlCol="0">
              <a:spAutoFit/>
            </a:bodyPr>
            <a:lstStyle/>
            <a:p>
              <a:r>
                <a:rPr lang="en-BE" sz="2800" dirty="0"/>
                <a:t>Push</a:t>
              </a:r>
            </a:p>
          </p:txBody>
        </p:sp>
      </p:grpSp>
      <p:grpSp>
        <p:nvGrpSpPr>
          <p:cNvPr id="36" name="Group 35">
            <a:extLst>
              <a:ext uri="{FF2B5EF4-FFF2-40B4-BE49-F238E27FC236}">
                <a16:creationId xmlns:a16="http://schemas.microsoft.com/office/drawing/2014/main" id="{8C0EB4EF-C2D9-0C90-5674-197010ED4DC6}"/>
              </a:ext>
            </a:extLst>
          </p:cNvPr>
          <p:cNvGrpSpPr/>
          <p:nvPr/>
        </p:nvGrpSpPr>
        <p:grpSpPr>
          <a:xfrm>
            <a:off x="10399486" y="4067807"/>
            <a:ext cx="755939" cy="1002191"/>
            <a:chOff x="10399486" y="4067807"/>
            <a:chExt cx="755939" cy="1002191"/>
          </a:xfrm>
        </p:grpSpPr>
        <p:cxnSp>
          <p:nvCxnSpPr>
            <p:cNvPr id="31" name="Straight Arrow Connector 30">
              <a:extLst>
                <a:ext uri="{FF2B5EF4-FFF2-40B4-BE49-F238E27FC236}">
                  <a16:creationId xmlns:a16="http://schemas.microsoft.com/office/drawing/2014/main" id="{031BF666-E697-F018-007E-0B9EDD585168}"/>
                </a:ext>
              </a:extLst>
            </p:cNvPr>
            <p:cNvCxnSpPr>
              <a:cxnSpLocks/>
            </p:cNvCxnSpPr>
            <p:nvPr/>
          </p:nvCxnSpPr>
          <p:spPr>
            <a:xfrm flipV="1">
              <a:off x="10399486" y="4067807"/>
              <a:ext cx="0" cy="1002191"/>
            </a:xfrm>
            <a:prstGeom prst="straightConnector1">
              <a:avLst/>
            </a:prstGeom>
            <a:ln w="76200">
              <a:solidFill>
                <a:srgbClr val="165E6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07F7911-E4B7-DDA5-7EBB-73BD13FA44E1}"/>
                </a:ext>
              </a:extLst>
            </p:cNvPr>
            <p:cNvSpPr txBox="1"/>
            <p:nvPr/>
          </p:nvSpPr>
          <p:spPr>
            <a:xfrm>
              <a:off x="10444225" y="4428528"/>
              <a:ext cx="711200" cy="461665"/>
            </a:xfrm>
            <a:prstGeom prst="rect">
              <a:avLst/>
            </a:prstGeom>
            <a:noFill/>
          </p:spPr>
          <p:txBody>
            <a:bodyPr wrap="square" rtlCol="0">
              <a:spAutoFit/>
            </a:bodyPr>
            <a:lstStyle/>
            <a:p>
              <a:r>
                <a:rPr lang="en-BE" sz="2400" dirty="0"/>
                <a:t>Pop</a:t>
              </a:r>
            </a:p>
          </p:txBody>
        </p:sp>
      </p:grpSp>
      <p:sp>
        <p:nvSpPr>
          <p:cNvPr id="34" name="Rectangle 33">
            <a:extLst>
              <a:ext uri="{FF2B5EF4-FFF2-40B4-BE49-F238E27FC236}">
                <a16:creationId xmlns:a16="http://schemas.microsoft.com/office/drawing/2014/main" id="{F159244F-51F0-5FC8-6131-D323FFD50A78}"/>
              </a:ext>
            </a:extLst>
          </p:cNvPr>
          <p:cNvSpPr/>
          <p:nvPr/>
        </p:nvSpPr>
        <p:spPr>
          <a:xfrm>
            <a:off x="1741714" y="6012661"/>
            <a:ext cx="5521287" cy="358381"/>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Rectangle 34">
            <a:extLst>
              <a:ext uri="{FF2B5EF4-FFF2-40B4-BE49-F238E27FC236}">
                <a16:creationId xmlns:a16="http://schemas.microsoft.com/office/drawing/2014/main" id="{77BE238C-AD24-69E0-AC8F-E78673B04138}"/>
              </a:ext>
            </a:extLst>
          </p:cNvPr>
          <p:cNvSpPr/>
          <p:nvPr/>
        </p:nvSpPr>
        <p:spPr>
          <a:xfrm>
            <a:off x="1734457" y="6339675"/>
            <a:ext cx="5521287" cy="29595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1772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xit" presetSubtype="0" fill="hold" grpId="2" nodeType="clickEffect">
                                  <p:stCondLst>
                                    <p:cond delay="0"/>
                                  </p:stCondLst>
                                  <p:childTnLst>
                                    <p:animEffect transition="out" filter="dissolv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1"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par>
                                <p:cTn id="28" presetID="9" presetClass="entr" presetSubtype="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par>
                                <p:cTn id="31" presetID="9"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dissolve">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nodeType="clickEffect">
                                  <p:stCondLst>
                                    <p:cond delay="0"/>
                                  </p:stCondLst>
                                  <p:childTnLst>
                                    <p:animEffect transition="out" filter="dissolve">
                                      <p:cBhvr>
                                        <p:cTn id="37" dur="500"/>
                                        <p:tgtEl>
                                          <p:spTgt spid="30"/>
                                        </p:tgtEl>
                                      </p:cBhvr>
                                    </p:animEffect>
                                    <p:set>
                                      <p:cBhvr>
                                        <p:cTn id="38" dur="1" fill="hold">
                                          <p:stCondLst>
                                            <p:cond delay="499"/>
                                          </p:stCondLst>
                                        </p:cTn>
                                        <p:tgtEl>
                                          <p:spTgt spid="30"/>
                                        </p:tgtEl>
                                        <p:attrNameLst>
                                          <p:attrName>style.visibility</p:attrName>
                                        </p:attrNameLst>
                                      </p:cBhvr>
                                      <p:to>
                                        <p:strVal val="hidden"/>
                                      </p:to>
                                    </p:set>
                                  </p:childTnLst>
                                </p:cTn>
                              </p:par>
                              <p:par>
                                <p:cTn id="39" presetID="9" presetClass="exit" presetSubtype="0" fill="hold" grpId="1" nodeType="withEffect">
                                  <p:stCondLst>
                                    <p:cond delay="0"/>
                                  </p:stCondLst>
                                  <p:childTnLst>
                                    <p:animEffect transition="out" filter="dissolve">
                                      <p:cBhvr>
                                        <p:cTn id="40" dur="500"/>
                                        <p:tgtEl>
                                          <p:spTgt spid="10"/>
                                        </p:tgtEl>
                                      </p:cBhvr>
                                    </p:animEffect>
                                    <p:set>
                                      <p:cBhvr>
                                        <p:cTn id="41" dur="1" fill="hold">
                                          <p:stCondLst>
                                            <p:cond delay="499"/>
                                          </p:stCondLst>
                                        </p:cTn>
                                        <p:tgtEl>
                                          <p:spTgt spid="10"/>
                                        </p:tgtEl>
                                        <p:attrNameLst>
                                          <p:attrName>style.visibility</p:attrName>
                                        </p:attrNameLst>
                                      </p:cBhvr>
                                      <p:to>
                                        <p:strVal val="hidden"/>
                                      </p:to>
                                    </p:set>
                                  </p:childTnLst>
                                </p:cTn>
                              </p:par>
                              <p:par>
                                <p:cTn id="42" presetID="1"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par>
                                <p:cTn id="44" presetID="9" presetClass="entr" presetSubtype="0" fill="hold"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dissolv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xit" presetSubtype="0" fill="hold" grpId="1" nodeType="clickEffect">
                                  <p:stCondLst>
                                    <p:cond delay="0"/>
                                  </p:stCondLst>
                                  <p:childTnLst>
                                    <p:animEffect transition="out" filter="dissolve">
                                      <p:cBhvr>
                                        <p:cTn id="50" dur="500"/>
                                        <p:tgtEl>
                                          <p:spTgt spid="15"/>
                                        </p:tgtEl>
                                      </p:cBhvr>
                                    </p:animEffect>
                                    <p:set>
                                      <p:cBhvr>
                                        <p:cTn id="51" dur="1" fill="hold">
                                          <p:stCondLst>
                                            <p:cond delay="499"/>
                                          </p:stCondLst>
                                        </p:cTn>
                                        <p:tgtEl>
                                          <p:spTgt spid="15"/>
                                        </p:tgtEl>
                                        <p:attrNameLst>
                                          <p:attrName>style.visibility</p:attrName>
                                        </p:attrNameLst>
                                      </p:cBhvr>
                                      <p:to>
                                        <p:strVal val="hidden"/>
                                      </p:to>
                                    </p:set>
                                  </p:childTnLst>
                                </p:cTn>
                              </p:par>
                              <p:par>
                                <p:cTn id="52" presetID="9" presetClass="exit" presetSubtype="0" fill="hold" nodeType="withEffect">
                                  <p:stCondLst>
                                    <p:cond delay="0"/>
                                  </p:stCondLst>
                                  <p:childTnLst>
                                    <p:animEffect transition="out" filter="dissolve">
                                      <p:cBhvr>
                                        <p:cTn id="53" dur="500"/>
                                        <p:tgtEl>
                                          <p:spTgt spid="16"/>
                                        </p:tgtEl>
                                      </p:cBhvr>
                                    </p:animEffect>
                                    <p:set>
                                      <p:cBhvr>
                                        <p:cTn id="54" dur="1" fill="hold">
                                          <p:stCondLst>
                                            <p:cond delay="499"/>
                                          </p:stCondLst>
                                        </p:cTn>
                                        <p:tgtEl>
                                          <p:spTgt spid="16"/>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9" presetClass="exit" presetSubtype="0" fill="hold" nodeType="withEffect">
                                  <p:stCondLst>
                                    <p:cond delay="0"/>
                                  </p:stCondLst>
                                  <p:childTnLst>
                                    <p:animEffect transition="out" filter="dissolve">
                                      <p:cBhvr>
                                        <p:cTn id="58" dur="500"/>
                                        <p:tgtEl>
                                          <p:spTgt spid="1028"/>
                                        </p:tgtEl>
                                      </p:cBhvr>
                                    </p:animEffect>
                                    <p:set>
                                      <p:cBhvr>
                                        <p:cTn id="59" dur="1" fill="hold">
                                          <p:stCondLst>
                                            <p:cond delay="499"/>
                                          </p:stCondLst>
                                        </p:cTn>
                                        <p:tgtEl>
                                          <p:spTgt spid="1028"/>
                                        </p:tgtEl>
                                        <p:attrNameLst>
                                          <p:attrName>style.visibility</p:attrName>
                                        </p:attrNameLst>
                                      </p:cBhvr>
                                      <p:to>
                                        <p:strVal val="hidden"/>
                                      </p:to>
                                    </p:set>
                                  </p:childTnLst>
                                </p:cTn>
                              </p:par>
                              <p:par>
                                <p:cTn id="60" presetID="9" presetClass="exit" presetSubtype="0" fill="hold" grpId="1" nodeType="withEffect">
                                  <p:stCondLst>
                                    <p:cond delay="0"/>
                                  </p:stCondLst>
                                  <p:childTnLst>
                                    <p:animEffect transition="out" filter="dissolve">
                                      <p:cBhvr>
                                        <p:cTn id="61" dur="500"/>
                                        <p:tgtEl>
                                          <p:spTgt spid="3"/>
                                        </p:tgtEl>
                                      </p:cBhvr>
                                    </p:animEffect>
                                    <p:set>
                                      <p:cBhvr>
                                        <p:cTn id="62" dur="1" fill="hold">
                                          <p:stCondLst>
                                            <p:cond delay="499"/>
                                          </p:stCondLst>
                                        </p:cTn>
                                        <p:tgtEl>
                                          <p:spTgt spid="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grpId="2" nodeType="clickEffect">
                                  <p:stCondLst>
                                    <p:cond delay="0"/>
                                  </p:stCondLst>
                                  <p:childTnLst>
                                    <p:animEffect transition="out" filter="dissolve">
                                      <p:cBhvr>
                                        <p:cTn id="66" dur="500"/>
                                        <p:tgtEl>
                                          <p:spTgt spid="17"/>
                                        </p:tgtEl>
                                      </p:cBhvr>
                                    </p:animEffect>
                                    <p:set>
                                      <p:cBhvr>
                                        <p:cTn id="67" dur="1" fill="hold">
                                          <p:stCondLst>
                                            <p:cond delay="499"/>
                                          </p:stCondLst>
                                        </p:cTn>
                                        <p:tgtEl>
                                          <p:spTgt spid="17"/>
                                        </p:tgtEl>
                                        <p:attrNameLst>
                                          <p:attrName>style.visibility</p:attrName>
                                        </p:attrNameLst>
                                      </p:cBhvr>
                                      <p:to>
                                        <p:strVal val="hidden"/>
                                      </p:to>
                                    </p:set>
                                  </p:childTnLst>
                                </p:cTn>
                              </p:par>
                              <p:par>
                                <p:cTn id="68" presetID="1" presetClass="entr" presetSubtype="0" fill="hold" nodeType="withEffect">
                                  <p:stCondLst>
                                    <p:cond delay="0"/>
                                  </p:stCondLst>
                                  <p:childTnLst>
                                    <p:set>
                                      <p:cBhvr>
                                        <p:cTn id="69" dur="1" fill="hold">
                                          <p:stCondLst>
                                            <p:cond delay="0"/>
                                          </p:stCondLst>
                                        </p:cTn>
                                        <p:tgtEl>
                                          <p:spTgt spid="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1" nodeType="clickEffect">
                                  <p:stCondLst>
                                    <p:cond delay="0"/>
                                  </p:stCondLst>
                                  <p:childTnLst>
                                    <p:set>
                                      <p:cBhvr>
                                        <p:cTn id="73" dur="1" fill="hold">
                                          <p:stCondLst>
                                            <p:cond delay="0"/>
                                          </p:stCondLst>
                                        </p:cTn>
                                        <p:tgtEl>
                                          <p:spTgt spid="9"/>
                                        </p:tgtEl>
                                        <p:attrNameLst>
                                          <p:attrName>style.visibility</p:attrName>
                                        </p:attrNameLst>
                                      </p:cBhvr>
                                      <p:to>
                                        <p:strVal val="visible"/>
                                      </p:to>
                                    </p:set>
                                  </p:childTnLst>
                                </p:cTn>
                              </p:par>
                              <p:par>
                                <p:cTn id="74" presetID="9" presetClass="entr" presetSubtype="0" fill="hold" nodeType="withEffect">
                                  <p:stCondLst>
                                    <p:cond delay="0"/>
                                  </p:stCondLst>
                                  <p:childTnLst>
                                    <p:set>
                                      <p:cBhvr>
                                        <p:cTn id="75" dur="1" fill="hold">
                                          <p:stCondLst>
                                            <p:cond delay="0"/>
                                          </p:stCondLst>
                                        </p:cTn>
                                        <p:tgtEl>
                                          <p:spTgt spid="1028"/>
                                        </p:tgtEl>
                                        <p:attrNameLst>
                                          <p:attrName>style.visibility</p:attrName>
                                        </p:attrNameLst>
                                      </p:cBhvr>
                                      <p:to>
                                        <p:strVal val="visible"/>
                                      </p:to>
                                    </p:set>
                                    <p:animEffect transition="in" filter="dissolve">
                                      <p:cBhvr>
                                        <p:cTn id="76" dur="500"/>
                                        <p:tgtEl>
                                          <p:spTgt spid="1028"/>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xit" presetSubtype="0" fill="hold" grpId="3" nodeType="clickEffect">
                                  <p:stCondLst>
                                    <p:cond delay="0"/>
                                  </p:stCondLst>
                                  <p:childTnLst>
                                    <p:animEffect transition="out" filter="dissolve">
                                      <p:cBhvr>
                                        <p:cTn id="80" dur="500"/>
                                        <p:tgtEl>
                                          <p:spTgt spid="9"/>
                                        </p:tgtEl>
                                      </p:cBhvr>
                                    </p:animEffect>
                                    <p:set>
                                      <p:cBhvr>
                                        <p:cTn id="81" dur="1" fill="hold">
                                          <p:stCondLst>
                                            <p:cond delay="499"/>
                                          </p:stCondLst>
                                        </p:cTn>
                                        <p:tgtEl>
                                          <p:spTgt spid="9"/>
                                        </p:tgtEl>
                                        <p:attrNameLst>
                                          <p:attrName>style.visibility</p:attrName>
                                        </p:attrNameLst>
                                      </p:cBhvr>
                                      <p:to>
                                        <p:strVal val="hidden"/>
                                      </p:to>
                                    </p:set>
                                  </p:childTnLst>
                                </p:cTn>
                              </p:par>
                              <p:par>
                                <p:cTn id="82" presetID="1" presetClass="entr" presetSubtype="0"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childTnLst>
                                </p:cTn>
                              </p:par>
                              <p:par>
                                <p:cTn id="84" presetID="9" presetClass="entr" presetSubtype="0" fill="hold" nodeType="with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dissolve">
                                      <p:cBhvr>
                                        <p:cTn id="86" dur="500"/>
                                        <p:tgtEl>
                                          <p:spTgt spid="30"/>
                                        </p:tgtEl>
                                      </p:cBhvr>
                                    </p:animEffect>
                                  </p:childTnLst>
                                </p:cTn>
                              </p:par>
                              <p:par>
                                <p:cTn id="87" presetID="9" presetClass="entr" presetSubtype="0" fill="hold" grpId="2" nodeType="withEffect">
                                  <p:stCondLst>
                                    <p:cond delay="0"/>
                                  </p:stCondLst>
                                  <p:childTnLst>
                                    <p:set>
                                      <p:cBhvr>
                                        <p:cTn id="88" dur="1" fill="hold">
                                          <p:stCondLst>
                                            <p:cond delay="0"/>
                                          </p:stCondLst>
                                        </p:cTn>
                                        <p:tgtEl>
                                          <p:spTgt spid="3"/>
                                        </p:tgtEl>
                                        <p:attrNameLst>
                                          <p:attrName>style.visibility</p:attrName>
                                        </p:attrNameLst>
                                      </p:cBhvr>
                                      <p:to>
                                        <p:strVal val="visible"/>
                                      </p:to>
                                    </p:set>
                                    <p:animEffect transition="in" filter="dissolve">
                                      <p:cBhvr>
                                        <p:cTn id="89" dur="500"/>
                                        <p:tgtEl>
                                          <p:spTgt spid="3"/>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xit" presetSubtype="0" fill="hold" grpId="1" nodeType="clickEffect">
                                  <p:stCondLst>
                                    <p:cond delay="0"/>
                                  </p:stCondLst>
                                  <p:childTnLst>
                                    <p:animEffect transition="out" filter="dissolve">
                                      <p:cBhvr>
                                        <p:cTn id="93" dur="500"/>
                                        <p:tgtEl>
                                          <p:spTgt spid="20"/>
                                        </p:tgtEl>
                                      </p:cBhvr>
                                    </p:animEffect>
                                    <p:set>
                                      <p:cBhvr>
                                        <p:cTn id="94" dur="1" fill="hold">
                                          <p:stCondLst>
                                            <p:cond delay="499"/>
                                          </p:stCondLst>
                                        </p:cTn>
                                        <p:tgtEl>
                                          <p:spTgt spid="20"/>
                                        </p:tgtEl>
                                        <p:attrNameLst>
                                          <p:attrName>style.visibility</p:attrName>
                                        </p:attrNameLst>
                                      </p:cBhvr>
                                      <p:to>
                                        <p:strVal val="hidden"/>
                                      </p:to>
                                    </p:set>
                                  </p:childTnLst>
                                </p:cTn>
                              </p:par>
                              <p:par>
                                <p:cTn id="95" presetID="9" presetClass="exit" presetSubtype="0" fill="hold" nodeType="withEffect">
                                  <p:stCondLst>
                                    <p:cond delay="0"/>
                                  </p:stCondLst>
                                  <p:childTnLst>
                                    <p:animEffect transition="out" filter="dissolve">
                                      <p:cBhvr>
                                        <p:cTn id="96" dur="500"/>
                                        <p:tgtEl>
                                          <p:spTgt spid="30"/>
                                        </p:tgtEl>
                                      </p:cBhvr>
                                    </p:animEffect>
                                    <p:set>
                                      <p:cBhvr>
                                        <p:cTn id="97" dur="1" fill="hold">
                                          <p:stCondLst>
                                            <p:cond delay="499"/>
                                          </p:stCondLst>
                                        </p:cTn>
                                        <p:tgtEl>
                                          <p:spTgt spid="30"/>
                                        </p:tgtEl>
                                        <p:attrNameLst>
                                          <p:attrName>style.visibility</p:attrName>
                                        </p:attrNameLst>
                                      </p:cBhvr>
                                      <p:to>
                                        <p:strVal val="hidden"/>
                                      </p:to>
                                    </p:set>
                                  </p:childTnLst>
                                </p:cTn>
                              </p:par>
                              <p:par>
                                <p:cTn id="98" presetID="1"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36"/>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9" presetClass="exit" presetSubtype="0" fill="hold" nodeType="clickEffect">
                                  <p:stCondLst>
                                    <p:cond delay="0"/>
                                  </p:stCondLst>
                                  <p:childTnLst>
                                    <p:animEffect transition="out" filter="dissolve">
                                      <p:cBhvr>
                                        <p:cTn id="105" dur="500"/>
                                        <p:tgtEl>
                                          <p:spTgt spid="36"/>
                                        </p:tgtEl>
                                      </p:cBhvr>
                                    </p:animEffect>
                                    <p:set>
                                      <p:cBhvr>
                                        <p:cTn id="106" dur="1" fill="hold">
                                          <p:stCondLst>
                                            <p:cond delay="499"/>
                                          </p:stCondLst>
                                        </p:cTn>
                                        <p:tgtEl>
                                          <p:spTgt spid="36"/>
                                        </p:tgtEl>
                                        <p:attrNameLst>
                                          <p:attrName>style.visibility</p:attrName>
                                        </p:attrNameLst>
                                      </p:cBhvr>
                                      <p:to>
                                        <p:strVal val="hidden"/>
                                      </p:to>
                                    </p:set>
                                  </p:childTnLst>
                                </p:cTn>
                              </p:par>
                              <p:par>
                                <p:cTn id="107" presetID="9" presetClass="exit" presetSubtype="0" fill="hold" grpId="3" nodeType="withEffect">
                                  <p:stCondLst>
                                    <p:cond delay="0"/>
                                  </p:stCondLst>
                                  <p:childTnLst>
                                    <p:animEffect transition="out" filter="dissolve">
                                      <p:cBhvr>
                                        <p:cTn id="108" dur="500"/>
                                        <p:tgtEl>
                                          <p:spTgt spid="3"/>
                                        </p:tgtEl>
                                      </p:cBhvr>
                                    </p:animEffect>
                                    <p:set>
                                      <p:cBhvr>
                                        <p:cTn id="109" dur="1" fill="hold">
                                          <p:stCondLst>
                                            <p:cond delay="499"/>
                                          </p:stCondLst>
                                        </p:cTn>
                                        <p:tgtEl>
                                          <p:spTgt spid="3"/>
                                        </p:tgtEl>
                                        <p:attrNameLst>
                                          <p:attrName>style.visibility</p:attrName>
                                        </p:attrNameLst>
                                      </p:cBhvr>
                                      <p:to>
                                        <p:strVal val="hidden"/>
                                      </p:to>
                                    </p:set>
                                  </p:childTnLst>
                                </p:cTn>
                              </p:par>
                              <p:par>
                                <p:cTn id="110" presetID="9" presetClass="exit" presetSubtype="0" fill="hold" grpId="1" nodeType="withEffect">
                                  <p:stCondLst>
                                    <p:cond delay="0"/>
                                  </p:stCondLst>
                                  <p:childTnLst>
                                    <p:animEffect transition="out" filter="dissolve">
                                      <p:cBhvr>
                                        <p:cTn id="111" dur="500"/>
                                        <p:tgtEl>
                                          <p:spTgt spid="34"/>
                                        </p:tgtEl>
                                      </p:cBhvr>
                                    </p:animEffect>
                                    <p:set>
                                      <p:cBhvr>
                                        <p:cTn id="112" dur="1" fill="hold">
                                          <p:stCondLst>
                                            <p:cond delay="499"/>
                                          </p:stCondLst>
                                        </p:cTn>
                                        <p:tgtEl>
                                          <p:spTgt spid="34"/>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9" presetClass="exit" presetSubtype="0" fill="hold" grpId="1" nodeType="clickEffect">
                                  <p:stCondLst>
                                    <p:cond delay="0"/>
                                  </p:stCondLst>
                                  <p:childTnLst>
                                    <p:animEffect transition="out" filter="dissolve">
                                      <p:cBhvr>
                                        <p:cTn id="120" dur="500"/>
                                        <p:tgtEl>
                                          <p:spTgt spid="35"/>
                                        </p:tgtEl>
                                      </p:cBhvr>
                                    </p:animEffect>
                                    <p:set>
                                      <p:cBhvr>
                                        <p:cTn id="121" dur="1" fill="hold">
                                          <p:stCondLst>
                                            <p:cond delay="499"/>
                                          </p:stCondLst>
                                        </p:cTn>
                                        <p:tgtEl>
                                          <p:spTgt spid="35"/>
                                        </p:tgtEl>
                                        <p:attrNameLst>
                                          <p:attrName>style.visibility</p:attrName>
                                        </p:attrNameLst>
                                      </p:cBhvr>
                                      <p:to>
                                        <p:strVal val="hidden"/>
                                      </p:to>
                                    </p:set>
                                  </p:childTnLst>
                                </p:cTn>
                              </p:par>
                              <p:par>
                                <p:cTn id="122" presetID="1" presetClass="entr" presetSubtype="0" fill="hold" grpId="1" nodeType="withEffect">
                                  <p:stCondLst>
                                    <p:cond delay="0"/>
                                  </p:stCondLst>
                                  <p:childTnLst>
                                    <p:set>
                                      <p:cBhvr>
                                        <p:cTn id="123" dur="1" fill="hold">
                                          <p:stCondLst>
                                            <p:cond delay="0"/>
                                          </p:stCondLst>
                                        </p:cTn>
                                        <p:tgtEl>
                                          <p:spTgt spid="17"/>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9" presetClass="exit" presetSubtype="0" fill="hold" nodeType="clickEffect">
                                  <p:stCondLst>
                                    <p:cond delay="0"/>
                                  </p:stCondLst>
                                  <p:childTnLst>
                                    <p:animEffect transition="out" filter="dissolve">
                                      <p:cBhvr>
                                        <p:cTn id="127" dur="500"/>
                                        <p:tgtEl>
                                          <p:spTgt spid="1028"/>
                                        </p:tgtEl>
                                      </p:cBhvr>
                                    </p:animEffect>
                                    <p:set>
                                      <p:cBhvr>
                                        <p:cTn id="128" dur="1" fill="hold">
                                          <p:stCondLst>
                                            <p:cond delay="499"/>
                                          </p:stCondLst>
                                        </p:cTn>
                                        <p:tgtEl>
                                          <p:spTgt spid="1028"/>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9" presetClass="exit" presetSubtype="0" fill="hold" grpId="3" nodeType="clickEffect">
                                  <p:stCondLst>
                                    <p:cond delay="0"/>
                                  </p:stCondLst>
                                  <p:childTnLst>
                                    <p:animEffect transition="out" filter="dissolve">
                                      <p:cBhvr>
                                        <p:cTn id="132" dur="500"/>
                                        <p:tgtEl>
                                          <p:spTgt spid="17"/>
                                        </p:tgtEl>
                                      </p:cBhvr>
                                    </p:animEffect>
                                    <p:set>
                                      <p:cBhvr>
                                        <p:cTn id="133"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P spid="3" grpId="3" animBg="1"/>
      <p:bldP spid="9" grpId="0" animBg="1"/>
      <p:bldP spid="9" grpId="1" animBg="1"/>
      <p:bldP spid="9" grpId="2" animBg="1"/>
      <p:bldP spid="9" grpId="3" animBg="1"/>
      <p:bldP spid="10" grpId="0" animBg="1"/>
      <p:bldP spid="10" grpId="1" animBg="1"/>
      <p:bldP spid="15" grpId="0" animBg="1"/>
      <p:bldP spid="15" grpId="1" animBg="1"/>
      <p:bldP spid="17" grpId="0" animBg="1"/>
      <p:bldP spid="17" grpId="1" animBg="1"/>
      <p:bldP spid="17" grpId="2" animBg="1"/>
      <p:bldP spid="17" grpId="3" animBg="1"/>
      <p:bldP spid="20" grpId="0" animBg="1"/>
      <p:bldP spid="20" grpId="1" animBg="1"/>
      <p:bldP spid="34" grpId="0" animBg="1"/>
      <p:bldP spid="34" grpId="1" animBg="1"/>
      <p:bldP spid="35" grpId="0" animBg="1"/>
      <p:bldP spid="3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02B41DF-0624-1130-F69F-A59AF48DA9C3}"/>
              </a:ext>
            </a:extLst>
          </p:cNvPr>
          <p:cNvGrpSpPr/>
          <p:nvPr/>
        </p:nvGrpSpPr>
        <p:grpSpPr>
          <a:xfrm>
            <a:off x="1007745" y="2045974"/>
            <a:ext cx="2540000" cy="2510699"/>
            <a:chOff x="1658730" y="2345634"/>
            <a:chExt cx="2540000" cy="2510699"/>
          </a:xfrm>
        </p:grpSpPr>
        <p:pic>
          <p:nvPicPr>
            <p:cNvPr id="6146" name="Picture 2" descr="Source-Code Icons - Free SVG &amp; PNG Source-Code Images - Noun Project">
              <a:extLst>
                <a:ext uri="{FF2B5EF4-FFF2-40B4-BE49-F238E27FC236}">
                  <a16:creationId xmlns:a16="http://schemas.microsoft.com/office/drawing/2014/main" id="{84850B97-8E16-C64F-1F68-3E0562D6D1D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347" b="7087"/>
            <a:stretch/>
          </p:blipFill>
          <p:spPr bwMode="auto">
            <a:xfrm>
              <a:off x="1658730" y="2345634"/>
              <a:ext cx="2540000" cy="21733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84AEDEF-CE31-3542-4924-3E510829BF7E}"/>
                </a:ext>
              </a:extLst>
            </p:cNvPr>
            <p:cNvSpPr txBox="1"/>
            <p:nvPr/>
          </p:nvSpPr>
          <p:spPr>
            <a:xfrm>
              <a:off x="1945581" y="4487001"/>
              <a:ext cx="1895061" cy="369332"/>
            </a:xfrm>
            <a:prstGeom prst="rect">
              <a:avLst/>
            </a:prstGeom>
            <a:noFill/>
          </p:spPr>
          <p:txBody>
            <a:bodyPr wrap="square" rtlCol="0">
              <a:spAutoFit/>
            </a:bodyPr>
            <a:lstStyle/>
            <a:p>
              <a:r>
                <a:rPr lang="en-BE" dirty="0"/>
                <a:t>Production Code</a:t>
              </a:r>
            </a:p>
          </p:txBody>
        </p:sp>
      </p:grpSp>
      <p:grpSp>
        <p:nvGrpSpPr>
          <p:cNvPr id="7" name="Group 6">
            <a:extLst>
              <a:ext uri="{FF2B5EF4-FFF2-40B4-BE49-F238E27FC236}">
                <a16:creationId xmlns:a16="http://schemas.microsoft.com/office/drawing/2014/main" id="{FBD9D4D6-9F52-DB76-9898-E41C49FD29B6}"/>
              </a:ext>
            </a:extLst>
          </p:cNvPr>
          <p:cNvGrpSpPr/>
          <p:nvPr/>
        </p:nvGrpSpPr>
        <p:grpSpPr>
          <a:xfrm>
            <a:off x="8785162" y="3588903"/>
            <a:ext cx="2248524" cy="2551595"/>
            <a:chOff x="5464241" y="2304738"/>
            <a:chExt cx="2248524" cy="2551595"/>
          </a:xfrm>
        </p:grpSpPr>
        <p:pic>
          <p:nvPicPr>
            <p:cNvPr id="6150" name="Picture 6" descr="Debug, programming, debugging, software testing, bug source, code bugs, bug  research icon - Download on Iconfinder">
              <a:extLst>
                <a:ext uri="{FF2B5EF4-FFF2-40B4-BE49-F238E27FC236}">
                  <a16:creationId xmlns:a16="http://schemas.microsoft.com/office/drawing/2014/main" id="{FCD0BA8C-0522-70E7-85D5-2107D23C9E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4241" y="2304738"/>
              <a:ext cx="2248524" cy="22485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36E9CFE-DE7E-1B28-99EB-63F4AB338ADC}"/>
                </a:ext>
              </a:extLst>
            </p:cNvPr>
            <p:cNvSpPr txBox="1"/>
            <p:nvPr/>
          </p:nvSpPr>
          <p:spPr>
            <a:xfrm>
              <a:off x="6006791" y="4487001"/>
              <a:ext cx="1228896" cy="369332"/>
            </a:xfrm>
            <a:prstGeom prst="rect">
              <a:avLst/>
            </a:prstGeom>
            <a:noFill/>
          </p:spPr>
          <p:txBody>
            <a:bodyPr wrap="square" rtlCol="0">
              <a:spAutoFit/>
            </a:bodyPr>
            <a:lstStyle/>
            <a:p>
              <a:r>
                <a:rPr lang="en-BE" dirty="0"/>
                <a:t>Test Code</a:t>
              </a:r>
            </a:p>
          </p:txBody>
        </p:sp>
      </p:grpSp>
      <p:pic>
        <p:nvPicPr>
          <p:cNvPr id="6154" name="Picture 10" descr="Repeat icon vector 05">
            <a:extLst>
              <a:ext uri="{FF2B5EF4-FFF2-40B4-BE49-F238E27FC236}">
                <a16:creationId xmlns:a16="http://schemas.microsoft.com/office/drawing/2014/main" id="{733E0800-67E8-3C8E-67E3-C8EBF3A516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0556" y="2692967"/>
            <a:ext cx="1216715" cy="1216715"/>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4F3570BA-FE51-08FA-9FB8-2712B6C8E1F2}"/>
              </a:ext>
            </a:extLst>
          </p:cNvPr>
          <p:cNvSpPr txBox="1">
            <a:spLocks/>
          </p:cNvSpPr>
          <p:nvPr/>
        </p:nvSpPr>
        <p:spPr>
          <a:xfrm>
            <a:off x="735738" y="737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500" dirty="0">
                <a:latin typeface="Helvetica" pitchFamily="2" charset="0"/>
              </a:rPr>
              <a:t>Rules for Good Unit Tests</a:t>
            </a:r>
          </a:p>
        </p:txBody>
      </p:sp>
      <p:pic>
        <p:nvPicPr>
          <p:cNvPr id="14" name="Picture 13" descr="A picture containing logo&#10;&#10;Description automatically generated">
            <a:extLst>
              <a:ext uri="{FF2B5EF4-FFF2-40B4-BE49-F238E27FC236}">
                <a16:creationId xmlns:a16="http://schemas.microsoft.com/office/drawing/2014/main" id="{140D4497-2201-0856-41D5-8CD9CC20EEEB}"/>
              </a:ext>
            </a:extLst>
          </p:cNvPr>
          <p:cNvPicPr>
            <a:picLocks noChangeAspect="1"/>
          </p:cNvPicPr>
          <p:nvPr/>
        </p:nvPicPr>
        <p:blipFill rotWithShape="1">
          <a:blip r:embed="rId6"/>
          <a:srcRect t="10789" r="4780"/>
          <a:stretch/>
        </p:blipFill>
        <p:spPr>
          <a:xfrm>
            <a:off x="371457" y="1282901"/>
            <a:ext cx="3812577" cy="570170"/>
          </a:xfrm>
          <a:prstGeom prst="rect">
            <a:avLst/>
          </a:prstGeom>
          <a:ln>
            <a:solidFill>
              <a:schemeClr val="tx1"/>
            </a:solidFill>
          </a:ln>
        </p:spPr>
      </p:pic>
      <p:pic>
        <p:nvPicPr>
          <p:cNvPr id="16" name="Picture 15" descr="Graphical user interface, text, application&#10;&#10;Description automatically generated">
            <a:extLst>
              <a:ext uri="{FF2B5EF4-FFF2-40B4-BE49-F238E27FC236}">
                <a16:creationId xmlns:a16="http://schemas.microsoft.com/office/drawing/2014/main" id="{FF61A240-E587-0F43-50D8-082896F7D759}"/>
              </a:ext>
            </a:extLst>
          </p:cNvPr>
          <p:cNvPicPr>
            <a:picLocks noChangeAspect="1"/>
          </p:cNvPicPr>
          <p:nvPr/>
        </p:nvPicPr>
        <p:blipFill>
          <a:blip r:embed="rId7"/>
          <a:stretch>
            <a:fillRect/>
          </a:stretch>
        </p:blipFill>
        <p:spPr>
          <a:xfrm>
            <a:off x="7803042" y="750518"/>
            <a:ext cx="3812577" cy="2838385"/>
          </a:xfrm>
          <a:prstGeom prst="rect">
            <a:avLst/>
          </a:prstGeom>
          <a:ln>
            <a:solidFill>
              <a:schemeClr val="tx1"/>
            </a:solidFill>
          </a:ln>
        </p:spPr>
      </p:pic>
      <p:sp>
        <p:nvSpPr>
          <p:cNvPr id="3" name="TextBox 2">
            <a:extLst>
              <a:ext uri="{FF2B5EF4-FFF2-40B4-BE49-F238E27FC236}">
                <a16:creationId xmlns:a16="http://schemas.microsoft.com/office/drawing/2014/main" id="{0AB84117-B6FF-32C4-AFE5-0C0D0F737611}"/>
              </a:ext>
            </a:extLst>
          </p:cNvPr>
          <p:cNvSpPr txBox="1"/>
          <p:nvPr/>
        </p:nvSpPr>
        <p:spPr>
          <a:xfrm>
            <a:off x="371456" y="5004930"/>
            <a:ext cx="7936627" cy="1569660"/>
          </a:xfrm>
          <a:prstGeom prst="rect">
            <a:avLst/>
          </a:prstGeom>
          <a:noFill/>
          <a:ln w="28575">
            <a:solidFill>
              <a:srgbClr val="134C13"/>
            </a:solidFill>
          </a:ln>
        </p:spPr>
        <p:txBody>
          <a:bodyPr wrap="square">
            <a:spAutoFit/>
          </a:bodyPr>
          <a:lstStyle/>
          <a:p>
            <a:r>
              <a:rPr lang="en-GB" sz="2400" b="1" dirty="0">
                <a:effectLst/>
                <a:latin typeface="Times"/>
              </a:rPr>
              <a:t>Unit tests should add value to your project.</a:t>
            </a:r>
          </a:p>
          <a:p>
            <a:pPr marL="285750" indent="-285750">
              <a:buFont typeface="Arial" panose="020B0604020202020204" pitchFamily="34" charset="0"/>
              <a:buChar char="•"/>
            </a:pPr>
            <a:r>
              <a:rPr lang="en-GB" dirty="0"/>
              <a:t>The same high-quality requirements for the production code have to be valid for the unit test code. </a:t>
            </a:r>
          </a:p>
          <a:p>
            <a:pPr marL="285750" indent="-285750">
              <a:buFont typeface="Arial" panose="020B0604020202020204" pitchFamily="34" charset="0"/>
              <a:buChar char="•"/>
            </a:pPr>
            <a:r>
              <a:rPr lang="en-GB" dirty="0"/>
              <a:t>Ideally, there should be no distinction between production and test code—they are equal.</a:t>
            </a:r>
            <a:endParaRPr lang="en-BE" dirty="0"/>
          </a:p>
        </p:txBody>
      </p:sp>
    </p:spTree>
    <p:extLst>
      <p:ext uri="{BB962C8B-B14F-4D97-AF65-F5344CB8AC3E}">
        <p14:creationId xmlns:p14="http://schemas.microsoft.com/office/powerpoint/2010/main" val="1970736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30662</TotalTime>
  <Words>3823</Words>
  <Application>Microsoft Macintosh PowerPoint</Application>
  <PresentationFormat>Widescreen</PresentationFormat>
  <Paragraphs>432</Paragraphs>
  <Slides>43</Slides>
  <Notes>37</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Arial</vt:lpstr>
      <vt:lpstr>Calibri</vt:lpstr>
      <vt:lpstr>Calibri Light</vt:lpstr>
      <vt:lpstr>Cambria Math</vt:lpstr>
      <vt:lpstr>Courier</vt:lpstr>
      <vt:lpstr>Helvetica</vt:lpstr>
      <vt:lpstr>OpenSans</vt:lpstr>
      <vt:lpstr>Roboto</vt:lpstr>
      <vt:lpstr>Source Sans Pro</vt:lpstr>
      <vt:lpstr>Times</vt:lpstr>
      <vt:lpstr>Office Theme</vt:lpstr>
      <vt:lpstr>Dynamic Analysis: Testing</vt:lpstr>
      <vt:lpstr>Testing</vt:lpstr>
      <vt:lpstr>The Need for Testing</vt:lpstr>
      <vt:lpstr>Software testing levels</vt:lpstr>
      <vt:lpstr>Unit Testing</vt:lpstr>
      <vt:lpstr>Why are unit tests useful?</vt:lpstr>
      <vt:lpstr>Anatomy of a Test Case</vt:lpstr>
      <vt:lpstr>Test Case for push() and pop() function</vt:lpstr>
      <vt:lpstr>PowerPoint Presentation</vt:lpstr>
      <vt:lpstr>Rules for Good Unit Tests - Unit Test Naming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Quality of a Test Suite</vt:lpstr>
      <vt:lpstr>Announcements – 09/18/2023</vt:lpstr>
      <vt:lpstr>Test Coverage</vt:lpstr>
      <vt:lpstr>Importance of test coverage</vt:lpstr>
      <vt:lpstr>Full test coverage</vt:lpstr>
      <vt:lpstr>Example: a function to test</vt:lpstr>
      <vt:lpstr>Statement/Line/Code Coverage</vt:lpstr>
      <vt:lpstr>Statement/Line/Code Coverage</vt:lpstr>
      <vt:lpstr>Statement/Line/Code Coverage</vt:lpstr>
      <vt:lpstr>Branch/Condition Coverage</vt:lpstr>
      <vt:lpstr>Branch/Condition Coverage</vt:lpstr>
      <vt:lpstr>Path Coverage</vt:lpstr>
      <vt:lpstr>Path Coverage</vt:lpstr>
      <vt:lpstr>Test driven development</vt:lpstr>
      <vt:lpstr>Tools for TDD</vt:lpstr>
      <vt:lpstr>Tools for TDD</vt:lpstr>
      <vt:lpstr>Basic TDD workflow</vt:lpstr>
      <vt:lpstr>Scenario Requirements</vt:lpstr>
      <vt:lpstr>It should create a counter</vt:lpstr>
      <vt:lpstr>It should error on duplicates</vt:lpstr>
      <vt:lpstr>Test cases drive the development</vt:lpstr>
      <vt:lpstr>Testing Coverage for the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Analysis: Testing</dc:title>
  <dc:creator>John Businge</dc:creator>
  <cp:lastModifiedBy>John Businge</cp:lastModifiedBy>
  <cp:revision>35</cp:revision>
  <dcterms:created xsi:type="dcterms:W3CDTF">2022-09-24T23:45:38Z</dcterms:created>
  <dcterms:modified xsi:type="dcterms:W3CDTF">2023-09-18T19:16:46Z</dcterms:modified>
</cp:coreProperties>
</file>