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66" r:id="rId3"/>
    <p:sldId id="267" r:id="rId4"/>
    <p:sldId id="268" r:id="rId5"/>
    <p:sldId id="281" r:id="rId6"/>
    <p:sldId id="282" r:id="rId7"/>
    <p:sldId id="283" r:id="rId8"/>
    <p:sldId id="285" r:id="rId9"/>
    <p:sldId id="269" r:id="rId10"/>
    <p:sldId id="257" r:id="rId11"/>
    <p:sldId id="287" r:id="rId12"/>
    <p:sldId id="286" r:id="rId13"/>
    <p:sldId id="258" r:id="rId14"/>
    <p:sldId id="260" r:id="rId15"/>
    <p:sldId id="261" r:id="rId16"/>
    <p:sldId id="262" r:id="rId17"/>
    <p:sldId id="264" r:id="rId18"/>
    <p:sldId id="263" r:id="rId19"/>
    <p:sldId id="270" r:id="rId20"/>
    <p:sldId id="271" r:id="rId21"/>
    <p:sldId id="272" r:id="rId22"/>
    <p:sldId id="273" r:id="rId23"/>
    <p:sldId id="274" r:id="rId24"/>
    <p:sldId id="276" r:id="rId25"/>
    <p:sldId id="275" r:id="rId26"/>
    <p:sldId id="277"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33C"/>
    <a:srgbClr val="0432FF"/>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79005"/>
  </p:normalViewPr>
  <p:slideViewPr>
    <p:cSldViewPr snapToGrid="0">
      <p:cViewPr varScale="1">
        <p:scale>
          <a:sx n="96" d="100"/>
          <a:sy n="96" d="100"/>
        </p:scale>
        <p:origin x="200"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18/09/2023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2</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16</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marL="228600" indent="-228600" algn="l">
              <a:buFont typeface="+mj-lt"/>
              <a:buAutoNum type="arabicPeriod"/>
            </a:pPr>
            <a:r>
              <a:rPr lang="en-GB" b="0" i="0" dirty="0">
                <a:solidFill>
                  <a:srgbClr val="333333"/>
                </a:solidFill>
                <a:effectLst/>
                <a:latin typeface="OpenSans"/>
              </a:rPr>
              <a:t>All events start with the keyword ‘on:’ followed by the keyword of the event. In this case, ‘pull request.’ </a:t>
            </a:r>
          </a:p>
          <a:p>
            <a:pPr marL="228600" indent="-228600" algn="l">
              <a:buFont typeface="+mj-lt"/>
              <a:buAutoNum type="arabicPeriod"/>
            </a:pPr>
            <a:r>
              <a:rPr lang="en-GB" b="0" i="0" dirty="0">
                <a:solidFill>
                  <a:srgbClr val="333333"/>
                </a:solidFill>
                <a:effectLst/>
                <a:latin typeface="OpenSans"/>
              </a:rPr>
              <a:t>Then some events have ‘types.’ In this example, this event is listening for types, such as when a pull request is opened </a:t>
            </a:r>
          </a:p>
          <a:p>
            <a:pPr marL="228600" indent="-228600" algn="l">
              <a:buFont typeface="+mj-lt"/>
              <a:buAutoNum type="arabicPeriod"/>
            </a:pPr>
            <a:r>
              <a:rPr lang="en-GB" b="0" i="0" dirty="0">
                <a:solidFill>
                  <a:srgbClr val="333333"/>
                </a:solidFill>
                <a:effectLst/>
                <a:latin typeface="OpenSans"/>
              </a:rPr>
              <a:t>or reopened. </a:t>
            </a:r>
          </a:p>
          <a:p>
            <a:pPr marL="228600" indent="-228600" algn="l">
              <a:buFont typeface="+mj-lt"/>
              <a:buAutoNum type="arabicPeriod"/>
            </a:pPr>
            <a:r>
              <a:rPr lang="en-GB" b="0" i="0" dirty="0">
                <a:solidFill>
                  <a:srgbClr val="333333"/>
                </a:solidFill>
                <a:effectLst/>
                <a:latin typeface="OpenSans"/>
              </a:rPr>
              <a:t>Another input to the pull request event is a list of branches to monitor. This example designates the master branch as the target.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a:t>
            </a:r>
          </a:p>
          <a:p>
            <a:pPr algn="l"/>
            <a:r>
              <a:rPr lang="en-GB" b="0" i="0" dirty="0">
                <a:solidFill>
                  <a:srgbClr val="333333"/>
                </a:solidFill>
                <a:effectLst/>
                <a:latin typeface="OpenSans"/>
              </a:rPr>
              <a:t>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80238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5</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7</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10</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681771"/>
          </a:xfrm>
        </p:spPr>
        <p:txBody>
          <a:bodyPr>
            <a:normAutofit/>
          </a:bodyPr>
          <a:lstStyle/>
          <a:p>
            <a:r>
              <a:rPr lang="en-BE" dirty="0"/>
              <a:t>Workflow is the basic concept in GitHub Actions</a:t>
            </a:r>
          </a:p>
          <a:p>
            <a:r>
              <a:rPr lang="en-BE" dirty="0"/>
              <a:t>Workflows is a series of automated procedures represented as Jobs</a:t>
            </a:r>
          </a:p>
          <a:p>
            <a:pPr lvl="1"/>
            <a:r>
              <a:rPr lang="en-GB" dirty="0"/>
              <a:t>E</a:t>
            </a:r>
            <a:r>
              <a:rPr lang="en-BE" dirty="0"/>
              <a:t>.g., workflow for CI, workflow for CD, and another workflow for publishing</a:t>
            </a:r>
          </a:p>
          <a:p>
            <a:r>
              <a:rPr lang="en-BE" dirty="0"/>
              <a:t>Everyrepository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1477328"/>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a:t>
            </a:r>
            <a:r>
              <a:rPr lang="en-BE" dirty="0"/>
              <a:t>ompile code</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1" nodeType="clickEffect">
                                  <p:stCondLst>
                                    <p:cond delay="0"/>
                                  </p:stCondLst>
                                  <p:childTnLst>
                                    <p:animEffect transition="out" filter="blinds(horizontal)">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master/main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
        <p:nvSpPr>
          <p:cNvPr id="5" name="Rectangle 4">
            <a:extLst>
              <a:ext uri="{FF2B5EF4-FFF2-40B4-BE49-F238E27FC236}">
                <a16:creationId xmlns:a16="http://schemas.microsoft.com/office/drawing/2014/main" id="{F2FB323E-AC40-BB99-389B-9ED8F8865BF5}"/>
              </a:ext>
            </a:extLst>
          </p:cNvPr>
          <p:cNvSpPr/>
          <p:nvPr/>
        </p:nvSpPr>
        <p:spPr>
          <a:xfrm>
            <a:off x="635867" y="2659845"/>
            <a:ext cx="437559" cy="26888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FE9CD9BD-75F1-EC82-827D-365F380ECF04}"/>
              </a:ext>
            </a:extLst>
          </p:cNvPr>
          <p:cNvSpPr/>
          <p:nvPr/>
        </p:nvSpPr>
        <p:spPr>
          <a:xfrm>
            <a:off x="838199" y="2915272"/>
            <a:ext cx="1719471" cy="27074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9EDACC23-A02C-94F4-F181-D15B3965E0DB}"/>
              </a:ext>
            </a:extLst>
          </p:cNvPr>
          <p:cNvSpPr/>
          <p:nvPr/>
        </p:nvSpPr>
        <p:spPr>
          <a:xfrm>
            <a:off x="1325218" y="3647892"/>
            <a:ext cx="1126434" cy="257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D4FFDAB1-D63B-44B6-91F7-8F045EA1B03E}"/>
              </a:ext>
            </a:extLst>
          </p:cNvPr>
          <p:cNvSpPr/>
          <p:nvPr/>
        </p:nvSpPr>
        <p:spPr>
          <a:xfrm>
            <a:off x="1123119" y="3173688"/>
            <a:ext cx="3157333" cy="26775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 name="Group 9">
            <a:extLst>
              <a:ext uri="{FF2B5EF4-FFF2-40B4-BE49-F238E27FC236}">
                <a16:creationId xmlns:a16="http://schemas.microsoft.com/office/drawing/2014/main" id="{CCEE149C-7690-F5BC-DBAD-95F6CC863F9D}"/>
              </a:ext>
            </a:extLst>
          </p:cNvPr>
          <p:cNvGrpSpPr/>
          <p:nvPr/>
        </p:nvGrpSpPr>
        <p:grpSpPr>
          <a:xfrm>
            <a:off x="476842" y="2145166"/>
            <a:ext cx="10707994" cy="1813390"/>
            <a:chOff x="476842" y="2145166"/>
            <a:chExt cx="10707994" cy="1813390"/>
          </a:xfrm>
        </p:grpSpPr>
        <p:sp>
          <p:nvSpPr>
            <p:cNvPr id="4" name="Rounded Rectangle 3">
              <a:extLst>
                <a:ext uri="{FF2B5EF4-FFF2-40B4-BE49-F238E27FC236}">
                  <a16:creationId xmlns:a16="http://schemas.microsoft.com/office/drawing/2014/main" id="{99DF8A6E-46FB-E071-8BF1-27F0116CF40F}"/>
                </a:ext>
              </a:extLst>
            </p:cNvPr>
            <p:cNvSpPr/>
            <p:nvPr/>
          </p:nvSpPr>
          <p:spPr>
            <a:xfrm>
              <a:off x="476842" y="2542252"/>
              <a:ext cx="10707994" cy="141630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72DE592-AFB0-55E2-AFF2-7B332A374EBE}"/>
                </a:ext>
              </a:extLst>
            </p:cNvPr>
            <p:cNvSpPr txBox="1"/>
            <p:nvPr/>
          </p:nvSpPr>
          <p:spPr>
            <a:xfrm>
              <a:off x="7036905" y="2145166"/>
              <a:ext cx="1855304" cy="461665"/>
            </a:xfrm>
            <a:prstGeom prst="rect">
              <a:avLst/>
            </a:prstGeom>
            <a:noFill/>
          </p:spPr>
          <p:txBody>
            <a:bodyPr wrap="square" rtlCol="0">
              <a:spAutoFit/>
            </a:bodyPr>
            <a:lstStyle/>
            <a:p>
              <a:r>
                <a:rPr lang="en-BE" sz="2400" dirty="0">
                  <a:solidFill>
                    <a:srgbClr val="C00000"/>
                  </a:solidFill>
                </a:rPr>
                <a:t>Project focus</a:t>
              </a:r>
            </a:p>
          </p:txBody>
        </p:sp>
      </p:grpSp>
      <p:grpSp>
        <p:nvGrpSpPr>
          <p:cNvPr id="11" name="Group 10">
            <a:extLst>
              <a:ext uri="{FF2B5EF4-FFF2-40B4-BE49-F238E27FC236}">
                <a16:creationId xmlns:a16="http://schemas.microsoft.com/office/drawing/2014/main" id="{F2BEBEC4-56DE-317C-EB7B-2255E6EC67CA}"/>
              </a:ext>
            </a:extLst>
          </p:cNvPr>
          <p:cNvGrpSpPr/>
          <p:nvPr/>
        </p:nvGrpSpPr>
        <p:grpSpPr>
          <a:xfrm>
            <a:off x="463590" y="4045865"/>
            <a:ext cx="11590957" cy="1502348"/>
            <a:chOff x="476841" y="2542252"/>
            <a:chExt cx="11590957" cy="1502348"/>
          </a:xfrm>
        </p:grpSpPr>
        <p:sp>
          <p:nvSpPr>
            <p:cNvPr id="12" name="Rounded Rectangle 11">
              <a:extLst>
                <a:ext uri="{FF2B5EF4-FFF2-40B4-BE49-F238E27FC236}">
                  <a16:creationId xmlns:a16="http://schemas.microsoft.com/office/drawing/2014/main" id="{7944DCB0-ACCA-98B0-89E6-CFA78FE7B45D}"/>
                </a:ext>
              </a:extLst>
            </p:cNvPr>
            <p:cNvSpPr/>
            <p:nvPr/>
          </p:nvSpPr>
          <p:spPr>
            <a:xfrm>
              <a:off x="476841" y="2542252"/>
              <a:ext cx="11590957" cy="1130194"/>
            </a:xfrm>
            <a:prstGeom prst="roundRect">
              <a:avLst/>
            </a:prstGeom>
            <a:noFill/>
            <a:ln w="28575">
              <a:solidFill>
                <a:srgbClr val="1B83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B7FE195B-CB53-0A3D-CEEF-5843E0834073}"/>
                </a:ext>
              </a:extLst>
            </p:cNvPr>
            <p:cNvSpPr txBox="1"/>
            <p:nvPr/>
          </p:nvSpPr>
          <p:spPr>
            <a:xfrm>
              <a:off x="5830839" y="3582935"/>
              <a:ext cx="1855304" cy="461665"/>
            </a:xfrm>
            <a:prstGeom prst="rect">
              <a:avLst/>
            </a:prstGeom>
            <a:noFill/>
          </p:spPr>
          <p:txBody>
            <a:bodyPr wrap="square" rtlCol="0">
              <a:spAutoFit/>
            </a:bodyPr>
            <a:lstStyle/>
            <a:p>
              <a:r>
                <a:rPr lang="en-BE" sz="2400" dirty="0">
                  <a:solidFill>
                    <a:srgbClr val="1B833C"/>
                  </a:solidFill>
                </a:rPr>
                <a:t>Lab focus</a:t>
              </a:r>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0" nodeType="click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192696" y="1333430"/>
            <a:ext cx="9298480" cy="4191139"/>
          </a:xfrm>
          <a:prstGeom prst="rect">
            <a:avLst/>
          </a:prstGeom>
        </p:spPr>
      </p:pic>
    </p:spTree>
    <p:extLst>
      <p:ext uri="{BB962C8B-B14F-4D97-AF65-F5344CB8AC3E}">
        <p14:creationId xmlns:p14="http://schemas.microsoft.com/office/powerpoint/2010/main" val="2032694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85542"/>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285750" indent="-285750">
              <a:buFont typeface="Arial" panose="020B0604020202020204" pitchFamily="34" charset="0"/>
              <a:buChar char="•"/>
            </a:pPr>
            <a:r>
              <a:rPr lang="en-BE" sz="28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pPr marL="285750" indent="-285750">
              <a:buFont typeface="Arial" panose="020B0604020202020204" pitchFamily="34" charset="0"/>
              <a:buChar char="•"/>
            </a:pPr>
            <a:r>
              <a:rPr lang="en-BE" sz="2800" dirty="0"/>
              <a:t>Read the actions documentation to explore all options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spTree>
    <p:extLst>
      <p:ext uri="{BB962C8B-B14F-4D97-AF65-F5344CB8AC3E}">
        <p14:creationId xmlns:p14="http://schemas.microsoft.com/office/powerpoint/2010/main" val="507252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r>
              <a:rPr lang="en-BE" dirty="0"/>
              <a:t>It is compulsory to implement CI in your project at a minimum:</a:t>
            </a:r>
          </a:p>
          <a:p>
            <a:pPr lvl="1"/>
            <a:r>
              <a:rPr lang="en-BE" dirty="0"/>
              <a:t>Install dependencies</a:t>
            </a:r>
          </a:p>
          <a:p>
            <a:pPr lvl="1"/>
            <a:r>
              <a:rPr lang="en-BE" dirty="0"/>
              <a:t>Run unit tests</a:t>
            </a:r>
          </a:p>
          <a:p>
            <a:pPr lvl="1"/>
            <a:r>
              <a:rPr lang="en-BE" dirty="0"/>
              <a:t>Produce a coverage report</a:t>
            </a:r>
          </a:p>
          <a:p>
            <a:pPr lvl="1"/>
            <a:endParaRPr lang="en-BE" dirty="0"/>
          </a:p>
        </p:txBody>
      </p:sp>
    </p:spTree>
    <p:extLst>
      <p:ext uri="{BB962C8B-B14F-4D97-AF65-F5344CB8AC3E}">
        <p14:creationId xmlns:p14="http://schemas.microsoft.com/office/powerpoint/2010/main" val="232052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Continous Int egration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685103" y="4623459"/>
            <a:ext cx="2304288" cy="523220"/>
          </a:xfrm>
          <a:prstGeom prst="rect">
            <a:avLst/>
          </a:prstGeom>
          <a:noFill/>
        </p:spPr>
        <p:txBody>
          <a:bodyPr wrap="square" rtlCol="0">
            <a:spAutoFit/>
          </a:bodyPr>
          <a:lstStyle/>
          <a:p>
            <a:r>
              <a:rPr lang="en-BE" sz="2800" dirty="0"/>
              <a:t>Project focus</a:t>
            </a:r>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1538705" y="1690688"/>
            <a:ext cx="8192436" cy="3974145"/>
          </a:xfrm>
          <a:prstGeom prst="rect">
            <a:avLst/>
          </a:prstGeom>
        </p:spPr>
      </p:pic>
    </p:spTree>
    <p:extLst>
      <p:ext uri="{BB962C8B-B14F-4D97-AF65-F5344CB8AC3E}">
        <p14:creationId xmlns:p14="http://schemas.microsoft.com/office/powerpoint/2010/main" val="247177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11568</TotalTime>
  <Words>3548</Words>
  <Application>Microsoft Macintosh PowerPoint</Application>
  <PresentationFormat>Widescreen</PresentationFormat>
  <Paragraphs>366</Paragraphs>
  <Slides>29</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OpenSans</vt:lpstr>
      <vt:lpstr>Source Sans Pro</vt:lpstr>
      <vt:lpstr>Office Theme</vt:lpstr>
      <vt:lpstr>CI/CD</vt:lpstr>
      <vt:lpstr>What is CI/CD</vt:lpstr>
      <vt:lpstr>CI/CD pipeline</vt:lpstr>
      <vt:lpstr>Continous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27</cp:revision>
  <dcterms:created xsi:type="dcterms:W3CDTF">2023-08-21T16:22:06Z</dcterms:created>
  <dcterms:modified xsi:type="dcterms:W3CDTF">2023-09-18T19:47:49Z</dcterms:modified>
</cp:coreProperties>
</file>