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5" r:id="rId3"/>
    <p:sldId id="276" r:id="rId4"/>
    <p:sldId id="274" r:id="rId5"/>
    <p:sldId id="259" r:id="rId6"/>
    <p:sldId id="261" r:id="rId7"/>
    <p:sldId id="260" r:id="rId8"/>
    <p:sldId id="262" r:id="rId9"/>
    <p:sldId id="263" r:id="rId10"/>
    <p:sldId id="264" r:id="rId11"/>
    <p:sldId id="265" r:id="rId12"/>
    <p:sldId id="266" r:id="rId13"/>
    <p:sldId id="268" r:id="rId14"/>
    <p:sldId id="267" r:id="rId15"/>
    <p:sldId id="279" r:id="rId16"/>
    <p:sldId id="269" r:id="rId17"/>
    <p:sldId id="270" r:id="rId18"/>
    <p:sldId id="280" r:id="rId19"/>
    <p:sldId id="271" r:id="rId20"/>
    <p:sldId id="277" r:id="rId21"/>
    <p:sldId id="278" r:id="rId22"/>
    <p:sldId id="281" r:id="rId23"/>
    <p:sldId id="272" r:id="rId24"/>
    <p:sldId id="282" r:id="rId25"/>
    <p:sldId id="257" r:id="rId26"/>
    <p:sldId id="286" r:id="rId27"/>
    <p:sldId id="285" r:id="rId28"/>
    <p:sldId id="284" r:id="rId29"/>
    <p:sldId id="287"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0FF"/>
    <a:srgbClr val="167217"/>
    <a:srgbClr val="EB26EF"/>
    <a:srgbClr val="921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83786"/>
  </p:normalViewPr>
  <p:slideViewPr>
    <p:cSldViewPr snapToGrid="0">
      <p:cViewPr varScale="1">
        <p:scale>
          <a:sx n="96" d="100"/>
          <a:sy n="96" d="100"/>
        </p:scale>
        <p:origin x="200"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Frequency</c:v>
                </c:pt>
              </c:strCache>
            </c:strRef>
          </c:tx>
          <c:spPr>
            <a:solidFill>
              <a:srgbClr val="0F3BC6"/>
            </a:solidFill>
            <a:ln>
              <a:noFill/>
            </a:ln>
            <a:effectLst/>
          </c:spPr>
          <c:invertIfNegative val="0"/>
          <c:cat>
            <c:strRef>
              <c:f>Sheet1!$A$2:$A$6</c:f>
              <c:strCache>
                <c:ptCount val="5"/>
                <c:pt idx="0">
                  <c:v>Never</c:v>
                </c:pt>
                <c:pt idx="1">
                  <c:v>Rarely</c:v>
                </c:pt>
                <c:pt idx="2">
                  <c:v>Sometimes</c:v>
                </c:pt>
                <c:pt idx="3">
                  <c:v>Often</c:v>
                </c:pt>
                <c:pt idx="4">
                  <c:v>Always</c:v>
                </c:pt>
              </c:strCache>
            </c:strRef>
          </c:cat>
          <c:val>
            <c:numRef>
              <c:f>Sheet1!$B$2:$B$6</c:f>
              <c:numCache>
                <c:formatCode>General</c:formatCode>
                <c:ptCount val="5"/>
                <c:pt idx="0">
                  <c:v>4</c:v>
                </c:pt>
                <c:pt idx="1">
                  <c:v>2</c:v>
                </c:pt>
                <c:pt idx="2">
                  <c:v>4</c:v>
                </c:pt>
                <c:pt idx="3">
                  <c:v>7</c:v>
                </c:pt>
                <c:pt idx="4">
                  <c:v>2</c:v>
                </c:pt>
              </c:numCache>
            </c:numRef>
          </c:val>
          <c:extLst>
            <c:ext xmlns:c16="http://schemas.microsoft.com/office/drawing/2014/chart" uri="{C3380CC4-5D6E-409C-BE32-E72D297353CC}">
              <c16:uniqueId val="{00000000-0D30-614F-A8D0-FA346D7F3B70}"/>
            </c:ext>
          </c:extLst>
        </c:ser>
        <c:dLbls>
          <c:showLegendKey val="0"/>
          <c:showVal val="0"/>
          <c:showCatName val="0"/>
          <c:showSerName val="0"/>
          <c:showPercent val="0"/>
          <c:showBubbleSize val="0"/>
        </c:dLbls>
        <c:gapWidth val="300"/>
        <c:axId val="1301508671"/>
        <c:axId val="1301705055"/>
      </c:barChart>
      <c:catAx>
        <c:axId val="1301508671"/>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705055"/>
        <c:crosses val="autoZero"/>
        <c:auto val="1"/>
        <c:lblAlgn val="ctr"/>
        <c:lblOffset val="100"/>
        <c:noMultiLvlLbl val="0"/>
      </c:catAx>
      <c:valAx>
        <c:axId val="130170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r>
                  <a:rPr lang="en-GB" sz="1910" baseline="0" dirty="0">
                    <a:solidFill>
                      <a:schemeClr val="tx1"/>
                    </a:solidFill>
                  </a:rPr>
                  <a:t>Frequency</a:t>
                </a:r>
              </a:p>
            </c:rich>
          </c:tx>
          <c:overlay val="0"/>
          <c:spPr>
            <a:noFill/>
            <a:ln>
              <a:noFill/>
            </a:ln>
            <a:effectLst/>
          </c:spPr>
          <c:txPr>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endParaRPr lang="en-BE"/>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50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70" baseline="0"/>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ABEC-9682-A748-9952-F7E88154EBB2}" type="datetimeFigureOut">
              <a:rPr lang="en-BE" smtClean="0"/>
              <a:t>27/02/2024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B3117-5ED7-3C4F-A44D-5199A537B35F}" type="slidenum">
              <a:rPr lang="en-BE" smtClean="0"/>
              <a:t>‹#›</a:t>
            </a:fld>
            <a:endParaRPr lang="en-BE"/>
          </a:p>
        </p:txBody>
      </p:sp>
    </p:spTree>
    <p:extLst>
      <p:ext uri="{BB962C8B-B14F-4D97-AF65-F5344CB8AC3E}">
        <p14:creationId xmlns:p14="http://schemas.microsoft.com/office/powerpoint/2010/main" val="235454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introduced this quote at the beginning of this class</a:t>
            </a:r>
          </a:p>
        </p:txBody>
      </p:sp>
      <p:sp>
        <p:nvSpPr>
          <p:cNvPr id="4" name="Slide Number Placeholder 3"/>
          <p:cNvSpPr>
            <a:spLocks noGrp="1"/>
          </p:cNvSpPr>
          <p:nvPr>
            <p:ph type="sldNum" sz="quarter" idx="5"/>
          </p:nvPr>
        </p:nvSpPr>
        <p:spPr/>
        <p:txBody>
          <a:bodyPr/>
          <a:lstStyle/>
          <a:p>
            <a:fld id="{D5181410-5F61-C247-9B70-F663CDE0B230}" type="slidenum">
              <a:rPr lang="en-BE" smtClean="0"/>
              <a:t>3</a:t>
            </a:fld>
            <a:endParaRPr lang="en-BE"/>
          </a:p>
        </p:txBody>
      </p:sp>
    </p:spTree>
    <p:extLst>
      <p:ext uri="{BB962C8B-B14F-4D97-AF65-F5344CB8AC3E}">
        <p14:creationId xmlns:p14="http://schemas.microsoft.com/office/powerpoint/2010/main" val="408406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14</a:t>
            </a:fld>
            <a:endParaRPr lang="en-BE"/>
          </a:p>
        </p:txBody>
      </p:sp>
    </p:spTree>
    <p:extLst>
      <p:ext uri="{BB962C8B-B14F-4D97-AF65-F5344CB8AC3E}">
        <p14:creationId xmlns:p14="http://schemas.microsoft.com/office/powerpoint/2010/main" val="75045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15</a:t>
            </a:fld>
            <a:endParaRPr lang="en-BE"/>
          </a:p>
        </p:txBody>
      </p:sp>
    </p:spTree>
    <p:extLst>
      <p:ext uri="{BB962C8B-B14F-4D97-AF65-F5344CB8AC3E}">
        <p14:creationId xmlns:p14="http://schemas.microsoft.com/office/powerpoint/2010/main" val="357741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17</a:t>
            </a:fld>
            <a:endParaRPr lang="en-BE"/>
          </a:p>
        </p:txBody>
      </p:sp>
    </p:spTree>
    <p:extLst>
      <p:ext uri="{BB962C8B-B14F-4D97-AF65-F5344CB8AC3E}">
        <p14:creationId xmlns:p14="http://schemas.microsoft.com/office/powerpoint/2010/main" val="356140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18</a:t>
            </a:fld>
            <a:endParaRPr lang="en-BE"/>
          </a:p>
        </p:txBody>
      </p:sp>
    </p:spTree>
    <p:extLst>
      <p:ext uri="{BB962C8B-B14F-4D97-AF65-F5344CB8AC3E}">
        <p14:creationId xmlns:p14="http://schemas.microsoft.com/office/powerpoint/2010/main" val="108741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19</a:t>
            </a:fld>
            <a:endParaRPr lang="en-BE"/>
          </a:p>
        </p:txBody>
      </p:sp>
    </p:spTree>
    <p:extLst>
      <p:ext uri="{BB962C8B-B14F-4D97-AF65-F5344CB8AC3E}">
        <p14:creationId xmlns:p14="http://schemas.microsoft.com/office/powerpoint/2010/main" val="114028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20</a:t>
            </a:fld>
            <a:endParaRPr lang="en-BE"/>
          </a:p>
        </p:txBody>
      </p:sp>
    </p:spTree>
    <p:extLst>
      <p:ext uri="{BB962C8B-B14F-4D97-AF65-F5344CB8AC3E}">
        <p14:creationId xmlns:p14="http://schemas.microsoft.com/office/powerpoint/2010/main" val="265303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21</a:t>
            </a:fld>
            <a:endParaRPr lang="en-BE"/>
          </a:p>
        </p:txBody>
      </p:sp>
    </p:spTree>
    <p:extLst>
      <p:ext uri="{BB962C8B-B14F-4D97-AF65-F5344CB8AC3E}">
        <p14:creationId xmlns:p14="http://schemas.microsoft.com/office/powerpoint/2010/main" val="281817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22</a:t>
            </a:fld>
            <a:endParaRPr lang="en-BE"/>
          </a:p>
        </p:txBody>
      </p:sp>
    </p:spTree>
    <p:extLst>
      <p:ext uri="{BB962C8B-B14F-4D97-AF65-F5344CB8AC3E}">
        <p14:creationId xmlns:p14="http://schemas.microsoft.com/office/powerpoint/2010/main" val="138401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23</a:t>
            </a:fld>
            <a:endParaRPr lang="en-BE"/>
          </a:p>
        </p:txBody>
      </p:sp>
    </p:spTree>
    <p:extLst>
      <p:ext uri="{BB962C8B-B14F-4D97-AF65-F5344CB8AC3E}">
        <p14:creationId xmlns:p14="http://schemas.microsoft.com/office/powerpoint/2010/main" val="3089959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24</a:t>
            </a:fld>
            <a:endParaRPr lang="en-BE"/>
          </a:p>
        </p:txBody>
      </p:sp>
    </p:spTree>
    <p:extLst>
      <p:ext uri="{BB962C8B-B14F-4D97-AF65-F5344CB8AC3E}">
        <p14:creationId xmlns:p14="http://schemas.microsoft.com/office/powerpoint/2010/main" val="236579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Two key motivations for conducting the survey</a:t>
            </a:r>
          </a:p>
          <a:p>
            <a:pPr marL="228600" indent="-228600">
              <a:buAutoNum type="arabicPeriod"/>
            </a:pPr>
            <a:r>
              <a:rPr lang="en-BE" dirty="0"/>
              <a:t>First time teaching this class. </a:t>
            </a:r>
          </a:p>
          <a:p>
            <a:pPr marL="685800" lvl="1" indent="-228600">
              <a:buFont typeface="Arial" panose="020B0604020202020204" pitchFamily="34" charset="0"/>
              <a:buChar char="•"/>
            </a:pPr>
            <a:r>
              <a:rPr lang="en-BE" dirty="0"/>
              <a:t>I wanted to learn from the students at the end of the semester.</a:t>
            </a:r>
          </a:p>
          <a:p>
            <a:pPr marL="685800" lvl="1" indent="-228600">
              <a:buFont typeface="Arial" panose="020B0604020202020204" pitchFamily="34" charset="0"/>
              <a:buChar char="•"/>
            </a:pPr>
            <a:r>
              <a:rPr lang="en-BE" dirty="0"/>
              <a:t>This will help me improve the content as well as class management in subsequent classes I will be teaching.</a:t>
            </a:r>
          </a:p>
          <a:p>
            <a:endParaRPr lang="en-BE" dirty="0"/>
          </a:p>
          <a:p>
            <a:r>
              <a:rPr lang="en-BE" dirty="0"/>
              <a:t>2. Identify student complaints and how to address them</a:t>
            </a:r>
          </a:p>
          <a:p>
            <a:pPr marL="628650" lvl="1" indent="-171450">
              <a:buFont typeface="Arial" panose="020B0604020202020204" pitchFamily="34" charset="0"/>
              <a:buChar char="•"/>
            </a:pPr>
            <a:r>
              <a:rPr lang="en-BE" dirty="0"/>
              <a:t>During the semester, a few of the groups had challenges with teamwork. The student privately reported to me and I tried to solve their problems.</a:t>
            </a:r>
          </a:p>
        </p:txBody>
      </p:sp>
      <p:sp>
        <p:nvSpPr>
          <p:cNvPr id="4" name="Slide Number Placeholder 3"/>
          <p:cNvSpPr>
            <a:spLocks noGrp="1"/>
          </p:cNvSpPr>
          <p:nvPr>
            <p:ph type="sldNum" sz="quarter" idx="5"/>
          </p:nvPr>
        </p:nvSpPr>
        <p:spPr/>
        <p:txBody>
          <a:bodyPr/>
          <a:lstStyle/>
          <a:p>
            <a:fld id="{9BAB3117-5ED7-3C4F-A44D-5199A537B35F}" type="slidenum">
              <a:rPr lang="en-BE" smtClean="0"/>
              <a:t>5</a:t>
            </a:fld>
            <a:endParaRPr lang="en-BE"/>
          </a:p>
        </p:txBody>
      </p:sp>
    </p:spTree>
    <p:extLst>
      <p:ext uri="{BB962C8B-B14F-4D97-AF65-F5344CB8AC3E}">
        <p14:creationId xmlns:p14="http://schemas.microsoft.com/office/powerpoint/2010/main" val="2758545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25</a:t>
            </a:fld>
            <a:endParaRPr lang="en-BE"/>
          </a:p>
        </p:txBody>
      </p:sp>
    </p:spTree>
    <p:extLst>
      <p:ext uri="{BB962C8B-B14F-4D97-AF65-F5344CB8AC3E}">
        <p14:creationId xmlns:p14="http://schemas.microsoft.com/office/powerpoint/2010/main" val="172395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26</a:t>
            </a:fld>
            <a:endParaRPr lang="en-BE"/>
          </a:p>
        </p:txBody>
      </p:sp>
    </p:spTree>
    <p:extLst>
      <p:ext uri="{BB962C8B-B14F-4D97-AF65-F5344CB8AC3E}">
        <p14:creationId xmlns:p14="http://schemas.microsoft.com/office/powerpoint/2010/main" val="978787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27</a:t>
            </a:fld>
            <a:endParaRPr lang="en-BE"/>
          </a:p>
        </p:txBody>
      </p:sp>
    </p:spTree>
    <p:extLst>
      <p:ext uri="{BB962C8B-B14F-4D97-AF65-F5344CB8AC3E}">
        <p14:creationId xmlns:p14="http://schemas.microsoft.com/office/powerpoint/2010/main" val="1937837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28</a:t>
            </a:fld>
            <a:endParaRPr lang="en-BE"/>
          </a:p>
        </p:txBody>
      </p:sp>
    </p:spTree>
    <p:extLst>
      <p:ext uri="{BB962C8B-B14F-4D97-AF65-F5344CB8AC3E}">
        <p14:creationId xmlns:p14="http://schemas.microsoft.com/office/powerpoint/2010/main" val="331097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B3117-5ED7-3C4F-A44D-5199A537B35F}" type="slidenum">
              <a:rPr lang="en-BE" smtClean="0"/>
              <a:t>29</a:t>
            </a:fld>
            <a:endParaRPr lang="en-BE"/>
          </a:p>
        </p:txBody>
      </p:sp>
    </p:spTree>
    <p:extLst>
      <p:ext uri="{BB962C8B-B14F-4D97-AF65-F5344CB8AC3E}">
        <p14:creationId xmlns:p14="http://schemas.microsoft.com/office/powerpoint/2010/main" val="138566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asked individuals to volunteree and participate in the survey</a:t>
            </a:r>
          </a:p>
        </p:txBody>
      </p:sp>
      <p:sp>
        <p:nvSpPr>
          <p:cNvPr id="4" name="Slide Number Placeholder 3"/>
          <p:cNvSpPr>
            <a:spLocks noGrp="1"/>
          </p:cNvSpPr>
          <p:nvPr>
            <p:ph type="sldNum" sz="quarter" idx="5"/>
          </p:nvPr>
        </p:nvSpPr>
        <p:spPr/>
        <p:txBody>
          <a:bodyPr/>
          <a:lstStyle/>
          <a:p>
            <a:fld id="{9BAB3117-5ED7-3C4F-A44D-5199A537B35F}" type="slidenum">
              <a:rPr lang="en-BE" smtClean="0"/>
              <a:t>6</a:t>
            </a:fld>
            <a:endParaRPr lang="en-BE"/>
          </a:p>
        </p:txBody>
      </p:sp>
    </p:spTree>
    <p:extLst>
      <p:ext uri="{BB962C8B-B14F-4D97-AF65-F5344CB8AC3E}">
        <p14:creationId xmlns:p14="http://schemas.microsoft.com/office/powerpoint/2010/main" val="428603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could have gotten more but I sent in the survey very late</a:t>
            </a:r>
          </a:p>
        </p:txBody>
      </p:sp>
      <p:sp>
        <p:nvSpPr>
          <p:cNvPr id="4" name="Slide Number Placeholder 3"/>
          <p:cNvSpPr>
            <a:spLocks noGrp="1"/>
          </p:cNvSpPr>
          <p:nvPr>
            <p:ph type="sldNum" sz="quarter" idx="5"/>
          </p:nvPr>
        </p:nvSpPr>
        <p:spPr/>
        <p:txBody>
          <a:bodyPr/>
          <a:lstStyle/>
          <a:p>
            <a:fld id="{9BAB3117-5ED7-3C4F-A44D-5199A537B35F}" type="slidenum">
              <a:rPr lang="en-BE" smtClean="0"/>
              <a:t>7</a:t>
            </a:fld>
            <a:endParaRPr lang="en-BE"/>
          </a:p>
        </p:txBody>
      </p:sp>
    </p:spTree>
    <p:extLst>
      <p:ext uri="{BB962C8B-B14F-4D97-AF65-F5344CB8AC3E}">
        <p14:creationId xmlns:p14="http://schemas.microsoft.com/office/powerpoint/2010/main" val="190407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9</a:t>
            </a:fld>
            <a:endParaRPr lang="en-BE"/>
          </a:p>
        </p:txBody>
      </p:sp>
    </p:spTree>
    <p:extLst>
      <p:ext uri="{BB962C8B-B14F-4D97-AF65-F5344CB8AC3E}">
        <p14:creationId xmlns:p14="http://schemas.microsoft.com/office/powerpoint/2010/main" val="13762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10</a:t>
            </a:fld>
            <a:endParaRPr lang="en-BE"/>
          </a:p>
        </p:txBody>
      </p:sp>
    </p:spTree>
    <p:extLst>
      <p:ext uri="{BB962C8B-B14F-4D97-AF65-F5344CB8AC3E}">
        <p14:creationId xmlns:p14="http://schemas.microsoft.com/office/powerpoint/2010/main" val="41273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11</a:t>
            </a:fld>
            <a:endParaRPr lang="en-BE"/>
          </a:p>
        </p:txBody>
      </p:sp>
    </p:spTree>
    <p:extLst>
      <p:ext uri="{BB962C8B-B14F-4D97-AF65-F5344CB8AC3E}">
        <p14:creationId xmlns:p14="http://schemas.microsoft.com/office/powerpoint/2010/main" val="33932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three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12</a:t>
            </a:fld>
            <a:endParaRPr lang="en-BE"/>
          </a:p>
        </p:txBody>
      </p:sp>
    </p:spTree>
    <p:extLst>
      <p:ext uri="{BB962C8B-B14F-4D97-AF65-F5344CB8AC3E}">
        <p14:creationId xmlns:p14="http://schemas.microsoft.com/office/powerpoint/2010/main" val="165142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13</a:t>
            </a:fld>
            <a:endParaRPr lang="en-BE"/>
          </a:p>
        </p:txBody>
      </p:sp>
    </p:spTree>
    <p:extLst>
      <p:ext uri="{BB962C8B-B14F-4D97-AF65-F5344CB8AC3E}">
        <p14:creationId xmlns:p14="http://schemas.microsoft.com/office/powerpoint/2010/main" val="404933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45F-367F-4FC1-AAC5-F1E94098BD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705754B-B7D6-63C3-26D5-632AFF514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9A62D1C-AE1D-F9CD-7DC6-B369BE221954}"/>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7DB47A13-2CAD-B390-7816-CEAFA7F8D0D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FA8A91B-2A5C-CA26-701E-2ADE5AE78CFE}"/>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14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DAEB-5C59-7A03-7936-CCEE23186686}"/>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6EE4205-1DA3-AC1C-4B2D-569A1E24B4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E091C5-F666-640C-4180-AF75AE25AB14}"/>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4C61A6D2-A16C-8B28-50A0-A6FBF067CB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CAF2CFB-CC48-7B09-ECF6-731DC098C8B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1675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FC71E-F45F-5D8F-A622-724CF050D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4F86D3D-0C03-3288-8AC5-82307F53AF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1AA26B4-2602-9514-E303-7D13CD1868FB}"/>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C7B6382D-FDC6-A347-5535-B8D398A74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BE3C0A3-4C1E-FCE6-78D3-075F94509310}"/>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70122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642-5232-9359-56D9-3626661256ED}"/>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DE33C9C-7E77-ACCB-856A-FBE7E9CD25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F1E1675-B9DE-BD78-090C-C897168F6B98}"/>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A0DDEDB8-EF51-5B07-7D2E-B60D5FCDA9F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61D5B97-3B08-7BD5-B8E8-1F5C42A75822}"/>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91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5A9-B879-B557-FE26-668E997417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B7A8154-3602-8392-0F6C-EF71E9C07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A71EAE-31A5-6B83-1B85-06C2908FF820}"/>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CD598D6E-25E7-F42E-D11B-C169B3EC935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2D787-E41D-DF60-0711-BE0FF61DE00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7455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B77-8C3D-CFFF-6726-FB49A7D197A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CDFF9A6-785B-9C03-409B-700D91B261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1C6ED0FE-2877-8850-CF1D-242ECE398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C158273-BDBC-7A2D-43AC-45EF6C1F3FE7}"/>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6" name="Footer Placeholder 5">
            <a:extLst>
              <a:ext uri="{FF2B5EF4-FFF2-40B4-BE49-F238E27FC236}">
                <a16:creationId xmlns:a16="http://schemas.microsoft.com/office/drawing/2014/main" id="{9AA60BF6-E01B-C834-6974-2D28C1E89C6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A4B9B82-6460-F5CA-29F2-40702F994FA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303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1257-CB66-529E-3D9A-D272B7FD9C10}"/>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B10D0E2-BC4A-622F-E709-2C1A3342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B3914A-B3A3-FF20-62B5-1487BAA522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C622F3EF-F91E-C361-9E12-BDBB7B693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41CD3-79AC-56C4-9F3C-7659EB4508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E1CE9FE0-FA8B-B600-0A8C-B32189F05406}"/>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8" name="Footer Placeholder 7">
            <a:extLst>
              <a:ext uri="{FF2B5EF4-FFF2-40B4-BE49-F238E27FC236}">
                <a16:creationId xmlns:a16="http://schemas.microsoft.com/office/drawing/2014/main" id="{2ED5BA57-E967-5F08-BFA4-D8410A477AB5}"/>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38CB306C-9D94-F13E-EB8C-118C00B4E91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94416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A65-138B-CD0E-69CF-1B0E19BCA89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7CB0892-80C3-B5EF-D47C-7610CF8C69C2}"/>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4" name="Footer Placeholder 3">
            <a:extLst>
              <a:ext uri="{FF2B5EF4-FFF2-40B4-BE49-F238E27FC236}">
                <a16:creationId xmlns:a16="http://schemas.microsoft.com/office/drawing/2014/main" id="{543B5B47-F40E-6A9F-D9C2-0C98C8DBB28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D3F67A0-9538-CAE3-49C8-170AF6DFBCB7}"/>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79583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BB275-45D7-9973-E231-8B716042FB8B}"/>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3" name="Footer Placeholder 2">
            <a:extLst>
              <a:ext uri="{FF2B5EF4-FFF2-40B4-BE49-F238E27FC236}">
                <a16:creationId xmlns:a16="http://schemas.microsoft.com/office/drawing/2014/main" id="{2531A6D7-FE26-7B0F-9169-C4E62504633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336FF2-3F87-764B-F77E-4FF6B6F8455C}"/>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35166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5B7E-25F6-52C4-E8C0-2616A67F8D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6F91BEBE-5443-809F-51B9-03CA7DD9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B97DB7A-5AEC-AB55-4B93-3B6FD19F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9AE65A-F040-D9CB-9183-56F7C004F50F}"/>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6" name="Footer Placeholder 5">
            <a:extLst>
              <a:ext uri="{FF2B5EF4-FFF2-40B4-BE49-F238E27FC236}">
                <a16:creationId xmlns:a16="http://schemas.microsoft.com/office/drawing/2014/main" id="{B2C73517-FAB0-48D5-C5EC-CBDF5DFD9C5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4960CF-292D-694B-1426-0CDCA66D14B1}"/>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2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19C-4201-DBD4-75D9-AE3E173E79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F1401DD8-8ED8-CC2C-439C-0EE50E5D8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421E2B6-0056-27C7-A03E-2499AB0BE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D161-085F-D81F-B5B5-DD5F0A460210}"/>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6" name="Footer Placeholder 5">
            <a:extLst>
              <a:ext uri="{FF2B5EF4-FFF2-40B4-BE49-F238E27FC236}">
                <a16:creationId xmlns:a16="http://schemas.microsoft.com/office/drawing/2014/main" id="{F15BB534-4403-61DC-10A1-1ED9841CDBC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68E9DE0-F18C-1CF8-2630-FD95240D552B}"/>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86940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92E09-CAC2-22EE-7E0B-10883773C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5D2FFEF-3621-09E3-AD45-D725EEA98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9C5A2FD-5A11-0508-957F-F5896D8E6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F7A12437-430C-117B-3DE5-40DAD9CF4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87121581-6F01-E5E1-2714-6FE395FFB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17368-4464-5842-BDE5-6098DBFE6721}" type="slidenum">
              <a:rPr lang="en-BE" smtClean="0"/>
              <a:t>‹#›</a:t>
            </a:fld>
            <a:endParaRPr lang="en-BE"/>
          </a:p>
        </p:txBody>
      </p:sp>
    </p:spTree>
    <p:extLst>
      <p:ext uri="{BB962C8B-B14F-4D97-AF65-F5344CB8AC3E}">
        <p14:creationId xmlns:p14="http://schemas.microsoft.com/office/powerpoint/2010/main" val="3596057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2B3B-57FC-39A0-498A-A00B5CDFE8D0}"/>
              </a:ext>
            </a:extLst>
          </p:cNvPr>
          <p:cNvSpPr>
            <a:spLocks noGrp="1"/>
          </p:cNvSpPr>
          <p:nvPr>
            <p:ph type="ctrTitle"/>
          </p:nvPr>
        </p:nvSpPr>
        <p:spPr/>
        <p:txBody>
          <a:bodyPr/>
          <a:lstStyle/>
          <a:p>
            <a:r>
              <a:rPr lang="en-BE" dirty="0"/>
              <a:t>CS 472 Survey Responses from Students</a:t>
            </a:r>
          </a:p>
        </p:txBody>
      </p:sp>
      <p:sp>
        <p:nvSpPr>
          <p:cNvPr id="3" name="Subtitle 2">
            <a:extLst>
              <a:ext uri="{FF2B5EF4-FFF2-40B4-BE49-F238E27FC236}">
                <a16:creationId xmlns:a16="http://schemas.microsoft.com/office/drawing/2014/main" id="{0367B00F-0A5C-4A95-A873-487314181A08}"/>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59274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pic>
        <p:nvPicPr>
          <p:cNvPr id="9218" name="Picture 2" descr="Forms response chart. Question title: Qn.2: How many months of industry software development experience did you have before the beginning the class 472:. Number of responses: 19 responses.">
            <a:extLst>
              <a:ext uri="{FF2B5EF4-FFF2-40B4-BE49-F238E27FC236}">
                <a16:creationId xmlns:a16="http://schemas.microsoft.com/office/drawing/2014/main" id="{6B6F8E73-BC2E-BE32-7D30-5D3A0556F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11" t="33017" r="54179" b="8150"/>
          <a:stretch/>
        </p:blipFill>
        <p:spPr bwMode="auto">
          <a:xfrm>
            <a:off x="1224501" y="2620736"/>
            <a:ext cx="3193775" cy="33016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0DD0E2-A573-E6BB-9352-4055552BD4E5}"/>
              </a:ext>
            </a:extLst>
          </p:cNvPr>
          <p:cNvSpPr txBox="1"/>
          <p:nvPr/>
        </p:nvSpPr>
        <p:spPr>
          <a:xfrm>
            <a:off x="662609" y="1145908"/>
            <a:ext cx="10416208" cy="646331"/>
          </a:xfrm>
          <a:prstGeom prst="rect">
            <a:avLst/>
          </a:prstGeom>
          <a:noFill/>
        </p:spPr>
        <p:txBody>
          <a:bodyPr wrap="square">
            <a:spAutoFit/>
          </a:bodyPr>
          <a:lstStyle/>
          <a:p>
            <a:r>
              <a:rPr lang="en-GB" b="0" i="0" dirty="0">
                <a:solidFill>
                  <a:srgbClr val="202124"/>
                </a:solidFill>
                <a:effectLst/>
                <a:latin typeface="Roboto" panose="02000000000000000000" pitchFamily="2" charset="0"/>
              </a:rPr>
              <a:t>Qn.2: How many months of industry software development experience did you have before the beginning the class 472:</a:t>
            </a:r>
            <a:endParaRPr lang="en-US" dirty="0"/>
          </a:p>
        </p:txBody>
      </p:sp>
      <p:pic>
        <p:nvPicPr>
          <p:cNvPr id="2050"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F9349F6-5234-74F9-9D4B-75CBE0F818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09" t="34735" r="53696" b="8694"/>
          <a:stretch/>
        </p:blipFill>
        <p:spPr bwMode="auto">
          <a:xfrm>
            <a:off x="4998720" y="2584174"/>
            <a:ext cx="3193774" cy="3127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1C6C8C2-C4A0-CC22-17DB-DAD6498DA7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84" t="34735" r="16242" b="34587"/>
          <a:stretch/>
        </p:blipFill>
        <p:spPr bwMode="auto">
          <a:xfrm>
            <a:off x="8601655" y="2229844"/>
            <a:ext cx="2691185" cy="1696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FBAEE2-BCE6-663C-393B-DA9438C15232}"/>
              </a:ext>
            </a:extLst>
          </p:cNvPr>
          <p:cNvSpPr txBox="1"/>
          <p:nvPr/>
        </p:nvSpPr>
        <p:spPr>
          <a:xfrm>
            <a:off x="1421875" y="2251404"/>
            <a:ext cx="2799026" cy="369332"/>
          </a:xfrm>
          <a:prstGeom prst="rect">
            <a:avLst/>
          </a:prstGeom>
          <a:noFill/>
        </p:spPr>
        <p:txBody>
          <a:bodyPr wrap="square" rtlCol="0">
            <a:spAutoFit/>
          </a:bodyPr>
          <a:lstStyle/>
          <a:p>
            <a:r>
              <a:rPr lang="en-US" dirty="0"/>
              <a:t>Spring 2023 -  19 responses</a:t>
            </a:r>
          </a:p>
        </p:txBody>
      </p:sp>
      <p:sp>
        <p:nvSpPr>
          <p:cNvPr id="7" name="TextBox 6">
            <a:extLst>
              <a:ext uri="{FF2B5EF4-FFF2-40B4-BE49-F238E27FC236}">
                <a16:creationId xmlns:a16="http://schemas.microsoft.com/office/drawing/2014/main" id="{9A71BFF2-14B2-318D-6400-640597EF419D}"/>
              </a:ext>
            </a:extLst>
          </p:cNvPr>
          <p:cNvSpPr txBox="1"/>
          <p:nvPr/>
        </p:nvSpPr>
        <p:spPr>
          <a:xfrm>
            <a:off x="5306960" y="2200854"/>
            <a:ext cx="2566035" cy="369332"/>
          </a:xfrm>
          <a:prstGeom prst="rect">
            <a:avLst/>
          </a:prstGeom>
          <a:noFill/>
        </p:spPr>
        <p:txBody>
          <a:bodyPr wrap="square" rtlCol="0">
            <a:spAutoFit/>
          </a:bodyPr>
          <a:lstStyle/>
          <a:p>
            <a:r>
              <a:rPr lang="en-US" dirty="0"/>
              <a:t>Fall 2023 -  10 responses</a:t>
            </a:r>
          </a:p>
        </p:txBody>
      </p:sp>
    </p:spTree>
    <p:extLst>
      <p:ext uri="{BB962C8B-B14F-4D97-AF65-F5344CB8AC3E}">
        <p14:creationId xmlns:p14="http://schemas.microsoft.com/office/powerpoint/2010/main" val="230098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aphicFrame>
        <p:nvGraphicFramePr>
          <p:cNvPr id="5" name="Chart 4">
            <a:extLst>
              <a:ext uri="{FF2B5EF4-FFF2-40B4-BE49-F238E27FC236}">
                <a16:creationId xmlns:a16="http://schemas.microsoft.com/office/drawing/2014/main" id="{50CAF2AF-8F46-FFCA-112F-AEA48DB35A4E}"/>
              </a:ext>
            </a:extLst>
          </p:cNvPr>
          <p:cNvGraphicFramePr>
            <a:graphicFrameLocks noGrp="1"/>
          </p:cNvGraphicFramePr>
          <p:nvPr>
            <p:extLst>
              <p:ext uri="{D42A27DB-BD31-4B8C-83A1-F6EECF244321}">
                <p14:modId xmlns:p14="http://schemas.microsoft.com/office/powerpoint/2010/main" val="536931417"/>
              </p:ext>
            </p:extLst>
          </p:nvPr>
        </p:nvGraphicFramePr>
        <p:xfrm>
          <a:off x="-38899" y="2010541"/>
          <a:ext cx="6066503" cy="3675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7AAC0-65B1-D882-ABE7-620A42156EA0}"/>
              </a:ext>
            </a:extLst>
          </p:cNvPr>
          <p:cNvSpPr txBox="1"/>
          <p:nvPr/>
        </p:nvSpPr>
        <p:spPr>
          <a:xfrm>
            <a:off x="2017750" y="1071754"/>
            <a:ext cx="7762353" cy="461665"/>
          </a:xfrm>
          <a:prstGeom prst="rect">
            <a:avLst/>
          </a:prstGeom>
          <a:noFill/>
        </p:spPr>
        <p:txBody>
          <a:bodyPr wrap="square">
            <a:spAutoFit/>
          </a:bodyPr>
          <a:lstStyle/>
          <a:p>
            <a:pPr rtl="0">
              <a:defRPr sz="1000" b="0" i="0" u="none" strike="noStrike" kern="1200" baseline="0">
                <a:solidFill>
                  <a:sysClr val="windowText" lastClr="000000">
                    <a:lumMod val="65000"/>
                    <a:lumOff val="35000"/>
                  </a:sysClr>
                </a:solidFill>
                <a:latin typeface="+mn-lt"/>
                <a:ea typeface="+mn-ea"/>
                <a:cs typeface="+mn-cs"/>
              </a:defRPr>
            </a:pPr>
            <a:r>
              <a:rPr lang="en-GB" sz="2400" dirty="0"/>
              <a:t>Qn3. How often were you involved in leadership roles?</a:t>
            </a:r>
          </a:p>
        </p:txBody>
      </p:sp>
      <p:sp>
        <p:nvSpPr>
          <p:cNvPr id="2" name="TextBox 1">
            <a:extLst>
              <a:ext uri="{FF2B5EF4-FFF2-40B4-BE49-F238E27FC236}">
                <a16:creationId xmlns:a16="http://schemas.microsoft.com/office/drawing/2014/main" id="{24851519-815B-C411-5D5F-6C17E106AEBD}"/>
              </a:ext>
            </a:extLst>
          </p:cNvPr>
          <p:cNvSpPr txBox="1"/>
          <p:nvPr/>
        </p:nvSpPr>
        <p:spPr>
          <a:xfrm>
            <a:off x="8603438" y="1936875"/>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7B6953D2-4A57-59C3-48A3-5615DEE222E8}"/>
              </a:ext>
            </a:extLst>
          </p:cNvPr>
          <p:cNvSpPr txBox="1"/>
          <p:nvPr/>
        </p:nvSpPr>
        <p:spPr>
          <a:xfrm>
            <a:off x="2017750" y="1767588"/>
            <a:ext cx="1961322" cy="369332"/>
          </a:xfrm>
          <a:prstGeom prst="rect">
            <a:avLst/>
          </a:prstGeom>
          <a:noFill/>
        </p:spPr>
        <p:txBody>
          <a:bodyPr wrap="square" rtlCol="0">
            <a:spAutoFit/>
          </a:bodyPr>
          <a:lstStyle/>
          <a:p>
            <a:r>
              <a:rPr lang="en-US" dirty="0"/>
              <a:t>Spring 2023</a:t>
            </a:r>
          </a:p>
        </p:txBody>
      </p:sp>
      <p:pic>
        <p:nvPicPr>
          <p:cNvPr id="3080" name="Picture 8">
            <a:extLst>
              <a:ext uri="{FF2B5EF4-FFF2-40B4-BE49-F238E27FC236}">
                <a16:creationId xmlns:a16="http://schemas.microsoft.com/office/drawing/2014/main" id="{4B6513A5-B4C0-6879-C3AA-1C76A2C43F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95" t="17083" b="11498"/>
          <a:stretch/>
        </p:blipFill>
        <p:spPr bwMode="auto">
          <a:xfrm>
            <a:off x="6534476" y="3026846"/>
            <a:ext cx="5451217" cy="25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3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26" name="TextBox 25">
            <a:extLst>
              <a:ext uri="{FF2B5EF4-FFF2-40B4-BE49-F238E27FC236}">
                <a16:creationId xmlns:a16="http://schemas.microsoft.com/office/drawing/2014/main" id="{F807EDE2-0B75-6BD1-D1C0-DA4CBF75EAF2}"/>
              </a:ext>
            </a:extLst>
          </p:cNvPr>
          <p:cNvSpPr txBox="1"/>
          <p:nvPr/>
        </p:nvSpPr>
        <p:spPr>
          <a:xfrm>
            <a:off x="1742720" y="1413183"/>
            <a:ext cx="8302428" cy="923330"/>
          </a:xfrm>
          <a:prstGeom prst="rect">
            <a:avLst/>
          </a:prstGeom>
          <a:noFill/>
          <a:ln w="28575">
            <a:solidFill>
              <a:srgbClr val="2000FF"/>
            </a:solidFill>
          </a:ln>
        </p:spPr>
        <p:txBody>
          <a:bodyPr wrap="square">
            <a:spAutoFit/>
          </a:bodyPr>
          <a:lstStyle/>
          <a:p>
            <a:r>
              <a:rPr lang="en-GB" b="0" i="0" dirty="0">
                <a:solidFill>
                  <a:srgbClr val="1F1F1F"/>
                </a:solidFill>
                <a:effectLst/>
              </a:rPr>
              <a:t>Qn.1: Kindly select your team project name.</a:t>
            </a:r>
          </a:p>
          <a:p>
            <a:r>
              <a:rPr lang="en-GB" b="0" i="0" dirty="0">
                <a:solidFill>
                  <a:srgbClr val="1F1F1F"/>
                </a:solidFill>
                <a:effectLst/>
                <a:latin typeface="Google Sans"/>
              </a:rPr>
              <a:t>Qn.2: How many months of industry software development experience did you have?</a:t>
            </a:r>
            <a:endParaRPr lang="en-GB" b="0" i="0" dirty="0">
              <a:solidFill>
                <a:srgbClr val="1F1F1F"/>
              </a:solidFill>
              <a:effectLst/>
            </a:endParaRPr>
          </a:p>
          <a:p>
            <a:r>
              <a:rPr lang="en-GB" dirty="0"/>
              <a:t>Qn.3. How often were you involved in leadership roles during the project?</a:t>
            </a:r>
          </a:p>
        </p:txBody>
      </p:sp>
      <p:sp>
        <p:nvSpPr>
          <p:cNvPr id="27" name="TextBox 26">
            <a:extLst>
              <a:ext uri="{FF2B5EF4-FFF2-40B4-BE49-F238E27FC236}">
                <a16:creationId xmlns:a16="http://schemas.microsoft.com/office/drawing/2014/main" id="{4C506547-B450-96DF-CC4D-3361A2AF43A6}"/>
              </a:ext>
            </a:extLst>
          </p:cNvPr>
          <p:cNvSpPr txBox="1"/>
          <p:nvPr/>
        </p:nvSpPr>
        <p:spPr>
          <a:xfrm>
            <a:off x="1848464" y="1042219"/>
            <a:ext cx="3608439" cy="370964"/>
          </a:xfrm>
          <a:prstGeom prst="rect">
            <a:avLst/>
          </a:prstGeom>
          <a:noFill/>
        </p:spPr>
        <p:txBody>
          <a:bodyPr wrap="square" rtlCol="0">
            <a:spAutoFit/>
          </a:bodyPr>
          <a:lstStyle/>
          <a:p>
            <a:r>
              <a:rPr lang="en-BE" dirty="0"/>
              <a:t>Multiple choice questions</a:t>
            </a:r>
          </a:p>
        </p:txBody>
      </p:sp>
      <p:pic>
        <p:nvPicPr>
          <p:cNvPr id="37" name="Picture 36" descr="A group of colorful squares with text&#10;&#10;Description automatically generated with medium confidence">
            <a:extLst>
              <a:ext uri="{FF2B5EF4-FFF2-40B4-BE49-F238E27FC236}">
                <a16:creationId xmlns:a16="http://schemas.microsoft.com/office/drawing/2014/main" id="{111B13D1-120D-5764-7AC3-6DF16D468E8E}"/>
              </a:ext>
            </a:extLst>
          </p:cNvPr>
          <p:cNvPicPr>
            <a:picLocks noChangeAspect="1"/>
          </p:cNvPicPr>
          <p:nvPr/>
        </p:nvPicPr>
        <p:blipFill>
          <a:blip r:embed="rId3"/>
          <a:stretch>
            <a:fillRect/>
          </a:stretch>
        </p:blipFill>
        <p:spPr>
          <a:xfrm>
            <a:off x="1307689" y="2741767"/>
            <a:ext cx="7827489" cy="3074014"/>
          </a:xfrm>
          <a:prstGeom prst="rect">
            <a:avLst/>
          </a:prstGeom>
        </p:spPr>
      </p:pic>
    </p:spTree>
    <p:extLst>
      <p:ext uri="{BB962C8B-B14F-4D97-AF65-F5344CB8AC3E}">
        <p14:creationId xmlns:p14="http://schemas.microsoft.com/office/powerpoint/2010/main" val="391513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10" name="TextBox 9">
            <a:extLst>
              <a:ext uri="{FF2B5EF4-FFF2-40B4-BE49-F238E27FC236}">
                <a16:creationId xmlns:a16="http://schemas.microsoft.com/office/drawing/2014/main" id="{C12E8743-4172-31C5-8303-49B78392D8BF}"/>
              </a:ext>
            </a:extLst>
          </p:cNvPr>
          <p:cNvSpPr txBox="1"/>
          <p:nvPr/>
        </p:nvSpPr>
        <p:spPr>
          <a:xfrm>
            <a:off x="753578" y="1032794"/>
            <a:ext cx="8098874" cy="923330"/>
          </a:xfrm>
          <a:prstGeom prst="rect">
            <a:avLst/>
          </a:prstGeom>
          <a:noFill/>
          <a:ln w="19050">
            <a:solidFill>
              <a:srgbClr val="2000FF"/>
            </a:solidFill>
          </a:ln>
        </p:spPr>
        <p:txBody>
          <a:bodyPr wrap="square">
            <a:spAutoFit/>
          </a:bodyPr>
          <a:lstStyle/>
          <a:p>
            <a:r>
              <a:rPr lang="en-GB" b="0" i="0" dirty="0">
                <a:solidFill>
                  <a:srgbClr val="1F1F1F"/>
                </a:solidFill>
                <a:effectLst/>
              </a:rPr>
              <a:t>Qn.1: Kindly select the of your team project name.</a:t>
            </a:r>
          </a:p>
          <a:p>
            <a:r>
              <a:rPr lang="en-GB" dirty="0"/>
              <a:t>Qn.3. How often were you involved in leadership roles during the project?</a:t>
            </a:r>
          </a:p>
          <a:p>
            <a:r>
              <a:rPr lang="en-GB" b="0" i="0" dirty="0">
                <a:solidFill>
                  <a:srgbClr val="202124"/>
                </a:solidFill>
                <a:effectLst/>
                <a:latin typeface="docs-Roboto"/>
              </a:rPr>
              <a:t>Qn.4 Could you describe your team’s leadership approach?</a:t>
            </a:r>
            <a:endParaRPr lang="en-BE" dirty="0"/>
          </a:p>
        </p:txBody>
      </p:sp>
      <p:graphicFrame>
        <p:nvGraphicFramePr>
          <p:cNvPr id="16" name="Table 16">
            <a:extLst>
              <a:ext uri="{FF2B5EF4-FFF2-40B4-BE49-F238E27FC236}">
                <a16:creationId xmlns:a16="http://schemas.microsoft.com/office/drawing/2014/main" id="{BE38E809-6A0F-2B4A-812A-10C55D02FA08}"/>
              </a:ext>
            </a:extLst>
          </p:cNvPr>
          <p:cNvGraphicFramePr>
            <a:graphicFrameLocks noGrp="1"/>
          </p:cNvGraphicFramePr>
          <p:nvPr/>
        </p:nvGraphicFramePr>
        <p:xfrm>
          <a:off x="6515738" y="2182110"/>
          <a:ext cx="5381296" cy="2773338"/>
        </p:xfrm>
        <a:graphic>
          <a:graphicData uri="http://schemas.openxmlformats.org/drawingml/2006/table">
            <a:tbl>
              <a:tblPr firstRow="1" bandRow="1">
                <a:tableStyleId>{5C22544A-7EE6-4342-B048-85BDC9FD1C3A}</a:tableStyleId>
              </a:tblPr>
              <a:tblGrid>
                <a:gridCol w="1823543">
                  <a:extLst>
                    <a:ext uri="{9D8B030D-6E8A-4147-A177-3AD203B41FA5}">
                      <a16:colId xmlns:a16="http://schemas.microsoft.com/office/drawing/2014/main" val="2696656873"/>
                    </a:ext>
                  </a:extLst>
                </a:gridCol>
                <a:gridCol w="3557753">
                  <a:extLst>
                    <a:ext uri="{9D8B030D-6E8A-4147-A177-3AD203B41FA5}">
                      <a16:colId xmlns:a16="http://schemas.microsoft.com/office/drawing/2014/main" val="256426684"/>
                    </a:ext>
                  </a:extLst>
                </a:gridCol>
              </a:tblGrid>
              <a:tr h="314846">
                <a:tc>
                  <a:txBody>
                    <a:bodyPr/>
                    <a:lstStyle/>
                    <a:p>
                      <a:r>
                        <a:rPr lang="en-BE" sz="1200" dirty="0"/>
                        <a:t>Theme</a:t>
                      </a:r>
                    </a:p>
                  </a:txBody>
                  <a:tcPr/>
                </a:tc>
                <a:tc>
                  <a:txBody>
                    <a:bodyPr/>
                    <a:lstStyle/>
                    <a:p>
                      <a:r>
                        <a:rPr lang="en-BE" sz="1200" dirty="0"/>
                        <a:t>Description</a:t>
                      </a:r>
                    </a:p>
                  </a:txBody>
                  <a:tcPr/>
                </a:tc>
                <a:extLst>
                  <a:ext uri="{0D108BD9-81ED-4DB2-BD59-A6C34878D82A}">
                    <a16:rowId xmlns:a16="http://schemas.microsoft.com/office/drawing/2014/main" val="2391127641"/>
                  </a:ext>
                </a:extLst>
              </a:tr>
              <a:tr h="314846">
                <a:tc>
                  <a:txBody>
                    <a:bodyPr/>
                    <a:lstStyle/>
                    <a:p>
                      <a:r>
                        <a:rPr lang="en-BE" sz="1200" dirty="0"/>
                        <a:t>No true leader</a:t>
                      </a:r>
                    </a:p>
                  </a:txBody>
                  <a:tcPr/>
                </a:tc>
                <a:tc>
                  <a:txBody>
                    <a:bodyPr/>
                    <a:lstStyle/>
                    <a:p>
                      <a:r>
                        <a:rPr lang="en-GB" sz="1200" b="0" i="0" dirty="0">
                          <a:solidFill>
                            <a:srgbClr val="1F1F1F"/>
                          </a:solidFill>
                          <a:effectLst/>
                          <a:latin typeface="Google Sans"/>
                        </a:rPr>
                        <a:t>everyone did their own portion of work</a:t>
                      </a:r>
                      <a:endParaRPr lang="en-BE" sz="1200" dirty="0"/>
                    </a:p>
                  </a:txBody>
                  <a:tcPr/>
                </a:tc>
                <a:extLst>
                  <a:ext uri="{0D108BD9-81ED-4DB2-BD59-A6C34878D82A}">
                    <a16:rowId xmlns:a16="http://schemas.microsoft.com/office/drawing/2014/main" val="4096151616"/>
                  </a:ext>
                </a:extLst>
              </a:tr>
              <a:tr h="388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F1F1F"/>
                          </a:solidFill>
                          <a:effectLst/>
                          <a:latin typeface="Google Sans"/>
                        </a:rPr>
                        <a:t>Naturally assigned overtime</a:t>
                      </a:r>
                      <a:r>
                        <a:rPr lang="en-GB" sz="1200" dirty="0">
                          <a:solidFill>
                            <a:srgbClr val="1F1F1F"/>
                          </a:solidFill>
                          <a:latin typeface="Google Sans"/>
                        </a:rPr>
                        <a:t> </a:t>
                      </a:r>
                      <a:endParaRPr lang="en-BE" sz="1200" dirty="0"/>
                    </a:p>
                  </a:txBody>
                  <a:tcPr/>
                </a:tc>
                <a:tc>
                  <a:txBody>
                    <a:bodyPr/>
                    <a:lstStyle/>
                    <a:p>
                      <a:r>
                        <a:rPr lang="en-GB" sz="1200" b="0" i="0" kern="1200" dirty="0">
                          <a:solidFill>
                            <a:schemeClr val="dk1"/>
                          </a:solidFill>
                          <a:effectLst/>
                          <a:latin typeface="+mn-lt"/>
                          <a:ea typeface="+mn-ea"/>
                          <a:cs typeface="+mn-cs"/>
                        </a:rPr>
                        <a:t>The leader was naturally assigned over time</a:t>
                      </a:r>
                      <a:endParaRPr lang="en-BE" sz="1200" dirty="0"/>
                    </a:p>
                  </a:txBody>
                  <a:tcPr/>
                </a:tc>
                <a:extLst>
                  <a:ext uri="{0D108BD9-81ED-4DB2-BD59-A6C34878D82A}">
                    <a16:rowId xmlns:a16="http://schemas.microsoft.com/office/drawing/2014/main" val="3312501024"/>
                  </a:ext>
                </a:extLst>
              </a:tr>
              <a:tr h="314846">
                <a:tc>
                  <a:txBody>
                    <a:bodyPr/>
                    <a:lstStyle/>
                    <a:p>
                      <a:r>
                        <a:rPr lang="en-GB" sz="1200" b="0" i="0" kern="1200" dirty="0">
                          <a:solidFill>
                            <a:schemeClr val="dk1"/>
                          </a:solidFill>
                          <a:effectLst/>
                          <a:latin typeface="+mn-lt"/>
                          <a:ea typeface="+mn-ea"/>
                          <a:cs typeface="+mn-cs"/>
                        </a:rPr>
                        <a:t>Unanimously assigned</a:t>
                      </a:r>
                      <a:endParaRPr lang="en-BE" sz="1200" dirty="0"/>
                    </a:p>
                  </a:txBody>
                  <a:tcPr/>
                </a:tc>
                <a:tc>
                  <a:txBody>
                    <a:bodyPr/>
                    <a:lstStyle/>
                    <a:p>
                      <a:r>
                        <a:rPr lang="en-GB" sz="1200" b="0" i="0" kern="1200" dirty="0">
                          <a:solidFill>
                            <a:schemeClr val="dk1"/>
                          </a:solidFill>
                          <a:effectLst/>
                          <a:latin typeface="+mn-lt"/>
                          <a:ea typeface="+mn-ea"/>
                          <a:cs typeface="+mn-cs"/>
                        </a:rPr>
                        <a:t>The person with the most experience was chosen to lead the group</a:t>
                      </a:r>
                      <a:endParaRPr lang="en-BE" sz="1200" dirty="0"/>
                    </a:p>
                  </a:txBody>
                  <a:tcPr/>
                </a:tc>
                <a:extLst>
                  <a:ext uri="{0D108BD9-81ED-4DB2-BD59-A6C34878D82A}">
                    <a16:rowId xmlns:a16="http://schemas.microsoft.com/office/drawing/2014/main" val="1159430445"/>
                  </a:ext>
                </a:extLst>
              </a:tr>
              <a:tr h="314846">
                <a:tc>
                  <a:txBody>
                    <a:bodyPr/>
                    <a:lstStyle/>
                    <a:p>
                      <a:r>
                        <a:rPr lang="en-GB" sz="1200" b="0" i="0" kern="1200" dirty="0">
                          <a:solidFill>
                            <a:schemeClr val="dk1"/>
                          </a:solidFill>
                          <a:effectLst/>
                          <a:latin typeface="+mn-lt"/>
                          <a:ea typeface="+mn-ea"/>
                          <a:cs typeface="+mn-cs"/>
                        </a:rPr>
                        <a:t>Sub-team leaders</a:t>
                      </a:r>
                      <a:endParaRPr lang="en-BE" sz="1200" dirty="0"/>
                    </a:p>
                  </a:txBody>
                  <a:tcPr/>
                </a:tc>
                <a:tc>
                  <a:txBody>
                    <a:bodyPr/>
                    <a:lstStyle/>
                    <a:p>
                      <a:endParaRPr lang="en-BE" sz="1200" dirty="0"/>
                    </a:p>
                  </a:txBody>
                  <a:tcPr/>
                </a:tc>
                <a:extLst>
                  <a:ext uri="{0D108BD9-81ED-4DB2-BD59-A6C34878D82A}">
                    <a16:rowId xmlns:a16="http://schemas.microsoft.com/office/drawing/2014/main" val="587238295"/>
                  </a:ext>
                </a:extLst>
              </a:tr>
              <a:tr h="314846">
                <a:tc>
                  <a:txBody>
                    <a:bodyPr/>
                    <a:lstStyle/>
                    <a:p>
                      <a:r>
                        <a:rPr lang="en-GB" sz="1200" b="0" i="0" kern="1200" dirty="0">
                          <a:solidFill>
                            <a:schemeClr val="dk1"/>
                          </a:solidFill>
                          <a:effectLst/>
                          <a:latin typeface="+mn-lt"/>
                          <a:ea typeface="+mn-ea"/>
                          <a:cs typeface="+mn-cs"/>
                        </a:rPr>
                        <a:t>Self assigned leader</a:t>
                      </a:r>
                      <a:endParaRPr lang="en-BE" sz="1200" dirty="0"/>
                    </a:p>
                  </a:txBody>
                  <a:tcPr/>
                </a:tc>
                <a:tc>
                  <a:txBody>
                    <a:bodyPr/>
                    <a:lstStyle/>
                    <a:p>
                      <a:r>
                        <a:rPr lang="en-GB" sz="1200" b="0" i="0" kern="1200" dirty="0">
                          <a:solidFill>
                            <a:schemeClr val="dk1"/>
                          </a:solidFill>
                          <a:effectLst/>
                          <a:latin typeface="+mn-lt"/>
                          <a:ea typeface="+mn-ea"/>
                          <a:cs typeface="+mn-cs"/>
                        </a:rPr>
                        <a:t>The leader was self assigned at the beginning of the project</a:t>
                      </a:r>
                      <a:endParaRPr lang="en-BE" sz="1200" dirty="0"/>
                    </a:p>
                  </a:txBody>
                  <a:tcPr/>
                </a:tc>
                <a:extLst>
                  <a:ext uri="{0D108BD9-81ED-4DB2-BD59-A6C34878D82A}">
                    <a16:rowId xmlns:a16="http://schemas.microsoft.com/office/drawing/2014/main" val="1185783459"/>
                  </a:ext>
                </a:extLst>
              </a:tr>
              <a:tr h="388166">
                <a:tc>
                  <a:txBody>
                    <a:bodyPr/>
                    <a:lstStyle/>
                    <a:p>
                      <a:r>
                        <a:rPr lang="en-GB" sz="1200" b="0" i="0" kern="1200" dirty="0">
                          <a:solidFill>
                            <a:schemeClr val="dk1"/>
                          </a:solidFill>
                          <a:effectLst/>
                          <a:latin typeface="+mn-lt"/>
                          <a:ea typeface="+mn-ea"/>
                          <a:cs typeface="+mn-cs"/>
                        </a:rPr>
                        <a:t>Funnel based leadership</a:t>
                      </a:r>
                      <a:endParaRPr lang="en-BE" sz="1200" dirty="0"/>
                    </a:p>
                  </a:txBody>
                  <a:tcPr/>
                </a:tc>
                <a:tc>
                  <a:txBody>
                    <a:bodyPr/>
                    <a:lstStyle/>
                    <a:p>
                      <a:r>
                        <a:rPr lang="en-GB" sz="1200" b="0" i="0" kern="1200" dirty="0">
                          <a:solidFill>
                            <a:schemeClr val="dk1"/>
                          </a:solidFill>
                          <a:effectLst/>
                          <a:latin typeface="+mn-lt"/>
                          <a:ea typeface="+mn-ea"/>
                          <a:cs typeface="+mn-cs"/>
                        </a:rPr>
                        <a:t>The members priorities were focused at the level of vision, output goals, and criteria.</a:t>
                      </a:r>
                      <a:endParaRPr lang="en-BE" sz="1200" dirty="0"/>
                    </a:p>
                  </a:txBody>
                  <a:tcPr/>
                </a:tc>
                <a:extLst>
                  <a:ext uri="{0D108BD9-81ED-4DB2-BD59-A6C34878D82A}">
                    <a16:rowId xmlns:a16="http://schemas.microsoft.com/office/drawing/2014/main" val="918492573"/>
                  </a:ext>
                </a:extLst>
              </a:tr>
            </a:tbl>
          </a:graphicData>
        </a:graphic>
      </p:graphicFrame>
      <p:sp>
        <p:nvSpPr>
          <p:cNvPr id="6" name="TextBox 5">
            <a:extLst>
              <a:ext uri="{FF2B5EF4-FFF2-40B4-BE49-F238E27FC236}">
                <a16:creationId xmlns:a16="http://schemas.microsoft.com/office/drawing/2014/main" id="{33A9D68B-D822-D35D-069A-B952DF27C396}"/>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pic>
        <p:nvPicPr>
          <p:cNvPr id="9" name="Picture 8" descr="A screenshot of a computer&#10;&#10;Description automatically generated">
            <a:extLst>
              <a:ext uri="{FF2B5EF4-FFF2-40B4-BE49-F238E27FC236}">
                <a16:creationId xmlns:a16="http://schemas.microsoft.com/office/drawing/2014/main" id="{A38CCAA3-DEE6-8164-B3B2-32D96722F744}"/>
              </a:ext>
            </a:extLst>
          </p:cNvPr>
          <p:cNvPicPr>
            <a:picLocks noChangeAspect="1"/>
          </p:cNvPicPr>
          <p:nvPr/>
        </p:nvPicPr>
        <p:blipFill>
          <a:blip r:embed="rId3"/>
          <a:stretch>
            <a:fillRect/>
          </a:stretch>
        </p:blipFill>
        <p:spPr>
          <a:xfrm>
            <a:off x="148508" y="3910781"/>
            <a:ext cx="6153969" cy="2440162"/>
          </a:xfrm>
          <a:prstGeom prst="rect">
            <a:avLst/>
          </a:prstGeom>
        </p:spPr>
      </p:pic>
    </p:spTree>
    <p:extLst>
      <p:ext uri="{BB962C8B-B14F-4D97-AF65-F5344CB8AC3E}">
        <p14:creationId xmlns:p14="http://schemas.microsoft.com/office/powerpoint/2010/main" val="63566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screenshot of a computer&#10;&#10;Description automatically generated">
            <a:extLst>
              <a:ext uri="{FF2B5EF4-FFF2-40B4-BE49-F238E27FC236}">
                <a16:creationId xmlns:a16="http://schemas.microsoft.com/office/drawing/2014/main" id="{6E16C8B5-55B2-C431-15DB-873CC0BB4E42}"/>
              </a:ext>
            </a:extLst>
          </p:cNvPr>
          <p:cNvPicPr>
            <a:picLocks noChangeAspect="1"/>
          </p:cNvPicPr>
          <p:nvPr/>
        </p:nvPicPr>
        <p:blipFill rotWithShape="1">
          <a:blip r:embed="rId3"/>
          <a:srcRect l="69942"/>
          <a:stretch/>
        </p:blipFill>
        <p:spPr>
          <a:xfrm>
            <a:off x="4452697" y="3910781"/>
            <a:ext cx="1849780" cy="2440162"/>
          </a:xfrm>
          <a:prstGeom prst="rect">
            <a:avLst/>
          </a:prstGeom>
        </p:spPr>
      </p:pic>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1" name="Group 10">
            <a:extLst>
              <a:ext uri="{FF2B5EF4-FFF2-40B4-BE49-F238E27FC236}">
                <a16:creationId xmlns:a16="http://schemas.microsoft.com/office/drawing/2014/main" id="{A5F0FF4D-70FD-12E9-9D52-EBD829124919}"/>
              </a:ext>
            </a:extLst>
          </p:cNvPr>
          <p:cNvGrpSpPr/>
          <p:nvPr/>
        </p:nvGrpSpPr>
        <p:grpSpPr>
          <a:xfrm>
            <a:off x="284190" y="1998523"/>
            <a:ext cx="3450655" cy="1876181"/>
            <a:chOff x="407749" y="979985"/>
            <a:chExt cx="3450655" cy="1876181"/>
          </a:xfrm>
        </p:grpSpPr>
        <p:grpSp>
          <p:nvGrpSpPr>
            <p:cNvPr id="3" name="Group 2">
              <a:extLst>
                <a:ext uri="{FF2B5EF4-FFF2-40B4-BE49-F238E27FC236}">
                  <a16:creationId xmlns:a16="http://schemas.microsoft.com/office/drawing/2014/main" id="{BC0D1777-76FF-47F4-D79D-4B7D407990EC}"/>
                </a:ext>
              </a:extLst>
            </p:cNvPr>
            <p:cNvGrpSpPr/>
            <p:nvPr/>
          </p:nvGrpSpPr>
          <p:grpSpPr>
            <a:xfrm>
              <a:off x="407749" y="979985"/>
              <a:ext cx="3450655" cy="1483751"/>
              <a:chOff x="11048547" y="9111518"/>
              <a:chExt cx="3450655" cy="2137696"/>
            </a:xfrm>
          </p:grpSpPr>
          <p:pic>
            <p:nvPicPr>
              <p:cNvPr id="6" name="Picture 6" descr="Callout png images | PNGWing">
                <a:extLst>
                  <a:ext uri="{FF2B5EF4-FFF2-40B4-BE49-F238E27FC236}">
                    <a16:creationId xmlns:a16="http://schemas.microsoft.com/office/drawing/2014/main" id="{57C56669-F9C2-11E3-2FCC-9EC73E6B2C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111518"/>
                <a:ext cx="3450655" cy="2137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B4772A7-77FA-05E5-5E67-42D0C88B3102}"/>
                  </a:ext>
                </a:extLst>
              </p:cNvPr>
              <p:cNvSpPr/>
              <p:nvPr/>
            </p:nvSpPr>
            <p:spPr>
              <a:xfrm>
                <a:off x="11160281" y="9158529"/>
                <a:ext cx="3255869" cy="1374618"/>
              </a:xfrm>
              <a:prstGeom prst="rect">
                <a:avLst/>
              </a:prstGeom>
            </p:spPr>
            <p:txBody>
              <a:bodyPr wrap="square">
                <a:spAutoFit/>
              </a:bodyPr>
              <a:lstStyle/>
              <a:p>
                <a:pPr algn="just"/>
                <a:r>
                  <a:rPr lang="en-BE" sz="1400" dirty="0"/>
                  <a:t>[R16]. </a:t>
                </a:r>
                <a:r>
                  <a:rPr lang="en-GB" sz="1400" dirty="0">
                    <a:solidFill>
                      <a:srgbClr val="2000FF"/>
                    </a:solidFill>
                  </a:rPr>
                  <a:t>S</a:t>
                </a:r>
                <a:r>
                  <a:rPr lang="en-BE" sz="1400" dirty="0">
                    <a:solidFill>
                      <a:srgbClr val="2000FF"/>
                    </a:solidFill>
                  </a:rPr>
                  <a:t>ub-team leaders. </a:t>
                </a:r>
                <a:r>
                  <a:rPr lang="en-GB" sz="1400" b="0" i="0" dirty="0">
                    <a:solidFill>
                      <a:srgbClr val="1F1F1F"/>
                    </a:solidFill>
                    <a:effectLst/>
                    <a:latin typeface="Google Sans"/>
                  </a:rPr>
                  <a:t>Our team split into two groups, a backend and frontend. each with a group leader who managed that portion of the project. </a:t>
                </a:r>
                <a:endParaRPr lang="en-GB" sz="1400" dirty="0"/>
              </a:p>
            </p:txBody>
          </p:sp>
        </p:grpSp>
        <p:pic>
          <p:nvPicPr>
            <p:cNvPr id="9" name="Picture 8" descr="A black and white pictogram of a person carrying a backpack&#10;&#10;Description automatically generated">
              <a:extLst>
                <a:ext uri="{FF2B5EF4-FFF2-40B4-BE49-F238E27FC236}">
                  <a16:creationId xmlns:a16="http://schemas.microsoft.com/office/drawing/2014/main" id="{0DFC4D04-EC47-7368-9146-4124DBA7758F}"/>
                </a:ext>
              </a:extLst>
            </p:cNvPr>
            <p:cNvPicPr>
              <a:picLocks noChangeAspect="1"/>
            </p:cNvPicPr>
            <p:nvPr/>
          </p:nvPicPr>
          <p:blipFill>
            <a:blip r:embed="rId6"/>
            <a:stretch>
              <a:fillRect/>
            </a:stretch>
          </p:blipFill>
          <p:spPr>
            <a:xfrm>
              <a:off x="519483" y="2136566"/>
              <a:ext cx="482062" cy="719600"/>
            </a:xfrm>
            <a:prstGeom prst="rect">
              <a:avLst/>
            </a:prstGeom>
          </p:spPr>
        </p:pic>
      </p:grpSp>
      <p:grpSp>
        <p:nvGrpSpPr>
          <p:cNvPr id="12" name="Group 11">
            <a:extLst>
              <a:ext uri="{FF2B5EF4-FFF2-40B4-BE49-F238E27FC236}">
                <a16:creationId xmlns:a16="http://schemas.microsoft.com/office/drawing/2014/main" id="{1B909736-A20E-94C9-CA61-51C84C63A65A}"/>
              </a:ext>
            </a:extLst>
          </p:cNvPr>
          <p:cNvGrpSpPr/>
          <p:nvPr/>
        </p:nvGrpSpPr>
        <p:grpSpPr>
          <a:xfrm>
            <a:off x="8132892" y="4024040"/>
            <a:ext cx="3538856" cy="2385298"/>
            <a:chOff x="319549" y="979987"/>
            <a:chExt cx="3538856" cy="2385298"/>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319549" y="979987"/>
              <a:ext cx="3538856" cy="2166853"/>
              <a:chOff x="10960347" y="9111518"/>
              <a:chExt cx="3538856" cy="3121866"/>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960347" y="9111518"/>
                <a:ext cx="3538856" cy="312186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11160281" y="9158529"/>
                <a:ext cx="3255869" cy="2305811"/>
              </a:xfrm>
              <a:prstGeom prst="rect">
                <a:avLst/>
              </a:prstGeom>
            </p:spPr>
            <p:txBody>
              <a:bodyPr wrap="square">
                <a:spAutoFit/>
              </a:bodyPr>
              <a:lstStyle/>
              <a:p>
                <a:pPr algn="just"/>
                <a:r>
                  <a:rPr lang="en-BE" sz="1400" dirty="0"/>
                  <a:t>[R2].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6"/>
            <a:stretch>
              <a:fillRect/>
            </a:stretch>
          </p:blipFill>
          <p:spPr>
            <a:xfrm>
              <a:off x="519483" y="2645685"/>
              <a:ext cx="482062" cy="719600"/>
            </a:xfrm>
            <a:prstGeom prst="rect">
              <a:avLst/>
            </a:prstGeom>
          </p:spPr>
        </p:pic>
      </p:grpSp>
      <p:grpSp>
        <p:nvGrpSpPr>
          <p:cNvPr id="18" name="Group 17">
            <a:extLst>
              <a:ext uri="{FF2B5EF4-FFF2-40B4-BE49-F238E27FC236}">
                <a16:creationId xmlns:a16="http://schemas.microsoft.com/office/drawing/2014/main" id="{FF50121B-C47D-7391-F611-E75EC6042A57}"/>
              </a:ext>
            </a:extLst>
          </p:cNvPr>
          <p:cNvGrpSpPr/>
          <p:nvPr/>
        </p:nvGrpSpPr>
        <p:grpSpPr>
          <a:xfrm>
            <a:off x="148968" y="4094711"/>
            <a:ext cx="3349817" cy="1880538"/>
            <a:chOff x="508586" y="979987"/>
            <a:chExt cx="3349817" cy="1880538"/>
          </a:xfrm>
        </p:grpSpPr>
        <p:grpSp>
          <p:nvGrpSpPr>
            <p:cNvPr id="19" name="Group 18">
              <a:extLst>
                <a:ext uri="{FF2B5EF4-FFF2-40B4-BE49-F238E27FC236}">
                  <a16:creationId xmlns:a16="http://schemas.microsoft.com/office/drawing/2014/main" id="{1709E863-0005-43F7-86A6-5799114F080E}"/>
                </a:ext>
              </a:extLst>
            </p:cNvPr>
            <p:cNvGrpSpPr/>
            <p:nvPr/>
          </p:nvGrpSpPr>
          <p:grpSpPr>
            <a:xfrm>
              <a:off x="879870" y="979987"/>
              <a:ext cx="2978533" cy="1761541"/>
              <a:chOff x="11520668" y="9111518"/>
              <a:chExt cx="2978533" cy="2537918"/>
            </a:xfrm>
          </p:grpSpPr>
          <p:pic>
            <p:nvPicPr>
              <p:cNvPr id="21" name="Picture 6" descr="Callout png images | PNGWing">
                <a:extLst>
                  <a:ext uri="{FF2B5EF4-FFF2-40B4-BE49-F238E27FC236}">
                    <a16:creationId xmlns:a16="http://schemas.microsoft.com/office/drawing/2014/main" id="{467F820F-4623-18C1-B55C-2D49AF2C8C7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520668" y="9111518"/>
                <a:ext cx="2978533" cy="253791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DBFC18E-C94D-7CE1-E8DC-FE6253B307B6}"/>
                  </a:ext>
                </a:extLst>
              </p:cNvPr>
              <p:cNvSpPr/>
              <p:nvPr/>
            </p:nvSpPr>
            <p:spPr>
              <a:xfrm>
                <a:off x="11642342" y="9158529"/>
                <a:ext cx="2773807" cy="1685016"/>
              </a:xfrm>
              <a:prstGeom prst="rect">
                <a:avLst/>
              </a:prstGeom>
            </p:spPr>
            <p:txBody>
              <a:bodyPr wrap="square">
                <a:spAutoFit/>
              </a:bodyPr>
              <a:lstStyle/>
              <a:p>
                <a:pPr algn="just"/>
                <a:r>
                  <a:rPr lang="en-BE" sz="1400" dirty="0"/>
                  <a:t>[R1]. </a:t>
                </a:r>
                <a:r>
                  <a:rPr lang="en-GB" sz="1400" b="1" i="0" dirty="0">
                    <a:solidFill>
                      <a:srgbClr val="EB26EF"/>
                    </a:solidFill>
                    <a:effectLst/>
                    <a:latin typeface="Google Sans"/>
                  </a:rPr>
                  <a:t>No true leader</a:t>
                </a:r>
                <a:r>
                  <a:rPr lang="en-BE" sz="1400" dirty="0">
                    <a:solidFill>
                      <a:srgbClr val="2000FF"/>
                    </a:solidFill>
                  </a:rPr>
                  <a:t>. </a:t>
                </a:r>
                <a:r>
                  <a:rPr lang="en-GB" sz="1400" b="0" i="0" dirty="0">
                    <a:solidFill>
                      <a:srgbClr val="1F1F1F"/>
                    </a:solidFill>
                    <a:effectLst/>
                    <a:latin typeface="Google Sans"/>
                  </a:rPr>
                  <a:t>Equality - everyone does their own portion of work. There would be times of leadership, but after people would collaborate without a true leader.</a:t>
                </a:r>
                <a:endParaRPr lang="en-GB" sz="14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81A2BFED-FD46-7C06-1CD2-00CC77AEBBC2}"/>
                </a:ext>
              </a:extLst>
            </p:cNvPr>
            <p:cNvPicPr>
              <a:picLocks noChangeAspect="1"/>
            </p:cNvPicPr>
            <p:nvPr/>
          </p:nvPicPr>
          <p:blipFill>
            <a:blip r:embed="rId6"/>
            <a:stretch>
              <a:fillRect/>
            </a:stretch>
          </p:blipFill>
          <p:spPr>
            <a:xfrm>
              <a:off x="508586" y="2140925"/>
              <a:ext cx="482062" cy="719600"/>
            </a:xfrm>
            <a:prstGeom prst="rect">
              <a:avLst/>
            </a:prstGeom>
          </p:spPr>
        </p:pic>
      </p:grpSp>
      <p:grpSp>
        <p:nvGrpSpPr>
          <p:cNvPr id="24" name="Group 23">
            <a:extLst>
              <a:ext uri="{FF2B5EF4-FFF2-40B4-BE49-F238E27FC236}">
                <a16:creationId xmlns:a16="http://schemas.microsoft.com/office/drawing/2014/main" id="{195EF6D9-FBE0-8B69-FDEC-8B82BB90DD5D}"/>
              </a:ext>
            </a:extLst>
          </p:cNvPr>
          <p:cNvGrpSpPr/>
          <p:nvPr/>
        </p:nvGrpSpPr>
        <p:grpSpPr>
          <a:xfrm>
            <a:off x="7850842" y="983855"/>
            <a:ext cx="4219835" cy="2681825"/>
            <a:chOff x="51314" y="979987"/>
            <a:chExt cx="4219835" cy="2681825"/>
          </a:xfrm>
        </p:grpSpPr>
        <p:grpSp>
          <p:nvGrpSpPr>
            <p:cNvPr id="25" name="Group 24">
              <a:extLst>
                <a:ext uri="{FF2B5EF4-FFF2-40B4-BE49-F238E27FC236}">
                  <a16:creationId xmlns:a16="http://schemas.microsoft.com/office/drawing/2014/main" id="{B82A43BD-0635-F42A-43A6-165D6839BD03}"/>
                </a:ext>
              </a:extLst>
            </p:cNvPr>
            <p:cNvGrpSpPr/>
            <p:nvPr/>
          </p:nvGrpSpPr>
          <p:grpSpPr>
            <a:xfrm>
              <a:off x="51314" y="979987"/>
              <a:ext cx="4219835" cy="2575834"/>
              <a:chOff x="10692112" y="9111518"/>
              <a:chExt cx="4219835" cy="3711100"/>
            </a:xfrm>
          </p:grpSpPr>
          <p:pic>
            <p:nvPicPr>
              <p:cNvPr id="27" name="Picture 6" descr="Callout png images | PNGWing">
                <a:extLst>
                  <a:ext uri="{FF2B5EF4-FFF2-40B4-BE49-F238E27FC236}">
                    <a16:creationId xmlns:a16="http://schemas.microsoft.com/office/drawing/2014/main" id="{9F6102AC-81B9-4507-4E17-B6BF9B0DAE4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92112" y="9111518"/>
                <a:ext cx="4219835" cy="37111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30169DA-6037-B8BC-69A6-94DFEE857A18}"/>
                  </a:ext>
                </a:extLst>
              </p:cNvPr>
              <p:cNvSpPr/>
              <p:nvPr/>
            </p:nvSpPr>
            <p:spPr>
              <a:xfrm>
                <a:off x="10868275" y="9186860"/>
                <a:ext cx="3830862" cy="2727065"/>
              </a:xfrm>
              <a:prstGeom prst="rect">
                <a:avLst/>
              </a:prstGeom>
            </p:spPr>
            <p:txBody>
              <a:bodyPr wrap="square">
                <a:spAutoFit/>
              </a:bodyPr>
              <a:lstStyle/>
              <a:p>
                <a:pPr algn="just"/>
                <a:r>
                  <a:rPr lang="en-BE" sz="1300" dirty="0"/>
                  <a:t>[R11]. </a:t>
                </a:r>
                <a:r>
                  <a:rPr lang="en-GB" sz="1300" b="1" i="0" dirty="0">
                    <a:solidFill>
                      <a:srgbClr val="167217"/>
                    </a:solidFill>
                    <a:effectLst/>
                    <a:latin typeface="docs-Google Sans"/>
                  </a:rPr>
                  <a:t>Unanimously assigned</a:t>
                </a:r>
                <a:r>
                  <a:rPr lang="en-BE" sz="1300" dirty="0">
                    <a:solidFill>
                      <a:srgbClr val="2000FF"/>
                    </a:solidFill>
                  </a:rPr>
                  <a:t>. </a:t>
                </a:r>
                <a:r>
                  <a:rPr lang="en-GB" sz="1300" b="0" i="0" dirty="0">
                    <a:solidFill>
                      <a:srgbClr val="1F1F1F"/>
                    </a:solidFill>
                    <a:effectLst/>
                    <a:latin typeface="Google Sans"/>
                  </a:rPr>
                  <a:t>[…] was unanimously assigned to […] because he was the only one with the work experience to software industry. With his knowledge, he was able to guide us through the usual process of how software development goes. He was able to help us set up the planning stage and the tech stack. Decisions were usually made through unanimous voting but sometimes, we try to choose whatever's the best interest for the group.</a:t>
                </a:r>
                <a:endParaRPr lang="en-GB"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EA298A22-A0B6-8C3A-11FC-EB6BDF0D88A5}"/>
                </a:ext>
              </a:extLst>
            </p:cNvPr>
            <p:cNvPicPr>
              <a:picLocks noChangeAspect="1"/>
            </p:cNvPicPr>
            <p:nvPr/>
          </p:nvPicPr>
          <p:blipFill>
            <a:blip r:embed="rId6"/>
            <a:stretch>
              <a:fillRect/>
            </a:stretch>
          </p:blipFill>
          <p:spPr>
            <a:xfrm>
              <a:off x="347770" y="2942212"/>
              <a:ext cx="482062" cy="719600"/>
            </a:xfrm>
            <a:prstGeom prst="rect">
              <a:avLst/>
            </a:prstGeom>
          </p:spPr>
        </p:pic>
      </p:grpSp>
      <p:sp>
        <p:nvSpPr>
          <p:cNvPr id="29" name="Rounded Rectangle 28">
            <a:extLst>
              <a:ext uri="{FF2B5EF4-FFF2-40B4-BE49-F238E27FC236}">
                <a16:creationId xmlns:a16="http://schemas.microsoft.com/office/drawing/2014/main" id="{AAEE4245-D08A-2015-4921-573AF5D05477}"/>
              </a:ext>
            </a:extLst>
          </p:cNvPr>
          <p:cNvSpPr/>
          <p:nvPr/>
        </p:nvSpPr>
        <p:spPr>
          <a:xfrm>
            <a:off x="4851783" y="4486029"/>
            <a:ext cx="1450693" cy="338290"/>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Rounded Rectangle 29">
            <a:extLst>
              <a:ext uri="{FF2B5EF4-FFF2-40B4-BE49-F238E27FC236}">
                <a16:creationId xmlns:a16="http://schemas.microsoft.com/office/drawing/2014/main" id="{D46116F1-5B0D-E641-91C7-D2235CBFBA54}"/>
              </a:ext>
            </a:extLst>
          </p:cNvPr>
          <p:cNvSpPr/>
          <p:nvPr/>
        </p:nvSpPr>
        <p:spPr>
          <a:xfrm>
            <a:off x="5055052" y="6008260"/>
            <a:ext cx="1239761" cy="338290"/>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Rounded Rectangle 30">
            <a:extLst>
              <a:ext uri="{FF2B5EF4-FFF2-40B4-BE49-F238E27FC236}">
                <a16:creationId xmlns:a16="http://schemas.microsoft.com/office/drawing/2014/main" id="{907CDCE2-E8F5-C9ED-B790-70C92F2154D3}"/>
              </a:ext>
            </a:extLst>
          </p:cNvPr>
          <p:cNvSpPr/>
          <p:nvPr/>
        </p:nvSpPr>
        <p:spPr>
          <a:xfrm>
            <a:off x="5086479" y="4145828"/>
            <a:ext cx="1206165" cy="308352"/>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2" name="Rounded Rectangle 31">
            <a:extLst>
              <a:ext uri="{FF2B5EF4-FFF2-40B4-BE49-F238E27FC236}">
                <a16:creationId xmlns:a16="http://schemas.microsoft.com/office/drawing/2014/main" id="{F9AB756D-60E0-B8E2-690D-BABB15DC30A3}"/>
              </a:ext>
            </a:extLst>
          </p:cNvPr>
          <p:cNvSpPr/>
          <p:nvPr/>
        </p:nvSpPr>
        <p:spPr>
          <a:xfrm>
            <a:off x="4553326" y="4877005"/>
            <a:ext cx="1749150" cy="33829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TextBox 34">
            <a:extLst>
              <a:ext uri="{FF2B5EF4-FFF2-40B4-BE49-F238E27FC236}">
                <a16:creationId xmlns:a16="http://schemas.microsoft.com/office/drawing/2014/main" id="{341E8D27-2CE0-AFCC-7EA0-F0728776CF1E}"/>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sp>
        <p:nvSpPr>
          <p:cNvPr id="36" name="Rounded Rectangle 35">
            <a:extLst>
              <a:ext uri="{FF2B5EF4-FFF2-40B4-BE49-F238E27FC236}">
                <a16:creationId xmlns:a16="http://schemas.microsoft.com/office/drawing/2014/main" id="{F9727E0B-A902-D119-FF6F-86310E6FCF75}"/>
              </a:ext>
            </a:extLst>
          </p:cNvPr>
          <p:cNvSpPr/>
          <p:nvPr/>
        </p:nvSpPr>
        <p:spPr>
          <a:xfrm>
            <a:off x="4276534" y="3496375"/>
            <a:ext cx="2261918" cy="2933921"/>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7587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2" name="Group 11">
            <a:extLst>
              <a:ext uri="{FF2B5EF4-FFF2-40B4-BE49-F238E27FC236}">
                <a16:creationId xmlns:a16="http://schemas.microsoft.com/office/drawing/2014/main" id="{1B909736-A20E-94C9-CA61-51C84C63A65A}"/>
              </a:ext>
            </a:extLst>
          </p:cNvPr>
          <p:cNvGrpSpPr/>
          <p:nvPr/>
        </p:nvGrpSpPr>
        <p:grpSpPr>
          <a:xfrm>
            <a:off x="993913" y="1099930"/>
            <a:ext cx="10376452" cy="5516613"/>
            <a:chOff x="-2224070" y="591872"/>
            <a:chExt cx="10376452" cy="5516613"/>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2224070" y="591872"/>
              <a:ext cx="10376452" cy="5380383"/>
              <a:chOff x="8416728" y="8552346"/>
              <a:chExt cx="10376452" cy="7751719"/>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8416728" y="8552346"/>
                <a:ext cx="10376452" cy="775171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8999823" y="9063066"/>
                <a:ext cx="9223514" cy="5099389"/>
              </a:xfrm>
              <a:prstGeom prst="rect">
                <a:avLst/>
              </a:prstGeom>
            </p:spPr>
            <p:txBody>
              <a:bodyPr wrap="square">
                <a:spAutoFit/>
              </a:bodyPr>
              <a:lstStyle/>
              <a:p>
                <a:pPr algn="just"/>
                <a:r>
                  <a:rPr lang="en-BE" sz="1400" dirty="0"/>
                  <a:t>[R11].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a:t>
                </a:r>
              </a:p>
              <a:p>
                <a:pPr algn="just"/>
                <a:r>
                  <a:rPr lang="en-GB" sz="1400" b="0" i="0" dirty="0">
                    <a:solidFill>
                      <a:srgbClr val="1F1F1F"/>
                    </a:solidFill>
                    <a:effectLst/>
                    <a:latin typeface="Google Sans"/>
                  </a:rPr>
                  <a:t>I found this model worked the best for meeting frequency and maximized understanding and involvement probability. </a:t>
                </a:r>
              </a:p>
              <a:p>
                <a:pPr marL="342900" indent="-342900" algn="just">
                  <a:buAutoNum type="arabicPeriod"/>
                </a:pPr>
                <a:r>
                  <a:rPr lang="en-GB" sz="1400" b="0" i="0" dirty="0">
                    <a:solidFill>
                      <a:srgbClr val="1F1F1F"/>
                    </a:solidFill>
                    <a:effectLst/>
                    <a:latin typeface="Google Sans"/>
                  </a:rPr>
                  <a:t>One weekly meeting to ensure we are caught up on deliverables + demos, led Bi-weekly by Director, other weeks are led in a random Round Robin style with remaining members. </a:t>
                </a:r>
              </a:p>
              <a:p>
                <a:pPr marL="800100" lvl="1" indent="-342900" algn="just">
                  <a:buFont typeface="Arial" panose="020B0604020202020204" pitchFamily="34" charset="0"/>
                  <a:buChar char="•"/>
                </a:pPr>
                <a:r>
                  <a:rPr lang="en-GB" sz="1400" b="0" i="0" dirty="0">
                    <a:solidFill>
                      <a:srgbClr val="1F1F1F"/>
                    </a:solidFill>
                    <a:effectLst/>
                    <a:latin typeface="Google Sans"/>
                  </a:rPr>
                  <a:t>Questions about project parts, next steps, help requests, issues. </a:t>
                </a:r>
              </a:p>
              <a:p>
                <a:pPr marL="800100" lvl="1" indent="-342900" algn="just">
                  <a:buFont typeface="Arial" panose="020B0604020202020204" pitchFamily="34" charset="0"/>
                  <a:buChar char="•"/>
                </a:pPr>
                <a:r>
                  <a:rPr lang="en-GB" sz="1400" b="0" i="0" dirty="0">
                    <a:solidFill>
                      <a:srgbClr val="1F1F1F"/>
                    </a:solidFill>
                    <a:effectLst/>
                    <a:latin typeface="Google Sans"/>
                  </a:rPr>
                  <a:t>Each member </a:t>
                </a:r>
                <a:r>
                  <a:rPr lang="en-GB" sz="1400" b="0" i="0" dirty="0" err="1">
                    <a:solidFill>
                      <a:srgbClr val="1F1F1F"/>
                    </a:solidFill>
                    <a:effectLst/>
                    <a:latin typeface="Google Sans"/>
                  </a:rPr>
                  <a:t>demo'd</a:t>
                </a:r>
                <a:r>
                  <a:rPr lang="en-GB" sz="1400" b="0" i="0" dirty="0">
                    <a:solidFill>
                      <a:srgbClr val="1F1F1F"/>
                    </a:solidFill>
                    <a:effectLst/>
                    <a:latin typeface="Google Sans"/>
                  </a:rPr>
                  <a:t> their parts, complete or not.</a:t>
                </a:r>
              </a:p>
              <a:p>
                <a:pPr marL="800100" lvl="1" indent="-342900" algn="just">
                  <a:buFont typeface="Arial" panose="020B0604020202020204" pitchFamily="34" charset="0"/>
                  <a:buChar char="•"/>
                </a:pPr>
                <a:r>
                  <a:rPr lang="en-GB" sz="1400" b="0" i="0" dirty="0">
                    <a:solidFill>
                      <a:srgbClr val="1F1F1F"/>
                    </a:solidFill>
                    <a:effectLst/>
                    <a:latin typeface="Google Sans"/>
                  </a:rPr>
                  <a:t>Teammates provide feedback, and ensured alignment with current code base. </a:t>
                </a:r>
              </a:p>
              <a:p>
                <a:pPr marL="342900" indent="-342900" algn="just">
                  <a:buFont typeface="+mj-lt"/>
                  <a:buAutoNum type="arabicPeriod"/>
                </a:pPr>
                <a:r>
                  <a:rPr lang="en-GB" sz="1400" b="0" i="0" dirty="0">
                    <a:solidFill>
                      <a:srgbClr val="1F1F1F"/>
                    </a:solidFill>
                    <a:effectLst/>
                    <a:latin typeface="Google Sans"/>
                  </a:rPr>
                  <a:t>Second weekly meeting a few days after, longer, open-ended and led by Director</a:t>
                </a:r>
              </a:p>
              <a:p>
                <a:pPr marL="800100" lvl="1" indent="-342900" algn="just">
                  <a:buFont typeface="Arial" panose="020B0604020202020204" pitchFamily="34" charset="0"/>
                  <a:buChar char="•"/>
                </a:pPr>
                <a:r>
                  <a:rPr lang="en-GB" sz="1400" b="0" i="0" dirty="0">
                    <a:solidFill>
                      <a:srgbClr val="1F1F1F"/>
                    </a:solidFill>
                    <a:effectLst/>
                    <a:latin typeface="Google Sans"/>
                  </a:rPr>
                  <a:t>Covers PR's , issues, problems, (designated collaboration time) </a:t>
                </a:r>
              </a:p>
              <a:p>
                <a:pPr marL="800100" lvl="1" indent="-342900" algn="just">
                  <a:buFont typeface="Arial" panose="020B0604020202020204" pitchFamily="34" charset="0"/>
                  <a:buChar char="•"/>
                </a:pPr>
                <a:r>
                  <a:rPr lang="en-GB" sz="1400" b="0" i="0" dirty="0">
                    <a:solidFill>
                      <a:srgbClr val="1F1F1F"/>
                    </a:solidFill>
                    <a:effectLst/>
                    <a:latin typeface="Google Sans"/>
                  </a:rPr>
                  <a:t>Virtual.</a:t>
                </a:r>
              </a:p>
              <a:p>
                <a:pPr algn="just"/>
                <a:endParaRPr lang="en-GB" sz="1400" dirty="0">
                  <a:solidFill>
                    <a:srgbClr val="1F1F1F"/>
                  </a:solidFill>
                  <a:latin typeface="Google Sans"/>
                </a:endParaRPr>
              </a:p>
              <a:p>
                <a:pPr algn="just"/>
                <a:r>
                  <a:rPr lang="en-GB" sz="1400" b="0" i="0" dirty="0">
                    <a:solidFill>
                      <a:srgbClr val="1F1F1F"/>
                    </a:solidFill>
                    <a:effectLst/>
                    <a:latin typeface="Google Sans"/>
                  </a:rPr>
                  <a:t>A note about #1: This was not implemented </a:t>
                </a:r>
                <a:r>
                  <a:rPr lang="en-GB" sz="1400" b="0" i="0" dirty="0" err="1">
                    <a:solidFill>
                      <a:srgbClr val="1F1F1F"/>
                    </a:solidFill>
                    <a:effectLst/>
                    <a:latin typeface="Google Sans"/>
                  </a:rPr>
                  <a:t>untill</a:t>
                </a:r>
                <a:r>
                  <a:rPr lang="en-GB" sz="1400" b="0" i="0" dirty="0">
                    <a:solidFill>
                      <a:srgbClr val="1F1F1F"/>
                    </a:solidFill>
                    <a:effectLst/>
                    <a:latin typeface="Google Sans"/>
                  </a:rPr>
                  <a:t> week 12 (10 weeks into the project) I would suggest that a Director lead every meeting until week 3. Any sooner than this and you are not effectively solidified as the group's lead. I believe that this method only works if you are believed by all members to be the team's lead.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5"/>
            <a:stretch>
              <a:fillRect/>
            </a:stretch>
          </p:blipFill>
          <p:spPr>
            <a:xfrm>
              <a:off x="-1017768" y="5388885"/>
              <a:ext cx="482062" cy="719600"/>
            </a:xfrm>
            <a:prstGeom prst="rect">
              <a:avLst/>
            </a:prstGeom>
          </p:spPr>
        </p:pic>
      </p:grpSp>
    </p:spTree>
    <p:extLst>
      <p:ext uri="{BB962C8B-B14F-4D97-AF65-F5344CB8AC3E}">
        <p14:creationId xmlns:p14="http://schemas.microsoft.com/office/powerpoint/2010/main" val="60051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6" name="TextBox 5">
            <a:extLst>
              <a:ext uri="{FF2B5EF4-FFF2-40B4-BE49-F238E27FC236}">
                <a16:creationId xmlns:a16="http://schemas.microsoft.com/office/drawing/2014/main" id="{18AB71B6-3346-B33D-302B-5D9D0AFA9A3F}"/>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a:blip r:embed="rId2"/>
          <a:stretch>
            <a:fillRect/>
          </a:stretch>
        </p:blipFill>
        <p:spPr>
          <a:xfrm>
            <a:off x="2357281" y="1429974"/>
            <a:ext cx="5899357" cy="2417905"/>
          </a:xfrm>
          <a:prstGeom prst="rect">
            <a:avLst/>
          </a:prstGeom>
        </p:spPr>
      </p:pic>
      <p:graphicFrame>
        <p:nvGraphicFramePr>
          <p:cNvPr id="9" name="Table 8">
            <a:extLst>
              <a:ext uri="{FF2B5EF4-FFF2-40B4-BE49-F238E27FC236}">
                <a16:creationId xmlns:a16="http://schemas.microsoft.com/office/drawing/2014/main" id="{3144852C-85AE-C704-08B9-035FBE62EFDC}"/>
              </a:ext>
            </a:extLst>
          </p:cNvPr>
          <p:cNvGraphicFramePr>
            <a:graphicFrameLocks noGrp="1"/>
          </p:cNvGraphicFramePr>
          <p:nvPr>
            <p:extLst>
              <p:ext uri="{D42A27DB-BD31-4B8C-83A1-F6EECF244321}">
                <p14:modId xmlns:p14="http://schemas.microsoft.com/office/powerpoint/2010/main" val="1966480331"/>
              </p:ext>
            </p:extLst>
          </p:nvPr>
        </p:nvGraphicFramePr>
        <p:xfrm>
          <a:off x="1386349" y="3962481"/>
          <a:ext cx="8622890" cy="2715638"/>
        </p:xfrm>
        <a:graphic>
          <a:graphicData uri="http://schemas.openxmlformats.org/drawingml/2006/table">
            <a:tbl>
              <a:tblPr/>
              <a:tblGrid>
                <a:gridCol w="2874038">
                  <a:extLst>
                    <a:ext uri="{9D8B030D-6E8A-4147-A177-3AD203B41FA5}">
                      <a16:colId xmlns:a16="http://schemas.microsoft.com/office/drawing/2014/main" val="2726490374"/>
                    </a:ext>
                  </a:extLst>
                </a:gridCol>
                <a:gridCol w="5748852">
                  <a:extLst>
                    <a:ext uri="{9D8B030D-6E8A-4147-A177-3AD203B41FA5}">
                      <a16:colId xmlns:a16="http://schemas.microsoft.com/office/drawing/2014/main" val="2450492548"/>
                    </a:ext>
                  </a:extLst>
                </a:gridCol>
              </a:tblGrid>
              <a:tr h="177400">
                <a:tc>
                  <a:txBody>
                    <a:bodyPr/>
                    <a:lstStyle/>
                    <a:p>
                      <a:pPr rtl="0" fontAlgn="b"/>
                      <a:r>
                        <a:rPr lang="en-GB" sz="1200" b="1" dirty="0">
                          <a:effectLst/>
                          <a:latin typeface="+mn-lt"/>
                        </a:rPr>
                        <a:t>Theme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1" dirty="0">
                          <a:effectLst/>
                          <a:latin typeface="+mn-lt"/>
                        </a:rPr>
                        <a:t>Description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094457"/>
                  </a:ext>
                </a:extLst>
              </a:tr>
              <a:tr h="192154">
                <a:tc>
                  <a:txBody>
                    <a:bodyPr/>
                    <a:lstStyle/>
                    <a:p>
                      <a:pPr rtl="0" fontAlgn="b"/>
                      <a:r>
                        <a:rPr lang="en-GB" sz="1200" b="0">
                          <a:solidFill>
                            <a:srgbClr val="1F1F1F"/>
                          </a:solidFill>
                          <a:effectLst/>
                          <a:latin typeface="+mn-lt"/>
                        </a:rPr>
                        <a:t>Sub-systems and self chosen sub-teams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GB" sz="1200" dirty="0">
                          <a:effectLst/>
                          <a:latin typeface="+mn-lt"/>
                        </a:rPr>
                        <a:t>We divided the project into sections and allowed each </a:t>
                      </a:r>
                      <a:r>
                        <a:rPr lang="en-GB" sz="1200" dirty="0" err="1">
                          <a:effectLst/>
                          <a:latin typeface="+mn-lt"/>
                        </a:rPr>
                        <a:t>memberto</a:t>
                      </a:r>
                      <a:r>
                        <a:rPr lang="en-GB" sz="1200" dirty="0">
                          <a:effectLst/>
                          <a:latin typeface="+mn-lt"/>
                        </a:rPr>
                        <a:t> self select the sub-project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3000322"/>
                  </a:ext>
                </a:extLst>
              </a:tr>
              <a:tr h="177400">
                <a:tc>
                  <a:txBody>
                    <a:bodyPr/>
                    <a:lstStyle/>
                    <a:p>
                      <a:pPr rtl="0" fontAlgn="b"/>
                      <a:r>
                        <a:rPr lang="en-GB" sz="1200">
                          <a:effectLst/>
                          <a:latin typeface="+mn-lt"/>
                        </a:rPr>
                        <a:t>Task list and self selection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We created tasks and team members self selected what the wanted to work 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85747883"/>
                  </a:ext>
                </a:extLst>
              </a:tr>
              <a:tr h="347878">
                <a:tc>
                  <a:txBody>
                    <a:bodyPr/>
                    <a:lstStyle/>
                    <a:p>
                      <a:pPr rtl="0" fontAlgn="b"/>
                      <a:r>
                        <a:rPr lang="en-GB" sz="1200" dirty="0">
                          <a:effectLst/>
                          <a:latin typeface="+mn-lt"/>
                        </a:rPr>
                        <a:t>Strength/weakness document</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We had a document that stated our interests and our strengths/weaknesses regarding our experience with development.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16735509"/>
                  </a:ext>
                </a:extLst>
              </a:tr>
              <a:tr h="269516">
                <a:tc>
                  <a:txBody>
                    <a:bodyPr/>
                    <a:lstStyle/>
                    <a:p>
                      <a:pPr rtl="0" fontAlgn="b"/>
                      <a:r>
                        <a:rPr lang="en-GB" sz="1200" dirty="0">
                          <a:effectLst/>
                          <a:latin typeface="+mn-lt"/>
                        </a:rPr>
                        <a:t>Twice a week stand-ups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Sub-system meeting one day and all members meeting another day to claim tasks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868308"/>
                  </a:ext>
                </a:extLst>
              </a:tr>
              <a:tr h="347878">
                <a:tc>
                  <a:txBody>
                    <a:bodyPr/>
                    <a:lstStyle/>
                    <a:p>
                      <a:pPr rtl="0" fontAlgn="b"/>
                      <a:r>
                        <a:rPr lang="en-GB" sz="1200" dirty="0">
                          <a:effectLst/>
                          <a:latin typeface="+mn-lt"/>
                        </a:rPr>
                        <a:t>Mixture of full stack, back-end and frontend</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Majority of the group members contributed both in the backend and front end to learn more. </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9595302"/>
                  </a:ext>
                </a:extLst>
              </a:tr>
              <a:tr h="177400">
                <a:tc>
                  <a:txBody>
                    <a:bodyPr/>
                    <a:lstStyle/>
                    <a:p>
                      <a:pPr rtl="0" fontAlgn="b"/>
                      <a:r>
                        <a:rPr lang="en-GB" sz="1200" dirty="0">
                          <a:effectLst/>
                          <a:latin typeface="+mn-lt"/>
                        </a:rPr>
                        <a:t>Mentoring sessions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a:effectLst/>
                          <a:latin typeface="+mn-lt"/>
                        </a:rPr>
                        <a:t>Expirience team members mentored other mates on new technologies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4054678"/>
                  </a:ext>
                </a:extLst>
              </a:tr>
              <a:tr h="347878">
                <a:tc>
                  <a:txBody>
                    <a:bodyPr/>
                    <a:lstStyle/>
                    <a:p>
                      <a:pPr rtl="0" fontAlgn="b"/>
                      <a:r>
                        <a:rPr lang="en-GB" sz="1200" dirty="0">
                          <a:effectLst/>
                          <a:latin typeface="+mn-lt"/>
                        </a:rPr>
                        <a:t>Leaders completed the basic framework</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Our team is led by the leader to complete the basic framework, and then the members complete each component.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9039464"/>
                  </a:ext>
                </a:extLst>
              </a:tr>
              <a:tr h="177400">
                <a:tc>
                  <a:txBody>
                    <a:bodyPr/>
                    <a:lstStyle/>
                    <a:p>
                      <a:pPr rtl="0" fontAlgn="b"/>
                      <a:r>
                        <a:rPr lang="en-GB" sz="1200">
                          <a:effectLst/>
                          <a:latin typeface="+mn-lt"/>
                        </a:rPr>
                        <a:t>Offline/separate chat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Members working on related tasks had a lot of offline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3878045"/>
                  </a:ext>
                </a:extLst>
              </a:tr>
              <a:tr h="347878">
                <a:tc>
                  <a:txBody>
                    <a:bodyPr/>
                    <a:lstStyle/>
                    <a:p>
                      <a:pPr rtl="0" fontAlgn="b"/>
                      <a:r>
                        <a:rPr lang="en-GB" sz="1200" dirty="0">
                          <a:effectLst/>
                          <a:latin typeface="+mn-lt"/>
                        </a:rPr>
                        <a:t>Focused on MVP in the last weeks</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In the last weeks we created a spreadsheet with our remaining tasks to get to a Minimum Viable Product and assigned ourselves those.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6066875"/>
                  </a:ext>
                </a:extLst>
              </a:tr>
            </a:tbl>
          </a:graphicData>
        </a:graphic>
      </p:graphicFrame>
    </p:spTree>
    <p:extLst>
      <p:ext uri="{BB962C8B-B14F-4D97-AF65-F5344CB8AC3E}">
        <p14:creationId xmlns:p14="http://schemas.microsoft.com/office/powerpoint/2010/main" val="376582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rotWithShape="1">
          <a:blip r:embed="rId3"/>
          <a:srcRect l="57709"/>
          <a:stretch/>
        </p:blipFill>
        <p:spPr>
          <a:xfrm>
            <a:off x="5761703" y="1429974"/>
            <a:ext cx="2494935" cy="2417905"/>
          </a:xfrm>
          <a:prstGeom prst="rect">
            <a:avLst/>
          </a:prstGeom>
        </p:spPr>
      </p:pic>
      <p:sp>
        <p:nvSpPr>
          <p:cNvPr id="2" name="Rounded Rectangle 1">
            <a:extLst>
              <a:ext uri="{FF2B5EF4-FFF2-40B4-BE49-F238E27FC236}">
                <a16:creationId xmlns:a16="http://schemas.microsoft.com/office/drawing/2014/main" id="{A7122113-1E43-C1E7-E2BC-015B5A88263A}"/>
              </a:ext>
            </a:extLst>
          </p:cNvPr>
          <p:cNvSpPr/>
          <p:nvPr/>
        </p:nvSpPr>
        <p:spPr>
          <a:xfrm>
            <a:off x="5710403" y="1429974"/>
            <a:ext cx="2743199" cy="2502929"/>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3" name="Group 2">
            <a:extLst>
              <a:ext uri="{FF2B5EF4-FFF2-40B4-BE49-F238E27FC236}">
                <a16:creationId xmlns:a16="http://schemas.microsoft.com/office/drawing/2014/main" id="{348D31D7-3353-AE90-CDAA-7DFCBFB4F6AC}"/>
              </a:ext>
            </a:extLst>
          </p:cNvPr>
          <p:cNvGrpSpPr/>
          <p:nvPr/>
        </p:nvGrpSpPr>
        <p:grpSpPr>
          <a:xfrm>
            <a:off x="366142" y="2124955"/>
            <a:ext cx="3450655" cy="2488341"/>
            <a:chOff x="407749" y="940659"/>
            <a:chExt cx="3450655" cy="2488341"/>
          </a:xfrm>
        </p:grpSpPr>
        <p:grpSp>
          <p:nvGrpSpPr>
            <p:cNvPr id="5" name="Group 4">
              <a:extLst>
                <a:ext uri="{FF2B5EF4-FFF2-40B4-BE49-F238E27FC236}">
                  <a16:creationId xmlns:a16="http://schemas.microsoft.com/office/drawing/2014/main" id="{B5820730-2C68-3884-4B60-D181215C6DC2}"/>
                </a:ext>
              </a:extLst>
            </p:cNvPr>
            <p:cNvGrpSpPr/>
            <p:nvPr/>
          </p:nvGrpSpPr>
          <p:grpSpPr>
            <a:xfrm>
              <a:off x="407749" y="940659"/>
              <a:ext cx="3450655" cy="2243224"/>
              <a:chOff x="11048547" y="9054858"/>
              <a:chExt cx="3450655" cy="3231897"/>
            </a:xfrm>
          </p:grpSpPr>
          <p:pic>
            <p:nvPicPr>
              <p:cNvPr id="10" name="Picture 6" descr="Callout png images | PNGWing">
                <a:extLst>
                  <a:ext uri="{FF2B5EF4-FFF2-40B4-BE49-F238E27FC236}">
                    <a16:creationId xmlns:a16="http://schemas.microsoft.com/office/drawing/2014/main" id="{93595E13-3F4B-5E68-19C2-49C5F9BE43C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61B1E2-F9DB-0AA8-A80E-DCE28A3FB93D}"/>
                  </a:ext>
                </a:extLst>
              </p:cNvPr>
              <p:cNvSpPr/>
              <p:nvPr/>
            </p:nvSpPr>
            <p:spPr>
              <a:xfrm>
                <a:off x="11160281" y="9158529"/>
                <a:ext cx="3255869" cy="2261468"/>
              </a:xfrm>
              <a:prstGeom prst="rect">
                <a:avLst/>
              </a:prstGeom>
            </p:spPr>
            <p:txBody>
              <a:bodyPr wrap="square">
                <a:spAutoFit/>
              </a:bodyPr>
              <a:lstStyle/>
              <a:p>
                <a:pPr algn="just"/>
                <a:r>
                  <a:rPr lang="en-BE" sz="1200" dirty="0"/>
                  <a:t>[R5]. </a:t>
                </a:r>
                <a:r>
                  <a:rPr lang="en-GB" sz="1200" b="1" dirty="0">
                    <a:solidFill>
                      <a:srgbClr val="2000FF"/>
                    </a:solidFill>
                    <a:latin typeface="Google Sans"/>
                  </a:rPr>
                  <a:t>S</a:t>
                </a:r>
                <a:r>
                  <a:rPr lang="en-GB" sz="1200" b="1" i="0" dirty="0">
                    <a:solidFill>
                      <a:srgbClr val="2000FF"/>
                    </a:solidFill>
                    <a:effectLst/>
                    <a:latin typeface="Google Sans"/>
                  </a:rPr>
                  <a:t>trengths/weaknesses</a:t>
                </a:r>
                <a:r>
                  <a:rPr lang="en-BE" sz="1200" dirty="0">
                    <a:solidFill>
                      <a:srgbClr val="2000FF"/>
                    </a:solidFill>
                  </a:rPr>
                  <a:t>. </a:t>
                </a:r>
                <a:r>
                  <a:rPr lang="en-GB" sz="1200" dirty="0"/>
                  <a:t>We had a document that stated our interests and our strengths/weaknesses regarding our experience with development. Many of us wanted to have experience with certain things we had never used before. We then spent time creating tasks on a Notion page and people claimed what tasks they were interested in. […]</a:t>
                </a:r>
              </a:p>
            </p:txBody>
          </p:sp>
        </p:grpSp>
        <p:pic>
          <p:nvPicPr>
            <p:cNvPr id="7" name="Picture 6" descr="A black and white pictogram of a person carrying a backpack&#10;&#10;Description automatically generated">
              <a:extLst>
                <a:ext uri="{FF2B5EF4-FFF2-40B4-BE49-F238E27FC236}">
                  <a16:creationId xmlns:a16="http://schemas.microsoft.com/office/drawing/2014/main" id="{35FE53A6-73EA-03F6-D4D4-CFE1EEA30EE2}"/>
                </a:ext>
              </a:extLst>
            </p:cNvPr>
            <p:cNvPicPr>
              <a:picLocks noChangeAspect="1"/>
            </p:cNvPicPr>
            <p:nvPr/>
          </p:nvPicPr>
          <p:blipFill>
            <a:blip r:embed="rId6"/>
            <a:stretch>
              <a:fillRect/>
            </a:stretch>
          </p:blipFill>
          <p:spPr>
            <a:xfrm>
              <a:off x="519483" y="2709400"/>
              <a:ext cx="482062" cy="719600"/>
            </a:xfrm>
            <a:prstGeom prst="rect">
              <a:avLst/>
            </a:prstGeom>
          </p:spPr>
        </p:pic>
      </p:grpSp>
      <p:sp>
        <p:nvSpPr>
          <p:cNvPr id="12" name="Rounded Rectangle 11">
            <a:extLst>
              <a:ext uri="{FF2B5EF4-FFF2-40B4-BE49-F238E27FC236}">
                <a16:creationId xmlns:a16="http://schemas.microsoft.com/office/drawing/2014/main" id="{B3F61647-BEFA-B275-4F78-F721D02F9EF6}"/>
              </a:ext>
            </a:extLst>
          </p:cNvPr>
          <p:cNvSpPr/>
          <p:nvPr/>
        </p:nvSpPr>
        <p:spPr>
          <a:xfrm>
            <a:off x="6399121" y="1603621"/>
            <a:ext cx="1857517" cy="166185"/>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3" name="Group 12">
            <a:extLst>
              <a:ext uri="{FF2B5EF4-FFF2-40B4-BE49-F238E27FC236}">
                <a16:creationId xmlns:a16="http://schemas.microsoft.com/office/drawing/2014/main" id="{3F292559-31BF-DAD1-73EF-B5051DE557E6}"/>
              </a:ext>
            </a:extLst>
          </p:cNvPr>
          <p:cNvGrpSpPr/>
          <p:nvPr/>
        </p:nvGrpSpPr>
        <p:grpSpPr>
          <a:xfrm>
            <a:off x="162035" y="4744348"/>
            <a:ext cx="3450655" cy="1847617"/>
            <a:chOff x="407749" y="940660"/>
            <a:chExt cx="3450655" cy="1847617"/>
          </a:xfrm>
        </p:grpSpPr>
        <p:grpSp>
          <p:nvGrpSpPr>
            <p:cNvPr id="14" name="Group 13">
              <a:extLst>
                <a:ext uri="{FF2B5EF4-FFF2-40B4-BE49-F238E27FC236}">
                  <a16:creationId xmlns:a16="http://schemas.microsoft.com/office/drawing/2014/main" id="{56556F9D-099B-508F-993A-539C17957419}"/>
                </a:ext>
              </a:extLst>
            </p:cNvPr>
            <p:cNvGrpSpPr/>
            <p:nvPr/>
          </p:nvGrpSpPr>
          <p:grpSpPr>
            <a:xfrm>
              <a:off x="407749" y="940660"/>
              <a:ext cx="3450655" cy="1477985"/>
              <a:chOff x="11048547" y="9054858"/>
              <a:chExt cx="3450655" cy="2129388"/>
            </a:xfrm>
          </p:grpSpPr>
          <p:pic>
            <p:nvPicPr>
              <p:cNvPr id="16" name="Picture 6" descr="Callout png images | PNGWing">
                <a:extLst>
                  <a:ext uri="{FF2B5EF4-FFF2-40B4-BE49-F238E27FC236}">
                    <a16:creationId xmlns:a16="http://schemas.microsoft.com/office/drawing/2014/main" id="{E11A15D6-7782-61A9-DD3B-1AAC9ED2FE3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293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3B8A8A2-3A35-5A79-B9CA-7FC763F76CA3}"/>
                  </a:ext>
                </a:extLst>
              </p:cNvPr>
              <p:cNvSpPr/>
              <p:nvPr/>
            </p:nvSpPr>
            <p:spPr>
              <a:xfrm>
                <a:off x="11160281" y="9158529"/>
                <a:ext cx="3255869" cy="1729359"/>
              </a:xfrm>
              <a:prstGeom prst="rect">
                <a:avLst/>
              </a:prstGeom>
            </p:spPr>
            <p:txBody>
              <a:bodyPr wrap="square">
                <a:spAutoFit/>
              </a:bodyPr>
              <a:lstStyle/>
              <a:p>
                <a:pPr algn="just"/>
                <a:r>
                  <a:rPr lang="en-BE" sz="1200" dirty="0"/>
                  <a:t>[R9]. </a:t>
                </a:r>
                <a:r>
                  <a:rPr lang="en-GB" sz="1200" b="1" dirty="0">
                    <a:solidFill>
                      <a:srgbClr val="C00000"/>
                    </a:solidFill>
                  </a:rPr>
                  <a:t>Task list and self selection</a:t>
                </a:r>
                <a:r>
                  <a:rPr lang="en-BE" sz="1200" dirty="0">
                    <a:solidFill>
                      <a:srgbClr val="2000FF"/>
                    </a:solidFill>
                  </a:rPr>
                  <a:t>. </a:t>
                </a:r>
                <a:r>
                  <a:rPr lang="en-GB" sz="1200" b="0" i="0" dirty="0">
                    <a:solidFill>
                      <a:srgbClr val="1F1F1F"/>
                    </a:solidFill>
                    <a:effectLst/>
                  </a:rPr>
                  <a:t>For the backend, </a:t>
                </a:r>
                <a:r>
                  <a:rPr lang="en-GB" sz="1200" b="0" i="0" dirty="0" err="1">
                    <a:solidFill>
                      <a:srgbClr val="1F1F1F"/>
                    </a:solidFill>
                    <a:effectLst/>
                  </a:rPr>
                  <a:t>i</a:t>
                </a:r>
                <a:r>
                  <a:rPr lang="en-GB" sz="1200" b="0" i="0" dirty="0">
                    <a:solidFill>
                      <a:srgbClr val="1F1F1F"/>
                    </a:solidFill>
                    <a:effectLst/>
                  </a:rPr>
                  <a:t> created a list of tasks to complete on </a:t>
                </a:r>
                <a:r>
                  <a:rPr lang="en-GB" sz="1200" b="0" i="0" dirty="0" err="1">
                    <a:solidFill>
                      <a:srgbClr val="1F1F1F"/>
                    </a:solidFill>
                    <a:effectLst/>
                  </a:rPr>
                  <a:t>github</a:t>
                </a:r>
                <a:r>
                  <a:rPr lang="en-GB" sz="1200" b="0" i="0" dirty="0">
                    <a:solidFill>
                      <a:srgbClr val="1F1F1F"/>
                    </a:solidFill>
                    <a:effectLst/>
                  </a:rPr>
                  <a:t> issues. Then delegated tasks based on what my members wanted to do. During each meeting we check the progress and delegate more tasks.</a:t>
                </a:r>
                <a:endParaRPr lang="en-BE" sz="1200" dirty="0"/>
              </a:p>
              <a:p>
                <a:pPr algn="just"/>
                <a:r>
                  <a:rPr lang="en-GB" sz="1200" dirty="0"/>
                  <a:t>. </a:t>
                </a:r>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E6552BFE-250F-25E3-3C92-7A66E5ACA172}"/>
                </a:ext>
              </a:extLst>
            </p:cNvPr>
            <p:cNvPicPr>
              <a:picLocks noChangeAspect="1"/>
            </p:cNvPicPr>
            <p:nvPr/>
          </p:nvPicPr>
          <p:blipFill>
            <a:blip r:embed="rId6"/>
            <a:stretch>
              <a:fillRect/>
            </a:stretch>
          </p:blipFill>
          <p:spPr>
            <a:xfrm>
              <a:off x="509651" y="2068677"/>
              <a:ext cx="482062" cy="719600"/>
            </a:xfrm>
            <a:prstGeom prst="rect">
              <a:avLst/>
            </a:prstGeom>
          </p:spPr>
        </p:pic>
      </p:grpSp>
      <p:grpSp>
        <p:nvGrpSpPr>
          <p:cNvPr id="18" name="Group 17">
            <a:extLst>
              <a:ext uri="{FF2B5EF4-FFF2-40B4-BE49-F238E27FC236}">
                <a16:creationId xmlns:a16="http://schemas.microsoft.com/office/drawing/2014/main" id="{AF15E8F9-DB5C-CE47-AE0D-AEDED11BD908}"/>
              </a:ext>
            </a:extLst>
          </p:cNvPr>
          <p:cNvGrpSpPr/>
          <p:nvPr/>
        </p:nvGrpSpPr>
        <p:grpSpPr>
          <a:xfrm>
            <a:off x="8517972" y="1543409"/>
            <a:ext cx="3450655" cy="2488341"/>
            <a:chOff x="407749" y="940659"/>
            <a:chExt cx="3450655" cy="2488341"/>
          </a:xfrm>
        </p:grpSpPr>
        <p:grpSp>
          <p:nvGrpSpPr>
            <p:cNvPr id="19" name="Group 18">
              <a:extLst>
                <a:ext uri="{FF2B5EF4-FFF2-40B4-BE49-F238E27FC236}">
                  <a16:creationId xmlns:a16="http://schemas.microsoft.com/office/drawing/2014/main" id="{9CC38E59-BC4E-C763-0E53-E5E8DCF82C0D}"/>
                </a:ext>
              </a:extLst>
            </p:cNvPr>
            <p:cNvGrpSpPr/>
            <p:nvPr/>
          </p:nvGrpSpPr>
          <p:grpSpPr>
            <a:xfrm>
              <a:off x="407749" y="940659"/>
              <a:ext cx="3450655" cy="2243224"/>
              <a:chOff x="11048547" y="9054858"/>
              <a:chExt cx="3450655" cy="3231897"/>
            </a:xfrm>
          </p:grpSpPr>
          <p:pic>
            <p:nvPicPr>
              <p:cNvPr id="21" name="Picture 6" descr="Callout png images | PNGWing">
                <a:extLst>
                  <a:ext uri="{FF2B5EF4-FFF2-40B4-BE49-F238E27FC236}">
                    <a16:creationId xmlns:a16="http://schemas.microsoft.com/office/drawing/2014/main" id="{2E0F402B-AEC6-FF2B-25FB-084146F778E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3E9A60B-1008-06ED-C11D-AB3BCF20502E}"/>
                  </a:ext>
                </a:extLst>
              </p:cNvPr>
              <p:cNvSpPr/>
              <p:nvPr/>
            </p:nvSpPr>
            <p:spPr>
              <a:xfrm>
                <a:off x="11160281" y="9158529"/>
                <a:ext cx="3255869" cy="2261468"/>
              </a:xfrm>
              <a:prstGeom prst="rect">
                <a:avLst/>
              </a:prstGeom>
            </p:spPr>
            <p:txBody>
              <a:bodyPr wrap="square">
                <a:spAutoFit/>
              </a:bodyPr>
              <a:lstStyle/>
              <a:p>
                <a:pPr algn="just"/>
                <a:r>
                  <a:rPr lang="en-BE" sz="1200" dirty="0"/>
                  <a:t>[R1]. </a:t>
                </a:r>
                <a:r>
                  <a:rPr lang="en-GB" sz="1200" b="1" i="0" dirty="0">
                    <a:solidFill>
                      <a:srgbClr val="167217"/>
                    </a:solidFill>
                    <a:effectLst/>
                    <a:latin typeface="Google Sans"/>
                  </a:rPr>
                  <a:t>Sub-systems and self chosen sub-teams</a:t>
                </a:r>
                <a:r>
                  <a:rPr lang="en-BE" sz="1200" dirty="0">
                    <a:solidFill>
                      <a:srgbClr val="2000FF"/>
                    </a:solidFill>
                  </a:rPr>
                  <a:t>. </a:t>
                </a:r>
                <a:r>
                  <a:rPr lang="en-GB" sz="1200" b="0" i="0" dirty="0">
                    <a:solidFill>
                      <a:srgbClr val="1F1F1F"/>
                    </a:solidFill>
                    <a:effectLst/>
                    <a:latin typeface="Google Sans"/>
                  </a:rPr>
                  <a:t>We divided our group into self-chosen sub groups. We divided the project into sections and allowed each member to choose where they wanted to go. Thankfully, experienced members knew that they should target the most complex sections while also incorporating less experienced members […]</a:t>
                </a:r>
                <a:endParaRPr lang="en-GB" sz="12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4A973DFA-BAB2-85BA-378C-23A1CBF493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3" name="Group 22">
            <a:extLst>
              <a:ext uri="{FF2B5EF4-FFF2-40B4-BE49-F238E27FC236}">
                <a16:creationId xmlns:a16="http://schemas.microsoft.com/office/drawing/2014/main" id="{408DAFAD-CC09-6AD8-9F72-A02E904A3FA0}"/>
              </a:ext>
            </a:extLst>
          </p:cNvPr>
          <p:cNvGrpSpPr/>
          <p:nvPr/>
        </p:nvGrpSpPr>
        <p:grpSpPr>
          <a:xfrm>
            <a:off x="3858404" y="4251674"/>
            <a:ext cx="3450655" cy="2488341"/>
            <a:chOff x="407749" y="940659"/>
            <a:chExt cx="3450655" cy="2488341"/>
          </a:xfrm>
        </p:grpSpPr>
        <p:grpSp>
          <p:nvGrpSpPr>
            <p:cNvPr id="24" name="Group 23">
              <a:extLst>
                <a:ext uri="{FF2B5EF4-FFF2-40B4-BE49-F238E27FC236}">
                  <a16:creationId xmlns:a16="http://schemas.microsoft.com/office/drawing/2014/main" id="{0108CA1C-3847-79A4-0B14-FF723FF45F43}"/>
                </a:ext>
              </a:extLst>
            </p:cNvPr>
            <p:cNvGrpSpPr/>
            <p:nvPr/>
          </p:nvGrpSpPr>
          <p:grpSpPr>
            <a:xfrm>
              <a:off x="407749" y="940659"/>
              <a:ext cx="3450655" cy="2095624"/>
              <a:chOff x="11048547" y="9054858"/>
              <a:chExt cx="3450655" cy="3019244"/>
            </a:xfrm>
          </p:grpSpPr>
          <p:pic>
            <p:nvPicPr>
              <p:cNvPr id="26" name="Picture 6" descr="Callout png images | PNGWing">
                <a:extLst>
                  <a:ext uri="{FF2B5EF4-FFF2-40B4-BE49-F238E27FC236}">
                    <a16:creationId xmlns:a16="http://schemas.microsoft.com/office/drawing/2014/main" id="{01C80847-EBA2-1D18-39F9-C5962769B37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01924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B572A8EE-7B56-FB4D-EAA5-8C3C952F7582}"/>
                  </a:ext>
                </a:extLst>
              </p:cNvPr>
              <p:cNvSpPr/>
              <p:nvPr/>
            </p:nvSpPr>
            <p:spPr>
              <a:xfrm>
                <a:off x="11160281" y="9158529"/>
                <a:ext cx="3255869" cy="1995414"/>
              </a:xfrm>
              <a:prstGeom prst="rect">
                <a:avLst/>
              </a:prstGeom>
            </p:spPr>
            <p:txBody>
              <a:bodyPr wrap="square">
                <a:spAutoFit/>
              </a:bodyPr>
              <a:lstStyle/>
              <a:p>
                <a:r>
                  <a:rPr lang="en-BE" sz="1200" dirty="0"/>
                  <a:t>[R5</a:t>
                </a:r>
                <a:r>
                  <a:rPr lang="en-BE" sz="1200" b="1" dirty="0"/>
                  <a:t>].</a:t>
                </a:r>
                <a:r>
                  <a:rPr lang="en-BE" sz="1200" b="1" dirty="0">
                    <a:solidFill>
                      <a:srgbClr val="FFC000"/>
                    </a:solidFill>
                  </a:rPr>
                  <a:t> </a:t>
                </a:r>
                <a:r>
                  <a:rPr lang="en-GB" sz="1200" b="1" dirty="0">
                    <a:solidFill>
                      <a:srgbClr val="FFC000"/>
                    </a:solidFill>
                  </a:rPr>
                  <a:t>Twice a week stand-ups</a:t>
                </a:r>
                <a:r>
                  <a:rPr lang="en-BE" sz="1200" dirty="0">
                    <a:solidFill>
                      <a:srgbClr val="2000FF"/>
                    </a:solidFill>
                  </a:rPr>
                  <a:t>. </a:t>
                </a:r>
                <a:r>
                  <a:rPr lang="en-GB" sz="1200" b="0" i="0" dirty="0">
                    <a:solidFill>
                      <a:srgbClr val="1F1F1F"/>
                    </a:solidFill>
                    <a:effectLst/>
                  </a:rPr>
                  <a:t>We would have weekly stand ups twice a week to get an idea of peoples blockers and what tasks are still needed to be done. This time we would claim tasks or allocate tasks. […] It seemed that our interests were split in half and we all worked together to allocate tasks according to need based status</a:t>
                </a:r>
                <a:r>
                  <a:rPr lang="en-GB" sz="1200" dirty="0"/>
                  <a:t>. […]</a:t>
                </a:r>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6DAD428A-B13D-6BA5-FD75-8F69C85A6D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8" name="Group 27">
            <a:extLst>
              <a:ext uri="{FF2B5EF4-FFF2-40B4-BE49-F238E27FC236}">
                <a16:creationId xmlns:a16="http://schemas.microsoft.com/office/drawing/2014/main" id="{5B6298A8-A88C-1406-5448-27A651062CC3}"/>
              </a:ext>
            </a:extLst>
          </p:cNvPr>
          <p:cNvGrpSpPr/>
          <p:nvPr/>
        </p:nvGrpSpPr>
        <p:grpSpPr>
          <a:xfrm>
            <a:off x="8042532" y="4261865"/>
            <a:ext cx="3671592" cy="2674981"/>
            <a:chOff x="186813" y="940659"/>
            <a:chExt cx="3671592" cy="2674981"/>
          </a:xfrm>
        </p:grpSpPr>
        <p:grpSp>
          <p:nvGrpSpPr>
            <p:cNvPr id="29" name="Group 28">
              <a:extLst>
                <a:ext uri="{FF2B5EF4-FFF2-40B4-BE49-F238E27FC236}">
                  <a16:creationId xmlns:a16="http://schemas.microsoft.com/office/drawing/2014/main" id="{0F072196-CA50-4A14-E3FB-DFEC8116CB88}"/>
                </a:ext>
              </a:extLst>
            </p:cNvPr>
            <p:cNvGrpSpPr/>
            <p:nvPr/>
          </p:nvGrpSpPr>
          <p:grpSpPr>
            <a:xfrm>
              <a:off x="186813" y="940659"/>
              <a:ext cx="3671592" cy="2243224"/>
              <a:chOff x="10827611" y="9054858"/>
              <a:chExt cx="3671592" cy="3231897"/>
            </a:xfrm>
          </p:grpSpPr>
          <p:pic>
            <p:nvPicPr>
              <p:cNvPr id="31" name="Picture 6" descr="Callout png images | PNGWing">
                <a:extLst>
                  <a:ext uri="{FF2B5EF4-FFF2-40B4-BE49-F238E27FC236}">
                    <a16:creationId xmlns:a16="http://schemas.microsoft.com/office/drawing/2014/main" id="{A2570BAA-05CA-EE21-DD5A-1972FE6D6D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27611" y="9054858"/>
                <a:ext cx="3671592" cy="323189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E1D3C4C3-5BCD-DC0C-5630-D5D8B03B8A26}"/>
                  </a:ext>
                </a:extLst>
              </p:cNvPr>
              <p:cNvSpPr/>
              <p:nvPr/>
            </p:nvSpPr>
            <p:spPr>
              <a:xfrm>
                <a:off x="11014423" y="9158529"/>
                <a:ext cx="3484780" cy="2261468"/>
              </a:xfrm>
              <a:prstGeom prst="rect">
                <a:avLst/>
              </a:prstGeom>
            </p:spPr>
            <p:txBody>
              <a:bodyPr wrap="square">
                <a:spAutoFit/>
              </a:bodyPr>
              <a:lstStyle/>
              <a:p>
                <a:r>
                  <a:rPr lang="en-BE" sz="1200" dirty="0"/>
                  <a:t>[R16]. </a:t>
                </a:r>
                <a:r>
                  <a:rPr lang="en-GB" sz="1200" b="1" i="0" dirty="0">
                    <a:solidFill>
                      <a:srgbClr val="EB26EF"/>
                    </a:solidFill>
                    <a:effectLst/>
                  </a:rPr>
                  <a:t>Offline/separate chat communication</a:t>
                </a:r>
                <a:r>
                  <a:rPr lang="en-BE" sz="1200" dirty="0">
                    <a:solidFill>
                      <a:srgbClr val="2000FF"/>
                    </a:solidFill>
                  </a:rPr>
                  <a:t>.</a:t>
                </a:r>
                <a:r>
                  <a:rPr lang="en-US" sz="1200" dirty="0"/>
                  <a:t>[…]</a:t>
                </a:r>
                <a:r>
                  <a:rPr lang="en-GB" sz="1200" b="0" i="0" dirty="0">
                    <a:solidFill>
                      <a:srgbClr val="1F1F1F"/>
                    </a:solidFill>
                    <a:effectLst/>
                  </a:rPr>
                  <a:t> Aside from this, we also had a lot of offline communication regarding the tasks we were working on. During the sub-team meetings, we discussed how to split up tasks and figure out what to work on, then we spent the full meetings discussing larger project deadlines, frontend/backend integration, and current progress of the project. […] </a:t>
                </a:r>
              </a:p>
            </p:txBody>
          </p:sp>
        </p:grpSp>
        <p:pic>
          <p:nvPicPr>
            <p:cNvPr id="30" name="Picture 29" descr="A black and white pictogram of a person carrying a backpack&#10;&#10;Description automatically generated">
              <a:extLst>
                <a:ext uri="{FF2B5EF4-FFF2-40B4-BE49-F238E27FC236}">
                  <a16:creationId xmlns:a16="http://schemas.microsoft.com/office/drawing/2014/main" id="{8FAFE2D8-9F6C-185E-7DB2-886C9429D4E4}"/>
                </a:ext>
              </a:extLst>
            </p:cNvPr>
            <p:cNvPicPr>
              <a:picLocks noChangeAspect="1"/>
            </p:cNvPicPr>
            <p:nvPr/>
          </p:nvPicPr>
          <p:blipFill>
            <a:blip r:embed="rId6"/>
            <a:stretch>
              <a:fillRect/>
            </a:stretch>
          </p:blipFill>
          <p:spPr>
            <a:xfrm>
              <a:off x="329238" y="2896040"/>
              <a:ext cx="482062" cy="719600"/>
            </a:xfrm>
            <a:prstGeom prst="rect">
              <a:avLst/>
            </a:prstGeom>
          </p:spPr>
        </p:pic>
      </p:grpSp>
      <p:sp>
        <p:nvSpPr>
          <p:cNvPr id="33" name="Rounded Rectangle 32">
            <a:extLst>
              <a:ext uri="{FF2B5EF4-FFF2-40B4-BE49-F238E27FC236}">
                <a16:creationId xmlns:a16="http://schemas.microsoft.com/office/drawing/2014/main" id="{F9514EA1-CA3F-39D5-7360-D3E7DC493A44}"/>
              </a:ext>
            </a:extLst>
          </p:cNvPr>
          <p:cNvSpPr/>
          <p:nvPr/>
        </p:nvSpPr>
        <p:spPr>
          <a:xfrm>
            <a:off x="6556437" y="1817640"/>
            <a:ext cx="1700201" cy="2465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Rounded Rectangle 33">
            <a:extLst>
              <a:ext uri="{FF2B5EF4-FFF2-40B4-BE49-F238E27FC236}">
                <a16:creationId xmlns:a16="http://schemas.microsoft.com/office/drawing/2014/main" id="{79EC5D3B-FE99-EF4B-CE65-18048DF22B30}"/>
              </a:ext>
            </a:extLst>
          </p:cNvPr>
          <p:cNvSpPr/>
          <p:nvPr/>
        </p:nvSpPr>
        <p:spPr>
          <a:xfrm>
            <a:off x="5932089" y="2396695"/>
            <a:ext cx="2324549" cy="246559"/>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ounded Rectangle 34">
            <a:extLst>
              <a:ext uri="{FF2B5EF4-FFF2-40B4-BE49-F238E27FC236}">
                <a16:creationId xmlns:a16="http://schemas.microsoft.com/office/drawing/2014/main" id="{A0B39B31-30AA-55B2-3937-A7E74F646C7D}"/>
              </a:ext>
            </a:extLst>
          </p:cNvPr>
          <p:cNvSpPr/>
          <p:nvPr/>
        </p:nvSpPr>
        <p:spPr>
          <a:xfrm>
            <a:off x="6096000" y="3203547"/>
            <a:ext cx="2160638" cy="204561"/>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6" name="Rounded Rectangle 35">
            <a:extLst>
              <a:ext uri="{FF2B5EF4-FFF2-40B4-BE49-F238E27FC236}">
                <a16:creationId xmlns:a16="http://schemas.microsoft.com/office/drawing/2014/main" id="{E0C23D68-5B2D-1A5A-B696-E0A07693A7E7}"/>
              </a:ext>
            </a:extLst>
          </p:cNvPr>
          <p:cNvSpPr/>
          <p:nvPr/>
        </p:nvSpPr>
        <p:spPr>
          <a:xfrm>
            <a:off x="6764594" y="3457569"/>
            <a:ext cx="1492044" cy="204561"/>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18E9812-2F52-1E31-1FAE-FBD10E3CFF6C}"/>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23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9" name="Group 8">
            <a:extLst>
              <a:ext uri="{FF2B5EF4-FFF2-40B4-BE49-F238E27FC236}">
                <a16:creationId xmlns:a16="http://schemas.microsoft.com/office/drawing/2014/main" id="{420149A3-AB93-E3D4-639C-C9441A48C390}"/>
              </a:ext>
            </a:extLst>
          </p:cNvPr>
          <p:cNvGrpSpPr/>
          <p:nvPr/>
        </p:nvGrpSpPr>
        <p:grpSpPr>
          <a:xfrm>
            <a:off x="2501240" y="1868557"/>
            <a:ext cx="8299282" cy="4989443"/>
            <a:chOff x="-1154509" y="624387"/>
            <a:chExt cx="8299282" cy="4989443"/>
          </a:xfrm>
        </p:grpSpPr>
        <p:grpSp>
          <p:nvGrpSpPr>
            <p:cNvPr id="37" name="Group 36">
              <a:extLst>
                <a:ext uri="{FF2B5EF4-FFF2-40B4-BE49-F238E27FC236}">
                  <a16:creationId xmlns:a16="http://schemas.microsoft.com/office/drawing/2014/main" id="{AB5667DA-228B-BCEB-015A-259E4B16FAF3}"/>
                </a:ext>
              </a:extLst>
            </p:cNvPr>
            <p:cNvGrpSpPr/>
            <p:nvPr/>
          </p:nvGrpSpPr>
          <p:grpSpPr>
            <a:xfrm>
              <a:off x="-1154509" y="624387"/>
              <a:ext cx="8299282" cy="4871458"/>
              <a:chOff x="9486289" y="8599195"/>
              <a:chExt cx="8299282" cy="7018493"/>
            </a:xfrm>
          </p:grpSpPr>
          <p:pic>
            <p:nvPicPr>
              <p:cNvPr id="39" name="Picture 6" descr="Callout png images | PNGWing">
                <a:extLst>
                  <a:ext uri="{FF2B5EF4-FFF2-40B4-BE49-F238E27FC236}">
                    <a16:creationId xmlns:a16="http://schemas.microsoft.com/office/drawing/2014/main" id="{E3AE6C95-893B-4BA1-143D-3AEAB2B11A5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486289" y="8599195"/>
                <a:ext cx="8299282" cy="7018493"/>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75CD196-FD13-FBE1-AE0D-482D1071AFDF}"/>
                  </a:ext>
                </a:extLst>
              </p:cNvPr>
              <p:cNvSpPr/>
              <p:nvPr/>
            </p:nvSpPr>
            <p:spPr>
              <a:xfrm>
                <a:off x="9869533" y="8850707"/>
                <a:ext cx="7680275" cy="4744651"/>
              </a:xfrm>
              <a:prstGeom prst="rect">
                <a:avLst/>
              </a:prstGeom>
            </p:spPr>
            <p:txBody>
              <a:bodyPr wrap="square">
                <a:spAutoFit/>
              </a:bodyPr>
              <a:lstStyle/>
              <a:p>
                <a:pPr algn="just"/>
                <a:r>
                  <a:rPr lang="en-BE" sz="1600" dirty="0"/>
                  <a:t>[R11]. ]. </a:t>
                </a:r>
                <a:r>
                  <a:rPr lang="en-GB" sz="1600" b="1" dirty="0">
                    <a:solidFill>
                      <a:srgbClr val="C00000"/>
                    </a:solidFill>
                  </a:rPr>
                  <a:t>Task list and self selection</a:t>
                </a:r>
                <a:endParaRPr lang="en-BE" sz="1600" dirty="0">
                  <a:solidFill>
                    <a:srgbClr val="2000FF"/>
                  </a:solidFill>
                </a:endParaRPr>
              </a:p>
              <a:p>
                <a:r>
                  <a:rPr lang="en-GB" sz="1600" b="0" i="0" dirty="0">
                    <a:solidFill>
                      <a:srgbClr val="1F1F1F"/>
                    </a:solidFill>
                    <a:effectLst/>
                    <a:latin typeface="Google Sans"/>
                  </a:rPr>
                  <a:t>After the preliminary month of planning, I gathered the teams availability, and first allowed a preference by interest. Certain people had first pick because they completed their section of the first report. </a:t>
                </a:r>
                <a:br>
                  <a:rPr lang="en-GB" sz="1600" dirty="0"/>
                </a:br>
                <a:endParaRPr lang="en-GB" sz="1600" dirty="0"/>
              </a:p>
              <a:p>
                <a:r>
                  <a:rPr lang="en-GB" sz="1600" b="0" i="0" dirty="0">
                    <a:solidFill>
                      <a:srgbClr val="1F1F1F"/>
                    </a:solidFill>
                    <a:effectLst/>
                    <a:latin typeface="Google Sans"/>
                  </a:rPr>
                  <a:t>However, sections of the project were initially divided by availability. This quickly proved inadequate, as people were not initially willing to commit to the project. So we switched to dividing the work between pages of the application. Each person was responsible for maintaining that page. […], the person making the changes was responsible for ensuring original functionality. </a:t>
                </a:r>
                <a:br>
                  <a:rPr lang="en-GB" sz="1600" dirty="0"/>
                </a:br>
                <a:endParaRPr lang="en-GB" sz="1600" dirty="0"/>
              </a:p>
              <a:p>
                <a:r>
                  <a:rPr lang="en-GB" sz="1600" b="0" i="0" dirty="0">
                    <a:solidFill>
                      <a:srgbClr val="1F1F1F"/>
                    </a:solidFill>
                    <a:effectLst/>
                    <a:latin typeface="Google Sans"/>
                  </a:rPr>
                  <a:t>After about week 5, the team broke down some, and the majority of the project was transferred to the productive members with the most free time.</a:t>
                </a:r>
                <a:endParaRPr lang="en-GB" sz="1600" dirty="0"/>
              </a:p>
            </p:txBody>
          </p:sp>
        </p:grpSp>
        <p:pic>
          <p:nvPicPr>
            <p:cNvPr id="38" name="Picture 37" descr="A black and white pictogram of a person carrying a backpack&#10;&#10;Description automatically generated">
              <a:extLst>
                <a:ext uri="{FF2B5EF4-FFF2-40B4-BE49-F238E27FC236}">
                  <a16:creationId xmlns:a16="http://schemas.microsoft.com/office/drawing/2014/main" id="{A3738A27-B3D4-2B8E-A22D-E75D1C53BF14}"/>
                </a:ext>
              </a:extLst>
            </p:cNvPr>
            <p:cNvPicPr>
              <a:picLocks noChangeAspect="1"/>
            </p:cNvPicPr>
            <p:nvPr/>
          </p:nvPicPr>
          <p:blipFill>
            <a:blip r:embed="rId5"/>
            <a:stretch>
              <a:fillRect/>
            </a:stretch>
          </p:blipFill>
          <p:spPr>
            <a:xfrm>
              <a:off x="-771265" y="4360848"/>
              <a:ext cx="839376" cy="1252982"/>
            </a:xfrm>
            <a:prstGeom prst="rect">
              <a:avLst/>
            </a:prstGeom>
          </p:spPr>
        </p:pic>
      </p:grpSp>
      <p:sp>
        <p:nvSpPr>
          <p:cNvPr id="41" name="TextBox 40">
            <a:extLst>
              <a:ext uri="{FF2B5EF4-FFF2-40B4-BE49-F238E27FC236}">
                <a16:creationId xmlns:a16="http://schemas.microsoft.com/office/drawing/2014/main" id="{10C527DC-D71F-70E8-4CD0-C3D9A1BAD345}"/>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69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646331"/>
          </a:xfrm>
          <a:prstGeom prst="rect">
            <a:avLst/>
          </a:prstGeom>
          <a:noFill/>
        </p:spPr>
        <p:txBody>
          <a:bodyPr wrap="square">
            <a:spAutoFit/>
          </a:bodyPr>
          <a:lstStyle/>
          <a:p>
            <a:r>
              <a:rPr lang="en-BE" dirty="0"/>
              <a:t>Qn.6: Please rank the following challenges that could have impeded effective teamwork.</a:t>
            </a:r>
          </a:p>
          <a:p>
            <a:r>
              <a:rPr lang="en-GB" b="0" i="0" dirty="0">
                <a:solidFill>
                  <a:srgbClr val="1F1F1F"/>
                </a:solidFill>
                <a:effectLst/>
                <a:latin typeface="Google Sans"/>
              </a:rPr>
              <a:t>Qn.7: If your ranking for "Others" in Qn.7 above was 4 or 5, kindly provide us what it represents.</a:t>
            </a:r>
            <a:r>
              <a:rPr lang="en-BE" dirty="0"/>
              <a:t> </a:t>
            </a:r>
          </a:p>
        </p:txBody>
      </p:sp>
      <p:pic>
        <p:nvPicPr>
          <p:cNvPr id="38" name="Picture 37" descr="A graph with red and white bars&#10;&#10;Description automatically generated with medium confidence">
            <a:extLst>
              <a:ext uri="{FF2B5EF4-FFF2-40B4-BE49-F238E27FC236}">
                <a16:creationId xmlns:a16="http://schemas.microsoft.com/office/drawing/2014/main" id="{0A7039AC-3D13-1AF7-CD0F-A635263D7BF3}"/>
              </a:ext>
            </a:extLst>
          </p:cNvPr>
          <p:cNvPicPr>
            <a:picLocks noChangeAspect="1"/>
          </p:cNvPicPr>
          <p:nvPr/>
        </p:nvPicPr>
        <p:blipFill>
          <a:blip r:embed="rId3"/>
          <a:stretch>
            <a:fillRect/>
          </a:stretch>
        </p:blipFill>
        <p:spPr>
          <a:xfrm>
            <a:off x="415890" y="1709215"/>
            <a:ext cx="7772400" cy="2244204"/>
          </a:xfrm>
          <a:prstGeom prst="rect">
            <a:avLst/>
          </a:prstGeom>
        </p:spPr>
      </p:pic>
      <p:grpSp>
        <p:nvGrpSpPr>
          <p:cNvPr id="39" name="Group 38">
            <a:extLst>
              <a:ext uri="{FF2B5EF4-FFF2-40B4-BE49-F238E27FC236}">
                <a16:creationId xmlns:a16="http://schemas.microsoft.com/office/drawing/2014/main" id="{88629A58-6CFD-008A-78CB-16FFD9CCF18F}"/>
              </a:ext>
            </a:extLst>
          </p:cNvPr>
          <p:cNvGrpSpPr/>
          <p:nvPr/>
        </p:nvGrpSpPr>
        <p:grpSpPr>
          <a:xfrm>
            <a:off x="415890" y="4110604"/>
            <a:ext cx="3450655" cy="2488341"/>
            <a:chOff x="407749" y="940659"/>
            <a:chExt cx="3450655" cy="2488341"/>
          </a:xfrm>
        </p:grpSpPr>
        <p:grpSp>
          <p:nvGrpSpPr>
            <p:cNvPr id="40" name="Group 39">
              <a:extLst>
                <a:ext uri="{FF2B5EF4-FFF2-40B4-BE49-F238E27FC236}">
                  <a16:creationId xmlns:a16="http://schemas.microsoft.com/office/drawing/2014/main" id="{49CE34F9-4048-5B33-89BA-7E97AF7919F0}"/>
                </a:ext>
              </a:extLst>
            </p:cNvPr>
            <p:cNvGrpSpPr/>
            <p:nvPr/>
          </p:nvGrpSpPr>
          <p:grpSpPr>
            <a:xfrm>
              <a:off x="407749" y="940659"/>
              <a:ext cx="3450655" cy="2243224"/>
              <a:chOff x="11048547" y="9054858"/>
              <a:chExt cx="3450655" cy="3231897"/>
            </a:xfrm>
          </p:grpSpPr>
          <p:pic>
            <p:nvPicPr>
              <p:cNvPr id="42" name="Picture 6" descr="Callout png images | PNGWing">
                <a:extLst>
                  <a:ext uri="{FF2B5EF4-FFF2-40B4-BE49-F238E27FC236}">
                    <a16:creationId xmlns:a16="http://schemas.microsoft.com/office/drawing/2014/main" id="{FBD63201-AE16-3D4A-4389-4AFF8B4AD5C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811AEA35-E7F8-D125-2ACE-428DD0EDCD0D}"/>
                  </a:ext>
                </a:extLst>
              </p:cNvPr>
              <p:cNvSpPr/>
              <p:nvPr/>
            </p:nvSpPr>
            <p:spPr>
              <a:xfrm>
                <a:off x="11160281" y="9158529"/>
                <a:ext cx="3255869" cy="2261468"/>
              </a:xfrm>
              <a:prstGeom prst="rect">
                <a:avLst/>
              </a:prstGeom>
            </p:spPr>
            <p:txBody>
              <a:bodyPr wrap="square">
                <a:spAutoFit/>
              </a:bodyPr>
              <a:lstStyle/>
              <a:p>
                <a:pPr algn="just"/>
                <a:r>
                  <a:rPr lang="en-BE" sz="1200" dirty="0"/>
                  <a:t>[R2]. </a:t>
                </a:r>
                <a:r>
                  <a:rPr lang="en-GB" sz="1200" b="1" dirty="0">
                    <a:solidFill>
                      <a:srgbClr val="2000FF"/>
                    </a:solidFill>
                    <a:latin typeface="Google Sans"/>
                  </a:rPr>
                  <a:t>Others </a:t>
                </a:r>
                <a:r>
                  <a:rPr lang="en-BE" sz="1200" b="1" dirty="0">
                    <a:solidFill>
                      <a:srgbClr val="2000FF"/>
                    </a:solidFill>
                    <a:latin typeface="Google Sans"/>
                  </a:rPr>
                  <a:t>--</a:t>
                </a:r>
                <a:r>
                  <a:rPr lang="en-BE" sz="1200" dirty="0">
                    <a:solidFill>
                      <a:srgbClr val="2000FF"/>
                    </a:solidFill>
                  </a:rPr>
                  <a:t> </a:t>
                </a:r>
                <a:r>
                  <a:rPr lang="en-GB" sz="1200" b="0" i="0" dirty="0">
                    <a:solidFill>
                      <a:srgbClr val="2000FF"/>
                    </a:solidFill>
                    <a:effectLst/>
                  </a:rPr>
                  <a:t>People simply not doing work</a:t>
                </a:r>
                <a:r>
                  <a:rPr lang="en-GB" sz="1200" b="0" i="0" dirty="0">
                    <a:solidFill>
                      <a:srgbClr val="1F1F1F"/>
                    </a:solidFill>
                    <a:effectLst/>
                  </a:rPr>
                  <a:t>. We only had about half of our group contribute anything meaningful to the project. The half of the group that were participating had not authority to make the students participate and continue to remain difficult to work with for the even when they were </a:t>
                </a:r>
                <a:r>
                  <a:rPr lang="en-GB" sz="1200" b="1" i="0" dirty="0">
                    <a:solidFill>
                      <a:srgbClr val="1F1F1F"/>
                    </a:solidFill>
                    <a:effectLst/>
                  </a:rPr>
                  <a:t>mentioned by the professor in our group chat</a:t>
                </a:r>
                <a:r>
                  <a:rPr lang="en-GB" sz="1200" b="0" i="0" dirty="0">
                    <a:solidFill>
                      <a:srgbClr val="1F1F1F"/>
                    </a:solidFill>
                    <a:effectLst/>
                  </a:rPr>
                  <a:t>. </a:t>
                </a:r>
                <a:endParaRPr lang="en-BE" sz="12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917C8512-CB66-71EA-E7F2-FD7BFC8D1E59}"/>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44" name="Group 43">
            <a:extLst>
              <a:ext uri="{FF2B5EF4-FFF2-40B4-BE49-F238E27FC236}">
                <a16:creationId xmlns:a16="http://schemas.microsoft.com/office/drawing/2014/main" id="{18D68B13-2FC2-E7F2-CC30-1C6EEAA97DDF}"/>
              </a:ext>
            </a:extLst>
          </p:cNvPr>
          <p:cNvGrpSpPr/>
          <p:nvPr/>
        </p:nvGrpSpPr>
        <p:grpSpPr>
          <a:xfrm>
            <a:off x="7978374" y="4110062"/>
            <a:ext cx="3450655" cy="2243225"/>
            <a:chOff x="407749" y="940658"/>
            <a:chExt cx="3450655" cy="2243225"/>
          </a:xfrm>
        </p:grpSpPr>
        <p:grpSp>
          <p:nvGrpSpPr>
            <p:cNvPr id="45" name="Group 44">
              <a:extLst>
                <a:ext uri="{FF2B5EF4-FFF2-40B4-BE49-F238E27FC236}">
                  <a16:creationId xmlns:a16="http://schemas.microsoft.com/office/drawing/2014/main" id="{5AD3FA3D-0D95-A577-A1A5-DF9D3E8EBCA1}"/>
                </a:ext>
              </a:extLst>
            </p:cNvPr>
            <p:cNvGrpSpPr/>
            <p:nvPr/>
          </p:nvGrpSpPr>
          <p:grpSpPr>
            <a:xfrm>
              <a:off x="407749" y="940658"/>
              <a:ext cx="3450655" cy="1768741"/>
              <a:chOff x="11048547" y="9054858"/>
              <a:chExt cx="3450655" cy="2548292"/>
            </a:xfrm>
          </p:grpSpPr>
          <p:pic>
            <p:nvPicPr>
              <p:cNvPr id="47" name="Picture 6" descr="Callout png images | PNGWing">
                <a:extLst>
                  <a:ext uri="{FF2B5EF4-FFF2-40B4-BE49-F238E27FC236}">
                    <a16:creationId xmlns:a16="http://schemas.microsoft.com/office/drawing/2014/main" id="{4D5A5634-A379-4F25-2A91-FE58A39C84C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FEC1C3E6-55CC-6ED9-77ED-CB8D946193E3}"/>
                  </a:ext>
                </a:extLst>
              </p:cNvPr>
              <p:cNvSpPr/>
              <p:nvPr/>
            </p:nvSpPr>
            <p:spPr>
              <a:xfrm>
                <a:off x="11160281" y="9158529"/>
                <a:ext cx="3255869" cy="1729359"/>
              </a:xfrm>
              <a:prstGeom prst="rect">
                <a:avLst/>
              </a:prstGeom>
            </p:spPr>
            <p:txBody>
              <a:bodyPr wrap="square">
                <a:spAutoFit/>
              </a:bodyPr>
              <a:lstStyle/>
              <a:p>
                <a:pPr algn="just"/>
                <a:r>
                  <a:rPr lang="en-BE" sz="1200" dirty="0"/>
                  <a:t>[R14]. </a:t>
                </a:r>
                <a:r>
                  <a:rPr lang="en-GB" sz="1200" b="1" dirty="0">
                    <a:solidFill>
                      <a:srgbClr val="2000FF"/>
                    </a:solidFill>
                    <a:latin typeface="Google Sans"/>
                  </a:rPr>
                  <a:t>Others </a:t>
                </a:r>
                <a:r>
                  <a:rPr lang="en-BE" sz="1200" b="1" dirty="0">
                    <a:solidFill>
                      <a:srgbClr val="2000FF"/>
                    </a:solidFill>
                  </a:rPr>
                  <a:t>--</a:t>
                </a:r>
                <a:r>
                  <a:rPr lang="en-BE" sz="1200" dirty="0">
                    <a:solidFill>
                      <a:srgbClr val="2000FF"/>
                    </a:solidFill>
                  </a:rPr>
                  <a:t> </a:t>
                </a:r>
                <a:r>
                  <a:rPr lang="en-GB" sz="1200" b="0" i="0" dirty="0">
                    <a:solidFill>
                      <a:srgbClr val="2000FF"/>
                    </a:solidFill>
                    <a:effectLst/>
                  </a:rPr>
                  <a:t>frontend and backend teams should have collaborated more</a:t>
                </a:r>
                <a:r>
                  <a:rPr lang="en-GB" sz="1200" b="0" i="0" dirty="0">
                    <a:solidFill>
                      <a:srgbClr val="1F1F1F"/>
                    </a:solidFill>
                    <a:effectLst/>
                  </a:rPr>
                  <a:t>. Maybe instead of separating the frontend and backend completely, some members should have been in both to better understand the needs of each group that the other group could provide. </a:t>
                </a:r>
                <a:endParaRPr lang="en-BE" sz="12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95FC0600-2BB4-74D5-A806-0EB93898CDDF}"/>
                </a:ext>
              </a:extLst>
            </p:cNvPr>
            <p:cNvPicPr>
              <a:picLocks noChangeAspect="1"/>
            </p:cNvPicPr>
            <p:nvPr/>
          </p:nvPicPr>
          <p:blipFill>
            <a:blip r:embed="rId6"/>
            <a:stretch>
              <a:fillRect/>
            </a:stretch>
          </p:blipFill>
          <p:spPr>
            <a:xfrm>
              <a:off x="519483" y="2464283"/>
              <a:ext cx="482062" cy="719600"/>
            </a:xfrm>
            <a:prstGeom prst="rect">
              <a:avLst/>
            </a:prstGeom>
          </p:spPr>
        </p:pic>
      </p:grpSp>
      <p:sp>
        <p:nvSpPr>
          <p:cNvPr id="3" name="TextBox 2">
            <a:extLst>
              <a:ext uri="{FF2B5EF4-FFF2-40B4-BE49-F238E27FC236}">
                <a16:creationId xmlns:a16="http://schemas.microsoft.com/office/drawing/2014/main" id="{ADA09EFA-E998-65CE-5740-BB808EE795D3}"/>
              </a:ext>
            </a:extLst>
          </p:cNvPr>
          <p:cNvSpPr txBox="1"/>
          <p:nvPr/>
        </p:nvSpPr>
        <p:spPr>
          <a:xfrm>
            <a:off x="2894648" y="3210044"/>
            <a:ext cx="6200774" cy="369332"/>
          </a:xfrm>
          <a:prstGeom prst="rect">
            <a:avLst/>
          </a:prstGeom>
          <a:noFill/>
        </p:spPr>
        <p:txBody>
          <a:bodyPr wrap="square">
            <a:spAutoFit/>
          </a:bodyPr>
          <a:lstStyle/>
          <a:p>
            <a:r>
              <a:rPr lang="en-GB" b="0" i="0" dirty="0">
                <a:solidFill>
                  <a:srgbClr val="1F1F1F"/>
                </a:solidFill>
                <a:effectLst/>
                <a:latin typeface="Google Sans"/>
              </a:rPr>
              <a:t>Learning Curve of using the Software</a:t>
            </a:r>
            <a:endParaRPr lang="en-US" dirty="0"/>
          </a:p>
        </p:txBody>
      </p:sp>
    </p:spTree>
    <p:extLst>
      <p:ext uri="{BB962C8B-B14F-4D97-AF65-F5344CB8AC3E}">
        <p14:creationId xmlns:p14="http://schemas.microsoft.com/office/powerpoint/2010/main" val="39908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6F11-822D-E0D0-D516-AA05BBEF8B11}"/>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A8AA7094-0C3C-E1B9-0BA6-614173F3CEBA}"/>
              </a:ext>
            </a:extLst>
          </p:cNvPr>
          <p:cNvSpPr>
            <a:spLocks noGrp="1"/>
          </p:cNvSpPr>
          <p:nvPr>
            <p:ph idx="1"/>
          </p:nvPr>
        </p:nvSpPr>
        <p:spPr/>
        <p:txBody>
          <a:bodyPr/>
          <a:lstStyle/>
          <a:p>
            <a:pPr lvl="1"/>
            <a:r>
              <a:rPr lang="en-BE" sz="3200" dirty="0"/>
              <a:t>DP I should be submitted tonight</a:t>
            </a:r>
          </a:p>
          <a:p>
            <a:pPr lvl="1"/>
            <a:r>
              <a:rPr lang="en-BE" sz="3200" dirty="0"/>
              <a:t>Start working on your DP II – Due Date: March 26th, 2024</a:t>
            </a:r>
          </a:p>
          <a:p>
            <a:pPr lvl="1"/>
            <a:r>
              <a:rPr lang="en-BE" sz="3200" dirty="0"/>
              <a:t>I will be make a few updates on DP II tomorrow</a:t>
            </a:r>
          </a:p>
          <a:p>
            <a:pPr lvl="1"/>
            <a:endParaRPr lang="en-BE" dirty="0"/>
          </a:p>
          <a:p>
            <a:pPr lvl="1"/>
            <a:endParaRPr lang="en-BE" dirty="0"/>
          </a:p>
          <a:p>
            <a:pPr lvl="1"/>
            <a:endParaRPr lang="en-BE" dirty="0"/>
          </a:p>
        </p:txBody>
      </p:sp>
    </p:spTree>
    <p:extLst>
      <p:ext uri="{BB962C8B-B14F-4D97-AF65-F5344CB8AC3E}">
        <p14:creationId xmlns:p14="http://schemas.microsoft.com/office/powerpoint/2010/main" val="350675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42340" y="1479716"/>
            <a:ext cx="3450655" cy="2488341"/>
            <a:chOff x="407749" y="940659"/>
            <a:chExt cx="3450655" cy="2488341"/>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243224"/>
              <a:chOff x="11048547" y="9054858"/>
              <a:chExt cx="3450655" cy="3231897"/>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29"/>
                <a:ext cx="3255869" cy="2882264"/>
              </a:xfrm>
              <a:prstGeom prst="rect">
                <a:avLst/>
              </a:prstGeom>
            </p:spPr>
            <p:txBody>
              <a:bodyPr wrap="square">
                <a:spAutoFit/>
              </a:bodyPr>
              <a:lstStyle/>
              <a:p>
                <a:r>
                  <a:rPr lang="en-BE" sz="1300" dirty="0"/>
                  <a:t>[R2] </a:t>
                </a:r>
                <a:r>
                  <a:rPr lang="en-US" sz="1300" b="1" dirty="0">
                    <a:solidFill>
                      <a:srgbClr val="2000FF"/>
                    </a:solidFill>
                  </a:rPr>
                  <a:t>Communication Difficulties</a:t>
                </a:r>
                <a:r>
                  <a:rPr lang="en-GB" sz="1300" b="0" i="0" dirty="0">
                    <a:solidFill>
                      <a:srgbClr val="1F1F1F"/>
                    </a:solidFill>
                    <a:effectLst/>
                  </a:rPr>
                  <a:t>. </a:t>
                </a:r>
                <a:r>
                  <a:rPr lang="en-GB" sz="1400" b="0" i="0" dirty="0">
                    <a:solidFill>
                      <a:srgbClr val="1F1F1F"/>
                    </a:solidFill>
                    <a:effectLst/>
                    <a:latin typeface="Google Sans"/>
                  </a:rPr>
                  <a:t>Most of the team were hard to communicate with at the beginning. […], we had a meeting discussing the best platform to reach out on. After this meeting, most of the team was easy to get a hold of, but few were still hard to communicate with. </a:t>
                </a:r>
                <a:br>
                  <a:rPr lang="en-GB" sz="1400" dirty="0"/>
                </a:br>
                <a:br>
                  <a:rPr lang="en-GB" sz="1300" dirty="0"/>
                </a:br>
                <a:endParaRPr lang="en-BE" sz="13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519483" y="2709400"/>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2326186"/>
            <a:chOff x="166718" y="940659"/>
            <a:chExt cx="3732989" cy="2326186"/>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1938946"/>
              <a:chOff x="10807516" y="9054859"/>
              <a:chExt cx="3732989" cy="279351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9"/>
                <a:ext cx="3732989" cy="279351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1995414"/>
              </a:xfrm>
              <a:prstGeom prst="rect">
                <a:avLst/>
              </a:prstGeom>
            </p:spPr>
            <p:txBody>
              <a:bodyPr wrap="square">
                <a:spAutoFit/>
              </a:bodyPr>
              <a:lstStyle/>
              <a:p>
                <a:r>
                  <a:rPr lang="en-BE" sz="1300" dirty="0"/>
                  <a:t>[R2] </a:t>
                </a:r>
                <a:r>
                  <a:rPr lang="en-GB" sz="1300" b="1" i="0" dirty="0">
                    <a:solidFill>
                      <a:srgbClr val="2000FF"/>
                    </a:solidFill>
                    <a:effectLst/>
                    <a:latin typeface="Google Sans"/>
                  </a:rPr>
                  <a:t>Time Management</a:t>
                </a:r>
                <a:r>
                  <a:rPr lang="en-GB" sz="1300" b="0" i="0" dirty="0">
                    <a:solidFill>
                      <a:srgbClr val="1F1F1F"/>
                    </a:solidFill>
                    <a:effectLst/>
                  </a:rPr>
                  <a:t>. </a:t>
                </a:r>
                <a:r>
                  <a:rPr lang="en-GB" sz="1400" b="0" i="0" dirty="0">
                    <a:solidFill>
                      <a:srgbClr val="1F1F1F"/>
                    </a:solidFill>
                    <a:effectLst/>
                    <a:latin typeface="Google Sans"/>
                  </a:rPr>
                  <a:t>Regarding time management, even if you started working on the project immediately (start of October). You'd be surprised how short of an amount of time 2 to 2.5 months is. We barely deployed a minimum viable product.</a:t>
                </a: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299350" y="2547245"/>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849030" y="1924765"/>
            <a:ext cx="4004845" cy="2376606"/>
            <a:chOff x="166718" y="940659"/>
            <a:chExt cx="4004845" cy="2376606"/>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2106206"/>
              <a:chOff x="10807516" y="9054858"/>
              <a:chExt cx="4004845" cy="3034490"/>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30344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2283640"/>
              </a:xfrm>
              <a:prstGeom prst="rect">
                <a:avLst/>
              </a:prstGeom>
            </p:spPr>
            <p:txBody>
              <a:bodyPr wrap="square">
                <a:spAutoFit/>
              </a:bodyPr>
              <a:lstStyle/>
              <a:p>
                <a:r>
                  <a:rPr lang="en-BE" sz="1300" dirty="0"/>
                  <a:t>[R2]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Task planning was difficult due to the difference in experience plus some tasks taking more time than expected. The latter parts of the project had many missed deadlines that resulted in a rushed final 2 weeks of development. </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44977" y="2597665"/>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616209"/>
              </a:xfrm>
              <a:prstGeom prst="rect">
                <a:avLst/>
              </a:prstGeom>
            </p:spPr>
            <p:txBody>
              <a:bodyPr wrap="square">
                <a:spAutoFit/>
              </a:bodyPr>
              <a:lstStyle/>
              <a:p>
                <a:r>
                  <a:rPr lang="en-BE" sz="1300" dirty="0"/>
                  <a:t>[R2</a:t>
                </a:r>
                <a:r>
                  <a:rPr lang="en-BE" sz="1300" b="1" dirty="0"/>
                  <a:t>]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I couldn't have asked more of the 2 leaders we had. They were students with no experience that was on front end, but they both put in a lot of work beyond coding. Creating tasks and identifying requirements was a lot more work that they did to the best of their ability. </a:t>
                </a: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grpSp>
        <p:nvGrpSpPr>
          <p:cNvPr id="29" name="Group 28">
            <a:extLst>
              <a:ext uri="{FF2B5EF4-FFF2-40B4-BE49-F238E27FC236}">
                <a16:creationId xmlns:a16="http://schemas.microsoft.com/office/drawing/2014/main" id="{6EC93E25-EA7E-0DD0-5B7B-B21019751BE8}"/>
              </a:ext>
            </a:extLst>
          </p:cNvPr>
          <p:cNvGrpSpPr/>
          <p:nvPr/>
        </p:nvGrpSpPr>
        <p:grpSpPr>
          <a:xfrm>
            <a:off x="4701716" y="4545180"/>
            <a:ext cx="3450655" cy="2009095"/>
            <a:chOff x="407749" y="940658"/>
            <a:chExt cx="3450655" cy="2009095"/>
          </a:xfrm>
        </p:grpSpPr>
        <p:grpSp>
          <p:nvGrpSpPr>
            <p:cNvPr id="30" name="Group 29">
              <a:extLst>
                <a:ext uri="{FF2B5EF4-FFF2-40B4-BE49-F238E27FC236}">
                  <a16:creationId xmlns:a16="http://schemas.microsoft.com/office/drawing/2014/main" id="{A87F9D31-1FA7-7F5A-E518-8A2F42A520C7}"/>
                </a:ext>
              </a:extLst>
            </p:cNvPr>
            <p:cNvGrpSpPr/>
            <p:nvPr/>
          </p:nvGrpSpPr>
          <p:grpSpPr>
            <a:xfrm>
              <a:off x="407749" y="940658"/>
              <a:ext cx="3450655" cy="1523625"/>
              <a:chOff x="11048547" y="9054858"/>
              <a:chExt cx="3450655" cy="2195144"/>
            </a:xfrm>
          </p:grpSpPr>
          <p:pic>
            <p:nvPicPr>
              <p:cNvPr id="32" name="Picture 6" descr="Callout png images | PNGWing">
                <a:extLst>
                  <a:ext uri="{FF2B5EF4-FFF2-40B4-BE49-F238E27FC236}">
                    <a16:creationId xmlns:a16="http://schemas.microsoft.com/office/drawing/2014/main" id="{D04D6135-72BC-DCEA-B161-F01DC8133B8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9514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D9914F54-1302-DF31-07F8-6DA084EC233D}"/>
                  </a:ext>
                </a:extLst>
              </p:cNvPr>
              <p:cNvSpPr/>
              <p:nvPr/>
            </p:nvSpPr>
            <p:spPr>
              <a:xfrm>
                <a:off x="11160281" y="9158529"/>
                <a:ext cx="3255869" cy="1729359"/>
              </a:xfrm>
              <a:prstGeom prst="rect">
                <a:avLst/>
              </a:prstGeom>
            </p:spPr>
            <p:txBody>
              <a:bodyPr wrap="square">
                <a:spAutoFit/>
              </a:bodyPr>
              <a:lstStyle/>
              <a:p>
                <a:pPr algn="just"/>
                <a:r>
                  <a:rPr lang="en-BE" sz="1200" dirty="0"/>
                  <a:t>[R16]. </a:t>
                </a:r>
                <a:r>
                  <a:rPr lang="en-GB" sz="1200" b="1" dirty="0">
                    <a:solidFill>
                      <a:srgbClr val="2000FF"/>
                    </a:solidFill>
                    <a:latin typeface="Google Sans"/>
                  </a:rPr>
                  <a:t>Time management </a:t>
                </a:r>
                <a:r>
                  <a:rPr lang="en-BE" sz="1200" b="1" dirty="0">
                    <a:solidFill>
                      <a:srgbClr val="2000FF"/>
                    </a:solidFill>
                  </a:rPr>
                  <a:t>--</a:t>
                </a:r>
                <a:r>
                  <a:rPr lang="en-BE" sz="1200" dirty="0">
                    <a:solidFill>
                      <a:srgbClr val="2000FF"/>
                    </a:solidFill>
                  </a:rPr>
                  <a:t> </a:t>
                </a:r>
                <a:r>
                  <a:rPr lang="en-GB" sz="1200" b="0" i="0" dirty="0">
                    <a:solidFill>
                      <a:srgbClr val="1F1F1F"/>
                    </a:solidFill>
                    <a:effectLst/>
                  </a:rPr>
                  <a:t>Sometimes some team members cannot join the meeting because they do not have time, So I think time management will be a challenge than other reasons.</a:t>
                </a:r>
                <a:endParaRPr lang="en-BE" sz="1200" dirty="0"/>
              </a:p>
              <a:p>
                <a:pPr algn="just"/>
                <a:endParaRPr lang="en-BE" sz="12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8F49476D-16C4-CDDE-8604-E3CDC7798831}"/>
                </a:ext>
              </a:extLst>
            </p:cNvPr>
            <p:cNvPicPr>
              <a:picLocks noChangeAspect="1"/>
            </p:cNvPicPr>
            <p:nvPr/>
          </p:nvPicPr>
          <p:blipFill>
            <a:blip r:embed="rId5"/>
            <a:stretch>
              <a:fillRect/>
            </a:stretch>
          </p:blipFill>
          <p:spPr>
            <a:xfrm>
              <a:off x="519483" y="2230153"/>
              <a:ext cx="482062" cy="719600"/>
            </a:xfrm>
            <a:prstGeom prst="rect">
              <a:avLst/>
            </a:prstGeom>
          </p:spPr>
        </p:pic>
      </p:grpSp>
    </p:spTree>
    <p:extLst>
      <p:ext uri="{BB962C8B-B14F-4D97-AF65-F5344CB8AC3E}">
        <p14:creationId xmlns:p14="http://schemas.microsoft.com/office/powerpoint/2010/main" val="36322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33332" y="1479716"/>
            <a:ext cx="3459663" cy="2524515"/>
            <a:chOff x="398741" y="940659"/>
            <a:chExt cx="3459663" cy="2524515"/>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336910"/>
              <a:chOff x="11048547" y="9054858"/>
              <a:chExt cx="3450655" cy="3366874"/>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668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30"/>
                <a:ext cx="3255869" cy="2616209"/>
              </a:xfrm>
              <a:prstGeom prst="rect">
                <a:avLst/>
              </a:prstGeom>
            </p:spPr>
            <p:txBody>
              <a:bodyPr wrap="square">
                <a:spAutoFit/>
              </a:bodyPr>
              <a:lstStyle/>
              <a:p>
                <a:r>
                  <a:rPr lang="en-BE" sz="1400" dirty="0"/>
                  <a:t>[R10] </a:t>
                </a:r>
                <a:r>
                  <a:rPr lang="en-US" sz="1400" b="1" dirty="0">
                    <a:solidFill>
                      <a:srgbClr val="2000FF"/>
                    </a:solidFill>
                  </a:rPr>
                  <a:t>Communication Difficulties</a:t>
                </a:r>
                <a:r>
                  <a:rPr lang="en-GB" sz="1400" b="0" i="0" dirty="0">
                    <a:solidFill>
                      <a:srgbClr val="1F1F1F"/>
                    </a:solidFill>
                    <a:effectLst/>
                  </a:rPr>
                  <a:t>. </a:t>
                </a:r>
                <a:r>
                  <a:rPr lang="en-GB" sz="1400" b="0" i="0" dirty="0">
                    <a:solidFill>
                      <a:srgbClr val="1F1F1F"/>
                    </a:solidFill>
                    <a:effectLst/>
                    <a:latin typeface="Google Sans"/>
                  </a:rPr>
                  <a:t>A team that cannot communicate is not a team. […], any break down of communication during the project is problematic. […], if members cannot communicate effectively between each other, productivity and efficiency are dampened. </a:t>
                </a:r>
                <a:br>
                  <a:rPr lang="en-GB" sz="1400" dirty="0"/>
                </a:br>
                <a:endParaRPr lang="en-BE"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398741" y="2745574"/>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3084491"/>
            <a:chOff x="166718" y="940659"/>
            <a:chExt cx="3732989" cy="3084491"/>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3044741"/>
              <a:chOff x="10807516" y="9054858"/>
              <a:chExt cx="3732989" cy="438667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3732989" cy="438667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3303517"/>
              </a:xfrm>
              <a:prstGeom prst="rect">
                <a:avLst/>
              </a:prstGeom>
            </p:spPr>
            <p:txBody>
              <a:bodyPr wrap="square">
                <a:spAutoFit/>
              </a:bodyPr>
              <a:lstStyle/>
              <a:p>
                <a:r>
                  <a:rPr lang="en-BE" sz="1300" dirty="0"/>
                  <a:t>[R10] </a:t>
                </a:r>
                <a:r>
                  <a:rPr lang="en-GB" sz="1300" b="1" i="0" dirty="0">
                    <a:solidFill>
                      <a:srgbClr val="2000FF"/>
                    </a:solidFill>
                    <a:effectLst/>
                    <a:latin typeface="Google Sans"/>
                  </a:rPr>
                  <a:t>Time Management</a:t>
                </a:r>
                <a:r>
                  <a:rPr lang="en-GB" sz="1300" b="0" i="0" dirty="0">
                    <a:solidFill>
                      <a:srgbClr val="1F1F1F"/>
                    </a:solidFill>
                    <a:effectLst/>
                  </a:rPr>
                  <a:t>. </a:t>
                </a:r>
                <a:r>
                  <a:rPr lang="en-GB" sz="1300" b="0" i="0" dirty="0">
                    <a:solidFill>
                      <a:srgbClr val="1F1F1F"/>
                    </a:solidFill>
                    <a:effectLst/>
                    <a:latin typeface="Google Sans"/>
                  </a:rPr>
                  <a:t>This is the most important part of this category, yet it is the second responsibility of a leader. If you cannot manage your time as a leader, you wont be able to handle the regular randomness of a team, and the team will either replace you or fall apart. Both are not ideal. Similarly, if the members do not manage their time well, they will not meet deadlines, producing an unhappy client and possibly failing as a whole. </a:t>
                </a:r>
                <a:br>
                  <a:rPr lang="en-GB" sz="1300" dirty="0"/>
                </a:b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327252" y="3305550"/>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733081" y="915290"/>
            <a:ext cx="4004845" cy="3512650"/>
            <a:chOff x="166718" y="940659"/>
            <a:chExt cx="4004845" cy="3512650"/>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3512650"/>
              <a:chOff x="10807516" y="9054858"/>
              <a:chExt cx="4004845" cy="5060807"/>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506080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3835628"/>
              </a:xfrm>
              <a:prstGeom prst="rect">
                <a:avLst/>
              </a:prstGeom>
            </p:spPr>
            <p:txBody>
              <a:bodyPr wrap="square">
                <a:spAutoFit/>
              </a:bodyPr>
              <a:lstStyle/>
              <a:p>
                <a:r>
                  <a:rPr lang="en-BE" sz="1300" dirty="0"/>
                  <a:t>[R10]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 setting and keeping deadlines is simply a matter of self-</a:t>
                </a:r>
                <a:r>
                  <a:rPr lang="en-GB" sz="1400" b="0" i="0" dirty="0" err="1">
                    <a:solidFill>
                      <a:srgbClr val="1F1F1F"/>
                    </a:solidFill>
                    <a:effectLst/>
                    <a:latin typeface="Google Sans"/>
                  </a:rPr>
                  <a:t>accoutability</a:t>
                </a:r>
                <a:r>
                  <a:rPr lang="en-GB" sz="1400" b="0" i="0" dirty="0">
                    <a:solidFill>
                      <a:srgbClr val="1F1F1F"/>
                    </a:solidFill>
                    <a:effectLst/>
                    <a:latin typeface="Google Sans"/>
                  </a:rPr>
                  <a:t>. […] My only advice regarding planning is "get to know your people". If you know your people, you will know who will work and who will slack. Failing to know the team kills the team. This applies to both leadership and membership, people might look up to a strong leader but if you are paired with someone useless, you will not be very happy to find that out the day of the deliverable.</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94557" y="3593996"/>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904434"/>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This is a large part of every team, but it </a:t>
                </a:r>
                <a:r>
                  <a:rPr lang="en-GB" sz="1400" b="0" i="0" dirty="0" err="1">
                    <a:solidFill>
                      <a:srgbClr val="1F1F1F"/>
                    </a:solidFill>
                    <a:effectLst/>
                    <a:latin typeface="Google Sans"/>
                  </a:rPr>
                  <a:t>isnt</a:t>
                </a:r>
                <a:r>
                  <a:rPr lang="en-GB" sz="1400" b="0" i="0" dirty="0">
                    <a:solidFill>
                      <a:srgbClr val="1F1F1F"/>
                    </a:solidFill>
                    <a:effectLst/>
                    <a:latin typeface="Google Sans"/>
                  </a:rPr>
                  <a:t> so much about following a plan as it is to "Get to know your people", understand them. Be balanced. That is being both able to empathize, but teach, scold, but don't burn them, and if it really takes it, get into whatever their doing, and help them. </a:t>
                </a:r>
                <a:br>
                  <a:rPr lang="en-GB" sz="1300" dirty="0"/>
                </a:b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grpSp>
        <p:nvGrpSpPr>
          <p:cNvPr id="24" name="Group 23">
            <a:extLst>
              <a:ext uri="{FF2B5EF4-FFF2-40B4-BE49-F238E27FC236}">
                <a16:creationId xmlns:a16="http://schemas.microsoft.com/office/drawing/2014/main" id="{DBF5924C-992C-AD5C-9169-D95D3994E86A}"/>
              </a:ext>
            </a:extLst>
          </p:cNvPr>
          <p:cNvGrpSpPr/>
          <p:nvPr/>
        </p:nvGrpSpPr>
        <p:grpSpPr>
          <a:xfrm>
            <a:off x="4601077" y="4134113"/>
            <a:ext cx="3450655" cy="2495895"/>
            <a:chOff x="407749" y="940659"/>
            <a:chExt cx="3450655" cy="2495895"/>
          </a:xfrm>
        </p:grpSpPr>
        <p:grpSp>
          <p:nvGrpSpPr>
            <p:cNvPr id="25" name="Group 24">
              <a:extLst>
                <a:ext uri="{FF2B5EF4-FFF2-40B4-BE49-F238E27FC236}">
                  <a16:creationId xmlns:a16="http://schemas.microsoft.com/office/drawing/2014/main" id="{0B9FE348-0BC2-8C1A-CA3D-9CD817830D21}"/>
                </a:ext>
              </a:extLst>
            </p:cNvPr>
            <p:cNvGrpSpPr/>
            <p:nvPr/>
          </p:nvGrpSpPr>
          <p:grpSpPr>
            <a:xfrm>
              <a:off x="407749" y="940659"/>
              <a:ext cx="3450655" cy="2292934"/>
              <a:chOff x="11048547" y="9054858"/>
              <a:chExt cx="3450655" cy="3303516"/>
            </a:xfrm>
          </p:grpSpPr>
          <p:pic>
            <p:nvPicPr>
              <p:cNvPr id="27" name="Picture 6" descr="Callout png images | PNGWing">
                <a:extLst>
                  <a:ext uri="{FF2B5EF4-FFF2-40B4-BE49-F238E27FC236}">
                    <a16:creationId xmlns:a16="http://schemas.microsoft.com/office/drawing/2014/main" id="{CBDDCF3D-85CD-5CD2-5D07-F5CD5880F0C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0351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1C46BFB-2860-61D1-96FA-232620CF87F9}"/>
                  </a:ext>
                </a:extLst>
              </p:cNvPr>
              <p:cNvSpPr/>
              <p:nvPr/>
            </p:nvSpPr>
            <p:spPr>
              <a:xfrm>
                <a:off x="11160281" y="9158529"/>
                <a:ext cx="3255869" cy="2305811"/>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The most important thing about leadership, is proving your capable to your team to lead them. You need their utmost trust, because there will come a time when they let go. And if you’re not ready, everything will fall apart. </a:t>
                </a:r>
                <a:endParaRPr lang="en-BE"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31A511BA-C7C9-D116-C375-BF41CC92D942}"/>
                </a:ext>
              </a:extLst>
            </p:cNvPr>
            <p:cNvPicPr>
              <a:picLocks noChangeAspect="1"/>
            </p:cNvPicPr>
            <p:nvPr/>
          </p:nvPicPr>
          <p:blipFill>
            <a:blip r:embed="rId5"/>
            <a:stretch>
              <a:fillRect/>
            </a:stretch>
          </p:blipFill>
          <p:spPr>
            <a:xfrm>
              <a:off x="519483" y="2716954"/>
              <a:ext cx="482062" cy="719600"/>
            </a:xfrm>
            <a:prstGeom prst="rect">
              <a:avLst/>
            </a:prstGeom>
          </p:spPr>
        </p:pic>
      </p:grpSp>
    </p:spTree>
    <p:extLst>
      <p:ext uri="{BB962C8B-B14F-4D97-AF65-F5344CB8AC3E}">
        <p14:creationId xmlns:p14="http://schemas.microsoft.com/office/powerpoint/2010/main" val="21472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 name="Group 1">
            <a:extLst>
              <a:ext uri="{FF2B5EF4-FFF2-40B4-BE49-F238E27FC236}">
                <a16:creationId xmlns:a16="http://schemas.microsoft.com/office/drawing/2014/main" id="{494332BB-48D2-21D4-10BF-71B21C12BCA5}"/>
              </a:ext>
            </a:extLst>
          </p:cNvPr>
          <p:cNvGrpSpPr/>
          <p:nvPr/>
        </p:nvGrpSpPr>
        <p:grpSpPr>
          <a:xfrm>
            <a:off x="555432" y="2035102"/>
            <a:ext cx="3455664" cy="2276975"/>
            <a:chOff x="402740" y="940659"/>
            <a:chExt cx="3455664" cy="2276975"/>
          </a:xfrm>
        </p:grpSpPr>
        <p:grpSp>
          <p:nvGrpSpPr>
            <p:cNvPr id="3" name="Group 2">
              <a:extLst>
                <a:ext uri="{FF2B5EF4-FFF2-40B4-BE49-F238E27FC236}">
                  <a16:creationId xmlns:a16="http://schemas.microsoft.com/office/drawing/2014/main" id="{C99B0502-4356-2827-84DF-172AE65DDEA2}"/>
                </a:ext>
              </a:extLst>
            </p:cNvPr>
            <p:cNvGrpSpPr/>
            <p:nvPr/>
          </p:nvGrpSpPr>
          <p:grpSpPr>
            <a:xfrm>
              <a:off x="407749" y="940659"/>
              <a:ext cx="3450655" cy="1981415"/>
              <a:chOff x="11048547" y="9054858"/>
              <a:chExt cx="3450655" cy="2854699"/>
            </a:xfrm>
          </p:grpSpPr>
          <p:pic>
            <p:nvPicPr>
              <p:cNvPr id="6" name="Picture 6" descr="Callout png images | PNGWing">
                <a:extLst>
                  <a:ext uri="{FF2B5EF4-FFF2-40B4-BE49-F238E27FC236}">
                    <a16:creationId xmlns:a16="http://schemas.microsoft.com/office/drawing/2014/main" id="{B5F008E9-B6B7-D1EF-DED1-57EC9659625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8546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2106E9B-EA8D-99F4-2FE0-591CB63A4F3F}"/>
                  </a:ext>
                </a:extLst>
              </p:cNvPr>
              <p:cNvSpPr/>
              <p:nvPr/>
            </p:nvSpPr>
            <p:spPr>
              <a:xfrm>
                <a:off x="11160281" y="9158529"/>
                <a:ext cx="3255869" cy="1995414"/>
              </a:xfrm>
              <a:prstGeom prst="rect">
                <a:avLst/>
              </a:prstGeom>
            </p:spPr>
            <p:txBody>
              <a:bodyPr wrap="square">
                <a:spAutoFit/>
              </a:bodyPr>
              <a:lstStyle/>
              <a:p>
                <a:pPr algn="just"/>
                <a:r>
                  <a:rPr lang="en-BE" sz="1400" dirty="0"/>
                  <a:t>[R6]. </a:t>
                </a:r>
                <a:r>
                  <a:rPr lang="en-GB" sz="1400" b="0" i="0" dirty="0">
                    <a:solidFill>
                      <a:srgbClr val="1F1F1F"/>
                    </a:solidFill>
                    <a:effectLst/>
                  </a:rPr>
                  <a:t>One suggestion would be to all be on top of things and start as soon as you can to get to know your group members and their strengths and weaknesses so that we can all help each other. My team and I made very sure that we did that. </a:t>
                </a:r>
                <a:endParaRPr lang="en-GB"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5DC3217C-B3C1-4034-583F-1B02D23E778C}"/>
                </a:ext>
              </a:extLst>
            </p:cNvPr>
            <p:cNvPicPr>
              <a:picLocks noChangeAspect="1"/>
            </p:cNvPicPr>
            <p:nvPr/>
          </p:nvPicPr>
          <p:blipFill>
            <a:blip r:embed="rId5"/>
            <a:stretch>
              <a:fillRect/>
            </a:stretch>
          </p:blipFill>
          <p:spPr>
            <a:xfrm>
              <a:off x="402740" y="2498034"/>
              <a:ext cx="482062" cy="719600"/>
            </a:xfrm>
            <a:prstGeom prst="rect">
              <a:avLst/>
            </a:prstGeom>
          </p:spPr>
        </p:pic>
      </p:grpSp>
      <p:grpSp>
        <p:nvGrpSpPr>
          <p:cNvPr id="8" name="Group 7">
            <a:extLst>
              <a:ext uri="{FF2B5EF4-FFF2-40B4-BE49-F238E27FC236}">
                <a16:creationId xmlns:a16="http://schemas.microsoft.com/office/drawing/2014/main" id="{4BE07AA9-B6CD-373A-EDA1-B12475E8BD07}"/>
              </a:ext>
            </a:extLst>
          </p:cNvPr>
          <p:cNvGrpSpPr/>
          <p:nvPr/>
        </p:nvGrpSpPr>
        <p:grpSpPr>
          <a:xfrm>
            <a:off x="7644525" y="1799298"/>
            <a:ext cx="4213177" cy="3278369"/>
            <a:chOff x="34358" y="940660"/>
            <a:chExt cx="4213177" cy="3278369"/>
          </a:xfrm>
        </p:grpSpPr>
        <p:grpSp>
          <p:nvGrpSpPr>
            <p:cNvPr id="10" name="Group 9">
              <a:extLst>
                <a:ext uri="{FF2B5EF4-FFF2-40B4-BE49-F238E27FC236}">
                  <a16:creationId xmlns:a16="http://schemas.microsoft.com/office/drawing/2014/main" id="{395C7871-952C-5882-ABCE-5432A4182C4F}"/>
                </a:ext>
              </a:extLst>
            </p:cNvPr>
            <p:cNvGrpSpPr/>
            <p:nvPr/>
          </p:nvGrpSpPr>
          <p:grpSpPr>
            <a:xfrm>
              <a:off x="34358" y="940660"/>
              <a:ext cx="4213177" cy="3072382"/>
              <a:chOff x="10675156" y="9054858"/>
              <a:chExt cx="4213177" cy="4426496"/>
            </a:xfrm>
          </p:grpSpPr>
          <p:pic>
            <p:nvPicPr>
              <p:cNvPr id="12" name="Picture 6" descr="Callout png images | PNGWing">
                <a:extLst>
                  <a:ext uri="{FF2B5EF4-FFF2-40B4-BE49-F238E27FC236}">
                    <a16:creationId xmlns:a16="http://schemas.microsoft.com/office/drawing/2014/main" id="{D663A175-5A61-73BE-4932-723707273E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75156" y="9054858"/>
                <a:ext cx="4213177" cy="44264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21659BB-0A06-434B-CE9C-17CB77F566B7}"/>
                  </a:ext>
                </a:extLst>
              </p:cNvPr>
              <p:cNvSpPr/>
              <p:nvPr/>
            </p:nvSpPr>
            <p:spPr>
              <a:xfrm>
                <a:off x="10901298" y="9158529"/>
                <a:ext cx="3760891" cy="3237004"/>
              </a:xfrm>
              <a:prstGeom prst="rect">
                <a:avLst/>
              </a:prstGeom>
            </p:spPr>
            <p:txBody>
              <a:bodyPr wrap="square">
                <a:spAutoFit/>
              </a:bodyPr>
              <a:lstStyle/>
              <a:p>
                <a:pPr algn="just"/>
                <a:r>
                  <a:rPr lang="en-BE" sz="1400" dirty="0"/>
                  <a:t>[R2]. </a:t>
                </a:r>
                <a:r>
                  <a:rPr lang="en-GB" sz="1400" dirty="0">
                    <a:solidFill>
                      <a:srgbClr val="1F1F1F"/>
                    </a:solidFill>
                  </a:rPr>
                  <a:t>We</a:t>
                </a:r>
                <a:r>
                  <a:rPr lang="en-GB" sz="1400" b="0" i="0" dirty="0">
                    <a:solidFill>
                      <a:srgbClr val="1F1F1F"/>
                    </a:solidFill>
                    <a:effectLst/>
                  </a:rPr>
                  <a:t> would have established a much, much better way of holding people accountable for work from the first week we began the group. We tried to be lenient with people at the start because learning a new development platform […] can be difficult; however, the level that the lack of participation reached in the last months was insurmountable. For DP1, we should have kept a much stricter log of the work that people were and weren't doing.</a:t>
                </a:r>
                <a:endParaRPr lang="en-BE" sz="14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8C8CE118-3F7C-8227-4C66-893FD3D511AD}"/>
                </a:ext>
              </a:extLst>
            </p:cNvPr>
            <p:cNvPicPr>
              <a:picLocks noChangeAspect="1"/>
            </p:cNvPicPr>
            <p:nvPr/>
          </p:nvPicPr>
          <p:blipFill>
            <a:blip r:embed="rId5"/>
            <a:stretch>
              <a:fillRect/>
            </a:stretch>
          </p:blipFill>
          <p:spPr>
            <a:xfrm>
              <a:off x="304802" y="3499429"/>
              <a:ext cx="482062" cy="719600"/>
            </a:xfrm>
            <a:prstGeom prst="rect">
              <a:avLst/>
            </a:prstGeom>
          </p:spPr>
        </p:pic>
      </p:grpSp>
      <p:grpSp>
        <p:nvGrpSpPr>
          <p:cNvPr id="14" name="Group 13">
            <a:extLst>
              <a:ext uri="{FF2B5EF4-FFF2-40B4-BE49-F238E27FC236}">
                <a16:creationId xmlns:a16="http://schemas.microsoft.com/office/drawing/2014/main" id="{825C47DC-2E44-DA10-8872-CB6E83799F56}"/>
              </a:ext>
            </a:extLst>
          </p:cNvPr>
          <p:cNvGrpSpPr/>
          <p:nvPr/>
        </p:nvGrpSpPr>
        <p:grpSpPr>
          <a:xfrm>
            <a:off x="252952" y="5037462"/>
            <a:ext cx="2630482" cy="1673707"/>
            <a:chOff x="849334" y="957152"/>
            <a:chExt cx="2630482" cy="1167519"/>
          </a:xfrm>
        </p:grpSpPr>
        <p:grpSp>
          <p:nvGrpSpPr>
            <p:cNvPr id="15" name="Group 14">
              <a:extLst>
                <a:ext uri="{FF2B5EF4-FFF2-40B4-BE49-F238E27FC236}">
                  <a16:creationId xmlns:a16="http://schemas.microsoft.com/office/drawing/2014/main" id="{5EEBC0E5-A3F7-EF06-1C5C-F097FD29C40B}"/>
                </a:ext>
              </a:extLst>
            </p:cNvPr>
            <p:cNvGrpSpPr/>
            <p:nvPr/>
          </p:nvGrpSpPr>
          <p:grpSpPr>
            <a:xfrm>
              <a:off x="1023389" y="957152"/>
              <a:ext cx="2456427" cy="895985"/>
              <a:chOff x="11664187" y="9078618"/>
              <a:chExt cx="2456427" cy="1290879"/>
            </a:xfrm>
          </p:grpSpPr>
          <p:pic>
            <p:nvPicPr>
              <p:cNvPr id="17" name="Picture 6" descr="Callout png images | PNGWing">
                <a:extLst>
                  <a:ext uri="{FF2B5EF4-FFF2-40B4-BE49-F238E27FC236}">
                    <a16:creationId xmlns:a16="http://schemas.microsoft.com/office/drawing/2014/main" id="{BDD356EB-DDE3-DBBB-5F08-A6A837E1FD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664187" y="9100559"/>
                <a:ext cx="2456427" cy="12689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7810507-BD3C-8EA1-FC8F-4A5B9926DBB5}"/>
                  </a:ext>
                </a:extLst>
              </p:cNvPr>
              <p:cNvSpPr/>
              <p:nvPr/>
            </p:nvSpPr>
            <p:spPr>
              <a:xfrm>
                <a:off x="11774921" y="9078618"/>
                <a:ext cx="2231923" cy="958885"/>
              </a:xfrm>
              <a:prstGeom prst="rect">
                <a:avLst/>
              </a:prstGeom>
            </p:spPr>
            <p:txBody>
              <a:bodyPr wrap="square">
                <a:spAutoFit/>
              </a:bodyPr>
              <a:lstStyle/>
              <a:p>
                <a:pPr algn="just"/>
                <a:r>
                  <a:rPr lang="en-BE" sz="1400" dirty="0"/>
                  <a:t>[R3]. </a:t>
                </a:r>
                <a:r>
                  <a:rPr lang="en-GB" sz="1400" b="0" i="0" dirty="0">
                    <a:solidFill>
                      <a:srgbClr val="1F1F1F"/>
                    </a:solidFill>
                    <a:effectLst/>
                    <a:latin typeface="Google Sans"/>
                  </a:rPr>
                  <a:t>I would recommend in person meetings/ hybrid more than 100% online meetings. </a:t>
                </a:r>
                <a:endParaRPr lang="en-BE" sz="14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6CF25E09-33DA-105C-B8FF-0D73C994D582}"/>
                </a:ext>
              </a:extLst>
            </p:cNvPr>
            <p:cNvPicPr>
              <a:picLocks noChangeAspect="1"/>
            </p:cNvPicPr>
            <p:nvPr/>
          </p:nvPicPr>
          <p:blipFill>
            <a:blip r:embed="rId5"/>
            <a:stretch>
              <a:fillRect/>
            </a:stretch>
          </p:blipFill>
          <p:spPr>
            <a:xfrm>
              <a:off x="849334" y="1622704"/>
              <a:ext cx="404323" cy="501967"/>
            </a:xfrm>
            <a:prstGeom prst="rect">
              <a:avLst/>
            </a:prstGeom>
          </p:spPr>
        </p:pic>
      </p:grpSp>
      <p:grpSp>
        <p:nvGrpSpPr>
          <p:cNvPr id="19" name="Group 18">
            <a:extLst>
              <a:ext uri="{FF2B5EF4-FFF2-40B4-BE49-F238E27FC236}">
                <a16:creationId xmlns:a16="http://schemas.microsoft.com/office/drawing/2014/main" id="{E64CB88B-74D8-331F-EA73-10B5516E7126}"/>
              </a:ext>
            </a:extLst>
          </p:cNvPr>
          <p:cNvGrpSpPr/>
          <p:nvPr/>
        </p:nvGrpSpPr>
        <p:grpSpPr>
          <a:xfrm>
            <a:off x="3657601" y="3233531"/>
            <a:ext cx="4031226" cy="3448178"/>
            <a:chOff x="-9833" y="782273"/>
            <a:chExt cx="4031226" cy="3448178"/>
          </a:xfrm>
        </p:grpSpPr>
        <p:grpSp>
          <p:nvGrpSpPr>
            <p:cNvPr id="20" name="Group 19">
              <a:extLst>
                <a:ext uri="{FF2B5EF4-FFF2-40B4-BE49-F238E27FC236}">
                  <a16:creationId xmlns:a16="http://schemas.microsoft.com/office/drawing/2014/main" id="{4AD128A6-1EE8-5335-3F65-FEC0267D3A29}"/>
                </a:ext>
              </a:extLst>
            </p:cNvPr>
            <p:cNvGrpSpPr/>
            <p:nvPr/>
          </p:nvGrpSpPr>
          <p:grpSpPr>
            <a:xfrm>
              <a:off x="-9833" y="782273"/>
              <a:ext cx="4031226" cy="3193774"/>
              <a:chOff x="10630965" y="8826664"/>
              <a:chExt cx="4031226" cy="4601390"/>
            </a:xfrm>
          </p:grpSpPr>
          <p:pic>
            <p:nvPicPr>
              <p:cNvPr id="22" name="Picture 6" descr="Callout png images | PNGWing">
                <a:extLst>
                  <a:ext uri="{FF2B5EF4-FFF2-40B4-BE49-F238E27FC236}">
                    <a16:creationId xmlns:a16="http://schemas.microsoft.com/office/drawing/2014/main" id="{F0C2EB1A-632D-F563-02C6-AE1BD7C164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30965" y="8826664"/>
                <a:ext cx="4031226" cy="46013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7100856-9E92-332F-FCF3-2C38C277F55F}"/>
                  </a:ext>
                </a:extLst>
              </p:cNvPr>
              <p:cNvSpPr/>
              <p:nvPr/>
            </p:nvSpPr>
            <p:spPr>
              <a:xfrm>
                <a:off x="10857107" y="8929417"/>
                <a:ext cx="3760782" cy="3503060"/>
              </a:xfrm>
              <a:prstGeom prst="rect">
                <a:avLst/>
              </a:prstGeom>
            </p:spPr>
            <p:txBody>
              <a:bodyPr wrap="square">
                <a:spAutoFit/>
              </a:bodyPr>
              <a:lstStyle/>
              <a:p>
                <a:r>
                  <a:rPr lang="en-BE" sz="1400" dirty="0"/>
                  <a:t>[R16]. </a:t>
                </a:r>
                <a:r>
                  <a:rPr lang="en-GB" sz="1400" b="0" i="0" dirty="0">
                    <a:solidFill>
                      <a:srgbClr val="1F1F1F"/>
                    </a:solidFill>
                    <a:effectLst/>
                  </a:rPr>
                  <a:t>[…] to avoid challenges faced, it is important to just plan out everything you need from the beginning and work on a minimum viable product (the bare bones to make what you want work). Our team tried to do this in our separate teams, but we waited very long to do the integration. It would have gone much smoother if we had deployed our server from the beginning and set up the actions pipeline to publish our code from the repo. […] </a:t>
                </a:r>
                <a:endParaRPr lang="en-BE" sz="1400" dirty="0"/>
              </a:p>
              <a:p>
                <a:pPr algn="just"/>
                <a:endParaRPr lang="en-GB" sz="12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A395407E-CD22-2009-DD20-58B99EDD37FF}"/>
                </a:ext>
              </a:extLst>
            </p:cNvPr>
            <p:cNvPicPr>
              <a:picLocks noChangeAspect="1"/>
            </p:cNvPicPr>
            <p:nvPr/>
          </p:nvPicPr>
          <p:blipFill>
            <a:blip r:embed="rId5"/>
            <a:stretch>
              <a:fillRect/>
            </a:stretch>
          </p:blipFill>
          <p:spPr>
            <a:xfrm>
              <a:off x="216309" y="3510851"/>
              <a:ext cx="482062" cy="719600"/>
            </a:xfrm>
            <a:prstGeom prst="rect">
              <a:avLst/>
            </a:prstGeom>
          </p:spPr>
        </p:pic>
      </p:grpSp>
      <p:grpSp>
        <p:nvGrpSpPr>
          <p:cNvPr id="24" name="Group 23">
            <a:extLst>
              <a:ext uri="{FF2B5EF4-FFF2-40B4-BE49-F238E27FC236}">
                <a16:creationId xmlns:a16="http://schemas.microsoft.com/office/drawing/2014/main" id="{B7C8D9ED-C77F-88C3-33F2-89A32FCD8AD0}"/>
              </a:ext>
            </a:extLst>
          </p:cNvPr>
          <p:cNvGrpSpPr/>
          <p:nvPr/>
        </p:nvGrpSpPr>
        <p:grpSpPr>
          <a:xfrm>
            <a:off x="9109306" y="4572001"/>
            <a:ext cx="2655687" cy="1993325"/>
            <a:chOff x="1065771" y="602085"/>
            <a:chExt cx="2655687" cy="1993325"/>
          </a:xfrm>
        </p:grpSpPr>
        <p:grpSp>
          <p:nvGrpSpPr>
            <p:cNvPr id="25" name="Group 24">
              <a:extLst>
                <a:ext uri="{FF2B5EF4-FFF2-40B4-BE49-F238E27FC236}">
                  <a16:creationId xmlns:a16="http://schemas.microsoft.com/office/drawing/2014/main" id="{6B8887B9-BA13-DB29-596B-1ACABDB62532}"/>
                </a:ext>
              </a:extLst>
            </p:cNvPr>
            <p:cNvGrpSpPr/>
            <p:nvPr/>
          </p:nvGrpSpPr>
          <p:grpSpPr>
            <a:xfrm>
              <a:off x="1218451" y="602085"/>
              <a:ext cx="2503007" cy="1553208"/>
              <a:chOff x="11859249" y="8567062"/>
              <a:chExt cx="2503007" cy="2237765"/>
            </a:xfrm>
          </p:grpSpPr>
          <p:pic>
            <p:nvPicPr>
              <p:cNvPr id="27" name="Picture 6" descr="Callout png images | PNGWing">
                <a:extLst>
                  <a:ext uri="{FF2B5EF4-FFF2-40B4-BE49-F238E27FC236}">
                    <a16:creationId xmlns:a16="http://schemas.microsoft.com/office/drawing/2014/main" id="{C15B98C5-D910-6220-1068-3320B671299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8567062"/>
                <a:ext cx="2392273" cy="223776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796068EB-35B5-B5CA-85F7-850E555379EB}"/>
                  </a:ext>
                </a:extLst>
              </p:cNvPr>
              <p:cNvSpPr/>
              <p:nvPr/>
            </p:nvSpPr>
            <p:spPr>
              <a:xfrm>
                <a:off x="11859249" y="8670498"/>
                <a:ext cx="2503007" cy="1374618"/>
              </a:xfrm>
              <a:prstGeom prst="rect">
                <a:avLst/>
              </a:prstGeom>
            </p:spPr>
            <p:txBody>
              <a:bodyPr wrap="square">
                <a:spAutoFit/>
              </a:bodyPr>
              <a:lstStyle/>
              <a:p>
                <a:r>
                  <a:rPr lang="en-BE" sz="1400" dirty="0"/>
                  <a:t>[R19]. </a:t>
                </a:r>
                <a:r>
                  <a:rPr lang="en-GB" sz="1400" b="0" i="0" dirty="0">
                    <a:solidFill>
                      <a:srgbClr val="1F1F1F"/>
                    </a:solidFill>
                    <a:effectLst/>
                  </a:rPr>
                  <a:t>We would have worked on unit testing much earlier as we didn't realize how time consuming it would've been</a:t>
                </a:r>
                <a:endParaRPr lang="en-BE" sz="14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BDD34200-08C4-996B-3672-BF6EB97283D5}"/>
                </a:ext>
              </a:extLst>
            </p:cNvPr>
            <p:cNvPicPr>
              <a:picLocks noChangeAspect="1"/>
            </p:cNvPicPr>
            <p:nvPr/>
          </p:nvPicPr>
          <p:blipFill>
            <a:blip r:embed="rId5"/>
            <a:stretch>
              <a:fillRect/>
            </a:stretch>
          </p:blipFill>
          <p:spPr>
            <a:xfrm>
              <a:off x="1065771" y="1875810"/>
              <a:ext cx="482062" cy="719600"/>
            </a:xfrm>
            <a:prstGeom prst="rect">
              <a:avLst/>
            </a:prstGeom>
          </p:spPr>
        </p:pic>
      </p:grpSp>
    </p:spTree>
    <p:extLst>
      <p:ext uri="{BB962C8B-B14F-4D97-AF65-F5344CB8AC3E}">
        <p14:creationId xmlns:p14="http://schemas.microsoft.com/office/powerpoint/2010/main" val="416961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9" name="Group 28">
            <a:extLst>
              <a:ext uri="{FF2B5EF4-FFF2-40B4-BE49-F238E27FC236}">
                <a16:creationId xmlns:a16="http://schemas.microsoft.com/office/drawing/2014/main" id="{B486C007-CA12-0C7F-A560-7C35D83E6FCA}"/>
              </a:ext>
            </a:extLst>
          </p:cNvPr>
          <p:cNvGrpSpPr/>
          <p:nvPr/>
        </p:nvGrpSpPr>
        <p:grpSpPr>
          <a:xfrm>
            <a:off x="131450" y="1739324"/>
            <a:ext cx="6745355" cy="3551581"/>
            <a:chOff x="-115851" y="-344161"/>
            <a:chExt cx="6745355" cy="3551581"/>
          </a:xfrm>
        </p:grpSpPr>
        <p:grpSp>
          <p:nvGrpSpPr>
            <p:cNvPr id="30" name="Group 29">
              <a:extLst>
                <a:ext uri="{FF2B5EF4-FFF2-40B4-BE49-F238E27FC236}">
                  <a16:creationId xmlns:a16="http://schemas.microsoft.com/office/drawing/2014/main" id="{2765DF2E-FB2B-E1B5-0371-490BFCD535CB}"/>
                </a:ext>
              </a:extLst>
            </p:cNvPr>
            <p:cNvGrpSpPr/>
            <p:nvPr/>
          </p:nvGrpSpPr>
          <p:grpSpPr>
            <a:xfrm>
              <a:off x="-115851" y="-344161"/>
              <a:ext cx="6745355" cy="3551581"/>
              <a:chOff x="10524947" y="7203767"/>
              <a:chExt cx="6745355" cy="5116896"/>
            </a:xfrm>
          </p:grpSpPr>
          <p:pic>
            <p:nvPicPr>
              <p:cNvPr id="32" name="Picture 6" descr="Callout png images | PNGWing">
                <a:extLst>
                  <a:ext uri="{FF2B5EF4-FFF2-40B4-BE49-F238E27FC236}">
                    <a16:creationId xmlns:a16="http://schemas.microsoft.com/office/drawing/2014/main" id="{B19BBC94-28C0-A2C1-E5B7-4F93EEE1847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4947" y="7203767"/>
                <a:ext cx="6745355" cy="511689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EF594DB2-96C6-C2AE-1F69-8C4E71C7F2EE}"/>
                  </a:ext>
                </a:extLst>
              </p:cNvPr>
              <p:cNvSpPr/>
              <p:nvPr/>
            </p:nvSpPr>
            <p:spPr>
              <a:xfrm>
                <a:off x="10751090" y="7519788"/>
                <a:ext cx="6280674" cy="3458716"/>
              </a:xfrm>
              <a:prstGeom prst="rect">
                <a:avLst/>
              </a:prstGeom>
            </p:spPr>
            <p:txBody>
              <a:bodyPr wrap="square">
                <a:spAutoFit/>
              </a:bodyPr>
              <a:lstStyle/>
              <a:p>
                <a:r>
                  <a:rPr lang="en-BE" sz="1400" dirty="0"/>
                  <a:t>[R19] </a:t>
                </a:r>
                <a:r>
                  <a:rPr lang="en-GB" sz="1400" b="0" i="0" dirty="0">
                    <a:solidFill>
                      <a:srgbClr val="1F1F1F"/>
                    </a:solidFill>
                    <a:effectLst/>
                    <a:latin typeface="Google Sans"/>
                  </a:rPr>
                  <a:t>Realistically, I think all groups will have friction between the inexperienced and experienced members, and even a group with all experienced members would have this to a lesser degree. In my opinion, there are 2 ways to help this issue. </a:t>
                </a:r>
                <a:endParaRPr lang="en-BE" sz="1400" dirty="0"/>
              </a:p>
              <a:p>
                <a:pPr algn="just"/>
                <a:endParaRPr lang="en-GB" sz="1200" dirty="0"/>
              </a:p>
              <a:p>
                <a:pPr marL="228600" indent="-228600" algn="just">
                  <a:buAutoNum type="arabicPeriod"/>
                </a:pPr>
                <a:r>
                  <a:rPr lang="en-GB" sz="1200" dirty="0"/>
                  <a:t>[…]</a:t>
                </a:r>
              </a:p>
              <a:p>
                <a:pPr marL="228600" indent="-228600" algn="just">
                  <a:buAutoNum type="arabicPeriod"/>
                </a:pPr>
                <a:r>
                  <a:rPr lang="en-GB" sz="1400" b="0" i="0" dirty="0">
                    <a:solidFill>
                      <a:srgbClr val="1F1F1F"/>
                    </a:solidFill>
                    <a:effectLst/>
                    <a:latin typeface="Google Sans"/>
                  </a:rPr>
                  <a:t>Resisting project scope creep is key to having members contribute fairly and consistently. If a certain feature requires advanced knowledge of the framework, then inexperienced members will take much longer to complete that feature, experienced members will have to do all the work, or the feature will be incomplete. The </a:t>
                </a:r>
                <a:r>
                  <a:rPr lang="en-GB" sz="1400" b="1" i="0" dirty="0">
                    <a:solidFill>
                      <a:srgbClr val="1F1F1F"/>
                    </a:solidFill>
                    <a:effectLst/>
                    <a:latin typeface="Google Sans"/>
                  </a:rPr>
                  <a:t>MVP</a:t>
                </a:r>
                <a:r>
                  <a:rPr lang="en-GB" sz="1400" b="0" i="0" dirty="0">
                    <a:solidFill>
                      <a:srgbClr val="1F1F1F"/>
                    </a:solidFill>
                    <a:effectLst/>
                    <a:latin typeface="Google Sans"/>
                  </a:rPr>
                  <a:t> should be emphasized as the goal in feature planning and task creation/assignment.</a:t>
                </a:r>
                <a:endParaRPr lang="en-GB" sz="14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6332FA55-31CB-810E-489C-092B8DCFDDB3}"/>
                </a:ext>
              </a:extLst>
            </p:cNvPr>
            <p:cNvPicPr>
              <a:picLocks noChangeAspect="1"/>
            </p:cNvPicPr>
            <p:nvPr/>
          </p:nvPicPr>
          <p:blipFill>
            <a:blip r:embed="rId5"/>
            <a:stretch>
              <a:fillRect/>
            </a:stretch>
          </p:blipFill>
          <p:spPr>
            <a:xfrm>
              <a:off x="507857" y="2487820"/>
              <a:ext cx="482062" cy="719600"/>
            </a:xfrm>
            <a:prstGeom prst="rect">
              <a:avLst/>
            </a:prstGeom>
          </p:spPr>
        </p:pic>
      </p:grpSp>
      <p:grpSp>
        <p:nvGrpSpPr>
          <p:cNvPr id="39" name="Group 38">
            <a:extLst>
              <a:ext uri="{FF2B5EF4-FFF2-40B4-BE49-F238E27FC236}">
                <a16:creationId xmlns:a16="http://schemas.microsoft.com/office/drawing/2014/main" id="{C99398E0-9B01-F844-7F35-E12185DE71FC}"/>
              </a:ext>
            </a:extLst>
          </p:cNvPr>
          <p:cNvGrpSpPr/>
          <p:nvPr/>
        </p:nvGrpSpPr>
        <p:grpSpPr>
          <a:xfrm>
            <a:off x="7011503" y="1719785"/>
            <a:ext cx="4952215" cy="3744523"/>
            <a:chOff x="-704680" y="940659"/>
            <a:chExt cx="4952215" cy="3744523"/>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3491608"/>
              <a:chOff x="9936118" y="9054858"/>
              <a:chExt cx="4952215" cy="5030491"/>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030491"/>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33580" y="9158531"/>
                <a:ext cx="4528610" cy="3857800"/>
              </a:xfrm>
              <a:prstGeom prst="rect">
                <a:avLst/>
              </a:prstGeom>
            </p:spPr>
            <p:txBody>
              <a:bodyPr wrap="square">
                <a:spAutoFit/>
              </a:bodyPr>
              <a:lstStyle/>
              <a:p>
                <a:pPr algn="just"/>
                <a:r>
                  <a:rPr lang="en-BE" sz="1400" dirty="0"/>
                  <a:t>[R20]. </a:t>
                </a:r>
                <a:r>
                  <a:rPr lang="en-GB" sz="1400" b="1" i="0" dirty="0">
                    <a:solidFill>
                      <a:srgbClr val="1F1F1F"/>
                    </a:solidFill>
                    <a:effectLst/>
                    <a:latin typeface="Google Sans"/>
                  </a:rPr>
                  <a:t>To the leaders</a:t>
                </a:r>
                <a:r>
                  <a:rPr lang="en-GB" sz="1400" b="0" i="0" dirty="0">
                    <a:solidFill>
                      <a:srgbClr val="1F1F1F"/>
                    </a:solidFill>
                    <a:effectLst/>
                    <a:latin typeface="Google Sans"/>
                  </a:rPr>
                  <a:t>: The most important thing about leadership, is proving you're capable to your team to lead them. You need their utmost trust, because there will come a time when they let go. And if you're not ready, everything will fall apart.</a:t>
                </a:r>
              </a:p>
              <a:p>
                <a:pPr algn="just"/>
                <a:endParaRPr lang="en-GB" sz="1400" b="0" i="0" dirty="0">
                  <a:solidFill>
                    <a:srgbClr val="1F1F1F"/>
                  </a:solidFill>
                  <a:effectLst/>
                  <a:latin typeface="Google Sans"/>
                </a:endParaRPr>
              </a:p>
              <a:p>
                <a:r>
                  <a:rPr lang="en-GB" sz="1400" b="0" i="0" dirty="0">
                    <a:solidFill>
                      <a:srgbClr val="1F1F1F"/>
                    </a:solidFill>
                    <a:effectLst/>
                    <a:latin typeface="Google Sans"/>
                  </a:rPr>
                  <a:t>It </a:t>
                </a:r>
                <a:r>
                  <a:rPr lang="en-GB" sz="1400" b="0" i="0" dirty="0" err="1">
                    <a:solidFill>
                      <a:srgbClr val="1F1F1F"/>
                    </a:solidFill>
                    <a:effectLst/>
                    <a:latin typeface="Google Sans"/>
                  </a:rPr>
                  <a:t>isnt</a:t>
                </a:r>
                <a:r>
                  <a:rPr lang="en-GB" sz="1400" b="0" i="0" dirty="0">
                    <a:solidFill>
                      <a:srgbClr val="1F1F1F"/>
                    </a:solidFill>
                    <a:effectLst/>
                    <a:latin typeface="Google Sans"/>
                  </a:rPr>
                  <a:t> so much about following a plan as it is to "Get to know your people", understand them. Be balanced. That is being both able to empathize, but teach, scold, but don't burn them, and if it really takes it, get into whatever their doing, and help them. </a:t>
                </a:r>
                <a:br>
                  <a:rPr lang="en-GB" sz="1400" dirty="0"/>
                </a:br>
                <a:r>
                  <a:rPr lang="en-GB" sz="1400" b="0" i="0" dirty="0">
                    <a:solidFill>
                      <a:srgbClr val="1F1F1F"/>
                    </a:solidFill>
                    <a:effectLst/>
                    <a:latin typeface="Google Sans"/>
                  </a:rPr>
                  <a:t> </a:t>
                </a:r>
                <a:endParaRPr lang="en-BE" sz="14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1289365" y="3965582"/>
              <a:ext cx="482062" cy="719600"/>
            </a:xfrm>
            <a:prstGeom prst="rect">
              <a:avLst/>
            </a:prstGeom>
          </p:spPr>
        </p:pic>
      </p:grpSp>
      <p:grpSp>
        <p:nvGrpSpPr>
          <p:cNvPr id="44" name="Group 43">
            <a:extLst>
              <a:ext uri="{FF2B5EF4-FFF2-40B4-BE49-F238E27FC236}">
                <a16:creationId xmlns:a16="http://schemas.microsoft.com/office/drawing/2014/main" id="{BB27216D-9A4D-3D79-257B-7C6364F90BCE}"/>
              </a:ext>
            </a:extLst>
          </p:cNvPr>
          <p:cNvGrpSpPr/>
          <p:nvPr/>
        </p:nvGrpSpPr>
        <p:grpSpPr>
          <a:xfrm>
            <a:off x="2285312" y="4672749"/>
            <a:ext cx="5361191" cy="2185250"/>
            <a:chOff x="-733089" y="940658"/>
            <a:chExt cx="5361191" cy="2185250"/>
          </a:xfrm>
        </p:grpSpPr>
        <p:grpSp>
          <p:nvGrpSpPr>
            <p:cNvPr id="45" name="Group 44">
              <a:extLst>
                <a:ext uri="{FF2B5EF4-FFF2-40B4-BE49-F238E27FC236}">
                  <a16:creationId xmlns:a16="http://schemas.microsoft.com/office/drawing/2014/main" id="{C5688D2F-4062-A1CC-2DA5-76FF66AC20EA}"/>
                </a:ext>
              </a:extLst>
            </p:cNvPr>
            <p:cNvGrpSpPr/>
            <p:nvPr/>
          </p:nvGrpSpPr>
          <p:grpSpPr>
            <a:xfrm>
              <a:off x="-420975" y="940658"/>
              <a:ext cx="5049077" cy="2185250"/>
              <a:chOff x="10219823" y="9054858"/>
              <a:chExt cx="5049077" cy="3148372"/>
            </a:xfrm>
          </p:grpSpPr>
          <p:pic>
            <p:nvPicPr>
              <p:cNvPr id="47" name="Picture 6" descr="Callout png images | PNGWing">
                <a:extLst>
                  <a:ext uri="{FF2B5EF4-FFF2-40B4-BE49-F238E27FC236}">
                    <a16:creationId xmlns:a16="http://schemas.microsoft.com/office/drawing/2014/main" id="{858A6641-0034-C098-4634-D9EA72928DA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19823" y="9054858"/>
                <a:ext cx="5049077" cy="314837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69EE5A06-FD14-8203-A19C-12F87DF140E6}"/>
                  </a:ext>
                </a:extLst>
              </p:cNvPr>
              <p:cNvSpPr/>
              <p:nvPr/>
            </p:nvSpPr>
            <p:spPr>
              <a:xfrm>
                <a:off x="10487043" y="9158529"/>
                <a:ext cx="4635867" cy="2616210"/>
              </a:xfrm>
              <a:prstGeom prst="rect">
                <a:avLst/>
              </a:prstGeom>
            </p:spPr>
            <p:txBody>
              <a:bodyPr wrap="square">
                <a:spAutoFit/>
              </a:bodyPr>
              <a:lstStyle/>
              <a:p>
                <a:pPr algn="just"/>
                <a:r>
                  <a:rPr lang="en-BE" sz="1400" dirty="0"/>
                  <a:t>[R6]. </a:t>
                </a:r>
                <a:r>
                  <a:rPr lang="en-GB" sz="1400" b="1" i="0" dirty="0">
                    <a:solidFill>
                      <a:srgbClr val="1F1F1F"/>
                    </a:solidFill>
                    <a:effectLst/>
                    <a:latin typeface="Google Sans"/>
                  </a:rPr>
                  <a:t>To the members</a:t>
                </a:r>
                <a:r>
                  <a:rPr lang="en-GB" sz="1400" b="0" i="0" dirty="0">
                    <a:solidFill>
                      <a:srgbClr val="1F1F1F"/>
                    </a:solidFill>
                    <a:effectLst/>
                    <a:latin typeface="Google Sans"/>
                  </a:rPr>
                  <a:t>: The most important thing about being just "a part" of a team, is to realize that you're not just "a part", you are the team.</a:t>
                </a:r>
                <a:endParaRPr lang="en-GB" sz="1400" dirty="0">
                  <a:solidFill>
                    <a:srgbClr val="1F1F1F"/>
                  </a:solidFill>
                  <a:latin typeface="Google Sans"/>
                </a:endParaRPr>
              </a:p>
              <a:p>
                <a:r>
                  <a:rPr lang="en-GB" sz="1400" b="0" i="0" dirty="0">
                    <a:solidFill>
                      <a:srgbClr val="1F1F1F"/>
                    </a:solidFill>
                    <a:effectLst/>
                    <a:latin typeface="Google Sans"/>
                  </a:rPr>
                  <a:t>A clock is the usual cliché comparison, but its absolutely correct, if any one person starts to falter, the leader can only do so much before they try to replace the broken cog. Which in this project is not possible. </a:t>
                </a:r>
                <a:br>
                  <a:rPr lang="en-GB" sz="1400" dirty="0"/>
                </a:br>
                <a:endParaRPr lang="en-GB" sz="14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570378EE-7464-E87F-107E-43F80E7B6505}"/>
                </a:ext>
              </a:extLst>
            </p:cNvPr>
            <p:cNvPicPr>
              <a:picLocks noChangeAspect="1"/>
            </p:cNvPicPr>
            <p:nvPr/>
          </p:nvPicPr>
          <p:blipFill>
            <a:blip r:embed="rId5"/>
            <a:stretch>
              <a:fillRect/>
            </a:stretch>
          </p:blipFill>
          <p:spPr>
            <a:xfrm>
              <a:off x="-733089" y="2342568"/>
              <a:ext cx="445724" cy="665356"/>
            </a:xfrm>
            <a:prstGeom prst="rect">
              <a:avLst/>
            </a:prstGeom>
          </p:spPr>
        </p:pic>
      </p:grpSp>
    </p:spTree>
    <p:extLst>
      <p:ext uri="{BB962C8B-B14F-4D97-AF65-F5344CB8AC3E}">
        <p14:creationId xmlns:p14="http://schemas.microsoft.com/office/powerpoint/2010/main" val="18087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39" name="Group 38">
            <a:extLst>
              <a:ext uri="{FF2B5EF4-FFF2-40B4-BE49-F238E27FC236}">
                <a16:creationId xmlns:a16="http://schemas.microsoft.com/office/drawing/2014/main" id="{C99398E0-9B01-F844-7F35-E12185DE71FC}"/>
              </a:ext>
            </a:extLst>
          </p:cNvPr>
          <p:cNvGrpSpPr/>
          <p:nvPr/>
        </p:nvGrpSpPr>
        <p:grpSpPr>
          <a:xfrm>
            <a:off x="354745" y="2157107"/>
            <a:ext cx="4952215" cy="3084309"/>
            <a:chOff x="-704680" y="940659"/>
            <a:chExt cx="4952215" cy="3084309"/>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2870615"/>
              <a:chOff x="9936118" y="9054858"/>
              <a:chExt cx="4952215" cy="4135803"/>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413580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47920" y="9319645"/>
                <a:ext cx="4528610" cy="2527523"/>
              </a:xfrm>
              <a:prstGeom prst="rect">
                <a:avLst/>
              </a:prstGeom>
            </p:spPr>
            <p:txBody>
              <a:bodyPr wrap="square">
                <a:spAutoFit/>
              </a:bodyPr>
              <a:lstStyle/>
              <a:p>
                <a:pPr algn="just"/>
                <a:r>
                  <a:rPr lang="en-BE" sz="1400" dirty="0"/>
                  <a:t>[</a:t>
                </a:r>
                <a:r>
                  <a:rPr lang="en-BE" dirty="0"/>
                  <a:t>R20]. </a:t>
                </a:r>
                <a:r>
                  <a:rPr lang="en-GB" b="1" i="0" dirty="0">
                    <a:solidFill>
                      <a:srgbClr val="1F1F1F"/>
                    </a:solidFill>
                    <a:effectLst/>
                    <a:latin typeface="Google Sans"/>
                  </a:rPr>
                  <a:t>To the non-believers</a:t>
                </a:r>
                <a:r>
                  <a:rPr lang="en-GB" b="0" i="0" dirty="0">
                    <a:solidFill>
                      <a:srgbClr val="1F1F1F"/>
                    </a:solidFill>
                    <a:effectLst/>
                    <a:latin typeface="Google Sans"/>
                  </a:rPr>
                  <a:t>: </a:t>
                </a:r>
              </a:p>
              <a:p>
                <a:pPr algn="just"/>
                <a:r>
                  <a:rPr lang="en-GB" b="0" i="0" dirty="0">
                    <a:solidFill>
                      <a:srgbClr val="1F1F1F"/>
                    </a:solidFill>
                    <a:effectLst/>
                    <a:latin typeface="Google Sans"/>
                  </a:rPr>
                  <a:t>I know you're out there, you may not know it yet, but you're out there. </a:t>
                </a:r>
              </a:p>
              <a:p>
                <a:pPr algn="just"/>
                <a:r>
                  <a:rPr lang="en-GB" b="0" i="0" dirty="0">
                    <a:solidFill>
                      <a:srgbClr val="1F1F1F"/>
                    </a:solidFill>
                    <a:effectLst/>
                    <a:latin typeface="Google Sans"/>
                  </a:rPr>
                  <a:t>Please do your best, and communicate if you need help. If you don’t communicate, your team cannot help you. </a:t>
                </a:r>
                <a:endParaRPr lang="en-BE"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397702" y="3305368"/>
              <a:ext cx="482062" cy="719600"/>
            </a:xfrm>
            <a:prstGeom prst="rect">
              <a:avLst/>
            </a:prstGeom>
          </p:spPr>
        </p:pic>
      </p:grpSp>
      <p:grpSp>
        <p:nvGrpSpPr>
          <p:cNvPr id="2" name="Group 1">
            <a:extLst>
              <a:ext uri="{FF2B5EF4-FFF2-40B4-BE49-F238E27FC236}">
                <a16:creationId xmlns:a16="http://schemas.microsoft.com/office/drawing/2014/main" id="{A1B8E935-9E3D-FAF0-961E-0B26809191B6}"/>
              </a:ext>
            </a:extLst>
          </p:cNvPr>
          <p:cNvGrpSpPr/>
          <p:nvPr/>
        </p:nvGrpSpPr>
        <p:grpSpPr>
          <a:xfrm>
            <a:off x="6096000" y="2157106"/>
            <a:ext cx="4952215" cy="3631869"/>
            <a:chOff x="-704680" y="940658"/>
            <a:chExt cx="4952215" cy="3631869"/>
          </a:xfrm>
        </p:grpSpPr>
        <p:grpSp>
          <p:nvGrpSpPr>
            <p:cNvPr id="3" name="Group 2">
              <a:extLst>
                <a:ext uri="{FF2B5EF4-FFF2-40B4-BE49-F238E27FC236}">
                  <a16:creationId xmlns:a16="http://schemas.microsoft.com/office/drawing/2014/main" id="{B93AA4E8-4110-C789-F2A1-85D8FA188A06}"/>
                </a:ext>
              </a:extLst>
            </p:cNvPr>
            <p:cNvGrpSpPr/>
            <p:nvPr/>
          </p:nvGrpSpPr>
          <p:grpSpPr>
            <a:xfrm>
              <a:off x="-704680" y="940658"/>
              <a:ext cx="4952215" cy="3622963"/>
              <a:chOff x="9936118" y="9054858"/>
              <a:chExt cx="4952215" cy="5219740"/>
            </a:xfrm>
          </p:grpSpPr>
          <p:pic>
            <p:nvPicPr>
              <p:cNvPr id="6" name="Picture 6" descr="Callout png images | PNGWing">
                <a:extLst>
                  <a:ext uri="{FF2B5EF4-FFF2-40B4-BE49-F238E27FC236}">
                    <a16:creationId xmlns:a16="http://schemas.microsoft.com/office/drawing/2014/main" id="{3F6A8347-6FF3-A135-568C-A00ED91C515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2197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986239-F796-A19C-3C79-A2CA55F995C1}"/>
                  </a:ext>
                </a:extLst>
              </p:cNvPr>
              <p:cNvSpPr/>
              <p:nvPr/>
            </p:nvSpPr>
            <p:spPr>
              <a:xfrm>
                <a:off x="10147920" y="9319645"/>
                <a:ext cx="4528610" cy="3892534"/>
              </a:xfrm>
              <a:prstGeom prst="rect">
                <a:avLst/>
              </a:prstGeom>
            </p:spPr>
            <p:txBody>
              <a:bodyPr wrap="square">
                <a:spAutoFit/>
              </a:bodyPr>
              <a:lstStyle/>
              <a:p>
                <a:pPr>
                  <a:lnSpc>
                    <a:spcPct val="115000"/>
                  </a:lnSpc>
                  <a:spcAft>
                    <a:spcPts val="800"/>
                  </a:spcAft>
                </a:pPr>
                <a:r>
                  <a:rPr lang="en-BE" sz="1400" dirty="0"/>
                  <a:t>[R21]. </a:t>
                </a:r>
                <a:r>
                  <a:rPr lang="en-BE" sz="1400" kern="100" dirty="0">
                    <a:solidFill>
                      <a:srgbClr val="1F1F1F"/>
                    </a:solidFill>
                    <a:effectLst/>
                    <a:latin typeface="Roboto" panose="02000000000000000000" pitchFamily="2" charset="0"/>
                    <a:ea typeface="Aptos" panose="020B0004020202020204" pitchFamily="34" charset="0"/>
                    <a:cs typeface="Times New Roman" panose="02020603050405020304" pitchFamily="18" charset="0"/>
                  </a:rPr>
                  <a:t>Unfortunately there's no true way to avoid these challenges. […] There's a difference between people who take pride in their work and people who don't. As somebody who does, I couldn't turn in a project that was half completed, missing components, or was otherwise unfunctional. My group members were willing to turn in something that barely worked because "it was more about the presentation and group work then the project".</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BE"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A95F3F1-D358-E4A2-DF9F-34E4EBF518A8}"/>
                </a:ext>
              </a:extLst>
            </p:cNvPr>
            <p:cNvPicPr>
              <a:picLocks noChangeAspect="1"/>
            </p:cNvPicPr>
            <p:nvPr/>
          </p:nvPicPr>
          <p:blipFill>
            <a:blip r:embed="rId5"/>
            <a:stretch>
              <a:fillRect/>
            </a:stretch>
          </p:blipFill>
          <p:spPr>
            <a:xfrm>
              <a:off x="-492878" y="3852927"/>
              <a:ext cx="482062" cy="719600"/>
            </a:xfrm>
            <a:prstGeom prst="rect">
              <a:avLst/>
            </a:prstGeom>
          </p:spPr>
        </p:pic>
      </p:grpSp>
    </p:spTree>
    <p:extLst>
      <p:ext uri="{BB962C8B-B14F-4D97-AF65-F5344CB8AC3E}">
        <p14:creationId xmlns:p14="http://schemas.microsoft.com/office/powerpoint/2010/main" val="305441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up of a black background&#10;&#10;Description automatically generated">
            <a:extLst>
              <a:ext uri="{FF2B5EF4-FFF2-40B4-BE49-F238E27FC236}">
                <a16:creationId xmlns:a16="http://schemas.microsoft.com/office/drawing/2014/main" id="{F8311B6C-2ABC-4B38-B54B-3CFD820CC5F1}"/>
              </a:ext>
            </a:extLst>
          </p:cNvPr>
          <p:cNvPicPr>
            <a:picLocks noChangeAspect="1"/>
          </p:cNvPicPr>
          <p:nvPr/>
        </p:nvPicPr>
        <p:blipFill rotWithShape="1">
          <a:blip r:embed="rId3"/>
          <a:srcRect t="35555" b="35072"/>
          <a:stretch/>
        </p:blipFill>
        <p:spPr>
          <a:xfrm>
            <a:off x="3406764" y="1653480"/>
            <a:ext cx="5019323" cy="2457124"/>
          </a:xfrm>
          <a:prstGeom prst="rect">
            <a:avLst/>
          </a:prstGeom>
        </p:spPr>
      </p:pic>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727586" y="837585"/>
            <a:ext cx="11149781" cy="646331"/>
          </a:xfrm>
          <a:prstGeom prst="rect">
            <a:avLst/>
          </a:prstGeom>
          <a:noFill/>
        </p:spPr>
        <p:txBody>
          <a:bodyPr wrap="square">
            <a:spAutoFit/>
          </a:bodyPr>
          <a:lstStyle/>
          <a:p>
            <a:r>
              <a:rPr lang="en-GB" b="0" i="0" dirty="0">
                <a:solidFill>
                  <a:srgbClr val="1F1F1F"/>
                </a:solidFill>
                <a:effectLst/>
                <a:latin typeface="Google Sans"/>
              </a:rPr>
              <a:t>Qn.</a:t>
            </a:r>
            <a:r>
              <a:rPr lang="en-GB" dirty="0">
                <a:solidFill>
                  <a:srgbClr val="1F1F1F"/>
                </a:solidFill>
                <a:latin typeface="Google Sans"/>
              </a:rPr>
              <a:t>9</a:t>
            </a:r>
            <a:r>
              <a:rPr lang="en-GB" b="0" i="0" dirty="0">
                <a:solidFill>
                  <a:srgbClr val="1F1F1F"/>
                </a:solidFill>
                <a:effectLst/>
                <a:latin typeface="Google Sans"/>
              </a:rPr>
              <a:t>: Please list the new technologies your team used to implement the project.</a:t>
            </a:r>
          </a:p>
          <a:p>
            <a:r>
              <a:rPr lang="en-GB" b="0" i="0" dirty="0">
                <a:solidFill>
                  <a:srgbClr val="1F1F1F"/>
                </a:solidFill>
                <a:effectLst/>
                <a:latin typeface="Google Sans"/>
              </a:rPr>
              <a:t>Qn.10: Please pick one or more technologies and briefly describe how the technology was used in your team project.</a:t>
            </a:r>
            <a:endParaRPr lang="en-BE" dirty="0"/>
          </a:p>
        </p:txBody>
      </p:sp>
      <p:grpSp>
        <p:nvGrpSpPr>
          <p:cNvPr id="17" name="Group 16">
            <a:extLst>
              <a:ext uri="{FF2B5EF4-FFF2-40B4-BE49-F238E27FC236}">
                <a16:creationId xmlns:a16="http://schemas.microsoft.com/office/drawing/2014/main" id="{341EFD4D-2C71-BB7F-61F9-5399C0AFE7F5}"/>
              </a:ext>
            </a:extLst>
          </p:cNvPr>
          <p:cNvGrpSpPr/>
          <p:nvPr/>
        </p:nvGrpSpPr>
        <p:grpSpPr>
          <a:xfrm>
            <a:off x="263093" y="1653480"/>
            <a:ext cx="2843901" cy="2239666"/>
            <a:chOff x="294281" y="940658"/>
            <a:chExt cx="2843901" cy="2239666"/>
          </a:xfrm>
        </p:grpSpPr>
        <p:grpSp>
          <p:nvGrpSpPr>
            <p:cNvPr id="18" name="Group 17">
              <a:extLst>
                <a:ext uri="{FF2B5EF4-FFF2-40B4-BE49-F238E27FC236}">
                  <a16:creationId xmlns:a16="http://schemas.microsoft.com/office/drawing/2014/main" id="{0F7ADF69-090E-98A1-76BE-75207209B633}"/>
                </a:ext>
              </a:extLst>
            </p:cNvPr>
            <p:cNvGrpSpPr/>
            <p:nvPr/>
          </p:nvGrpSpPr>
          <p:grpSpPr>
            <a:xfrm>
              <a:off x="407749" y="940658"/>
              <a:ext cx="2730433" cy="1985396"/>
              <a:chOff x="11048547" y="9054858"/>
              <a:chExt cx="2730433" cy="2860435"/>
            </a:xfrm>
          </p:grpSpPr>
          <p:pic>
            <p:nvPicPr>
              <p:cNvPr id="20" name="Picture 6" descr="Callout png images | PNGWing">
                <a:extLst>
                  <a:ext uri="{FF2B5EF4-FFF2-40B4-BE49-F238E27FC236}">
                    <a16:creationId xmlns:a16="http://schemas.microsoft.com/office/drawing/2014/main" id="{18F06475-4C53-4AF0-0BBE-1EB3F438F09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860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F73EBDF-83AA-22DF-B0C2-25AB545F164A}"/>
                  </a:ext>
                </a:extLst>
              </p:cNvPr>
              <p:cNvSpPr/>
              <p:nvPr/>
            </p:nvSpPr>
            <p:spPr>
              <a:xfrm>
                <a:off x="11140617" y="9158529"/>
                <a:ext cx="2618699" cy="1995415"/>
              </a:xfrm>
              <a:prstGeom prst="rect">
                <a:avLst/>
              </a:prstGeom>
            </p:spPr>
            <p:txBody>
              <a:bodyPr wrap="square">
                <a:spAutoFit/>
              </a:bodyPr>
              <a:lstStyle/>
              <a:p>
                <a:pPr algn="just"/>
                <a:r>
                  <a:rPr lang="en-BE" sz="1200" dirty="0"/>
                  <a:t>[R12]. </a:t>
                </a:r>
                <a:r>
                  <a:rPr lang="en-GB" sz="1200" b="1" i="0" dirty="0">
                    <a:solidFill>
                      <a:srgbClr val="2000FF"/>
                    </a:solidFill>
                    <a:effectLst/>
                  </a:rPr>
                  <a:t>React</a:t>
                </a:r>
                <a:r>
                  <a:rPr lang="en-GB" sz="1200" b="0" i="0" dirty="0">
                    <a:solidFill>
                      <a:srgbClr val="1F1F1F"/>
                    </a:solidFill>
                    <a:effectLst/>
                  </a:rPr>
                  <a:t> was our main language in the frontend and we used it to make the webapp and it was super simple to set up and do; especially since we have had some people on our team with previous experience who could guide people stuck.</a:t>
                </a:r>
                <a:endParaRPr lang="en-BE" sz="1200" dirty="0"/>
              </a:p>
            </p:txBody>
          </p:sp>
        </p:grpSp>
        <p:pic>
          <p:nvPicPr>
            <p:cNvPr id="19" name="Picture 18" descr="A black and white pictogram of a person carrying a backpack&#10;&#10;Description automatically generated">
              <a:extLst>
                <a:ext uri="{FF2B5EF4-FFF2-40B4-BE49-F238E27FC236}">
                  <a16:creationId xmlns:a16="http://schemas.microsoft.com/office/drawing/2014/main" id="{901B4A1B-B5B0-8317-DAD8-6B595A256888}"/>
                </a:ext>
              </a:extLst>
            </p:cNvPr>
            <p:cNvPicPr>
              <a:picLocks noChangeAspect="1"/>
            </p:cNvPicPr>
            <p:nvPr/>
          </p:nvPicPr>
          <p:blipFill>
            <a:blip r:embed="rId6"/>
            <a:stretch>
              <a:fillRect/>
            </a:stretch>
          </p:blipFill>
          <p:spPr>
            <a:xfrm>
              <a:off x="294281" y="2460724"/>
              <a:ext cx="482062" cy="719600"/>
            </a:xfrm>
            <a:prstGeom prst="rect">
              <a:avLst/>
            </a:prstGeom>
          </p:spPr>
        </p:pic>
      </p:grpSp>
      <p:grpSp>
        <p:nvGrpSpPr>
          <p:cNvPr id="22" name="Group 21">
            <a:extLst>
              <a:ext uri="{FF2B5EF4-FFF2-40B4-BE49-F238E27FC236}">
                <a16:creationId xmlns:a16="http://schemas.microsoft.com/office/drawing/2014/main" id="{A32A8859-FA9B-8409-1EF5-8C54543454C1}"/>
              </a:ext>
            </a:extLst>
          </p:cNvPr>
          <p:cNvGrpSpPr/>
          <p:nvPr/>
        </p:nvGrpSpPr>
        <p:grpSpPr>
          <a:xfrm>
            <a:off x="8426087" y="3950886"/>
            <a:ext cx="3320367" cy="2239666"/>
            <a:chOff x="203366" y="940657"/>
            <a:chExt cx="3320367" cy="2239666"/>
          </a:xfrm>
        </p:grpSpPr>
        <p:grpSp>
          <p:nvGrpSpPr>
            <p:cNvPr id="23" name="Group 22">
              <a:extLst>
                <a:ext uri="{FF2B5EF4-FFF2-40B4-BE49-F238E27FC236}">
                  <a16:creationId xmlns:a16="http://schemas.microsoft.com/office/drawing/2014/main" id="{C1640365-3D4B-5B1B-E540-27F36F3AAC9A}"/>
                </a:ext>
              </a:extLst>
            </p:cNvPr>
            <p:cNvGrpSpPr/>
            <p:nvPr/>
          </p:nvGrpSpPr>
          <p:grpSpPr>
            <a:xfrm>
              <a:off x="203366" y="940657"/>
              <a:ext cx="3320367" cy="2015343"/>
              <a:chOff x="10844164" y="9054858"/>
              <a:chExt cx="3320367" cy="2903581"/>
            </a:xfrm>
          </p:grpSpPr>
          <p:pic>
            <p:nvPicPr>
              <p:cNvPr id="25" name="Picture 6" descr="Callout png images | PNGWing">
                <a:extLst>
                  <a:ext uri="{FF2B5EF4-FFF2-40B4-BE49-F238E27FC236}">
                    <a16:creationId xmlns:a16="http://schemas.microsoft.com/office/drawing/2014/main" id="{6D0842B4-DBA6-1D10-393E-E17099BA946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320367" cy="290358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FEE9DBCE-D62C-C7E4-791E-B1C5432ECEE3}"/>
                  </a:ext>
                </a:extLst>
              </p:cNvPr>
              <p:cNvSpPr/>
              <p:nvPr/>
            </p:nvSpPr>
            <p:spPr>
              <a:xfrm>
                <a:off x="10936235" y="9158529"/>
                <a:ext cx="3095448" cy="2261469"/>
              </a:xfrm>
              <a:prstGeom prst="rect">
                <a:avLst/>
              </a:prstGeom>
            </p:spPr>
            <p:txBody>
              <a:bodyPr wrap="square">
                <a:spAutoFit/>
              </a:bodyPr>
              <a:lstStyle/>
              <a:p>
                <a:pPr algn="just"/>
                <a:r>
                  <a:rPr lang="en-BE" sz="1200" dirty="0"/>
                  <a:t>[R13]. </a:t>
                </a:r>
                <a:r>
                  <a:rPr lang="en-GB" sz="1200" b="1" i="0" dirty="0">
                    <a:solidFill>
                      <a:srgbClr val="2000FF"/>
                    </a:solidFill>
                    <a:effectLst/>
                  </a:rPr>
                  <a:t>Typescript</a:t>
                </a:r>
                <a:r>
                  <a:rPr lang="en-GB" sz="1200" b="0" i="0" dirty="0">
                    <a:solidFill>
                      <a:srgbClr val="1F1F1F"/>
                    </a:solidFill>
                    <a:effectLst/>
                  </a:rPr>
                  <a:t> was used for the entirety of the project. […]. This technology was used to create both the front end portion and back end portion of the project. This language enabled everything we needed, including the usage of a database and </a:t>
                </a:r>
                <a:r>
                  <a:rPr lang="en-GB" sz="1200" b="0" i="0" dirty="0" err="1">
                    <a:solidFill>
                      <a:srgbClr val="1F1F1F"/>
                    </a:solidFill>
                    <a:effectLst/>
                  </a:rPr>
                  <a:t>discord.js</a:t>
                </a:r>
                <a:r>
                  <a:rPr lang="en-GB" sz="1200" b="0" i="0" dirty="0">
                    <a:solidFill>
                      <a:srgbClr val="1F1F1F"/>
                    </a:solidFill>
                    <a:effectLst/>
                  </a:rPr>
                  <a:t>, to complete the project to where we did.</a:t>
                </a:r>
                <a:endParaRPr lang="en-BE" sz="1200" dirty="0"/>
              </a:p>
              <a:p>
                <a:pPr algn="just"/>
                <a:endParaRPr lang="en-BE" sz="1200" dirty="0"/>
              </a:p>
            </p:txBody>
          </p:sp>
        </p:grpSp>
        <p:pic>
          <p:nvPicPr>
            <p:cNvPr id="24" name="Picture 23" descr="A black and white pictogram of a person carrying a backpack&#10;&#10;Description automatically generated">
              <a:extLst>
                <a:ext uri="{FF2B5EF4-FFF2-40B4-BE49-F238E27FC236}">
                  <a16:creationId xmlns:a16="http://schemas.microsoft.com/office/drawing/2014/main" id="{6A9B7290-D378-941A-2C7B-E0E10ECC9620}"/>
                </a:ext>
              </a:extLst>
            </p:cNvPr>
            <p:cNvPicPr>
              <a:picLocks noChangeAspect="1"/>
            </p:cNvPicPr>
            <p:nvPr/>
          </p:nvPicPr>
          <p:blipFill>
            <a:blip r:embed="rId6"/>
            <a:stretch>
              <a:fillRect/>
            </a:stretch>
          </p:blipFill>
          <p:spPr>
            <a:xfrm>
              <a:off x="295437" y="2460723"/>
              <a:ext cx="482062" cy="719600"/>
            </a:xfrm>
            <a:prstGeom prst="rect">
              <a:avLst/>
            </a:prstGeom>
          </p:spPr>
        </p:pic>
      </p:grpSp>
      <p:grpSp>
        <p:nvGrpSpPr>
          <p:cNvPr id="27" name="Group 26">
            <a:extLst>
              <a:ext uri="{FF2B5EF4-FFF2-40B4-BE49-F238E27FC236}">
                <a16:creationId xmlns:a16="http://schemas.microsoft.com/office/drawing/2014/main" id="{CE218440-5D31-6DE4-D8DB-313698751C96}"/>
              </a:ext>
            </a:extLst>
          </p:cNvPr>
          <p:cNvGrpSpPr/>
          <p:nvPr/>
        </p:nvGrpSpPr>
        <p:grpSpPr>
          <a:xfrm>
            <a:off x="4135763" y="4280168"/>
            <a:ext cx="3784102" cy="2470266"/>
            <a:chOff x="-157129" y="940657"/>
            <a:chExt cx="3784102" cy="2470266"/>
          </a:xfrm>
        </p:grpSpPr>
        <p:grpSp>
          <p:nvGrpSpPr>
            <p:cNvPr id="28" name="Group 27">
              <a:extLst>
                <a:ext uri="{FF2B5EF4-FFF2-40B4-BE49-F238E27FC236}">
                  <a16:creationId xmlns:a16="http://schemas.microsoft.com/office/drawing/2014/main" id="{1E89B147-29E3-9B50-DFCA-F7BDDBB324B0}"/>
                </a:ext>
              </a:extLst>
            </p:cNvPr>
            <p:cNvGrpSpPr/>
            <p:nvPr/>
          </p:nvGrpSpPr>
          <p:grpSpPr>
            <a:xfrm>
              <a:off x="203366" y="940657"/>
              <a:ext cx="3423607" cy="2424144"/>
              <a:chOff x="10844164" y="9054858"/>
              <a:chExt cx="3423607" cy="3492556"/>
            </a:xfrm>
          </p:grpSpPr>
          <p:pic>
            <p:nvPicPr>
              <p:cNvPr id="30" name="Picture 6" descr="Callout png images | PNGWing">
                <a:extLst>
                  <a:ext uri="{FF2B5EF4-FFF2-40B4-BE49-F238E27FC236}">
                    <a16:creationId xmlns:a16="http://schemas.microsoft.com/office/drawing/2014/main" id="{8A5B8447-FCE2-8B52-868C-AEED3BB69F8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34925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D441968-593D-0CDC-223C-031D5F14E0FB}"/>
                  </a:ext>
                </a:extLst>
              </p:cNvPr>
              <p:cNvSpPr/>
              <p:nvPr/>
            </p:nvSpPr>
            <p:spPr>
              <a:xfrm>
                <a:off x="10965731" y="9116033"/>
                <a:ext cx="3174220" cy="2527524"/>
              </a:xfrm>
              <a:prstGeom prst="rect">
                <a:avLst/>
              </a:prstGeom>
            </p:spPr>
            <p:txBody>
              <a:bodyPr wrap="square">
                <a:spAutoFit/>
              </a:bodyPr>
              <a:lstStyle/>
              <a:p>
                <a:pPr algn="just"/>
                <a:r>
                  <a:rPr lang="en-BE" sz="1200" dirty="0"/>
                  <a:t>[R5]. </a:t>
                </a:r>
                <a:r>
                  <a:rPr lang="en-GB" sz="1200" b="1" i="0" dirty="0">
                    <a:solidFill>
                      <a:srgbClr val="2000FF"/>
                    </a:solidFill>
                    <a:effectLst/>
                  </a:rPr>
                  <a:t>Unity</a:t>
                </a:r>
                <a:r>
                  <a:rPr lang="en-GB" sz="1200" b="0" i="0" dirty="0">
                    <a:solidFill>
                      <a:srgbClr val="1F1F1F"/>
                    </a:solidFill>
                    <a:effectLst/>
                  </a:rPr>
                  <a:t> packages used to ensure a reduction in repeated work. For example, I had initially found a Unity package which virtually created a Main Menu for us. This would allow us to focus on more core/backend components of game development. (In this instance, possibly due to a lack of communication, the UI team went and spent time creating their own modified Main Menu). </a:t>
                </a:r>
                <a:endParaRPr lang="en-BE" sz="1200" dirty="0"/>
              </a:p>
            </p:txBody>
          </p:sp>
        </p:grpSp>
        <p:pic>
          <p:nvPicPr>
            <p:cNvPr id="29" name="Picture 28" descr="A black and white pictogram of a person carrying a backpack&#10;&#10;Description automatically generated">
              <a:extLst>
                <a:ext uri="{FF2B5EF4-FFF2-40B4-BE49-F238E27FC236}">
                  <a16:creationId xmlns:a16="http://schemas.microsoft.com/office/drawing/2014/main" id="{3CB8011C-76FD-10DB-C724-C56B20AC01C3}"/>
                </a:ext>
              </a:extLst>
            </p:cNvPr>
            <p:cNvPicPr>
              <a:picLocks noChangeAspect="1"/>
            </p:cNvPicPr>
            <p:nvPr/>
          </p:nvPicPr>
          <p:blipFill>
            <a:blip r:embed="rId6"/>
            <a:stretch>
              <a:fillRect/>
            </a:stretch>
          </p:blipFill>
          <p:spPr>
            <a:xfrm>
              <a:off x="-157129" y="2691323"/>
              <a:ext cx="482062" cy="719600"/>
            </a:xfrm>
            <a:prstGeom prst="rect">
              <a:avLst/>
            </a:prstGeom>
          </p:spPr>
        </p:pic>
      </p:grpSp>
      <p:grpSp>
        <p:nvGrpSpPr>
          <p:cNvPr id="32" name="Group 31">
            <a:extLst>
              <a:ext uri="{FF2B5EF4-FFF2-40B4-BE49-F238E27FC236}">
                <a16:creationId xmlns:a16="http://schemas.microsoft.com/office/drawing/2014/main" id="{E82E2FA1-68A1-8962-21C4-C4836B05521D}"/>
              </a:ext>
            </a:extLst>
          </p:cNvPr>
          <p:cNvGrpSpPr/>
          <p:nvPr/>
        </p:nvGrpSpPr>
        <p:grpSpPr>
          <a:xfrm>
            <a:off x="8550104" y="1607308"/>
            <a:ext cx="3494413" cy="1994334"/>
            <a:chOff x="132560" y="940658"/>
            <a:chExt cx="3494413" cy="1994334"/>
          </a:xfrm>
        </p:grpSpPr>
        <p:grpSp>
          <p:nvGrpSpPr>
            <p:cNvPr id="33" name="Group 32">
              <a:extLst>
                <a:ext uri="{FF2B5EF4-FFF2-40B4-BE49-F238E27FC236}">
                  <a16:creationId xmlns:a16="http://schemas.microsoft.com/office/drawing/2014/main" id="{0BB0187B-FEA5-3493-EEC0-A9407B4B72E3}"/>
                </a:ext>
              </a:extLst>
            </p:cNvPr>
            <p:cNvGrpSpPr/>
            <p:nvPr/>
          </p:nvGrpSpPr>
          <p:grpSpPr>
            <a:xfrm>
              <a:off x="203366" y="940658"/>
              <a:ext cx="3423607" cy="1666835"/>
              <a:chOff x="10844164" y="9054858"/>
              <a:chExt cx="3423607" cy="2401472"/>
            </a:xfrm>
          </p:grpSpPr>
          <p:pic>
            <p:nvPicPr>
              <p:cNvPr id="35" name="Picture 6" descr="Callout png images | PNGWing">
                <a:extLst>
                  <a:ext uri="{FF2B5EF4-FFF2-40B4-BE49-F238E27FC236}">
                    <a16:creationId xmlns:a16="http://schemas.microsoft.com/office/drawing/2014/main" id="{FEC2D178-A32B-5556-3590-F5FE89AC255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240147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54355A5E-1767-472A-0908-D0402E6F7724}"/>
                  </a:ext>
                </a:extLst>
              </p:cNvPr>
              <p:cNvSpPr/>
              <p:nvPr/>
            </p:nvSpPr>
            <p:spPr>
              <a:xfrm>
                <a:off x="10965731" y="9116033"/>
                <a:ext cx="3174220" cy="1995415"/>
              </a:xfrm>
              <a:prstGeom prst="rect">
                <a:avLst/>
              </a:prstGeom>
            </p:spPr>
            <p:txBody>
              <a:bodyPr wrap="square">
                <a:spAutoFit/>
              </a:bodyPr>
              <a:lstStyle/>
              <a:p>
                <a:pPr algn="just"/>
                <a:r>
                  <a:rPr lang="en-BE" sz="1200" dirty="0"/>
                  <a:t>[R16]. </a:t>
                </a:r>
                <a:r>
                  <a:rPr lang="en-GB" sz="1200" b="1" i="0" dirty="0">
                    <a:solidFill>
                      <a:srgbClr val="2000FF"/>
                    </a:solidFill>
                    <a:effectLst/>
                  </a:rPr>
                  <a:t>Docker</a:t>
                </a:r>
                <a:r>
                  <a:rPr lang="en-GB" sz="1200" b="0" i="0" dirty="0">
                    <a:solidFill>
                      <a:srgbClr val="000000"/>
                    </a:solidFill>
                    <a:effectLst/>
                  </a:rPr>
                  <a:t> as a container made it quite easy to set up the project for multiple machines. Everything was put together, so whichever person was running it on their own machine would have the exact same results as someone else running it on theirs. </a:t>
                </a:r>
                <a:endParaRPr lang="en-BE" sz="1200" dirty="0"/>
              </a:p>
              <a:p>
                <a:pPr algn="just"/>
                <a:endParaRPr lang="en-BE" sz="1200" dirty="0"/>
              </a:p>
            </p:txBody>
          </p:sp>
        </p:grpSp>
        <p:pic>
          <p:nvPicPr>
            <p:cNvPr id="34" name="Picture 33" descr="A black and white pictogram of a person carrying a backpack&#10;&#10;Description automatically generated">
              <a:extLst>
                <a:ext uri="{FF2B5EF4-FFF2-40B4-BE49-F238E27FC236}">
                  <a16:creationId xmlns:a16="http://schemas.microsoft.com/office/drawing/2014/main" id="{44D57422-8D5F-E528-7770-82BC65417D32}"/>
                </a:ext>
              </a:extLst>
            </p:cNvPr>
            <p:cNvPicPr>
              <a:picLocks noChangeAspect="1"/>
            </p:cNvPicPr>
            <p:nvPr/>
          </p:nvPicPr>
          <p:blipFill>
            <a:blip r:embed="rId6"/>
            <a:stretch>
              <a:fillRect/>
            </a:stretch>
          </p:blipFill>
          <p:spPr>
            <a:xfrm>
              <a:off x="132560" y="2215392"/>
              <a:ext cx="482062" cy="719600"/>
            </a:xfrm>
            <a:prstGeom prst="rect">
              <a:avLst/>
            </a:prstGeom>
          </p:spPr>
        </p:pic>
      </p:grpSp>
      <p:grpSp>
        <p:nvGrpSpPr>
          <p:cNvPr id="37" name="Group 36">
            <a:extLst>
              <a:ext uri="{FF2B5EF4-FFF2-40B4-BE49-F238E27FC236}">
                <a16:creationId xmlns:a16="http://schemas.microsoft.com/office/drawing/2014/main" id="{49912F8A-B852-8D2D-0941-F58612928576}"/>
              </a:ext>
            </a:extLst>
          </p:cNvPr>
          <p:cNvGrpSpPr/>
          <p:nvPr/>
        </p:nvGrpSpPr>
        <p:grpSpPr>
          <a:xfrm>
            <a:off x="376561" y="4079960"/>
            <a:ext cx="2823369" cy="1879177"/>
            <a:chOff x="314813" y="940659"/>
            <a:chExt cx="2823369" cy="1879177"/>
          </a:xfrm>
        </p:grpSpPr>
        <p:grpSp>
          <p:nvGrpSpPr>
            <p:cNvPr id="38" name="Group 37">
              <a:extLst>
                <a:ext uri="{FF2B5EF4-FFF2-40B4-BE49-F238E27FC236}">
                  <a16:creationId xmlns:a16="http://schemas.microsoft.com/office/drawing/2014/main" id="{65AB929D-9958-8ADF-A027-53251A7C0469}"/>
                </a:ext>
              </a:extLst>
            </p:cNvPr>
            <p:cNvGrpSpPr/>
            <p:nvPr/>
          </p:nvGrpSpPr>
          <p:grpSpPr>
            <a:xfrm>
              <a:off x="407749" y="940659"/>
              <a:ext cx="2730433" cy="1520066"/>
              <a:chOff x="11048547" y="9054858"/>
              <a:chExt cx="2730433" cy="2190016"/>
            </a:xfrm>
          </p:grpSpPr>
          <p:pic>
            <p:nvPicPr>
              <p:cNvPr id="40" name="Picture 6" descr="Callout png images | PNGWing">
                <a:extLst>
                  <a:ext uri="{FF2B5EF4-FFF2-40B4-BE49-F238E27FC236}">
                    <a16:creationId xmlns:a16="http://schemas.microsoft.com/office/drawing/2014/main" id="{0BBA0FBC-B3EB-12A0-2D09-68E2ABD6674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19001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55263235-AB94-1A74-79B2-400C44FE9C51}"/>
                  </a:ext>
                </a:extLst>
              </p:cNvPr>
              <p:cNvSpPr/>
              <p:nvPr/>
            </p:nvSpPr>
            <p:spPr>
              <a:xfrm>
                <a:off x="11140617" y="9158529"/>
                <a:ext cx="2618699" cy="1463304"/>
              </a:xfrm>
              <a:prstGeom prst="rect">
                <a:avLst/>
              </a:prstGeom>
            </p:spPr>
            <p:txBody>
              <a:bodyPr wrap="square">
                <a:spAutoFit/>
              </a:bodyPr>
              <a:lstStyle/>
              <a:p>
                <a:pPr algn="just"/>
                <a:r>
                  <a:rPr lang="en-BE" sz="1200" dirty="0"/>
                  <a:t>[R12]. </a:t>
                </a:r>
                <a:r>
                  <a:rPr lang="en-GB" sz="1200" b="1" i="0" dirty="0">
                    <a:solidFill>
                      <a:srgbClr val="2000FF"/>
                    </a:solidFill>
                    <a:effectLst/>
                  </a:rPr>
                  <a:t>Go</a:t>
                </a:r>
                <a:r>
                  <a:rPr lang="en-GB" sz="1200" b="0" i="0" dirty="0">
                    <a:solidFill>
                      <a:srgbClr val="1F1F1F"/>
                    </a:solidFill>
                    <a:effectLst/>
                  </a:rPr>
                  <a:t> was used for programming the backend API. It was the interface that digested http requests from the frontend mobile client and made necessary calls to the database.</a:t>
                </a:r>
                <a:endParaRPr lang="en-BE" sz="1200" dirty="0"/>
              </a:p>
            </p:txBody>
          </p:sp>
        </p:grpSp>
        <p:pic>
          <p:nvPicPr>
            <p:cNvPr id="39" name="Picture 38" descr="A black and white pictogram of a person carrying a backpack&#10;&#10;Description automatically generated">
              <a:extLst>
                <a:ext uri="{FF2B5EF4-FFF2-40B4-BE49-F238E27FC236}">
                  <a16:creationId xmlns:a16="http://schemas.microsoft.com/office/drawing/2014/main" id="{A0AA23E5-A5A8-0C4E-4BE8-E36101E149DF}"/>
                </a:ext>
              </a:extLst>
            </p:cNvPr>
            <p:cNvPicPr>
              <a:picLocks noChangeAspect="1"/>
            </p:cNvPicPr>
            <p:nvPr/>
          </p:nvPicPr>
          <p:blipFill>
            <a:blip r:embed="rId6"/>
            <a:stretch>
              <a:fillRect/>
            </a:stretch>
          </p:blipFill>
          <p:spPr>
            <a:xfrm>
              <a:off x="314813" y="2100236"/>
              <a:ext cx="482062" cy="719600"/>
            </a:xfrm>
            <a:prstGeom prst="rect">
              <a:avLst/>
            </a:prstGeom>
          </p:spPr>
        </p:pic>
      </p:grpSp>
    </p:spTree>
    <p:extLst>
      <p:ext uri="{BB962C8B-B14F-4D97-AF65-F5344CB8AC3E}">
        <p14:creationId xmlns:p14="http://schemas.microsoft.com/office/powerpoint/2010/main" val="42709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a:blip r:embed="rId3"/>
          <a:stretch>
            <a:fillRect/>
          </a:stretch>
        </p:blipFill>
        <p:spPr>
          <a:xfrm>
            <a:off x="4186937" y="1532274"/>
            <a:ext cx="7571119" cy="2886996"/>
          </a:xfrm>
          <a:prstGeom prst="rect">
            <a:avLst/>
          </a:prstGeom>
        </p:spPr>
      </p:pic>
      <p:sp>
        <p:nvSpPr>
          <p:cNvPr id="2" name="TextBox 1">
            <a:extLst>
              <a:ext uri="{FF2B5EF4-FFF2-40B4-BE49-F238E27FC236}">
                <a16:creationId xmlns:a16="http://schemas.microsoft.com/office/drawing/2014/main" id="{A1FEC5DD-9D85-174E-7FFC-113699504645}"/>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spTree>
    <p:extLst>
      <p:ext uri="{BB962C8B-B14F-4D97-AF65-F5344CB8AC3E}">
        <p14:creationId xmlns:p14="http://schemas.microsoft.com/office/powerpoint/2010/main" val="133307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rotWithShape="1">
          <a:blip r:embed="rId3"/>
          <a:srcRect l="47535"/>
          <a:stretch/>
        </p:blipFill>
        <p:spPr>
          <a:xfrm>
            <a:off x="7785827" y="1532274"/>
            <a:ext cx="3972229" cy="2886996"/>
          </a:xfrm>
          <a:prstGeom prst="rect">
            <a:avLst/>
          </a:prstGeom>
        </p:spPr>
      </p:pic>
      <p:grpSp>
        <p:nvGrpSpPr>
          <p:cNvPr id="6" name="Group 5">
            <a:extLst>
              <a:ext uri="{FF2B5EF4-FFF2-40B4-BE49-F238E27FC236}">
                <a16:creationId xmlns:a16="http://schemas.microsoft.com/office/drawing/2014/main" id="{A48D5BDD-53BF-E93A-EAA2-9FC16A290B03}"/>
              </a:ext>
            </a:extLst>
          </p:cNvPr>
          <p:cNvGrpSpPr/>
          <p:nvPr/>
        </p:nvGrpSpPr>
        <p:grpSpPr>
          <a:xfrm>
            <a:off x="2027583" y="4186537"/>
            <a:ext cx="5758244" cy="2698705"/>
            <a:chOff x="-765567" y="940660"/>
            <a:chExt cx="5758244" cy="2698705"/>
          </a:xfrm>
        </p:grpSpPr>
        <p:grpSp>
          <p:nvGrpSpPr>
            <p:cNvPr id="7" name="Group 6">
              <a:extLst>
                <a:ext uri="{FF2B5EF4-FFF2-40B4-BE49-F238E27FC236}">
                  <a16:creationId xmlns:a16="http://schemas.microsoft.com/office/drawing/2014/main" id="{488C4091-97AE-0E6F-FE26-E39E3A587279}"/>
                </a:ext>
              </a:extLst>
            </p:cNvPr>
            <p:cNvGrpSpPr/>
            <p:nvPr/>
          </p:nvGrpSpPr>
          <p:grpSpPr>
            <a:xfrm>
              <a:off x="-765567" y="940660"/>
              <a:ext cx="5758244" cy="2553477"/>
              <a:chOff x="9875231" y="9054858"/>
              <a:chExt cx="5758244" cy="3678890"/>
            </a:xfrm>
          </p:grpSpPr>
          <p:pic>
            <p:nvPicPr>
              <p:cNvPr id="9" name="Picture 6" descr="Callout png images | PNGWing">
                <a:extLst>
                  <a:ext uri="{FF2B5EF4-FFF2-40B4-BE49-F238E27FC236}">
                    <a16:creationId xmlns:a16="http://schemas.microsoft.com/office/drawing/2014/main" id="{6D4E94B8-7D67-DD2E-18FB-0736A9F5988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875231" y="9054858"/>
                <a:ext cx="5758244" cy="36788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C73A2C0-A41E-A176-FBCB-1E3A6DE270C9}"/>
                  </a:ext>
                </a:extLst>
              </p:cNvPr>
              <p:cNvSpPr/>
              <p:nvPr/>
            </p:nvSpPr>
            <p:spPr>
              <a:xfrm>
                <a:off x="10200738" y="9158529"/>
                <a:ext cx="5187397" cy="2616209"/>
              </a:xfrm>
              <a:prstGeom prst="rect">
                <a:avLst/>
              </a:prstGeom>
            </p:spPr>
            <p:txBody>
              <a:bodyPr wrap="square">
                <a:spAutoFit/>
              </a:bodyPr>
              <a:lstStyle/>
              <a:p>
                <a:pPr algn="just"/>
                <a:r>
                  <a:rPr lang="en-BE" sz="1600" dirty="0"/>
                  <a:t>[R7]. </a:t>
                </a:r>
                <a:r>
                  <a:rPr lang="en-BE" sz="1600" b="1" dirty="0">
                    <a:solidFill>
                      <a:srgbClr val="2000FF"/>
                    </a:solidFill>
                  </a:rPr>
                  <a:t>Tutorials by experienced member</a:t>
                </a:r>
                <a:r>
                  <a:rPr lang="en-BE" sz="1600" dirty="0"/>
                  <a:t>. </a:t>
                </a:r>
                <a:r>
                  <a:rPr lang="en-GB" sz="1600" b="0" i="0" dirty="0">
                    <a:solidFill>
                      <a:srgbClr val="1F1F1F"/>
                    </a:solidFill>
                    <a:effectLst/>
                  </a:rPr>
                  <a:t>An experienced member of our team recorded tutorials for team members to use to get started with unity. Additional tutorials online were shared to help everyone get up to speed. Individually, I followed the tutorials provided to learn the basics of unity to get used to using the engine before we started work on the group project.</a:t>
                </a:r>
                <a:endParaRPr lang="en-BE" sz="1600" dirty="0"/>
              </a:p>
            </p:txBody>
          </p:sp>
        </p:grpSp>
        <p:pic>
          <p:nvPicPr>
            <p:cNvPr id="8" name="Picture 7" descr="A black and white pictogram of a person carrying a backpack&#10;&#10;Description automatically generated">
              <a:extLst>
                <a:ext uri="{FF2B5EF4-FFF2-40B4-BE49-F238E27FC236}">
                  <a16:creationId xmlns:a16="http://schemas.microsoft.com/office/drawing/2014/main" id="{0C12E6A4-B49C-3415-BE86-A0AE2071442E}"/>
                </a:ext>
              </a:extLst>
            </p:cNvPr>
            <p:cNvPicPr>
              <a:picLocks noChangeAspect="1"/>
            </p:cNvPicPr>
            <p:nvPr/>
          </p:nvPicPr>
          <p:blipFill>
            <a:blip r:embed="rId6"/>
            <a:stretch>
              <a:fillRect/>
            </a:stretch>
          </p:blipFill>
          <p:spPr>
            <a:xfrm>
              <a:off x="-259514" y="2919765"/>
              <a:ext cx="482062" cy="719600"/>
            </a:xfrm>
            <a:prstGeom prst="rect">
              <a:avLst/>
            </a:prstGeom>
          </p:spPr>
        </p:pic>
      </p:grpSp>
      <p:grpSp>
        <p:nvGrpSpPr>
          <p:cNvPr id="11" name="Group 10">
            <a:extLst>
              <a:ext uri="{FF2B5EF4-FFF2-40B4-BE49-F238E27FC236}">
                <a16:creationId xmlns:a16="http://schemas.microsoft.com/office/drawing/2014/main" id="{E5C7B1F2-0CD5-6415-B8D8-67202FC41670}"/>
              </a:ext>
            </a:extLst>
          </p:cNvPr>
          <p:cNvGrpSpPr/>
          <p:nvPr/>
        </p:nvGrpSpPr>
        <p:grpSpPr>
          <a:xfrm>
            <a:off x="453608" y="1414701"/>
            <a:ext cx="5761662" cy="3131637"/>
            <a:chOff x="-113603" y="798176"/>
            <a:chExt cx="5761662" cy="3131637"/>
          </a:xfrm>
        </p:grpSpPr>
        <p:grpSp>
          <p:nvGrpSpPr>
            <p:cNvPr id="12" name="Group 11">
              <a:extLst>
                <a:ext uri="{FF2B5EF4-FFF2-40B4-BE49-F238E27FC236}">
                  <a16:creationId xmlns:a16="http://schemas.microsoft.com/office/drawing/2014/main" id="{8B436396-97E8-2845-A0C1-68011EE5C8E6}"/>
                </a:ext>
              </a:extLst>
            </p:cNvPr>
            <p:cNvGrpSpPr/>
            <p:nvPr/>
          </p:nvGrpSpPr>
          <p:grpSpPr>
            <a:xfrm>
              <a:off x="-113603" y="798176"/>
              <a:ext cx="5761662" cy="2751275"/>
              <a:chOff x="10527195" y="8849576"/>
              <a:chExt cx="5761662" cy="3963865"/>
            </a:xfrm>
          </p:grpSpPr>
          <p:pic>
            <p:nvPicPr>
              <p:cNvPr id="17" name="Picture 6" descr="Callout png images | PNGWing">
                <a:extLst>
                  <a:ext uri="{FF2B5EF4-FFF2-40B4-BE49-F238E27FC236}">
                    <a16:creationId xmlns:a16="http://schemas.microsoft.com/office/drawing/2014/main" id="{E5EE385E-E092-EBD4-6F68-BBE2857E042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7195" y="8849576"/>
                <a:ext cx="5761662" cy="396386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FA129C4-9EE7-A047-ECA4-439D53B7C94E}"/>
                  </a:ext>
                </a:extLst>
              </p:cNvPr>
              <p:cNvSpPr/>
              <p:nvPr/>
            </p:nvSpPr>
            <p:spPr>
              <a:xfrm>
                <a:off x="10736195" y="9018968"/>
                <a:ext cx="5433392" cy="2616209"/>
              </a:xfrm>
              <a:prstGeom prst="rect">
                <a:avLst/>
              </a:prstGeom>
            </p:spPr>
            <p:txBody>
              <a:bodyPr wrap="square">
                <a:spAutoFit/>
              </a:bodyPr>
              <a:lstStyle/>
              <a:p>
                <a:pPr algn="just"/>
                <a:r>
                  <a:rPr lang="en-BE" sz="1600" dirty="0"/>
                  <a:t>[R5]. </a:t>
                </a:r>
                <a:r>
                  <a:rPr lang="en-BE" sz="1600" b="1" dirty="0">
                    <a:solidFill>
                      <a:srgbClr val="167217"/>
                    </a:solidFill>
                  </a:rPr>
                  <a:t>Experienced member setup the framework</a:t>
                </a:r>
                <a:r>
                  <a:rPr lang="en-BE" sz="1600" dirty="0"/>
                  <a:t>. </a:t>
                </a:r>
                <a:r>
                  <a:rPr lang="en-GB" sz="1600" b="0" i="0" dirty="0">
                    <a:solidFill>
                      <a:srgbClr val="1F1F1F"/>
                    </a:solidFill>
                    <a:effectLst/>
                    <a:latin typeface="Google Sans"/>
                  </a:rPr>
                  <a:t>I looked up and implemented most if not all of these plugins and packages. Once setup, the team was able to select a button to determine if they wanted to generate code coverage during their testing or not. Certain team members did display some initiative and found useful tools and shortcuts when creating Unity tests however.</a:t>
                </a:r>
                <a:endParaRPr lang="en-GB" sz="1600" dirty="0"/>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9A83A464-67B0-2611-AFAD-C9EAEBBDC555}"/>
                </a:ext>
              </a:extLst>
            </p:cNvPr>
            <p:cNvPicPr>
              <a:picLocks noChangeAspect="1"/>
            </p:cNvPicPr>
            <p:nvPr/>
          </p:nvPicPr>
          <p:blipFill>
            <a:blip r:embed="rId6"/>
            <a:stretch>
              <a:fillRect/>
            </a:stretch>
          </p:blipFill>
          <p:spPr>
            <a:xfrm>
              <a:off x="322552" y="3210213"/>
              <a:ext cx="482062" cy="719600"/>
            </a:xfrm>
            <a:prstGeom prst="rect">
              <a:avLst/>
            </a:prstGeom>
          </p:spPr>
        </p:pic>
      </p:grpSp>
      <p:sp>
        <p:nvSpPr>
          <p:cNvPr id="19" name="Rounded Rectangle 18">
            <a:extLst>
              <a:ext uri="{FF2B5EF4-FFF2-40B4-BE49-F238E27FC236}">
                <a16:creationId xmlns:a16="http://schemas.microsoft.com/office/drawing/2014/main" id="{3EAF6341-CEF0-DD67-1E84-F35840CD8F02}"/>
              </a:ext>
            </a:extLst>
          </p:cNvPr>
          <p:cNvSpPr/>
          <p:nvPr/>
        </p:nvSpPr>
        <p:spPr>
          <a:xfrm>
            <a:off x="9748358" y="3657798"/>
            <a:ext cx="1990034" cy="220698"/>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ounded Rectangle 19">
            <a:extLst>
              <a:ext uri="{FF2B5EF4-FFF2-40B4-BE49-F238E27FC236}">
                <a16:creationId xmlns:a16="http://schemas.microsoft.com/office/drawing/2014/main" id="{B8D79B98-6B9C-1902-CE2F-9A4503CAEBF0}"/>
              </a:ext>
            </a:extLst>
          </p:cNvPr>
          <p:cNvSpPr/>
          <p:nvPr/>
        </p:nvSpPr>
        <p:spPr>
          <a:xfrm>
            <a:off x="9527132" y="2804562"/>
            <a:ext cx="2211260" cy="220698"/>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167217"/>
              </a:solidFill>
            </a:endParaRPr>
          </a:p>
        </p:txBody>
      </p:sp>
    </p:spTree>
    <p:extLst>
      <p:ext uri="{BB962C8B-B14F-4D97-AF65-F5344CB8AC3E}">
        <p14:creationId xmlns:p14="http://schemas.microsoft.com/office/powerpoint/2010/main" val="3102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091381" y="837585"/>
            <a:ext cx="9085006" cy="707886"/>
          </a:xfrm>
          <a:prstGeom prst="rect">
            <a:avLst/>
          </a:prstGeom>
          <a:noFill/>
        </p:spPr>
        <p:txBody>
          <a:bodyPr wrap="square">
            <a:spAutoFit/>
          </a:bodyPr>
          <a:lstStyle/>
          <a:p>
            <a:r>
              <a:rPr lang="en-GB" sz="2000" b="0" i="0" dirty="0">
                <a:solidFill>
                  <a:srgbClr val="1F1F1F"/>
                </a:solidFill>
                <a:effectLst/>
                <a:latin typeface="Google Sans"/>
              </a:rPr>
              <a:t>Qn.12: Kindly discuss any other suggestions on how we can improve the management of the team project.</a:t>
            </a:r>
            <a:endParaRPr lang="en-BE" sz="2000" dirty="0"/>
          </a:p>
        </p:txBody>
      </p:sp>
      <p:grpSp>
        <p:nvGrpSpPr>
          <p:cNvPr id="2" name="Group 1">
            <a:extLst>
              <a:ext uri="{FF2B5EF4-FFF2-40B4-BE49-F238E27FC236}">
                <a16:creationId xmlns:a16="http://schemas.microsoft.com/office/drawing/2014/main" id="{DA3A8ABA-C794-3074-76CC-97BEFE8FF9E2}"/>
              </a:ext>
            </a:extLst>
          </p:cNvPr>
          <p:cNvGrpSpPr/>
          <p:nvPr/>
        </p:nvGrpSpPr>
        <p:grpSpPr>
          <a:xfrm>
            <a:off x="689112" y="1841354"/>
            <a:ext cx="4430146" cy="3175291"/>
            <a:chOff x="-408754" y="940660"/>
            <a:chExt cx="4430146" cy="3175291"/>
          </a:xfrm>
        </p:grpSpPr>
        <p:grpSp>
          <p:nvGrpSpPr>
            <p:cNvPr id="4" name="Group 3">
              <a:extLst>
                <a:ext uri="{FF2B5EF4-FFF2-40B4-BE49-F238E27FC236}">
                  <a16:creationId xmlns:a16="http://schemas.microsoft.com/office/drawing/2014/main" id="{C41AD777-CDD6-4FCA-1AA6-E5ADC5325AB2}"/>
                </a:ext>
              </a:extLst>
            </p:cNvPr>
            <p:cNvGrpSpPr/>
            <p:nvPr/>
          </p:nvGrpSpPr>
          <p:grpSpPr>
            <a:xfrm>
              <a:off x="-382249" y="940660"/>
              <a:ext cx="4403641" cy="3175291"/>
              <a:chOff x="10258549" y="9054858"/>
              <a:chExt cx="4403641" cy="4574761"/>
            </a:xfrm>
          </p:grpSpPr>
          <p:pic>
            <p:nvPicPr>
              <p:cNvPr id="21" name="Picture 6" descr="Callout png images | PNGWing">
                <a:extLst>
                  <a:ext uri="{FF2B5EF4-FFF2-40B4-BE49-F238E27FC236}">
                    <a16:creationId xmlns:a16="http://schemas.microsoft.com/office/drawing/2014/main" id="{E4F9BBB2-A975-F228-EC8E-998EAED0A5F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457476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6B15ECE-FABF-8D0A-64D5-2A8671C5E389}"/>
                  </a:ext>
                </a:extLst>
              </p:cNvPr>
              <p:cNvSpPr/>
              <p:nvPr/>
            </p:nvSpPr>
            <p:spPr>
              <a:xfrm>
                <a:off x="10499580" y="9158529"/>
                <a:ext cx="4044625" cy="3325689"/>
              </a:xfrm>
              <a:prstGeom prst="rect">
                <a:avLst/>
              </a:prstGeom>
            </p:spPr>
            <p:txBody>
              <a:bodyPr wrap="square">
                <a:spAutoFit/>
              </a:bodyPr>
              <a:lstStyle/>
              <a:p>
                <a:r>
                  <a:rPr lang="en-BE" sz="1600" dirty="0"/>
                  <a:t>[R7]. </a:t>
                </a:r>
                <a:r>
                  <a:rPr lang="en-GB" sz="1600" b="0" i="0" dirty="0">
                    <a:solidFill>
                      <a:srgbClr val="1F1F1F"/>
                    </a:solidFill>
                    <a:effectLst/>
                    <a:latin typeface="Google Sans"/>
                  </a:rPr>
                  <a:t>Have everyone review prs. We ended up only having three or so people review everything. Having a review deadline at the end of the week helped us as well.</a:t>
                </a:r>
              </a:p>
              <a:p>
                <a:r>
                  <a:rPr lang="en-GB" sz="1600" b="0" i="0" dirty="0">
                    <a:solidFill>
                      <a:srgbClr val="1F1F1F"/>
                    </a:solidFill>
                    <a:effectLst/>
                    <a:latin typeface="Google Sans"/>
                  </a:rPr>
                  <a:t>I would suggest that pull request reviews share more of the project weight. Because most of the weight was the pull request itself, many students would forget or ignore pull request reviews.</a:t>
                </a:r>
                <a:endParaRPr lang="en-US" sz="1600" dirty="0"/>
              </a:p>
            </p:txBody>
          </p:sp>
        </p:grpSp>
        <p:pic>
          <p:nvPicPr>
            <p:cNvPr id="13" name="Picture 12" descr="A black and white pictogram of a person carrying a backpack&#10;&#10;Description automatically generated">
              <a:extLst>
                <a:ext uri="{FF2B5EF4-FFF2-40B4-BE49-F238E27FC236}">
                  <a16:creationId xmlns:a16="http://schemas.microsoft.com/office/drawing/2014/main" id="{0BA95903-A714-5FB7-6ED9-B0F981C82AB0}"/>
                </a:ext>
              </a:extLst>
            </p:cNvPr>
            <p:cNvPicPr>
              <a:picLocks noChangeAspect="1"/>
            </p:cNvPicPr>
            <p:nvPr/>
          </p:nvPicPr>
          <p:blipFill>
            <a:blip r:embed="rId5"/>
            <a:stretch>
              <a:fillRect/>
            </a:stretch>
          </p:blipFill>
          <p:spPr>
            <a:xfrm>
              <a:off x="-408754" y="3358646"/>
              <a:ext cx="482062" cy="719600"/>
            </a:xfrm>
            <a:prstGeom prst="rect">
              <a:avLst/>
            </a:prstGeom>
          </p:spPr>
        </p:pic>
      </p:grpSp>
      <p:grpSp>
        <p:nvGrpSpPr>
          <p:cNvPr id="23" name="Group 22">
            <a:extLst>
              <a:ext uri="{FF2B5EF4-FFF2-40B4-BE49-F238E27FC236}">
                <a16:creationId xmlns:a16="http://schemas.microsoft.com/office/drawing/2014/main" id="{C90A1725-528B-A360-F265-A8552736BA32}"/>
              </a:ext>
            </a:extLst>
          </p:cNvPr>
          <p:cNvGrpSpPr/>
          <p:nvPr/>
        </p:nvGrpSpPr>
        <p:grpSpPr>
          <a:xfrm>
            <a:off x="6486939" y="1803649"/>
            <a:ext cx="4403641" cy="3073669"/>
            <a:chOff x="-382249" y="940660"/>
            <a:chExt cx="4403641" cy="3073669"/>
          </a:xfrm>
        </p:grpSpPr>
        <p:grpSp>
          <p:nvGrpSpPr>
            <p:cNvPr id="24" name="Group 23">
              <a:extLst>
                <a:ext uri="{FF2B5EF4-FFF2-40B4-BE49-F238E27FC236}">
                  <a16:creationId xmlns:a16="http://schemas.microsoft.com/office/drawing/2014/main" id="{22406A08-598C-B741-27EF-3862609AD2A8}"/>
                </a:ext>
              </a:extLst>
            </p:cNvPr>
            <p:cNvGrpSpPr/>
            <p:nvPr/>
          </p:nvGrpSpPr>
          <p:grpSpPr>
            <a:xfrm>
              <a:off x="-382249" y="940660"/>
              <a:ext cx="4403641" cy="2455691"/>
              <a:chOff x="10258549" y="9054858"/>
              <a:chExt cx="4403641" cy="3538006"/>
            </a:xfrm>
          </p:grpSpPr>
          <p:pic>
            <p:nvPicPr>
              <p:cNvPr id="26" name="Picture 6" descr="Callout png images | PNGWing">
                <a:extLst>
                  <a:ext uri="{FF2B5EF4-FFF2-40B4-BE49-F238E27FC236}">
                    <a16:creationId xmlns:a16="http://schemas.microsoft.com/office/drawing/2014/main" id="{D1684028-DB95-19CD-1617-F241D6686B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353800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2046A92-56D4-6198-EF9B-37986BF2ADDE}"/>
                  </a:ext>
                </a:extLst>
              </p:cNvPr>
              <p:cNvSpPr/>
              <p:nvPr/>
            </p:nvSpPr>
            <p:spPr>
              <a:xfrm>
                <a:off x="10499580" y="9158529"/>
                <a:ext cx="4044625" cy="2261468"/>
              </a:xfrm>
              <a:prstGeom prst="rect">
                <a:avLst/>
              </a:prstGeom>
            </p:spPr>
            <p:txBody>
              <a:bodyPr wrap="square">
                <a:spAutoFit/>
              </a:bodyPr>
              <a:lstStyle/>
              <a:p>
                <a:r>
                  <a:rPr lang="en-BE" sz="1600" dirty="0"/>
                  <a:t>[R7]. </a:t>
                </a:r>
                <a:r>
                  <a:rPr lang="en-GB" sz="1600" b="0" i="0" dirty="0">
                    <a:solidFill>
                      <a:srgbClr val="1F1F1F"/>
                    </a:solidFill>
                    <a:effectLst/>
                    <a:latin typeface="Google Sans"/>
                  </a:rPr>
                  <a:t>I think some students probably felt unqualified to provide a review for certain PR's and so they end up not doing reviews. […]. I don’t really have a solution, a lot of reviews </a:t>
                </a:r>
                <a:r>
                  <a:rPr lang="en-GB" sz="1600" b="0" i="0" dirty="0" err="1">
                    <a:solidFill>
                      <a:srgbClr val="1F1F1F"/>
                    </a:solidFill>
                    <a:effectLst/>
                    <a:latin typeface="Google Sans"/>
                  </a:rPr>
                  <a:t>kinda</a:t>
                </a:r>
                <a:r>
                  <a:rPr lang="en-GB" sz="1600" b="0" i="0" dirty="0">
                    <a:solidFill>
                      <a:srgbClr val="1F1F1F"/>
                    </a:solidFill>
                    <a:effectLst/>
                    <a:latin typeface="Google Sans"/>
                  </a:rPr>
                  <a:t> just end up getting submitted by about two people in a group.</a:t>
                </a:r>
                <a:endParaRPr lang="en-US" sz="1600" dirty="0"/>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CDB9C2AC-6B86-59DB-5FBB-9525BEA526A2}"/>
                </a:ext>
              </a:extLst>
            </p:cNvPr>
            <p:cNvPicPr>
              <a:picLocks noChangeAspect="1"/>
            </p:cNvPicPr>
            <p:nvPr/>
          </p:nvPicPr>
          <p:blipFill>
            <a:blip r:embed="rId5"/>
            <a:stretch>
              <a:fillRect/>
            </a:stretch>
          </p:blipFill>
          <p:spPr>
            <a:xfrm>
              <a:off x="-141218" y="3294729"/>
              <a:ext cx="482062" cy="719600"/>
            </a:xfrm>
            <a:prstGeom prst="rect">
              <a:avLst/>
            </a:prstGeom>
          </p:spPr>
        </p:pic>
      </p:grpSp>
      <p:pic>
        <p:nvPicPr>
          <p:cNvPr id="4102" name="Picture 6" descr="No Idea Icons - Free SVG &amp; PNG No Idea Images - Noun Project">
            <a:extLst>
              <a:ext uri="{FF2B5EF4-FFF2-40B4-BE49-F238E27FC236}">
                <a16:creationId xmlns:a16="http://schemas.microsoft.com/office/drawing/2014/main" id="{80522050-3484-FB2C-A8C9-938870F18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9574" y="5299229"/>
            <a:ext cx="1558771" cy="155877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D4B85864-A9AB-60C7-A0F7-1C4ABB42C815}"/>
              </a:ext>
            </a:extLst>
          </p:cNvPr>
          <p:cNvGrpSpPr/>
          <p:nvPr/>
        </p:nvGrpSpPr>
        <p:grpSpPr>
          <a:xfrm rot="819325">
            <a:off x="3311347" y="4054074"/>
            <a:ext cx="2540000" cy="2540000"/>
            <a:chOff x="3474000" y="3937862"/>
            <a:chExt cx="2540000" cy="2540000"/>
          </a:xfrm>
        </p:grpSpPr>
        <p:pic>
          <p:nvPicPr>
            <p:cNvPr id="4100" name="Picture 4" descr="ChatGPT Logo and symbol, meaning, history, PNG, brand">
              <a:extLst>
                <a:ext uri="{FF2B5EF4-FFF2-40B4-BE49-F238E27FC236}">
                  <a16:creationId xmlns:a16="http://schemas.microsoft.com/office/drawing/2014/main" id="{46E99646-B083-155F-4D21-FB30C957CCA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370" t="10628" r="28370" b="10338"/>
            <a:stretch/>
          </p:blipFill>
          <p:spPr bwMode="auto">
            <a:xfrm>
              <a:off x="4191941" y="4648362"/>
              <a:ext cx="1069171" cy="10987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essage Icons - Free SVG &amp; PNG Message Images - Noun Project">
              <a:extLst>
                <a:ext uri="{FF2B5EF4-FFF2-40B4-BE49-F238E27FC236}">
                  <a16:creationId xmlns:a16="http://schemas.microsoft.com/office/drawing/2014/main" id="{8B63BF06-A476-18AD-CBF6-108B9FE30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12813">
              <a:off x="3474000" y="3937862"/>
              <a:ext cx="2540000" cy="254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682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45CA-DE64-8EA4-A7A7-09D6B912E7A1}"/>
              </a:ext>
            </a:extLst>
          </p:cNvPr>
          <p:cNvSpPr>
            <a:spLocks noGrp="1"/>
          </p:cNvSpPr>
          <p:nvPr>
            <p:ph type="title"/>
          </p:nvPr>
        </p:nvSpPr>
        <p:spPr>
          <a:xfrm>
            <a:off x="838200" y="99331"/>
            <a:ext cx="10515600" cy="998044"/>
          </a:xfrm>
        </p:spPr>
        <p:txBody>
          <a:bodyPr/>
          <a:lstStyle/>
          <a:p>
            <a:r>
              <a:rPr lang="en-BE" dirty="0"/>
              <a:t>Closing remarks</a:t>
            </a:r>
          </a:p>
        </p:txBody>
      </p:sp>
      <p:sp>
        <p:nvSpPr>
          <p:cNvPr id="3" name="Content Placeholder 2">
            <a:extLst>
              <a:ext uri="{FF2B5EF4-FFF2-40B4-BE49-F238E27FC236}">
                <a16:creationId xmlns:a16="http://schemas.microsoft.com/office/drawing/2014/main" id="{E617D154-9B8F-AAFD-4E7D-9C05CA44CE24}"/>
              </a:ext>
            </a:extLst>
          </p:cNvPr>
          <p:cNvSpPr>
            <a:spLocks noGrp="1"/>
          </p:cNvSpPr>
          <p:nvPr>
            <p:ph idx="1"/>
          </p:nvPr>
        </p:nvSpPr>
        <p:spPr>
          <a:xfrm>
            <a:off x="838200" y="940905"/>
            <a:ext cx="10515600" cy="4599954"/>
          </a:xfrm>
        </p:spPr>
        <p:txBody>
          <a:bodyPr>
            <a:normAutofit/>
          </a:bodyPr>
          <a:lstStyle/>
          <a:p>
            <a:r>
              <a:rPr lang="en-BE" sz="2400" dirty="0"/>
              <a:t>The survey results helped me better plan for my class this semester</a:t>
            </a:r>
          </a:p>
          <a:p>
            <a:r>
              <a:rPr lang="en-BE" sz="2400" dirty="0"/>
              <a:t>Do not put the weight on the team leader. Be a team player!</a:t>
            </a:r>
          </a:p>
          <a:p>
            <a:r>
              <a:rPr lang="en-BE" sz="2400" dirty="0"/>
              <a:t>I hope you have managed to learn an idea or two from the talk</a:t>
            </a:r>
          </a:p>
          <a:p>
            <a:r>
              <a:rPr lang="en-BE" sz="2400" dirty="0"/>
              <a:t>Kindly participate in the survey at the end of the semester</a:t>
            </a:r>
          </a:p>
          <a:p>
            <a:r>
              <a:rPr lang="en-BE" sz="2400" dirty="0"/>
              <a:t>Each of you has a unique out look on how to manage a group</a:t>
            </a:r>
          </a:p>
        </p:txBody>
      </p:sp>
      <p:sp>
        <p:nvSpPr>
          <p:cNvPr id="5" name="TextBox 4">
            <a:extLst>
              <a:ext uri="{FF2B5EF4-FFF2-40B4-BE49-F238E27FC236}">
                <a16:creationId xmlns:a16="http://schemas.microsoft.com/office/drawing/2014/main" id="{8CF45F66-881E-FAA6-0AED-1BED3269DECD}"/>
              </a:ext>
            </a:extLst>
          </p:cNvPr>
          <p:cNvSpPr txBox="1"/>
          <p:nvPr/>
        </p:nvSpPr>
        <p:spPr>
          <a:xfrm>
            <a:off x="2001078" y="5008203"/>
            <a:ext cx="8017566" cy="1631216"/>
          </a:xfrm>
          <a:prstGeom prst="rect">
            <a:avLst/>
          </a:prstGeom>
          <a:noFill/>
          <a:ln w="28575">
            <a:solidFill>
              <a:srgbClr val="2000FF"/>
            </a:solidFill>
          </a:ln>
        </p:spPr>
        <p:txBody>
          <a:bodyPr wrap="square">
            <a:spAutoFit/>
          </a:bodyPr>
          <a:lstStyle/>
          <a:p>
            <a:r>
              <a:rPr lang="en-GB" sz="2800" dirty="0">
                <a:solidFill>
                  <a:srgbClr val="333333"/>
                </a:solidFill>
                <a:latin typeface="stix"/>
              </a:rPr>
              <a:t>Team success depends on many factors, for example: </a:t>
            </a:r>
          </a:p>
          <a:p>
            <a:pPr lvl="1"/>
            <a:r>
              <a:rPr lang="en-GB" sz="2400" dirty="0">
                <a:solidFill>
                  <a:srgbClr val="333333"/>
                </a:solidFill>
                <a:latin typeface="stix"/>
              </a:rPr>
              <a:t>Good-faith participation</a:t>
            </a:r>
          </a:p>
          <a:p>
            <a:pPr lvl="1"/>
            <a:r>
              <a:rPr lang="en-GB" sz="2400" dirty="0">
                <a:solidFill>
                  <a:srgbClr val="333333"/>
                </a:solidFill>
                <a:latin typeface="stix"/>
              </a:rPr>
              <a:t>Effective communication</a:t>
            </a:r>
          </a:p>
          <a:p>
            <a:pPr lvl="1"/>
            <a:r>
              <a:rPr lang="en-GB" sz="2400" dirty="0">
                <a:solidFill>
                  <a:srgbClr val="333333"/>
                </a:solidFill>
                <a:latin typeface="stix"/>
              </a:rPr>
              <a:t>Equitable contributions</a:t>
            </a:r>
            <a:endParaRPr lang="en-BE" sz="2400" dirty="0"/>
          </a:p>
        </p:txBody>
      </p:sp>
      <p:sp>
        <p:nvSpPr>
          <p:cNvPr id="6" name="TextBox 5">
            <a:extLst>
              <a:ext uri="{FF2B5EF4-FFF2-40B4-BE49-F238E27FC236}">
                <a16:creationId xmlns:a16="http://schemas.microsoft.com/office/drawing/2014/main" id="{EBA76F41-90C8-4F25-B646-2FD48BE2690B}"/>
              </a:ext>
            </a:extLst>
          </p:cNvPr>
          <p:cNvSpPr txBox="1"/>
          <p:nvPr/>
        </p:nvSpPr>
        <p:spPr>
          <a:xfrm>
            <a:off x="2001078" y="3240882"/>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AD1EB73D-E0F7-7103-58C1-419F4AF14EF4}"/>
              </a:ext>
            </a:extLst>
          </p:cNvPr>
          <p:cNvSpPr txBox="1"/>
          <p:nvPr/>
        </p:nvSpPr>
        <p:spPr>
          <a:xfrm>
            <a:off x="8098734" y="3438543"/>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38776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656FB-01C8-D216-1984-CA29F5037F75}"/>
              </a:ext>
            </a:extLst>
          </p:cNvPr>
          <p:cNvSpPr txBox="1"/>
          <p:nvPr/>
        </p:nvSpPr>
        <p:spPr>
          <a:xfrm>
            <a:off x="1805775" y="1740847"/>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66322FF0-C277-630E-9F14-764DF5DB38A1}"/>
              </a:ext>
            </a:extLst>
          </p:cNvPr>
          <p:cNvSpPr txBox="1"/>
          <p:nvPr/>
        </p:nvSpPr>
        <p:spPr>
          <a:xfrm>
            <a:off x="7903431" y="2064012"/>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122666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8F53-AE63-C64B-6CC0-A87894A7C824}"/>
              </a:ext>
            </a:extLst>
          </p:cNvPr>
          <p:cNvSpPr>
            <a:spLocks noGrp="1"/>
          </p:cNvSpPr>
          <p:nvPr>
            <p:ph type="title"/>
          </p:nvPr>
        </p:nvSpPr>
        <p:spPr/>
        <p:txBody>
          <a:bodyPr/>
          <a:lstStyle/>
          <a:p>
            <a:r>
              <a:rPr lang="en-BE" dirty="0"/>
              <a:t>Teaming in a Software Project</a:t>
            </a:r>
          </a:p>
        </p:txBody>
      </p:sp>
      <p:sp>
        <p:nvSpPr>
          <p:cNvPr id="3" name="Content Placeholder 2">
            <a:extLst>
              <a:ext uri="{FF2B5EF4-FFF2-40B4-BE49-F238E27FC236}">
                <a16:creationId xmlns:a16="http://schemas.microsoft.com/office/drawing/2014/main" id="{5F659531-94FC-E119-5150-0E05C31D3D7D}"/>
              </a:ext>
            </a:extLst>
          </p:cNvPr>
          <p:cNvSpPr>
            <a:spLocks noGrp="1"/>
          </p:cNvSpPr>
          <p:nvPr>
            <p:ph idx="1"/>
          </p:nvPr>
        </p:nvSpPr>
        <p:spPr/>
        <p:txBody>
          <a:bodyPr/>
          <a:lstStyle/>
          <a:p>
            <a:r>
              <a:rPr lang="en-GB" b="0" i="0" dirty="0">
                <a:solidFill>
                  <a:srgbClr val="333333"/>
                </a:solidFill>
                <a:effectLst/>
                <a:latin typeface="stix"/>
              </a:rPr>
              <a:t>Teaming is a core component in practically all professional software engineering careers</a:t>
            </a:r>
          </a:p>
          <a:p>
            <a:r>
              <a:rPr lang="en-GB" dirty="0">
                <a:solidFill>
                  <a:srgbClr val="333333"/>
                </a:solidFill>
                <a:latin typeface="stix"/>
              </a:rPr>
              <a:t>It’s best to be taught this skill before you get into the field.</a:t>
            </a:r>
          </a:p>
          <a:p>
            <a:r>
              <a:rPr lang="en-GB" dirty="0" err="1">
                <a:solidFill>
                  <a:srgbClr val="333333"/>
                </a:solidFill>
                <a:latin typeface="stix"/>
              </a:rPr>
              <a:t>Freeriders</a:t>
            </a:r>
            <a:r>
              <a:rPr lang="en-GB" dirty="0">
                <a:solidFill>
                  <a:srgbClr val="333333"/>
                </a:solidFill>
                <a:latin typeface="stix"/>
              </a:rPr>
              <a:t> usually bring stress and more work to the hardworking teammates</a:t>
            </a:r>
          </a:p>
          <a:p>
            <a:r>
              <a:rPr lang="en-GB" dirty="0">
                <a:solidFill>
                  <a:srgbClr val="333333"/>
                </a:solidFill>
                <a:latin typeface="stix"/>
              </a:rPr>
              <a:t>Team success depends on many factors: </a:t>
            </a:r>
          </a:p>
          <a:p>
            <a:pPr lvl="1"/>
            <a:r>
              <a:rPr lang="en-GB" dirty="0">
                <a:solidFill>
                  <a:srgbClr val="333333"/>
                </a:solidFill>
                <a:latin typeface="stix"/>
              </a:rPr>
              <a:t>Good-faith participation</a:t>
            </a:r>
          </a:p>
          <a:p>
            <a:pPr lvl="1"/>
            <a:r>
              <a:rPr lang="en-GB" dirty="0">
                <a:solidFill>
                  <a:srgbClr val="333333"/>
                </a:solidFill>
                <a:latin typeface="stix"/>
              </a:rPr>
              <a:t>Effective communication</a:t>
            </a:r>
          </a:p>
          <a:p>
            <a:pPr lvl="1"/>
            <a:r>
              <a:rPr lang="en-GB" dirty="0">
                <a:solidFill>
                  <a:srgbClr val="333333"/>
                </a:solidFill>
                <a:latin typeface="stix"/>
              </a:rPr>
              <a:t>Equitable contributions</a:t>
            </a:r>
            <a:endParaRPr lang="en-BE" dirty="0"/>
          </a:p>
        </p:txBody>
      </p:sp>
    </p:spTree>
    <p:extLst>
      <p:ext uri="{BB962C8B-B14F-4D97-AF65-F5344CB8AC3E}">
        <p14:creationId xmlns:p14="http://schemas.microsoft.com/office/powerpoint/2010/main" val="246314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74F473C-21F9-445A-DBED-904052923D0E}"/>
              </a:ext>
            </a:extLst>
          </p:cNvPr>
          <p:cNvGrpSpPr/>
          <p:nvPr/>
        </p:nvGrpSpPr>
        <p:grpSpPr>
          <a:xfrm>
            <a:off x="844333" y="4576615"/>
            <a:ext cx="2473808" cy="2071863"/>
            <a:chOff x="838200" y="3239497"/>
            <a:chExt cx="2473808" cy="2071863"/>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838200" y="4942028"/>
              <a:ext cx="2473808" cy="369332"/>
            </a:xfrm>
            <a:prstGeom prst="rect">
              <a:avLst/>
            </a:prstGeom>
            <a:noFill/>
          </p:spPr>
          <p:txBody>
            <a:bodyPr wrap="square" rtlCol="0">
              <a:spAutoFit/>
            </a:bodyPr>
            <a:lstStyle/>
            <a:p>
              <a:pPr algn="ctr"/>
              <a:r>
                <a:rPr lang="en-BE" dirty="0"/>
                <a:t>SDD prject teams</a:t>
              </a:r>
            </a:p>
          </p:txBody>
        </p:sp>
      </p:grpSp>
      <p:grpSp>
        <p:nvGrpSpPr>
          <p:cNvPr id="11" name="Group 10">
            <a:extLst>
              <a:ext uri="{FF2B5EF4-FFF2-40B4-BE49-F238E27FC236}">
                <a16:creationId xmlns:a16="http://schemas.microsoft.com/office/drawing/2014/main" id="{0E6F02DD-15D4-53F7-7D72-C8F28F83F0E9}"/>
              </a:ext>
            </a:extLst>
          </p:cNvPr>
          <p:cNvGrpSpPr/>
          <p:nvPr/>
        </p:nvGrpSpPr>
        <p:grpSpPr>
          <a:xfrm>
            <a:off x="6570490" y="4757144"/>
            <a:ext cx="2345635" cy="1861340"/>
            <a:chOff x="8205076" y="4232367"/>
            <a:chExt cx="2345635" cy="1861340"/>
          </a:xfrm>
        </p:grpSpPr>
        <p:pic>
          <p:nvPicPr>
            <p:cNvPr id="1034" name="Picture 10" descr="What Icons - Free SVG &amp; PNG What Images - Noun Project">
              <a:extLst>
                <a:ext uri="{FF2B5EF4-FFF2-40B4-BE49-F238E27FC236}">
                  <a16:creationId xmlns:a16="http://schemas.microsoft.com/office/drawing/2014/main" id="{2DAC6ABC-6F0B-40EF-D6B1-3ED203FF6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069" y="4232367"/>
              <a:ext cx="1376243" cy="13762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00E8D0-8F6B-BE09-2338-ABA6F2CFA999}"/>
                </a:ext>
              </a:extLst>
            </p:cNvPr>
            <p:cNvSpPr txBox="1"/>
            <p:nvPr/>
          </p:nvSpPr>
          <p:spPr>
            <a:xfrm>
              <a:off x="8205076" y="5447376"/>
              <a:ext cx="2345635" cy="646331"/>
            </a:xfrm>
            <a:prstGeom prst="rect">
              <a:avLst/>
            </a:prstGeom>
            <a:noFill/>
          </p:spPr>
          <p:txBody>
            <a:bodyPr wrap="square" rtlCol="0">
              <a:spAutoFit/>
            </a:bodyPr>
            <a:lstStyle/>
            <a:p>
              <a:pPr algn="ctr"/>
              <a:r>
                <a:rPr lang="en-BE" dirty="0"/>
                <a:t>teamwork interaction complaints</a:t>
              </a:r>
            </a:p>
          </p:txBody>
        </p:sp>
      </p:grpSp>
      <p:sp>
        <p:nvSpPr>
          <p:cNvPr id="12" name="Title 1">
            <a:extLst>
              <a:ext uri="{FF2B5EF4-FFF2-40B4-BE49-F238E27FC236}">
                <a16:creationId xmlns:a16="http://schemas.microsoft.com/office/drawing/2014/main" id="{5FA7EF96-440B-5645-0682-77153DC1525E}"/>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motivation</a:t>
            </a:r>
          </a:p>
        </p:txBody>
      </p:sp>
      <p:grpSp>
        <p:nvGrpSpPr>
          <p:cNvPr id="26" name="Group 25">
            <a:extLst>
              <a:ext uri="{FF2B5EF4-FFF2-40B4-BE49-F238E27FC236}">
                <a16:creationId xmlns:a16="http://schemas.microsoft.com/office/drawing/2014/main" id="{8A1E711C-1046-8300-9A3B-2B96B25D024F}"/>
              </a:ext>
            </a:extLst>
          </p:cNvPr>
          <p:cNvGrpSpPr/>
          <p:nvPr/>
        </p:nvGrpSpPr>
        <p:grpSpPr>
          <a:xfrm>
            <a:off x="844333" y="1529899"/>
            <a:ext cx="2250306" cy="2003747"/>
            <a:chOff x="738814" y="1069391"/>
            <a:chExt cx="2250306" cy="2003747"/>
          </a:xfrm>
        </p:grpSpPr>
        <p:grpSp>
          <p:nvGrpSpPr>
            <p:cNvPr id="22" name="Group 21">
              <a:extLst>
                <a:ext uri="{FF2B5EF4-FFF2-40B4-BE49-F238E27FC236}">
                  <a16:creationId xmlns:a16="http://schemas.microsoft.com/office/drawing/2014/main" id="{2E663DED-501C-FD7A-B8AC-9B9699D8F06C}"/>
                </a:ext>
              </a:extLst>
            </p:cNvPr>
            <p:cNvGrpSpPr/>
            <p:nvPr/>
          </p:nvGrpSpPr>
          <p:grpSpPr>
            <a:xfrm>
              <a:off x="902285" y="1498835"/>
              <a:ext cx="1451299" cy="1574303"/>
              <a:chOff x="1436425" y="1467391"/>
              <a:chExt cx="1451299" cy="1574303"/>
            </a:xfrm>
          </p:grpSpPr>
          <p:pic>
            <p:nvPicPr>
              <p:cNvPr id="1036" name="Picture 12" descr="Teacher Icon Images – Browse 320,829 Stock Photos, Vectors, and Video |  Adobe Stock">
                <a:extLst>
                  <a:ext uri="{FF2B5EF4-FFF2-40B4-BE49-F238E27FC236}">
                    <a16:creationId xmlns:a16="http://schemas.microsoft.com/office/drawing/2014/main" id="{F7889F9E-35B9-6C74-AC83-8D25B41388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1647513" y="2439454"/>
                <a:ext cx="1240211" cy="6022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F0449F59-4B69-F09B-5F83-090E950079A9}"/>
                  </a:ext>
                </a:extLst>
              </p:cNvPr>
              <p:cNvGrpSpPr/>
              <p:nvPr/>
            </p:nvGrpSpPr>
            <p:grpSpPr>
              <a:xfrm>
                <a:off x="1436425" y="1467391"/>
                <a:ext cx="1451299" cy="858903"/>
                <a:chOff x="1436425" y="1467391"/>
                <a:chExt cx="1451299" cy="858903"/>
              </a:xfrm>
            </p:grpSpPr>
            <p:sp>
              <p:nvSpPr>
                <p:cNvPr id="17" name="Rectangle 16">
                  <a:extLst>
                    <a:ext uri="{FF2B5EF4-FFF2-40B4-BE49-F238E27FC236}">
                      <a16:creationId xmlns:a16="http://schemas.microsoft.com/office/drawing/2014/main" id="{CDF83C69-B6BC-D857-CD82-10D97A10CCC1}"/>
                    </a:ext>
                  </a:extLst>
                </p:cNvPr>
                <p:cNvSpPr/>
                <p:nvPr/>
              </p:nvSpPr>
              <p:spPr>
                <a:xfrm>
                  <a:off x="1740850" y="1467391"/>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9" name="Picture 20" descr="Professor Icon Vector Art, Icons, and Graphics for Free Download">
                  <a:extLst>
                    <a:ext uri="{FF2B5EF4-FFF2-40B4-BE49-F238E27FC236}">
                      <a16:creationId xmlns:a16="http://schemas.microsoft.com/office/drawing/2014/main" id="{829D31EF-EEE5-DAEE-BAC0-2E355F302B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1436425" y="1617494"/>
                  <a:ext cx="654513" cy="7088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TextBox 22">
              <a:extLst>
                <a:ext uri="{FF2B5EF4-FFF2-40B4-BE49-F238E27FC236}">
                  <a16:creationId xmlns:a16="http://schemas.microsoft.com/office/drawing/2014/main" id="{349D7A4C-70D9-08DA-C217-8D729F43CD7C}"/>
                </a:ext>
              </a:extLst>
            </p:cNvPr>
            <p:cNvSpPr txBox="1"/>
            <p:nvPr/>
          </p:nvSpPr>
          <p:spPr>
            <a:xfrm>
              <a:off x="738814" y="1069391"/>
              <a:ext cx="2250306" cy="369332"/>
            </a:xfrm>
            <a:prstGeom prst="rect">
              <a:avLst/>
            </a:prstGeom>
            <a:noFill/>
          </p:spPr>
          <p:txBody>
            <a:bodyPr wrap="square" rtlCol="0">
              <a:spAutoFit/>
            </a:bodyPr>
            <a:lstStyle/>
            <a:p>
              <a:r>
                <a:rPr lang="en-BE" dirty="0"/>
                <a:t>During the semester</a:t>
              </a:r>
            </a:p>
          </p:txBody>
        </p:sp>
      </p:grpSp>
      <p:grpSp>
        <p:nvGrpSpPr>
          <p:cNvPr id="25" name="Group 24">
            <a:extLst>
              <a:ext uri="{FF2B5EF4-FFF2-40B4-BE49-F238E27FC236}">
                <a16:creationId xmlns:a16="http://schemas.microsoft.com/office/drawing/2014/main" id="{4A280E36-F815-F917-7854-63A83E6BCE89}"/>
              </a:ext>
            </a:extLst>
          </p:cNvPr>
          <p:cNvGrpSpPr/>
          <p:nvPr/>
        </p:nvGrpSpPr>
        <p:grpSpPr>
          <a:xfrm>
            <a:off x="7437420" y="1449813"/>
            <a:ext cx="2647514" cy="2056314"/>
            <a:chOff x="4976903" y="980839"/>
            <a:chExt cx="2647514" cy="2056314"/>
          </a:xfrm>
        </p:grpSpPr>
        <p:sp>
          <p:nvSpPr>
            <p:cNvPr id="16" name="Rectangle 15">
              <a:extLst>
                <a:ext uri="{FF2B5EF4-FFF2-40B4-BE49-F238E27FC236}">
                  <a16:creationId xmlns:a16="http://schemas.microsoft.com/office/drawing/2014/main" id="{0C0B278C-8EB7-3E60-9F52-F121868B12DB}"/>
                </a:ext>
              </a:extLst>
            </p:cNvPr>
            <p:cNvSpPr/>
            <p:nvPr/>
          </p:nvSpPr>
          <p:spPr>
            <a:xfrm>
              <a:off x="5878163" y="2179546"/>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8" name="Picture 20" descr="Professor Icon Vector Art, Icons, and Graphics for Free Download">
              <a:extLst>
                <a:ext uri="{FF2B5EF4-FFF2-40B4-BE49-F238E27FC236}">
                  <a16:creationId xmlns:a16="http://schemas.microsoft.com/office/drawing/2014/main" id="{8E10B76E-C827-B628-86F9-EE1C0520E0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6020436" y="1296818"/>
              <a:ext cx="736555" cy="7976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Teacher Icon Images – Browse 320,829 Stock Photos, Vectors, and Video |  Adobe Stock">
              <a:extLst>
                <a:ext uri="{FF2B5EF4-FFF2-40B4-BE49-F238E27FC236}">
                  <a16:creationId xmlns:a16="http://schemas.microsoft.com/office/drawing/2014/main" id="{F69C9620-1BB5-F416-15C0-2769DFA04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5516780" y="2434913"/>
              <a:ext cx="1240211" cy="6022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463F833-D0B9-013D-C8D2-E3BEA711CDDE}"/>
                </a:ext>
              </a:extLst>
            </p:cNvPr>
            <p:cNvSpPr txBox="1"/>
            <p:nvPr/>
          </p:nvSpPr>
          <p:spPr>
            <a:xfrm>
              <a:off x="4976903" y="980839"/>
              <a:ext cx="2647514" cy="369332"/>
            </a:xfrm>
            <a:prstGeom prst="rect">
              <a:avLst/>
            </a:prstGeom>
            <a:noFill/>
          </p:spPr>
          <p:txBody>
            <a:bodyPr wrap="square" rtlCol="0">
              <a:spAutoFit/>
            </a:bodyPr>
            <a:lstStyle/>
            <a:p>
              <a:pPr algn="ctr"/>
              <a:r>
                <a:rPr lang="en-BE" dirty="0"/>
                <a:t>After the semester</a:t>
              </a:r>
            </a:p>
          </p:txBody>
        </p:sp>
      </p:grpSp>
      <p:pic>
        <p:nvPicPr>
          <p:cNvPr id="1048" name="Picture 24" descr="Flip icon vector - Download free">
            <a:extLst>
              <a:ext uri="{FF2B5EF4-FFF2-40B4-BE49-F238E27FC236}">
                <a16:creationId xmlns:a16="http://schemas.microsoft.com/office/drawing/2014/main" id="{5E3D1E4B-85AC-32CF-A09A-64DA9F4B4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649" y="1959343"/>
            <a:ext cx="1146874" cy="114687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4A886D98-675C-27A3-B930-DCF94685A549}"/>
              </a:ext>
            </a:extLst>
          </p:cNvPr>
          <p:cNvCxnSpPr>
            <a:cxnSpLocks/>
          </p:cNvCxnSpPr>
          <p:nvPr/>
        </p:nvCxnSpPr>
        <p:spPr>
          <a:xfrm>
            <a:off x="255639" y="3657600"/>
            <a:ext cx="115725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AEC533-0812-8CA3-3B93-C8979769EB1D}"/>
              </a:ext>
            </a:extLst>
          </p:cNvPr>
          <p:cNvSpPr txBox="1"/>
          <p:nvPr/>
        </p:nvSpPr>
        <p:spPr>
          <a:xfrm>
            <a:off x="3318141" y="3823877"/>
            <a:ext cx="4031226" cy="369332"/>
          </a:xfrm>
          <a:prstGeom prst="rect">
            <a:avLst/>
          </a:prstGeom>
          <a:noFill/>
          <a:ln w="28575">
            <a:solidFill>
              <a:srgbClr val="2000FF"/>
            </a:solidFill>
          </a:ln>
        </p:spPr>
        <p:txBody>
          <a:bodyPr wrap="square" rtlCol="0">
            <a:spAutoFit/>
          </a:bodyPr>
          <a:lstStyle/>
          <a:p>
            <a:r>
              <a:rPr lang="en-BE" dirty="0"/>
              <a:t>2. Identify students teamwork challenges </a:t>
            </a:r>
          </a:p>
        </p:txBody>
      </p:sp>
      <p:sp>
        <p:nvSpPr>
          <p:cNvPr id="31" name="TextBox 30">
            <a:extLst>
              <a:ext uri="{FF2B5EF4-FFF2-40B4-BE49-F238E27FC236}">
                <a16:creationId xmlns:a16="http://schemas.microsoft.com/office/drawing/2014/main" id="{9A73284A-FD05-1E9F-4ECD-24F90247DD4A}"/>
              </a:ext>
            </a:extLst>
          </p:cNvPr>
          <p:cNvSpPr txBox="1"/>
          <p:nvPr/>
        </p:nvSpPr>
        <p:spPr>
          <a:xfrm>
            <a:off x="4007873" y="1210742"/>
            <a:ext cx="2853813" cy="369332"/>
          </a:xfrm>
          <a:prstGeom prst="rect">
            <a:avLst/>
          </a:prstGeom>
          <a:noFill/>
          <a:ln w="28575">
            <a:solidFill>
              <a:srgbClr val="2000FF"/>
            </a:solidFill>
          </a:ln>
        </p:spPr>
        <p:txBody>
          <a:bodyPr wrap="square" rtlCol="0">
            <a:spAutoFit/>
          </a:bodyPr>
          <a:lstStyle/>
          <a:p>
            <a:r>
              <a:rPr lang="en-BE" dirty="0"/>
              <a:t>1.Learn from my mistakes</a:t>
            </a:r>
          </a:p>
        </p:txBody>
      </p:sp>
      <p:sp>
        <p:nvSpPr>
          <p:cNvPr id="32" name="Right Arrow 31">
            <a:extLst>
              <a:ext uri="{FF2B5EF4-FFF2-40B4-BE49-F238E27FC236}">
                <a16:creationId xmlns:a16="http://schemas.microsoft.com/office/drawing/2014/main" id="{3FF5E8CF-C952-E5D7-5E56-C1822A4450FB}"/>
              </a:ext>
            </a:extLst>
          </p:cNvPr>
          <p:cNvSpPr/>
          <p:nvPr/>
        </p:nvSpPr>
        <p:spPr>
          <a:xfrm>
            <a:off x="4194669" y="5285289"/>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074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48"/>
                                        </p:tgtEl>
                                        <p:attrNameLst>
                                          <p:attrName>style.visibility</p:attrName>
                                        </p:attrNameLst>
                                      </p:cBhvr>
                                      <p:to>
                                        <p:strVal val="visible"/>
                                      </p:to>
                                    </p:set>
                                    <p:animEffect transition="in" filter="dissolve">
                                      <p:cBhvr>
                                        <p:cTn id="23" dur="500"/>
                                        <p:tgtEl>
                                          <p:spTgt spid="1048"/>
                                        </p:tgtEl>
                                      </p:cBhvr>
                                    </p:animEffect>
                                  </p:childTnLst>
                                </p:cTn>
                              </p:par>
                              <p:par>
                                <p:cTn id="24" presetID="9"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081E820-B67B-6047-CF42-53B2D5A6A522}"/>
              </a:ext>
            </a:extLst>
          </p:cNvPr>
          <p:cNvGrpSpPr/>
          <p:nvPr/>
        </p:nvGrpSpPr>
        <p:grpSpPr>
          <a:xfrm>
            <a:off x="621890" y="1602160"/>
            <a:ext cx="2562299" cy="3120139"/>
            <a:chOff x="621890" y="1602160"/>
            <a:chExt cx="2562299" cy="3120139"/>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81" y="1602160"/>
              <a:ext cx="2473808" cy="2473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621890" y="4075968"/>
              <a:ext cx="2473808" cy="646331"/>
            </a:xfrm>
            <a:prstGeom prst="rect">
              <a:avLst/>
            </a:prstGeom>
            <a:noFill/>
          </p:spPr>
          <p:txBody>
            <a:bodyPr wrap="square" rtlCol="0">
              <a:spAutoFit/>
            </a:bodyPr>
            <a:lstStyle/>
            <a:p>
              <a:pPr algn="ctr"/>
              <a:r>
                <a:rPr lang="en-BE" dirty="0"/>
                <a:t>Software Development Project groups</a:t>
              </a:r>
            </a:p>
          </p:txBody>
        </p:sp>
      </p:grpSp>
      <p:sp>
        <p:nvSpPr>
          <p:cNvPr id="3" name="Title 1">
            <a:extLst>
              <a:ext uri="{FF2B5EF4-FFF2-40B4-BE49-F238E27FC236}">
                <a16:creationId xmlns:a16="http://schemas.microsoft.com/office/drawing/2014/main" id="{5D5970BF-2885-5BE8-D2AA-19B6375F20E3}"/>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preparation</a:t>
            </a:r>
          </a:p>
        </p:txBody>
      </p:sp>
      <p:grpSp>
        <p:nvGrpSpPr>
          <p:cNvPr id="11" name="Group 10">
            <a:extLst>
              <a:ext uri="{FF2B5EF4-FFF2-40B4-BE49-F238E27FC236}">
                <a16:creationId xmlns:a16="http://schemas.microsoft.com/office/drawing/2014/main" id="{9554128F-6CC6-A7AB-E548-B64BCD1E92B4}"/>
              </a:ext>
            </a:extLst>
          </p:cNvPr>
          <p:cNvGrpSpPr/>
          <p:nvPr/>
        </p:nvGrpSpPr>
        <p:grpSpPr>
          <a:xfrm>
            <a:off x="6671781" y="1331427"/>
            <a:ext cx="1909973" cy="2719406"/>
            <a:chOff x="5501742" y="1227707"/>
            <a:chExt cx="1909973" cy="2719406"/>
          </a:xfrm>
        </p:grpSpPr>
        <p:grpSp>
          <p:nvGrpSpPr>
            <p:cNvPr id="4" name="Group 3">
              <a:extLst>
                <a:ext uri="{FF2B5EF4-FFF2-40B4-BE49-F238E27FC236}">
                  <a16:creationId xmlns:a16="http://schemas.microsoft.com/office/drawing/2014/main" id="{8F00C4A6-807E-73DA-AA79-32B5E0791C77}"/>
                </a:ext>
              </a:extLst>
            </p:cNvPr>
            <p:cNvGrpSpPr/>
            <p:nvPr/>
          </p:nvGrpSpPr>
          <p:grpSpPr>
            <a:xfrm>
              <a:off x="5501742" y="2034984"/>
              <a:ext cx="1909973" cy="1912129"/>
              <a:chOff x="1239515" y="2178732"/>
              <a:chExt cx="1909973" cy="1912129"/>
            </a:xfrm>
          </p:grpSpPr>
          <p:pic>
            <p:nvPicPr>
              <p:cNvPr id="5" name="Picture 2" descr="Survey Icon Vector Art, Icons, and Graphics for Free Download">
                <a:extLst>
                  <a:ext uri="{FF2B5EF4-FFF2-40B4-BE49-F238E27FC236}">
                    <a16:creationId xmlns:a16="http://schemas.microsoft.com/office/drawing/2014/main" id="{93BC8CBD-9CE0-0525-FF36-25673CFEF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C08743-BE4B-0A2F-0B96-EB518B1F3290}"/>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7" name="Picture 4" descr="Student icons for free download | Freepik">
              <a:extLst>
                <a:ext uri="{FF2B5EF4-FFF2-40B4-BE49-F238E27FC236}">
                  <a16:creationId xmlns:a16="http://schemas.microsoft.com/office/drawing/2014/main" id="{F04FC05D-92A9-6446-7681-68A6B22B07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ight Arrow 8">
            <a:extLst>
              <a:ext uri="{FF2B5EF4-FFF2-40B4-BE49-F238E27FC236}">
                <a16:creationId xmlns:a16="http://schemas.microsoft.com/office/drawing/2014/main" id="{6669B4A2-61E5-76E2-BED3-077084000D7C}"/>
              </a:ext>
            </a:extLst>
          </p:cNvPr>
          <p:cNvSpPr/>
          <p:nvPr/>
        </p:nvSpPr>
        <p:spPr>
          <a:xfrm>
            <a:off x="4138889" y="2626491"/>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extBox 11">
            <a:extLst>
              <a:ext uri="{FF2B5EF4-FFF2-40B4-BE49-F238E27FC236}">
                <a16:creationId xmlns:a16="http://schemas.microsoft.com/office/drawing/2014/main" id="{CC3CB557-9D4E-21E4-2822-63213472C1BE}"/>
              </a:ext>
            </a:extLst>
          </p:cNvPr>
          <p:cNvSpPr txBox="1"/>
          <p:nvPr/>
        </p:nvSpPr>
        <p:spPr>
          <a:xfrm>
            <a:off x="5615535" y="4546869"/>
            <a:ext cx="4935793" cy="1754326"/>
          </a:xfrm>
          <a:prstGeom prst="rect">
            <a:avLst/>
          </a:prstGeom>
          <a:noFill/>
          <a:ln w="28575">
            <a:solidFill>
              <a:srgbClr val="2000FF"/>
            </a:solidFill>
          </a:ln>
        </p:spPr>
        <p:txBody>
          <a:bodyPr wrap="square" rtlCol="0">
            <a:spAutoFit/>
          </a:bodyPr>
          <a:lstStyle/>
          <a:p>
            <a:pPr marL="285750" indent="-285750">
              <a:buFontTx/>
              <a:buChar char="-"/>
            </a:pPr>
            <a:r>
              <a:rPr lang="en-BE" dirty="0"/>
              <a:t>A total of 15 open and closed ended optional questions</a:t>
            </a:r>
          </a:p>
          <a:p>
            <a:pPr marL="285750" indent="-285750">
              <a:buFontTx/>
              <a:buChar char="-"/>
            </a:pPr>
            <a:r>
              <a:rPr lang="en-BE" dirty="0"/>
              <a:t>Survey was anticipated to last between 20 – 30 minutes</a:t>
            </a:r>
          </a:p>
          <a:p>
            <a:pPr marL="285750" indent="-285750">
              <a:buFontTx/>
              <a:buChar char="-"/>
            </a:pPr>
            <a:r>
              <a:rPr lang="en-BE" dirty="0"/>
              <a:t>Respondents were asked to keep annonymous</a:t>
            </a:r>
          </a:p>
          <a:p>
            <a:pPr marL="285750" indent="-285750">
              <a:buFontTx/>
              <a:buChar char="-"/>
            </a:pPr>
            <a:r>
              <a:rPr lang="en-BE" dirty="0"/>
              <a:t>Survey was open for one month</a:t>
            </a:r>
          </a:p>
        </p:txBody>
      </p:sp>
    </p:spTree>
    <p:extLst>
      <p:ext uri="{BB962C8B-B14F-4D97-AF65-F5344CB8AC3E}">
        <p14:creationId xmlns:p14="http://schemas.microsoft.com/office/powerpoint/2010/main" val="30515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54742" y="158252"/>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responses</a:t>
            </a:r>
          </a:p>
        </p:txBody>
      </p:sp>
      <p:grpSp>
        <p:nvGrpSpPr>
          <p:cNvPr id="8" name="Group 7">
            <a:extLst>
              <a:ext uri="{FF2B5EF4-FFF2-40B4-BE49-F238E27FC236}">
                <a16:creationId xmlns:a16="http://schemas.microsoft.com/office/drawing/2014/main" id="{B161D8FF-4C91-2A83-5136-3245562CB3BA}"/>
              </a:ext>
            </a:extLst>
          </p:cNvPr>
          <p:cNvGrpSpPr/>
          <p:nvPr/>
        </p:nvGrpSpPr>
        <p:grpSpPr>
          <a:xfrm>
            <a:off x="526620" y="1390420"/>
            <a:ext cx="1909973" cy="2719406"/>
            <a:chOff x="5501742" y="1227707"/>
            <a:chExt cx="1909973" cy="2719406"/>
          </a:xfrm>
        </p:grpSpPr>
        <p:grpSp>
          <p:nvGrpSpPr>
            <p:cNvPr id="9" name="Group 8">
              <a:extLst>
                <a:ext uri="{FF2B5EF4-FFF2-40B4-BE49-F238E27FC236}">
                  <a16:creationId xmlns:a16="http://schemas.microsoft.com/office/drawing/2014/main" id="{E1D1AC85-C718-47B0-F990-D1C740CFFF47}"/>
                </a:ext>
              </a:extLst>
            </p:cNvPr>
            <p:cNvGrpSpPr/>
            <p:nvPr/>
          </p:nvGrpSpPr>
          <p:grpSpPr>
            <a:xfrm>
              <a:off x="5501742" y="2034984"/>
              <a:ext cx="1909973" cy="1912129"/>
              <a:chOff x="1239515" y="2178732"/>
              <a:chExt cx="1909973" cy="1912129"/>
            </a:xfrm>
          </p:grpSpPr>
          <p:pic>
            <p:nvPicPr>
              <p:cNvPr id="11" name="Picture 2" descr="Survey Icon Vector Art, Icons, and Graphics for Free Download">
                <a:extLst>
                  <a:ext uri="{FF2B5EF4-FFF2-40B4-BE49-F238E27FC236}">
                    <a16:creationId xmlns:a16="http://schemas.microsoft.com/office/drawing/2014/main" id="{97F57D7F-0BB0-0D72-CB5A-235FE77B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85B369-715C-695F-1DA5-0D43CA32BD6A}"/>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10" name="Picture 4" descr="Student icons for free download | Freepik">
              <a:extLst>
                <a:ext uri="{FF2B5EF4-FFF2-40B4-BE49-F238E27FC236}">
                  <a16:creationId xmlns:a16="http://schemas.microsoft.com/office/drawing/2014/main" id="{34B8D363-11E6-56A8-D214-F9993546F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1A7C42E7-FC11-4416-978A-9CBA6B4167A4}"/>
              </a:ext>
            </a:extLst>
          </p:cNvPr>
          <p:cNvGrpSpPr/>
          <p:nvPr/>
        </p:nvGrpSpPr>
        <p:grpSpPr>
          <a:xfrm>
            <a:off x="4129549" y="1754129"/>
            <a:ext cx="2988786" cy="1526373"/>
            <a:chOff x="4513006" y="1484671"/>
            <a:chExt cx="2988786" cy="1526373"/>
          </a:xfrm>
        </p:grpSpPr>
        <p:pic>
          <p:nvPicPr>
            <p:cNvPr id="13" name="Picture 12" descr="Teacher Icon Images – Browse 320,829 Stock Photos, Vectors, and Video |  Adobe Stock">
              <a:extLst>
                <a:ext uri="{FF2B5EF4-FFF2-40B4-BE49-F238E27FC236}">
                  <a16:creationId xmlns:a16="http://schemas.microsoft.com/office/drawing/2014/main" id="{0BF48AD1-22AD-01AB-AD31-C656162BF3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4690207" y="1645753"/>
              <a:ext cx="2811585" cy="13652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CA2EE0B-803F-3C7B-8833-CD9491B5D31E}"/>
                </a:ext>
              </a:extLst>
            </p:cNvPr>
            <p:cNvSpPr/>
            <p:nvPr/>
          </p:nvSpPr>
          <p:spPr>
            <a:xfrm>
              <a:off x="4513006" y="1484671"/>
              <a:ext cx="265471" cy="973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6" name="Right Arrow 15">
            <a:extLst>
              <a:ext uri="{FF2B5EF4-FFF2-40B4-BE49-F238E27FC236}">
                <a16:creationId xmlns:a16="http://schemas.microsoft.com/office/drawing/2014/main" id="{7663C9CF-017E-E6BE-E4DE-73D387DB9F80}"/>
              </a:ext>
            </a:extLst>
          </p:cNvPr>
          <p:cNvSpPr/>
          <p:nvPr/>
        </p:nvSpPr>
        <p:spPr>
          <a:xfrm>
            <a:off x="2770890" y="2597856"/>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ight Arrow 17">
            <a:extLst>
              <a:ext uri="{FF2B5EF4-FFF2-40B4-BE49-F238E27FC236}">
                <a16:creationId xmlns:a16="http://schemas.microsoft.com/office/drawing/2014/main" id="{DD6F9EB8-1780-FFA3-E778-561703257630}"/>
              </a:ext>
            </a:extLst>
          </p:cNvPr>
          <p:cNvSpPr/>
          <p:nvPr/>
        </p:nvSpPr>
        <p:spPr>
          <a:xfrm>
            <a:off x="7485458" y="2437471"/>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9" name="Group 18">
            <a:extLst>
              <a:ext uri="{FF2B5EF4-FFF2-40B4-BE49-F238E27FC236}">
                <a16:creationId xmlns:a16="http://schemas.microsoft.com/office/drawing/2014/main" id="{AAA8A48C-17FC-809C-17EA-C40CA4D3616D}"/>
              </a:ext>
            </a:extLst>
          </p:cNvPr>
          <p:cNvGrpSpPr/>
          <p:nvPr/>
        </p:nvGrpSpPr>
        <p:grpSpPr>
          <a:xfrm>
            <a:off x="8810246" y="1754129"/>
            <a:ext cx="2473808" cy="2071863"/>
            <a:chOff x="838200" y="3239497"/>
            <a:chExt cx="2473808" cy="2071863"/>
          </a:xfrm>
        </p:grpSpPr>
        <p:pic>
          <p:nvPicPr>
            <p:cNvPr id="20" name="Picture 8" descr="group discussion Icon - Free PNG &amp; SVG 1163892 - Noun Project">
              <a:extLst>
                <a:ext uri="{FF2B5EF4-FFF2-40B4-BE49-F238E27FC236}">
                  <a16:creationId xmlns:a16="http://schemas.microsoft.com/office/drawing/2014/main" id="{F6762A51-64B5-9811-AE69-2C3038E53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6EC1881-0466-E931-7955-C36F21AF51C3}"/>
                </a:ext>
              </a:extLst>
            </p:cNvPr>
            <p:cNvSpPr txBox="1"/>
            <p:nvPr/>
          </p:nvSpPr>
          <p:spPr>
            <a:xfrm>
              <a:off x="838200" y="4942028"/>
              <a:ext cx="2473808" cy="369332"/>
            </a:xfrm>
            <a:prstGeom prst="rect">
              <a:avLst/>
            </a:prstGeom>
            <a:noFill/>
          </p:spPr>
          <p:txBody>
            <a:bodyPr wrap="square" rtlCol="0">
              <a:spAutoFit/>
            </a:bodyPr>
            <a:lstStyle/>
            <a:p>
              <a:pPr algn="ctr"/>
              <a:endParaRPr lang="en-BE" dirty="0"/>
            </a:p>
          </p:txBody>
        </p:sp>
      </p:grpSp>
      <p:sp>
        <p:nvSpPr>
          <p:cNvPr id="22" name="TextBox 21">
            <a:extLst>
              <a:ext uri="{FF2B5EF4-FFF2-40B4-BE49-F238E27FC236}">
                <a16:creationId xmlns:a16="http://schemas.microsoft.com/office/drawing/2014/main" id="{D987AC40-619F-6C69-D99B-6E231E47C200}"/>
              </a:ext>
            </a:extLst>
          </p:cNvPr>
          <p:cNvSpPr txBox="1"/>
          <p:nvPr/>
        </p:nvSpPr>
        <p:spPr>
          <a:xfrm>
            <a:off x="5347631" y="562140"/>
            <a:ext cx="3662729" cy="1200329"/>
          </a:xfrm>
          <a:prstGeom prst="rect">
            <a:avLst/>
          </a:prstGeom>
          <a:noFill/>
          <a:ln w="28575">
            <a:solidFill>
              <a:srgbClr val="2000FF"/>
            </a:solidFill>
          </a:ln>
        </p:spPr>
        <p:txBody>
          <a:bodyPr wrap="square" rtlCol="0">
            <a:spAutoFit/>
          </a:bodyPr>
          <a:lstStyle/>
          <a:p>
            <a:r>
              <a:rPr lang="en-BE" b="1" dirty="0"/>
              <a:t>Three survey sections</a:t>
            </a:r>
          </a:p>
          <a:p>
            <a:pPr marL="342900" indent="-342900">
              <a:buFont typeface="+mj-lt"/>
              <a:buAutoNum type="arabicPeriod"/>
            </a:pPr>
            <a:r>
              <a:rPr lang="en-BE" dirty="0"/>
              <a:t>Background information</a:t>
            </a:r>
          </a:p>
          <a:p>
            <a:pPr marL="342900" indent="-342900">
              <a:buFont typeface="+mj-lt"/>
              <a:buAutoNum type="arabicPeriod"/>
            </a:pPr>
            <a:r>
              <a:rPr lang="en-BE" dirty="0"/>
              <a:t>What makes teams successful</a:t>
            </a:r>
          </a:p>
          <a:p>
            <a:pPr marL="342900" indent="-342900">
              <a:buFont typeface="+mj-lt"/>
              <a:buAutoNum type="arabicPeriod"/>
            </a:pPr>
            <a:r>
              <a:rPr lang="en-BE" dirty="0"/>
              <a:t>Learning new technologies</a:t>
            </a:r>
          </a:p>
        </p:txBody>
      </p:sp>
      <p:graphicFrame>
        <p:nvGraphicFramePr>
          <p:cNvPr id="2" name="Table 1">
            <a:extLst>
              <a:ext uri="{FF2B5EF4-FFF2-40B4-BE49-F238E27FC236}">
                <a16:creationId xmlns:a16="http://schemas.microsoft.com/office/drawing/2014/main" id="{DC11743F-515C-DDF5-5E6C-D48010C9E511}"/>
              </a:ext>
            </a:extLst>
          </p:cNvPr>
          <p:cNvGraphicFramePr>
            <a:graphicFrameLocks noGrp="1"/>
          </p:cNvGraphicFramePr>
          <p:nvPr>
            <p:extLst>
              <p:ext uri="{D42A27DB-BD31-4B8C-83A1-F6EECF244321}">
                <p14:modId xmlns:p14="http://schemas.microsoft.com/office/powerpoint/2010/main" val="2980142505"/>
              </p:ext>
            </p:extLst>
          </p:nvPr>
        </p:nvGraphicFramePr>
        <p:xfrm>
          <a:off x="2442526" y="4450864"/>
          <a:ext cx="9351618" cy="1280160"/>
        </p:xfrm>
        <a:graphic>
          <a:graphicData uri="http://schemas.openxmlformats.org/drawingml/2006/table">
            <a:tbl>
              <a:tblPr firstRow="1" bandRow="1">
                <a:tableStyleId>{0505E3EF-67EA-436B-97B2-0124C06EBD24}</a:tableStyleId>
              </a:tblPr>
              <a:tblGrid>
                <a:gridCol w="1744870">
                  <a:extLst>
                    <a:ext uri="{9D8B030D-6E8A-4147-A177-3AD203B41FA5}">
                      <a16:colId xmlns:a16="http://schemas.microsoft.com/office/drawing/2014/main" val="2753314907"/>
                    </a:ext>
                  </a:extLst>
                </a:gridCol>
                <a:gridCol w="3604591">
                  <a:extLst>
                    <a:ext uri="{9D8B030D-6E8A-4147-A177-3AD203B41FA5}">
                      <a16:colId xmlns:a16="http://schemas.microsoft.com/office/drawing/2014/main" val="611678260"/>
                    </a:ext>
                  </a:extLst>
                </a:gridCol>
                <a:gridCol w="4002157">
                  <a:extLst>
                    <a:ext uri="{9D8B030D-6E8A-4147-A177-3AD203B41FA5}">
                      <a16:colId xmlns:a16="http://schemas.microsoft.com/office/drawing/2014/main" val="2743291073"/>
                    </a:ext>
                  </a:extLst>
                </a:gridCol>
              </a:tblGrid>
              <a:tr h="370840">
                <a:tc>
                  <a:txBody>
                    <a:bodyPr/>
                    <a:lstStyle/>
                    <a:p>
                      <a:r>
                        <a:rPr lang="en-US" dirty="0"/>
                        <a:t>Spring 2023</a:t>
                      </a:r>
                    </a:p>
                  </a:txBody>
                  <a:tcPr/>
                </a:tc>
                <a:tc>
                  <a:txBody>
                    <a:bodyPr/>
                    <a:lstStyle/>
                    <a:p>
                      <a:pPr algn="ctr"/>
                      <a:r>
                        <a:rPr lang="en-BE" b="0" dirty="0"/>
                        <a:t>19 of 70 students </a:t>
                      </a:r>
                    </a:p>
                    <a:p>
                      <a:pPr algn="ctr"/>
                      <a:r>
                        <a:rPr lang="en-BE" b="0" dirty="0"/>
                        <a:t>27% response rate</a:t>
                      </a:r>
                    </a:p>
                  </a:txBody>
                  <a:tcPr/>
                </a:tc>
                <a:tc>
                  <a:txBody>
                    <a:bodyPr/>
                    <a:lstStyle/>
                    <a:p>
                      <a:pPr algn="ctr"/>
                      <a:r>
                        <a:rPr lang="en-BE" b="0" dirty="0"/>
                        <a:t>7/7 project teams</a:t>
                      </a:r>
                    </a:p>
                    <a:p>
                      <a:pPr algn="ctr"/>
                      <a:r>
                        <a:rPr lang="en-BE" b="0" dirty="0"/>
                        <a:t>represented</a:t>
                      </a:r>
                    </a:p>
                  </a:txBody>
                  <a:tcPr/>
                </a:tc>
                <a:extLst>
                  <a:ext uri="{0D108BD9-81ED-4DB2-BD59-A6C34878D82A}">
                    <a16:rowId xmlns:a16="http://schemas.microsoft.com/office/drawing/2014/main" val="931674277"/>
                  </a:ext>
                </a:extLst>
              </a:tr>
              <a:tr h="370840">
                <a:tc>
                  <a:txBody>
                    <a:bodyPr/>
                    <a:lstStyle/>
                    <a:p>
                      <a:r>
                        <a:rPr lang="en-US" b="1" dirty="0"/>
                        <a:t>Fall 2023</a:t>
                      </a:r>
                    </a:p>
                  </a:txBody>
                  <a:tcPr/>
                </a:tc>
                <a:tc>
                  <a:txBody>
                    <a:bodyPr/>
                    <a:lstStyle/>
                    <a:p>
                      <a:pPr algn="ctr"/>
                      <a:r>
                        <a:rPr lang="en-US" b="0" dirty="0"/>
                        <a:t>10 of 25 students</a:t>
                      </a:r>
                    </a:p>
                    <a:p>
                      <a:pPr algn="ctr"/>
                      <a:r>
                        <a:rPr lang="en-US" b="0" dirty="0"/>
                        <a:t>40 % response rate</a:t>
                      </a:r>
                    </a:p>
                  </a:txBody>
                  <a:tcPr/>
                </a:tc>
                <a:tc>
                  <a:txBody>
                    <a:bodyPr/>
                    <a:lstStyle/>
                    <a:p>
                      <a:pPr algn="ctr"/>
                      <a:r>
                        <a:rPr lang="en-US" b="0" dirty="0"/>
                        <a:t>4/4 teams </a:t>
                      </a:r>
                    </a:p>
                    <a:p>
                      <a:pPr algn="ctr"/>
                      <a:r>
                        <a:rPr lang="en-US" b="0" dirty="0"/>
                        <a:t>represented</a:t>
                      </a:r>
                    </a:p>
                  </a:txBody>
                  <a:tcPr/>
                </a:tc>
                <a:extLst>
                  <a:ext uri="{0D108BD9-81ED-4DB2-BD59-A6C34878D82A}">
                    <a16:rowId xmlns:a16="http://schemas.microsoft.com/office/drawing/2014/main" val="2808869650"/>
                  </a:ext>
                </a:extLst>
              </a:tr>
            </a:tbl>
          </a:graphicData>
        </a:graphic>
      </p:graphicFrame>
    </p:spTree>
    <p:extLst>
      <p:ext uri="{BB962C8B-B14F-4D97-AF65-F5344CB8AC3E}">
        <p14:creationId xmlns:p14="http://schemas.microsoft.com/office/powerpoint/2010/main" val="276059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Analysis</a:t>
            </a:r>
          </a:p>
        </p:txBody>
      </p:sp>
      <p:pic>
        <p:nvPicPr>
          <p:cNvPr id="2" name="Picture 2" descr="Card sorting Icon - Download Card sorting Icon 229075 | Noun Project">
            <a:extLst>
              <a:ext uri="{FF2B5EF4-FFF2-40B4-BE49-F238E27FC236}">
                <a16:creationId xmlns:a16="http://schemas.microsoft.com/office/drawing/2014/main" id="{28D01761-838A-974D-D657-6C5A2A4F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910513" y="2324023"/>
            <a:ext cx="3701869" cy="3701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25C3BC-8687-0B3F-7F81-C1C54AF1F3F6}"/>
              </a:ext>
            </a:extLst>
          </p:cNvPr>
          <p:cNvSpPr/>
          <p:nvPr/>
        </p:nvSpPr>
        <p:spPr>
          <a:xfrm>
            <a:off x="3109518" y="2498377"/>
            <a:ext cx="3303853" cy="369332"/>
          </a:xfrm>
          <a:prstGeom prst="rect">
            <a:avLst/>
          </a:prstGeom>
        </p:spPr>
        <p:txBody>
          <a:bodyPr wrap="none">
            <a:spAutoFit/>
          </a:bodyPr>
          <a:lstStyle/>
          <a:p>
            <a:r>
              <a:rPr lang="en-BE" dirty="0"/>
              <a:t>card-sorting: from text to themes</a:t>
            </a:r>
          </a:p>
        </p:txBody>
      </p:sp>
      <p:sp>
        <p:nvSpPr>
          <p:cNvPr id="4" name="Rectangle 3">
            <a:extLst>
              <a:ext uri="{FF2B5EF4-FFF2-40B4-BE49-F238E27FC236}">
                <a16:creationId xmlns:a16="http://schemas.microsoft.com/office/drawing/2014/main" id="{B098B6D6-0808-D40B-A8A4-898F60290550}"/>
              </a:ext>
            </a:extLst>
          </p:cNvPr>
          <p:cNvSpPr/>
          <p:nvPr/>
        </p:nvSpPr>
        <p:spPr>
          <a:xfrm>
            <a:off x="5516569" y="3990291"/>
            <a:ext cx="2191626"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open-ended questions</a:t>
            </a:r>
            <a:endParaRPr lang="en-BE" dirty="0"/>
          </a:p>
        </p:txBody>
      </p:sp>
      <p:sp>
        <p:nvSpPr>
          <p:cNvPr id="5" name="Rectangle 4">
            <a:extLst>
              <a:ext uri="{FF2B5EF4-FFF2-40B4-BE49-F238E27FC236}">
                <a16:creationId xmlns:a16="http://schemas.microsoft.com/office/drawing/2014/main" id="{9B695F42-946A-DFE7-CA37-C1543B517CFF}"/>
              </a:ext>
            </a:extLst>
          </p:cNvPr>
          <p:cNvSpPr/>
          <p:nvPr/>
        </p:nvSpPr>
        <p:spPr>
          <a:xfrm>
            <a:off x="2431325" y="1314540"/>
            <a:ext cx="4660241" cy="584775"/>
          </a:xfrm>
          <a:prstGeom prst="rect">
            <a:avLst/>
          </a:prstGeom>
          <a:ln w="28575">
            <a:solidFill>
              <a:srgbClr val="0432FF"/>
            </a:solidFill>
          </a:ln>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4/15 question were multiple choice closed and</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11/15 questions were open-ended questions.       </a:t>
            </a:r>
          </a:p>
        </p:txBody>
      </p:sp>
    </p:spTree>
    <p:extLst>
      <p:ext uri="{BB962C8B-B14F-4D97-AF65-F5344CB8AC3E}">
        <p14:creationId xmlns:p14="http://schemas.microsoft.com/office/powerpoint/2010/main" val="273630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sp>
        <p:nvSpPr>
          <p:cNvPr id="6" name="TextBox 5">
            <a:extLst>
              <a:ext uri="{FF2B5EF4-FFF2-40B4-BE49-F238E27FC236}">
                <a16:creationId xmlns:a16="http://schemas.microsoft.com/office/drawing/2014/main" id="{4C95041A-787B-3729-880B-83071E5BBF81}"/>
              </a:ext>
            </a:extLst>
          </p:cNvPr>
          <p:cNvSpPr txBox="1"/>
          <p:nvPr/>
        </p:nvSpPr>
        <p:spPr>
          <a:xfrm>
            <a:off x="2521792" y="1080996"/>
            <a:ext cx="6859068" cy="461665"/>
          </a:xfrm>
          <a:prstGeom prst="rect">
            <a:avLst/>
          </a:prstGeom>
          <a:noFill/>
        </p:spPr>
        <p:txBody>
          <a:bodyPr wrap="square">
            <a:spAutoFit/>
          </a:bodyPr>
          <a:lstStyle/>
          <a:p>
            <a:r>
              <a:rPr lang="en-GB" sz="2400" b="0" i="0" dirty="0">
                <a:solidFill>
                  <a:srgbClr val="1F1F1F"/>
                </a:solidFill>
                <a:effectLst/>
                <a:latin typeface="Google Sans"/>
              </a:rPr>
              <a:t>Qn.1: Kindly select the of your team project name.</a:t>
            </a:r>
            <a:endParaRPr lang="en-BE" sz="2400" dirty="0"/>
          </a:p>
        </p:txBody>
      </p:sp>
      <p:pic>
        <p:nvPicPr>
          <p:cNvPr id="7176" name="Picture 8">
            <a:extLst>
              <a:ext uri="{FF2B5EF4-FFF2-40B4-BE49-F238E27FC236}">
                <a16:creationId xmlns:a16="http://schemas.microsoft.com/office/drawing/2014/main" id="{F4E223F4-3D0A-EB6C-5CAA-DC2F0E9EC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29" t="3691" r="2515" b="3776"/>
          <a:stretch/>
        </p:blipFill>
        <p:spPr bwMode="auto">
          <a:xfrm>
            <a:off x="294253" y="2729948"/>
            <a:ext cx="5364425" cy="32467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990B831-9A68-37D9-0A3A-F842520FE2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 t="17768" r="1665" b="9765"/>
          <a:stretch/>
        </p:blipFill>
        <p:spPr bwMode="auto">
          <a:xfrm>
            <a:off x="5951326" y="3108186"/>
            <a:ext cx="5827151" cy="2668818"/>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4943FC-539B-5FDD-7D65-6915600CC4D5}"/>
              </a:ext>
            </a:extLst>
          </p:cNvPr>
          <p:cNvSpPr txBox="1"/>
          <p:nvPr/>
        </p:nvSpPr>
        <p:spPr>
          <a:xfrm>
            <a:off x="8603438" y="2545282"/>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0A94F323-D549-35A5-C5B0-66CE8D3B69EF}"/>
              </a:ext>
            </a:extLst>
          </p:cNvPr>
          <p:cNvSpPr txBox="1"/>
          <p:nvPr/>
        </p:nvSpPr>
        <p:spPr>
          <a:xfrm>
            <a:off x="1995804" y="2249388"/>
            <a:ext cx="1961322" cy="369332"/>
          </a:xfrm>
          <a:prstGeom prst="rect">
            <a:avLst/>
          </a:prstGeom>
          <a:noFill/>
        </p:spPr>
        <p:txBody>
          <a:bodyPr wrap="square" rtlCol="0">
            <a:spAutoFit/>
          </a:bodyPr>
          <a:lstStyle/>
          <a:p>
            <a:r>
              <a:rPr lang="en-US" dirty="0"/>
              <a:t>Spring 2023</a:t>
            </a:r>
          </a:p>
        </p:txBody>
      </p:sp>
    </p:spTree>
    <p:extLst>
      <p:ext uri="{BB962C8B-B14F-4D97-AF65-F5344CB8AC3E}">
        <p14:creationId xmlns:p14="http://schemas.microsoft.com/office/powerpoint/2010/main" val="321743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43094</TotalTime>
  <Words>4372</Words>
  <Application>Microsoft Macintosh PowerPoint</Application>
  <PresentationFormat>Widescreen</PresentationFormat>
  <Paragraphs>267</Paragraphs>
  <Slides>29</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Aptos</vt:lpstr>
      <vt:lpstr>Arial</vt:lpstr>
      <vt:lpstr>Calibri</vt:lpstr>
      <vt:lpstr>Calibri Light</vt:lpstr>
      <vt:lpstr>docs-Google Sans</vt:lpstr>
      <vt:lpstr>docs-Roboto</vt:lpstr>
      <vt:lpstr>Google Sans</vt:lpstr>
      <vt:lpstr>OpenSans</vt:lpstr>
      <vt:lpstr>Roboto</vt:lpstr>
      <vt:lpstr>stix</vt:lpstr>
      <vt:lpstr>Times New Roman</vt:lpstr>
      <vt:lpstr>Office Theme</vt:lpstr>
      <vt:lpstr>CS 472 Survey Responses from Students</vt:lpstr>
      <vt:lpstr>Announcements</vt:lpstr>
      <vt:lpstr>PowerPoint Presentation</vt:lpstr>
      <vt:lpstr>Teaming in a Software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39</cp:revision>
  <dcterms:created xsi:type="dcterms:W3CDTF">2023-07-26T00:05:59Z</dcterms:created>
  <dcterms:modified xsi:type="dcterms:W3CDTF">2024-02-27T23:42:56Z</dcterms:modified>
</cp:coreProperties>
</file>