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13" r:id="rId14"/>
    <p:sldId id="314" r:id="rId15"/>
    <p:sldId id="315" r:id="rId16"/>
    <p:sldId id="316" r:id="rId17"/>
    <p:sldId id="317" r:id="rId18"/>
    <p:sldId id="318" r:id="rId19"/>
    <p:sldId id="320" r:id="rId20"/>
    <p:sldId id="322" r:id="rId21"/>
    <p:sldId id="323" r:id="rId22"/>
    <p:sldId id="324" r:id="rId23"/>
    <p:sldId id="325" r:id="rId24"/>
    <p:sldId id="326" r:id="rId25"/>
    <p:sldId id="327" r:id="rId26"/>
    <p:sldId id="328" r:id="rId27"/>
    <p:sldId id="329" r:id="rId28"/>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997"/>
    <p:restoredTop sz="76258"/>
  </p:normalViewPr>
  <p:slideViewPr>
    <p:cSldViewPr snapToGrid="0">
      <p:cViewPr varScale="1">
        <p:scale>
          <a:sx n="82" d="100"/>
          <a:sy n="82" d="100"/>
        </p:scale>
        <p:origin x="18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1C954-D0AD-F144-A4A1-19676886158A}" type="datetimeFigureOut">
              <a:rPr lang="en-BE" smtClean="0"/>
              <a:t>12/09/2022</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3082F-6C3D-5244-8796-9794F72F4186}" type="slidenum">
              <a:rPr lang="en-BE" smtClean="0"/>
              <a:t>‹#›</a:t>
            </a:fld>
            <a:endParaRPr lang="en-BE"/>
          </a:p>
        </p:txBody>
      </p:sp>
    </p:spTree>
    <p:extLst>
      <p:ext uri="{BB962C8B-B14F-4D97-AF65-F5344CB8AC3E}">
        <p14:creationId xmlns:p14="http://schemas.microsoft.com/office/powerpoint/2010/main" val="3305553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Although in the labs will shall look at both, the final project will make use of number (2).</a:t>
            </a:r>
          </a:p>
        </p:txBody>
      </p:sp>
      <p:sp>
        <p:nvSpPr>
          <p:cNvPr id="4" name="Slide Number Placeholder 3"/>
          <p:cNvSpPr>
            <a:spLocks noGrp="1"/>
          </p:cNvSpPr>
          <p:nvPr>
            <p:ph type="sldNum" sz="quarter" idx="5"/>
          </p:nvPr>
        </p:nvSpPr>
        <p:spPr/>
        <p:txBody>
          <a:bodyPr/>
          <a:lstStyle/>
          <a:p>
            <a:fld id="{C4D3082F-6C3D-5244-8796-9794F72F4186}" type="slidenum">
              <a:rPr lang="en-BE" smtClean="0"/>
              <a:t>2</a:t>
            </a:fld>
            <a:endParaRPr lang="en-BE"/>
          </a:p>
        </p:txBody>
      </p:sp>
    </p:spTree>
    <p:extLst>
      <p:ext uri="{BB962C8B-B14F-4D97-AF65-F5344CB8AC3E}">
        <p14:creationId xmlns:p14="http://schemas.microsoft.com/office/powerpoint/2010/main" val="187284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Abstraction: Some refactoring operations, such as EXTRACT and INLINE METHOD, often introduce or eliminate return statements when a method is extracted or </a:t>
            </a:r>
            <a:r>
              <a:rPr lang="en-GB" dirty="0" err="1"/>
              <a:t>inlined</a:t>
            </a:r>
            <a:r>
              <a:rPr lang="en-GB" dirty="0"/>
              <a:t>, respectively. </a:t>
            </a:r>
          </a:p>
          <a:p>
            <a:r>
              <a:rPr lang="en-GB" dirty="0"/>
              <a:t>For example, </a:t>
            </a:r>
            <a:r>
              <a:rPr lang="en-CA" sz="12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200" kern="0" spc="-170" dirty="0">
                <a:latin typeface="Consolas" panose="020B0609020204030204" pitchFamily="49" charset="0"/>
                <a:ea typeface="Menlo" panose="020B0609030804020204" pitchFamily="49" charset="0"/>
                <a:cs typeface="Consolas" panose="020B0609020204030204" pitchFamily="49" charset="0"/>
              </a:rPr>
              <a:t>Address(</a:t>
            </a:r>
            <a:r>
              <a:rPr lang="en-CA" sz="12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200" kern="0" spc="-170" dirty="0">
                <a:latin typeface="Consolas" panose="020B0609020204030204" pitchFamily="49" charset="0"/>
                <a:ea typeface="Menlo" panose="020B0609030804020204" pitchFamily="49" charset="0"/>
                <a:cs typeface="Consolas" panose="020B0609020204030204" pitchFamily="49" charset="0"/>
              </a:rPr>
              <a:t>, </a:t>
            </a:r>
            <a:r>
              <a:rPr lang="en-CA" sz="12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200" kern="0" spc="-170" dirty="0">
                <a:latin typeface="Consolas" panose="020B0609020204030204" pitchFamily="49" charset="0"/>
                <a:ea typeface="Menlo" panose="020B0609030804020204" pitchFamily="49" charset="0"/>
                <a:cs typeface="Consolas" panose="020B0609020204030204" pitchFamily="49" charset="0"/>
              </a:rPr>
              <a:t>)  </a:t>
            </a:r>
            <a:r>
              <a:rPr lang="en-GB" dirty="0"/>
              <a:t>appears as a return statement in the extracted method.</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19</a:t>
            </a:fld>
            <a:endParaRPr lang="en-BE"/>
          </a:p>
        </p:txBody>
      </p:sp>
    </p:spTree>
    <p:extLst>
      <p:ext uri="{BB962C8B-B14F-4D97-AF65-F5344CB8AC3E}">
        <p14:creationId xmlns:p14="http://schemas.microsoft.com/office/powerpoint/2010/main" val="2840840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 refactoring operations may replace expressions with parameters and vice-versa.</a:t>
            </a:r>
          </a:p>
          <a:p>
            <a:r>
              <a:rPr lang="en-GB" dirty="0"/>
              <a:t>For example, arguments are replaced with parameters in the extracted method. (i.e., 127.0.0.1” and  </a:t>
            </a:r>
            <a:r>
              <a:rPr lang="en-GB" dirty="0" err="1"/>
              <a:t>ports.incrementAndGet</a:t>
            </a:r>
            <a:r>
              <a:rPr lang="en-GB" dirty="0"/>
              <a:t>() are replaced with host and port</a:t>
            </a:r>
          </a:p>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20</a:t>
            </a:fld>
            <a:endParaRPr lang="en-BE"/>
          </a:p>
        </p:txBody>
      </p:sp>
    </p:spTree>
    <p:extLst>
      <p:ext uri="{BB962C8B-B14F-4D97-AF65-F5344CB8AC3E}">
        <p14:creationId xmlns:p14="http://schemas.microsoft.com/office/powerpoint/2010/main" val="221518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Argumentization</a:t>
            </a:r>
            <a:r>
              <a:rPr lang="en-GB" dirty="0"/>
              <a:t> is the process of replacing parameter names with the corresponding arguments in the code after refactoring.</a:t>
            </a:r>
          </a:p>
          <a:p>
            <a:r>
              <a:rPr lang="en-GB" dirty="0"/>
              <a:t>The figure shows an example of </a:t>
            </a:r>
            <a:r>
              <a:rPr lang="en-GB" dirty="0" err="1"/>
              <a:t>argumentization</a:t>
            </a:r>
            <a:r>
              <a:rPr lang="en-GB" dirty="0"/>
              <a:t>, where parameter names host and port are replaced with arguments "127.0.0.1” and </a:t>
            </a:r>
            <a:r>
              <a:rPr lang="en-GB" dirty="0" err="1"/>
              <a:t>ports.incrementAndGet</a:t>
            </a:r>
            <a:r>
              <a:rPr lang="en-GB" dirty="0"/>
              <a:t>(), respectively, in statement.</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21</a:t>
            </a:fld>
            <a:endParaRPr lang="en-BE"/>
          </a:p>
        </p:txBody>
      </p:sp>
    </p:spTree>
    <p:extLst>
      <p:ext uri="{BB962C8B-B14F-4D97-AF65-F5344CB8AC3E}">
        <p14:creationId xmlns:p14="http://schemas.microsoft.com/office/powerpoint/2010/main" val="2577566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Replaces the parameters with static fields from the before to help in matching the statements</a:t>
            </a:r>
          </a:p>
        </p:txBody>
      </p:sp>
      <p:sp>
        <p:nvSpPr>
          <p:cNvPr id="4" name="Slide Number Placeholder 3"/>
          <p:cNvSpPr>
            <a:spLocks noGrp="1"/>
          </p:cNvSpPr>
          <p:nvPr>
            <p:ph type="sldNum" sz="quarter" idx="5"/>
          </p:nvPr>
        </p:nvSpPr>
        <p:spPr/>
        <p:txBody>
          <a:bodyPr/>
          <a:lstStyle/>
          <a:p>
            <a:fld id="{C4D3082F-6C3D-5244-8796-9794F72F4186}" type="slidenum">
              <a:rPr lang="en-BE" smtClean="0"/>
              <a:t>22</a:t>
            </a:fld>
            <a:endParaRPr lang="en-BE"/>
          </a:p>
        </p:txBody>
      </p:sp>
    </p:spTree>
    <p:extLst>
      <p:ext uri="{BB962C8B-B14F-4D97-AF65-F5344CB8AC3E}">
        <p14:creationId xmlns:p14="http://schemas.microsoft.com/office/powerpoint/2010/main" val="171841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23</a:t>
            </a:fld>
            <a:endParaRPr lang="en-BE"/>
          </a:p>
        </p:txBody>
      </p:sp>
    </p:spTree>
    <p:extLst>
      <p:ext uri="{BB962C8B-B14F-4D97-AF65-F5344CB8AC3E}">
        <p14:creationId xmlns:p14="http://schemas.microsoft.com/office/powerpoint/2010/main" val="31316521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applying abstraction and </a:t>
            </a:r>
            <a:r>
              <a:rPr lang="en-GB" dirty="0" err="1"/>
              <a:t>argumentization</a:t>
            </a:r>
            <a:r>
              <a:rPr lang="en-GB" dirty="0"/>
              <a:t>, the original statements D and 5 in the Figure are transformed to: </a:t>
            </a:r>
          </a:p>
          <a:p>
            <a:pPr marL="171450" indent="-171450">
              <a:buFont typeface="Arial" panose="020B0604020202020204" pitchFamily="34" charset="0"/>
              <a:buChar char="•"/>
            </a:pPr>
            <a:r>
              <a:rPr lang="en-GB" dirty="0"/>
              <a:t>new Address("127.0.0.1", </a:t>
            </a:r>
            <a:r>
              <a:rPr lang="en-GB" dirty="0" err="1"/>
              <a:t>PORTS.incrementAndGet</a:t>
            </a:r>
            <a:r>
              <a:rPr lang="en-GB" dirty="0"/>
              <a:t>()) </a:t>
            </a:r>
          </a:p>
          <a:p>
            <a:pPr marL="171450" indent="-171450">
              <a:buFont typeface="Arial" panose="020B0604020202020204" pitchFamily="34" charset="0"/>
              <a:buChar char="•"/>
            </a:pPr>
            <a:r>
              <a:rPr lang="en-GB" dirty="0"/>
              <a:t>new Address("127.0.0.1",ports.incrementAndGet()), </a:t>
            </a:r>
          </a:p>
          <a:p>
            <a:r>
              <a:rPr lang="en-GB" dirty="0"/>
              <a:t>respectively, and thus can be identically matched by replacing static field PORTS with parameter ports.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25</a:t>
            </a:fld>
            <a:endParaRPr lang="en-BE"/>
          </a:p>
        </p:txBody>
      </p:sp>
    </p:spTree>
    <p:extLst>
      <p:ext uri="{BB962C8B-B14F-4D97-AF65-F5344CB8AC3E}">
        <p14:creationId xmlns:p14="http://schemas.microsoft.com/office/powerpoint/2010/main" val="4011989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3</a:t>
            </a:fld>
            <a:endParaRPr lang="en-BE"/>
          </a:p>
        </p:txBody>
      </p:sp>
    </p:spTree>
    <p:extLst>
      <p:ext uri="{BB962C8B-B14F-4D97-AF65-F5344CB8AC3E}">
        <p14:creationId xmlns:p14="http://schemas.microsoft.com/office/powerpoint/2010/main" val="314791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BE" dirty="0"/>
              <a:t>God Class – Performs too much work on its own and centralizes the intelligence of a system. Reduces reusability, understanding, and maintainability of a class or subsystem.</a:t>
            </a:r>
          </a:p>
          <a:p>
            <a:pPr marL="171450" indent="-171450">
              <a:buFont typeface="Arial" panose="020B0604020202020204" pitchFamily="34" charset="0"/>
              <a:buChar char="•"/>
            </a:pPr>
            <a:r>
              <a:rPr lang="en-BE" dirty="0"/>
              <a:t>Feature Envy – Method that is more interested in the data of others classes than its own class. The method may be misplaced and should be moved to another class.</a:t>
            </a:r>
          </a:p>
          <a:p>
            <a:pPr marL="171450" indent="-171450">
              <a:buFont typeface="Arial" panose="020B0604020202020204" pitchFamily="34" charset="0"/>
              <a:buChar char="•"/>
            </a:pPr>
            <a:r>
              <a:rPr lang="en-BE" dirty="0"/>
              <a:t>Data Class – Dumb data holders without complex functionality, but other classes strongly rely on them</a:t>
            </a:r>
          </a:p>
          <a:p>
            <a:pPr marL="171450" indent="-171450">
              <a:buFont typeface="Arial" panose="020B0604020202020204" pitchFamily="34" charset="0"/>
              <a:buChar char="•"/>
            </a:pPr>
            <a:r>
              <a:rPr lang="en-BE" dirty="0"/>
              <a:t>Brain Method – Centralizes the functionality of a class, and it is often hard to maintain and understand. Is long, has excessive branching, and deep nesting, and uses many local and instance variables</a:t>
            </a:r>
          </a:p>
          <a:p>
            <a:pPr marL="171450" indent="-171450">
              <a:buFont typeface="Arial" panose="020B0604020202020204" pitchFamily="34" charset="0"/>
              <a:buChar char="•"/>
            </a:pPr>
            <a:r>
              <a:rPr lang="en-BE" dirty="0"/>
              <a:t>Intensive Coupling – A single client method is strongly coupled with only a few provider classes</a:t>
            </a:r>
          </a:p>
        </p:txBody>
      </p:sp>
      <p:sp>
        <p:nvSpPr>
          <p:cNvPr id="4" name="Slide Number Placeholder 3"/>
          <p:cNvSpPr>
            <a:spLocks noGrp="1"/>
          </p:cNvSpPr>
          <p:nvPr>
            <p:ph type="sldNum" sz="quarter" idx="5"/>
          </p:nvPr>
        </p:nvSpPr>
        <p:spPr/>
        <p:txBody>
          <a:bodyPr/>
          <a:lstStyle/>
          <a:p>
            <a:fld id="{C4D3082F-6C3D-5244-8796-9794F72F4186}" type="slidenum">
              <a:rPr lang="en-BE" smtClean="0"/>
              <a:t>5</a:t>
            </a:fld>
            <a:endParaRPr lang="en-BE"/>
          </a:p>
        </p:txBody>
      </p:sp>
    </p:spTree>
    <p:extLst>
      <p:ext uri="{BB962C8B-B14F-4D97-AF65-F5344CB8AC3E}">
        <p14:creationId xmlns:p14="http://schemas.microsoft.com/office/powerpoint/2010/main" val="41455661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E" dirty="0"/>
              <a:t>God Class – Performs too much work on its own and centralizes the intelligence of a system. Reduces reusability, understanding, and maintainability of a class or subsystem.</a:t>
            </a:r>
          </a:p>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6</a:t>
            </a:fld>
            <a:endParaRPr lang="en-BE"/>
          </a:p>
        </p:txBody>
      </p:sp>
    </p:spTree>
    <p:extLst>
      <p:ext uri="{BB962C8B-B14F-4D97-AF65-F5344CB8AC3E}">
        <p14:creationId xmlns:p14="http://schemas.microsoft.com/office/powerpoint/2010/main" val="2132537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problem is difficult because:</a:t>
            </a:r>
          </a:p>
          <a:p>
            <a:pPr marL="228600" indent="-228600">
              <a:buFont typeface="+mj-lt"/>
              <a:buAutoNum type="arabicPeriod"/>
            </a:pPr>
            <a:r>
              <a:rPr lang="en-GB" dirty="0"/>
              <a:t>By assuming too many responsibilities, a god class monopolizes control of an application. Evolution of the application is difficult because nearly every change touches this class, and affects multiple responsibilities. </a:t>
            </a:r>
          </a:p>
          <a:p>
            <a:pPr marL="228600" indent="-228600">
              <a:buFont typeface="+mj-lt"/>
              <a:buAutoNum type="arabicPeriod"/>
            </a:pPr>
            <a:r>
              <a:rPr lang="en-GB" dirty="0"/>
              <a:t>It is difficult to understand the different abstractions that are intermixed in a god class. Most of the data of the multiple abstractions are accessed from different places. </a:t>
            </a:r>
          </a:p>
          <a:p>
            <a:pPr marL="228600" indent="-228600">
              <a:buFont typeface="+mj-lt"/>
              <a:buAutoNum type="arabicPeriod"/>
            </a:pPr>
            <a:r>
              <a:rPr lang="en-GB" dirty="0"/>
              <a:t>Identifying where to change a feature without impacting the other functionality or other objects in the system is difficult. Moreover, changes in other objects are likely to impact the god class, thus hampering the evolution of the system. </a:t>
            </a:r>
          </a:p>
          <a:p>
            <a:pPr marL="228600" indent="-228600">
              <a:buFont typeface="+mj-lt"/>
              <a:buAutoNum type="arabicPeriod"/>
            </a:pPr>
            <a:r>
              <a:rPr lang="en-GB" dirty="0"/>
              <a:t>It is nearly impossible to change a part of the </a:t>
            </a:r>
            <a:r>
              <a:rPr lang="en-GB" dirty="0" err="1"/>
              <a:t>behavior</a:t>
            </a:r>
            <a:r>
              <a:rPr lang="en-GB" dirty="0"/>
              <a:t> of a god class in a black-box way.</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7</a:t>
            </a:fld>
            <a:endParaRPr lang="en-BE"/>
          </a:p>
        </p:txBody>
      </p:sp>
    </p:spTree>
    <p:extLst>
      <p:ext uri="{BB962C8B-B14F-4D97-AF65-F5344CB8AC3E}">
        <p14:creationId xmlns:p14="http://schemas.microsoft.com/office/powerpoint/2010/main" val="1622096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Incrementally redistribute the responsibilities of the god class either to its collaborating classes or to new classes that are pulled out the god class.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8</a:t>
            </a:fld>
            <a:endParaRPr lang="en-BE"/>
          </a:p>
        </p:txBody>
      </p:sp>
    </p:spTree>
    <p:extLst>
      <p:ext uri="{BB962C8B-B14F-4D97-AF65-F5344CB8AC3E}">
        <p14:creationId xmlns:p14="http://schemas.microsoft.com/office/powerpoint/2010/main" val="468366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Despite the benefits, in some contexts, refactoring is perceived as change noise, which makes it difficult in the completion of various software evolution-related tasks.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10</a:t>
            </a:fld>
            <a:endParaRPr lang="en-BE"/>
          </a:p>
        </p:txBody>
      </p:sp>
    </p:spTree>
    <p:extLst>
      <p:ext uri="{BB962C8B-B14F-4D97-AF65-F5344CB8AC3E}">
        <p14:creationId xmlns:p14="http://schemas.microsoft.com/office/powerpoint/2010/main" val="1919728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this reason, many refactoring-aware techniques have been developed to merge branches, detect bug-introducing changes, adapt client software to the library and framework updates, select regression tests, and assist code review,] in the presence of refactoring operations.</a:t>
            </a:r>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11</a:t>
            </a:fld>
            <a:endParaRPr lang="en-BE"/>
          </a:p>
        </p:txBody>
      </p:sp>
    </p:spTree>
    <p:extLst>
      <p:ext uri="{BB962C8B-B14F-4D97-AF65-F5344CB8AC3E}">
        <p14:creationId xmlns:p14="http://schemas.microsoft.com/office/powerpoint/2010/main" val="295626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C4D3082F-6C3D-5244-8796-9794F72F4186}" type="slidenum">
              <a:rPr lang="en-BE" smtClean="0"/>
              <a:t>18</a:t>
            </a:fld>
            <a:endParaRPr lang="en-BE"/>
          </a:p>
        </p:txBody>
      </p:sp>
    </p:spTree>
    <p:extLst>
      <p:ext uri="{BB962C8B-B14F-4D97-AF65-F5344CB8AC3E}">
        <p14:creationId xmlns:p14="http://schemas.microsoft.com/office/powerpoint/2010/main" val="936465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5EBD6-4AFB-FA65-9260-CB1CE3A4151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33CF48E-4020-B578-4671-321D2B436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4460565D-83BA-5E71-29EA-D3CE8E3027FE}"/>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5" name="Footer Placeholder 4">
            <a:extLst>
              <a:ext uri="{FF2B5EF4-FFF2-40B4-BE49-F238E27FC236}">
                <a16:creationId xmlns:a16="http://schemas.microsoft.com/office/drawing/2014/main" id="{C3EF329F-F58B-7C91-1383-20349639A171}"/>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3F6B313C-01E5-1F1C-8917-514822A05511}"/>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2541947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F8EC7-54D3-A9F5-DD34-E420E976414A}"/>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3EC2DC89-B031-CFE2-7B43-9D954206C9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2D46440E-5AC2-685C-7218-80050A9AE5DC}"/>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5" name="Footer Placeholder 4">
            <a:extLst>
              <a:ext uri="{FF2B5EF4-FFF2-40B4-BE49-F238E27FC236}">
                <a16:creationId xmlns:a16="http://schemas.microsoft.com/office/drawing/2014/main" id="{4E33B9D2-9C1A-2EC4-498C-DBF94C3D7EB8}"/>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EF38615D-97AB-1468-4741-AB194F985B63}"/>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3105163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05C7DA-A32C-2D98-9212-A54F9FE74DA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FE7DD69-B5EB-65C5-B45B-B171D3CBFF8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7DD62B7-1895-83C6-B6A9-61F18B95C165}"/>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5" name="Footer Placeholder 4">
            <a:extLst>
              <a:ext uri="{FF2B5EF4-FFF2-40B4-BE49-F238E27FC236}">
                <a16:creationId xmlns:a16="http://schemas.microsoft.com/office/drawing/2014/main" id="{9179EEEA-C74C-01D9-5C4D-B3DE1DC3AEF7}"/>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53E4E8C-5A1F-7C28-363D-DFBECBB03AF0}"/>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166840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DA2C5-4240-295F-E063-605DD673F77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CAC82802-5499-1A78-9D02-B5A2F89F832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26EF2BF-BE6D-31C7-8DEA-D64EDD7974D1}"/>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5" name="Footer Placeholder 4">
            <a:extLst>
              <a:ext uri="{FF2B5EF4-FFF2-40B4-BE49-F238E27FC236}">
                <a16:creationId xmlns:a16="http://schemas.microsoft.com/office/drawing/2014/main" id="{B7549593-C242-3B8C-4FAB-FDDBAD9E912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16149690-07CB-6A99-EC1B-77A4ACDAC765}"/>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831079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066A8-CB8A-1576-BA5D-7DCD50E99A9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92B29A55-75DB-527B-6D2D-12A2E1095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E548D23-EC23-2347-F9D4-E280DA8A30A0}"/>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5" name="Footer Placeholder 4">
            <a:extLst>
              <a:ext uri="{FF2B5EF4-FFF2-40B4-BE49-F238E27FC236}">
                <a16:creationId xmlns:a16="http://schemas.microsoft.com/office/drawing/2014/main" id="{0C83FA8C-F7D7-93B1-11B2-75B9D00036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94C0A5B-57C3-B95E-057C-E9954039DC8B}"/>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4023600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DB24D-5658-EE31-3BC5-116D827B2BC7}"/>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1AD00C91-0851-2B26-4691-DFD509F3008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73BDE5C5-65A7-CD3D-54AF-76C30B40E75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7CF628AE-F59A-8E2E-23A3-C5D034089BCA}"/>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6" name="Footer Placeholder 5">
            <a:extLst>
              <a:ext uri="{FF2B5EF4-FFF2-40B4-BE49-F238E27FC236}">
                <a16:creationId xmlns:a16="http://schemas.microsoft.com/office/drawing/2014/main" id="{CAEF132E-4D26-C449-5A72-73E789FFD565}"/>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26B760F5-D0F3-634F-D0AA-DFEF886D0DAF}"/>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3286435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306E-6414-AA21-617A-6206D0AFD97F}"/>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33493251-E630-3AC7-62B0-970DDE05AC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A47467C-5523-BC6D-C778-5771925941F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9A0EEF24-8DDC-3BD3-0813-CC6EA23A3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B782741-5555-6704-B8AE-C57C360F1B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01927C4C-316F-9376-2564-0AE360945353}"/>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8" name="Footer Placeholder 7">
            <a:extLst>
              <a:ext uri="{FF2B5EF4-FFF2-40B4-BE49-F238E27FC236}">
                <a16:creationId xmlns:a16="http://schemas.microsoft.com/office/drawing/2014/main" id="{39D68127-94FF-CAC8-5FA5-E84D565FB35D}"/>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4892B3D7-69E4-9943-2D02-8898722BE314}"/>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2169227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B7444-DCBF-6650-821D-7C0508ED6E26}"/>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1BBBEDE1-1C48-268A-43F6-0FFC316FBD36}"/>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4" name="Footer Placeholder 3">
            <a:extLst>
              <a:ext uri="{FF2B5EF4-FFF2-40B4-BE49-F238E27FC236}">
                <a16:creationId xmlns:a16="http://schemas.microsoft.com/office/drawing/2014/main" id="{84B36A49-591C-4D86-6A21-BE8E090D5B8C}"/>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94648E88-5165-E2F1-FC2F-F01CBA5A060C}"/>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1880788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7EE8E9-8E09-81F1-8A9F-85D1331D15A1}"/>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3" name="Footer Placeholder 2">
            <a:extLst>
              <a:ext uri="{FF2B5EF4-FFF2-40B4-BE49-F238E27FC236}">
                <a16:creationId xmlns:a16="http://schemas.microsoft.com/office/drawing/2014/main" id="{344DAA5F-F6B5-A9EE-2203-498266A2F4F0}"/>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B79DB886-258E-5AB7-0D78-F1C64ED7F3AE}"/>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1156874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912B6-8633-94E8-ECFD-EC56F7CE07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4CD6408E-7A29-515D-A919-6D7ABB792B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24C17CA8-3663-32D4-B664-335A44C0C4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E5439BF-9D07-AF61-03EB-1D14346DF562}"/>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6" name="Footer Placeholder 5">
            <a:extLst>
              <a:ext uri="{FF2B5EF4-FFF2-40B4-BE49-F238E27FC236}">
                <a16:creationId xmlns:a16="http://schemas.microsoft.com/office/drawing/2014/main" id="{6262B023-9C6D-9798-9713-B24A60708A2F}"/>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DCDE18ED-BE46-D83C-8B1F-A8F35192A5F9}"/>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42337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E6C80-F449-90C8-48A5-ECB4195735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45953762-4230-3A92-AFD0-E613EE366D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197878A2-1470-2684-EB03-1378A3F93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6FEBFFB-CF7A-2C9B-56BF-B5A30623935D}"/>
              </a:ext>
            </a:extLst>
          </p:cNvPr>
          <p:cNvSpPr>
            <a:spLocks noGrp="1"/>
          </p:cNvSpPr>
          <p:nvPr>
            <p:ph type="dt" sz="half" idx="10"/>
          </p:nvPr>
        </p:nvSpPr>
        <p:spPr/>
        <p:txBody>
          <a:bodyPr/>
          <a:lstStyle/>
          <a:p>
            <a:fld id="{339D9D14-67F4-3D4D-A26B-9A4D5862E6D0}" type="datetimeFigureOut">
              <a:rPr lang="en-BE" smtClean="0"/>
              <a:t>12/09/2022</a:t>
            </a:fld>
            <a:endParaRPr lang="en-BE"/>
          </a:p>
        </p:txBody>
      </p:sp>
      <p:sp>
        <p:nvSpPr>
          <p:cNvPr id="6" name="Footer Placeholder 5">
            <a:extLst>
              <a:ext uri="{FF2B5EF4-FFF2-40B4-BE49-F238E27FC236}">
                <a16:creationId xmlns:a16="http://schemas.microsoft.com/office/drawing/2014/main" id="{2D2C0993-EE9D-76D4-1547-22DD07D55C94}"/>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94BEED95-B3FB-5E27-0C61-E7667DD0F392}"/>
              </a:ext>
            </a:extLst>
          </p:cNvPr>
          <p:cNvSpPr>
            <a:spLocks noGrp="1"/>
          </p:cNvSpPr>
          <p:nvPr>
            <p:ph type="sldNum" sz="quarter" idx="12"/>
          </p:nvPr>
        </p:nvSpPr>
        <p:spPr/>
        <p:txBody>
          <a:bodyPr/>
          <a:lstStyle/>
          <a:p>
            <a:fld id="{11B0AA7E-2219-624B-947A-87FD1BA8999F}" type="slidenum">
              <a:rPr lang="en-BE" smtClean="0"/>
              <a:t>‹#›</a:t>
            </a:fld>
            <a:endParaRPr lang="en-BE"/>
          </a:p>
        </p:txBody>
      </p:sp>
    </p:spTree>
    <p:extLst>
      <p:ext uri="{BB962C8B-B14F-4D97-AF65-F5344CB8AC3E}">
        <p14:creationId xmlns:p14="http://schemas.microsoft.com/office/powerpoint/2010/main" val="2815845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84F04-483C-36CA-A314-D8C038985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793D58F7-C373-10C3-A2D1-8C21DEF451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5CD820A-897C-85DA-A309-88F344A39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D9D14-67F4-3D4D-A26B-9A4D5862E6D0}" type="datetimeFigureOut">
              <a:rPr lang="en-BE" smtClean="0"/>
              <a:t>12/09/2022</a:t>
            </a:fld>
            <a:endParaRPr lang="en-BE"/>
          </a:p>
        </p:txBody>
      </p:sp>
      <p:sp>
        <p:nvSpPr>
          <p:cNvPr id="5" name="Footer Placeholder 4">
            <a:extLst>
              <a:ext uri="{FF2B5EF4-FFF2-40B4-BE49-F238E27FC236}">
                <a16:creationId xmlns:a16="http://schemas.microsoft.com/office/drawing/2014/main" id="{00BAAC64-80E2-43C4-5C76-72A11113F6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6291E1BB-3A93-D5AF-E653-F1D6EE8658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0AA7E-2219-624B-947A-87FD1BA8999F}" type="slidenum">
              <a:rPr lang="en-BE" smtClean="0"/>
              <a:t>‹#›</a:t>
            </a:fld>
            <a:endParaRPr lang="en-BE"/>
          </a:p>
        </p:txBody>
      </p:sp>
    </p:spTree>
    <p:extLst>
      <p:ext uri="{BB962C8B-B14F-4D97-AF65-F5344CB8AC3E}">
        <p14:creationId xmlns:p14="http://schemas.microsoft.com/office/powerpoint/2010/main" val="677943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436A7-67EF-F661-F040-04C7C877702A}"/>
              </a:ext>
            </a:extLst>
          </p:cNvPr>
          <p:cNvSpPr>
            <a:spLocks noGrp="1"/>
          </p:cNvSpPr>
          <p:nvPr>
            <p:ph type="ctrTitle"/>
          </p:nvPr>
        </p:nvSpPr>
        <p:spPr/>
        <p:txBody>
          <a:bodyPr/>
          <a:lstStyle/>
          <a:p>
            <a:r>
              <a:rPr lang="en-BE" dirty="0"/>
              <a:t>Refactoring Assistants</a:t>
            </a:r>
          </a:p>
        </p:txBody>
      </p:sp>
      <p:sp>
        <p:nvSpPr>
          <p:cNvPr id="3" name="Subtitle 2">
            <a:extLst>
              <a:ext uri="{FF2B5EF4-FFF2-40B4-BE49-F238E27FC236}">
                <a16:creationId xmlns:a16="http://schemas.microsoft.com/office/drawing/2014/main" id="{916FF0C6-557A-B831-C54F-5CE64781A27F}"/>
              </a:ext>
            </a:extLst>
          </p:cNvPr>
          <p:cNvSpPr>
            <a:spLocks noGrp="1"/>
          </p:cNvSpPr>
          <p:nvPr>
            <p:ph type="subTitle" idx="1"/>
          </p:nvPr>
        </p:nvSpPr>
        <p:spPr/>
        <p:txBody>
          <a:bodyPr/>
          <a:lstStyle/>
          <a:p>
            <a:r>
              <a:rPr lang="en-BE" dirty="0"/>
              <a:t>John Businge</a:t>
            </a:r>
          </a:p>
          <a:p>
            <a:r>
              <a:rPr lang="en-BE" dirty="0"/>
              <a:t>john.businge@unlv.edu</a:t>
            </a:r>
          </a:p>
        </p:txBody>
      </p:sp>
    </p:spTree>
    <p:extLst>
      <p:ext uri="{BB962C8B-B14F-4D97-AF65-F5344CB8AC3E}">
        <p14:creationId xmlns:p14="http://schemas.microsoft.com/office/powerpoint/2010/main" val="3706162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F31EA-BAD7-13B0-70AC-AF707E61952A}"/>
              </a:ext>
            </a:extLst>
          </p:cNvPr>
          <p:cNvSpPr>
            <a:spLocks noGrp="1"/>
          </p:cNvSpPr>
          <p:nvPr>
            <p:ph type="title"/>
          </p:nvPr>
        </p:nvSpPr>
        <p:spPr/>
        <p:txBody>
          <a:bodyPr/>
          <a:lstStyle/>
          <a:p>
            <a:r>
              <a:rPr lang="en-BE" b="1" dirty="0"/>
              <a:t>How to detect Applied Refactorings</a:t>
            </a:r>
          </a:p>
        </p:txBody>
      </p:sp>
      <p:sp>
        <p:nvSpPr>
          <p:cNvPr id="3" name="Content Placeholder 2">
            <a:extLst>
              <a:ext uri="{FF2B5EF4-FFF2-40B4-BE49-F238E27FC236}">
                <a16:creationId xmlns:a16="http://schemas.microsoft.com/office/drawing/2014/main" id="{ECBBBA54-A5BE-78EE-3B77-B7EDF9824AFD}"/>
              </a:ext>
            </a:extLst>
          </p:cNvPr>
          <p:cNvSpPr>
            <a:spLocks noGrp="1"/>
          </p:cNvSpPr>
          <p:nvPr>
            <p:ph idx="1"/>
          </p:nvPr>
        </p:nvSpPr>
        <p:spPr>
          <a:xfrm>
            <a:off x="838200" y="1825625"/>
            <a:ext cx="10515600" cy="4561728"/>
          </a:xfrm>
        </p:spPr>
        <p:txBody>
          <a:bodyPr>
            <a:normAutofit/>
          </a:bodyPr>
          <a:lstStyle/>
          <a:p>
            <a:pPr marL="0" indent="0">
              <a:buNone/>
            </a:pPr>
            <a:r>
              <a:rPr lang="en-US" sz="3200" b="1" dirty="0">
                <a:latin typeface="Candara" panose="020E0502030303020204" pitchFamily="34" charset="0"/>
              </a:rPr>
              <a:t>Refactoring is noise in evolution analysis</a:t>
            </a:r>
          </a:p>
          <a:p>
            <a:r>
              <a:rPr lang="en-US" sz="3200" b="1" dirty="0">
                <a:latin typeface="Candara" panose="020E0502030303020204" pitchFamily="34" charset="0"/>
              </a:rPr>
              <a:t>Bug-inducing analysis </a:t>
            </a:r>
            <a:r>
              <a:rPr lang="en-US" sz="3200" dirty="0">
                <a:latin typeface="Candara" panose="020E0502030303020204" pitchFamily="34" charset="0"/>
              </a:rPr>
              <a:t>(SZZ): flag refactoring edits as bug-introducing changes</a:t>
            </a:r>
          </a:p>
          <a:p>
            <a:r>
              <a:rPr lang="en-US" sz="3200" b="1" dirty="0">
                <a:latin typeface="Candara" panose="020E0502030303020204" pitchFamily="34" charset="0"/>
              </a:rPr>
              <a:t>Tracing requirements to code</a:t>
            </a:r>
            <a:r>
              <a:rPr lang="en-US" sz="3200" dirty="0">
                <a:latin typeface="Candara" panose="020E0502030303020204" pitchFamily="34" charset="0"/>
              </a:rPr>
              <a:t>:</a:t>
            </a:r>
            <a:r>
              <a:rPr lang="en-US" sz="3200" b="1" dirty="0">
                <a:latin typeface="Candara" panose="020E0502030303020204" pitchFamily="34" charset="0"/>
              </a:rPr>
              <a:t> </a:t>
            </a:r>
            <a:r>
              <a:rPr lang="en-US" sz="3200" dirty="0">
                <a:latin typeface="Candara" panose="020E0502030303020204" pitchFamily="34" charset="0"/>
              </a:rPr>
              <a:t>miss traceability links due to refactoring</a:t>
            </a:r>
          </a:p>
          <a:p>
            <a:r>
              <a:rPr lang="en-US" sz="3200" b="1" dirty="0">
                <a:latin typeface="Candara" panose="020E0502030303020204" pitchFamily="34" charset="0"/>
              </a:rPr>
              <a:t>Regression testing</a:t>
            </a:r>
            <a:r>
              <a:rPr lang="en-US" sz="3200" dirty="0">
                <a:latin typeface="Candara" panose="020E0502030303020204" pitchFamily="34" charset="0"/>
              </a:rPr>
              <a:t>: unnecessary execution of tests for refactored code with no behavioral changes</a:t>
            </a:r>
            <a:endParaRPr lang="en-US" sz="3200" b="1" dirty="0">
              <a:latin typeface="Candara" panose="020E0502030303020204" pitchFamily="34" charset="0"/>
            </a:endParaRPr>
          </a:p>
          <a:p>
            <a:r>
              <a:rPr lang="en-US" sz="3200" b="1" dirty="0">
                <a:latin typeface="Candara" panose="020E0502030303020204" pitchFamily="34" charset="0"/>
              </a:rPr>
              <a:t>Code review/merging</a:t>
            </a:r>
            <a:r>
              <a:rPr lang="en-US" sz="3200" dirty="0">
                <a:latin typeface="Candara" panose="020E0502030303020204" pitchFamily="34" charset="0"/>
              </a:rPr>
              <a:t>: refactoring edits tangled with the actual changes intended by developers</a:t>
            </a:r>
          </a:p>
        </p:txBody>
      </p:sp>
    </p:spTree>
    <p:extLst>
      <p:ext uri="{BB962C8B-B14F-4D97-AF65-F5344CB8AC3E}">
        <p14:creationId xmlns:p14="http://schemas.microsoft.com/office/powerpoint/2010/main" val="611473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0C5F4-6443-47C4-1CEE-43C80E94E6D7}"/>
              </a:ext>
            </a:extLst>
          </p:cNvPr>
          <p:cNvSpPr>
            <a:spLocks noGrp="1"/>
          </p:cNvSpPr>
          <p:nvPr>
            <p:ph type="title"/>
          </p:nvPr>
        </p:nvSpPr>
        <p:spPr/>
        <p:txBody>
          <a:bodyPr/>
          <a:lstStyle/>
          <a:p>
            <a:r>
              <a:rPr lang="en-US" b="1" dirty="0">
                <a:latin typeface="Candara" panose="020E0502030303020204" pitchFamily="34" charset="0"/>
              </a:rPr>
              <a:t>There are many refactoring detection tools</a:t>
            </a:r>
            <a:endParaRPr lang="en-BE" dirty="0"/>
          </a:p>
        </p:txBody>
      </p:sp>
      <p:sp>
        <p:nvSpPr>
          <p:cNvPr id="3" name="Content Placeholder 2">
            <a:extLst>
              <a:ext uri="{FF2B5EF4-FFF2-40B4-BE49-F238E27FC236}">
                <a16:creationId xmlns:a16="http://schemas.microsoft.com/office/drawing/2014/main" id="{EABD6D5F-3511-E64E-D33E-AA93BBD6D1FD}"/>
              </a:ext>
            </a:extLst>
          </p:cNvPr>
          <p:cNvSpPr>
            <a:spLocks noGrp="1"/>
          </p:cNvSpPr>
          <p:nvPr>
            <p:ph idx="1"/>
          </p:nvPr>
        </p:nvSpPr>
        <p:spPr/>
        <p:txBody>
          <a:bodyPr>
            <a:normAutofit fontScale="92500" lnSpcReduction="10000"/>
          </a:bodyPr>
          <a:lstStyle/>
          <a:p>
            <a:r>
              <a:rPr lang="en-US" sz="3200" dirty="0" err="1">
                <a:latin typeface="Candara" panose="020E0502030303020204" pitchFamily="34" charset="0"/>
              </a:rPr>
              <a:t>Demeyer</a:t>
            </a:r>
            <a:r>
              <a:rPr lang="en-US" sz="3200" dirty="0">
                <a:latin typeface="Candara" panose="020E0502030303020204" pitchFamily="34" charset="0"/>
              </a:rPr>
              <a:t> et al. [OOPSLA’00]</a:t>
            </a:r>
          </a:p>
          <a:p>
            <a:r>
              <a:rPr lang="en-US" sz="3200" dirty="0" err="1">
                <a:latin typeface="Candara" panose="020E0502030303020204" pitchFamily="34" charset="0"/>
              </a:rPr>
              <a:t>UMLDiff</a:t>
            </a:r>
            <a:r>
              <a:rPr lang="en-US" sz="3200" dirty="0">
                <a:latin typeface="Candara" panose="020E0502030303020204" pitchFamily="34" charset="0"/>
              </a:rPr>
              <a:t> + </a:t>
            </a:r>
            <a:r>
              <a:rPr lang="en-US" sz="3200" dirty="0" err="1">
                <a:latin typeface="Candara" panose="020E0502030303020204" pitchFamily="34" charset="0"/>
              </a:rPr>
              <a:t>JDevAn</a:t>
            </a:r>
            <a:r>
              <a:rPr lang="en-US" sz="3200" dirty="0">
                <a:latin typeface="Candara" panose="020E0502030303020204" pitchFamily="34" charset="0"/>
              </a:rPr>
              <a:t> [Xing &amp; </a:t>
            </a:r>
            <a:r>
              <a:rPr lang="en-US" sz="3200" dirty="0" err="1">
                <a:latin typeface="Candara" panose="020E0502030303020204" pitchFamily="34" charset="0"/>
              </a:rPr>
              <a:t>Stroulia</a:t>
            </a:r>
            <a:r>
              <a:rPr lang="en-US" sz="3200" dirty="0">
                <a:latin typeface="Candara" panose="020E0502030303020204" pitchFamily="34" charset="0"/>
              </a:rPr>
              <a:t> ASE’05]</a:t>
            </a:r>
          </a:p>
          <a:p>
            <a:r>
              <a:rPr lang="en-US" sz="3200" dirty="0" err="1">
                <a:latin typeface="Candara" panose="020E0502030303020204" pitchFamily="34" charset="0"/>
              </a:rPr>
              <a:t>RefactoringCrawler</a:t>
            </a:r>
            <a:r>
              <a:rPr lang="en-US" sz="3200" dirty="0">
                <a:latin typeface="Candara" panose="020E0502030303020204" pitchFamily="34" charset="0"/>
              </a:rPr>
              <a:t> [Dig et al. ECOOP’06]</a:t>
            </a:r>
          </a:p>
          <a:p>
            <a:r>
              <a:rPr lang="en-US" sz="3200" dirty="0" err="1">
                <a:latin typeface="Candara" panose="020E0502030303020204" pitchFamily="34" charset="0"/>
              </a:rPr>
              <a:t>Weißgerber</a:t>
            </a:r>
            <a:r>
              <a:rPr lang="en-US" sz="3200" dirty="0">
                <a:latin typeface="Candara" panose="020E0502030303020204" pitchFamily="34" charset="0"/>
              </a:rPr>
              <a:t> and Diehl [ASE’06]</a:t>
            </a:r>
          </a:p>
          <a:p>
            <a:r>
              <a:rPr lang="en-US" sz="3200" dirty="0">
                <a:latin typeface="Candara" panose="020E0502030303020204" pitchFamily="34" charset="0"/>
              </a:rPr>
              <a:t>Ref-Finder [Kim et al. ICSM’10, FSE’10]</a:t>
            </a:r>
          </a:p>
          <a:p>
            <a:r>
              <a:rPr lang="en-US" sz="3200" dirty="0" err="1">
                <a:latin typeface="Candara" panose="020E0502030303020204" pitchFamily="34" charset="0"/>
              </a:rPr>
              <a:t>RefDiff</a:t>
            </a:r>
            <a:r>
              <a:rPr lang="en-US" sz="3200" dirty="0">
                <a:latin typeface="Candara" panose="020E0502030303020204" pitchFamily="34" charset="0"/>
              </a:rPr>
              <a:t> [Silva &amp; Valente, MSR’17]</a:t>
            </a:r>
          </a:p>
          <a:p>
            <a:r>
              <a:rPr lang="en-US" sz="3200" dirty="0" err="1">
                <a:latin typeface="Candara" panose="020E0502030303020204" pitchFamily="34" charset="0"/>
              </a:rPr>
              <a:t>RefactoringMiner</a:t>
            </a:r>
            <a:r>
              <a:rPr lang="en-US" sz="3200" dirty="0">
                <a:latin typeface="Candara" panose="020E0502030303020204" pitchFamily="34" charset="0"/>
              </a:rPr>
              <a:t> (SOA tool)  [</a:t>
            </a:r>
            <a:r>
              <a:rPr lang="en-US" sz="3200" dirty="0" err="1">
                <a:latin typeface="Candara" panose="020E0502030303020204" pitchFamily="34" charset="0"/>
              </a:rPr>
              <a:t>Tsantalis</a:t>
            </a:r>
            <a:r>
              <a:rPr lang="en-US" sz="3200" dirty="0">
                <a:latin typeface="Candara" panose="020E0502030303020204" pitchFamily="34" charset="0"/>
              </a:rPr>
              <a:t> et al. TSE’20] </a:t>
            </a:r>
          </a:p>
          <a:p>
            <a:pPr marL="0" indent="0">
              <a:buNone/>
            </a:pPr>
            <a:r>
              <a:rPr lang="en-US" sz="3200" dirty="0">
                <a:latin typeface="Candara" panose="020E0502030303020204" pitchFamily="34" charset="0"/>
              </a:rPr>
              <a:t>(</a:t>
            </a:r>
            <a:r>
              <a:rPr lang="en-US" sz="3200" dirty="0" err="1">
                <a:latin typeface="Candara" panose="020E0502030303020204" pitchFamily="34" charset="0"/>
              </a:rPr>
              <a:t>RefactoringMiner</a:t>
            </a:r>
            <a:r>
              <a:rPr lang="en-US" sz="3200" dirty="0">
                <a:latin typeface="Candara" panose="020E0502030303020204" pitchFamily="34" charset="0"/>
              </a:rPr>
              <a:t> has the highest average precision (99.6%) and recall (94%) among all competitive tools)</a:t>
            </a:r>
          </a:p>
        </p:txBody>
      </p:sp>
    </p:spTree>
    <p:extLst>
      <p:ext uri="{BB962C8B-B14F-4D97-AF65-F5344CB8AC3E}">
        <p14:creationId xmlns:p14="http://schemas.microsoft.com/office/powerpoint/2010/main" val="741351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D8A05F-CF2C-68CF-7643-A4333B5CBA3D}"/>
              </a:ext>
            </a:extLst>
          </p:cNvPr>
          <p:cNvSpPr>
            <a:spLocks noGrp="1"/>
          </p:cNvSpPr>
          <p:nvPr>
            <p:ph type="title"/>
          </p:nvPr>
        </p:nvSpPr>
        <p:spPr>
          <a:xfrm>
            <a:off x="838200" y="365125"/>
            <a:ext cx="10515600" cy="1325563"/>
          </a:xfrm>
        </p:spPr>
        <p:txBody>
          <a:bodyPr>
            <a:normAutofit fontScale="90000"/>
          </a:bodyPr>
          <a:lstStyle/>
          <a:p>
            <a:r>
              <a:rPr lang="en-US" sz="4800" b="1" dirty="0" err="1">
                <a:latin typeface="Candara" panose="020E0502030303020204" pitchFamily="34" charset="0"/>
              </a:rPr>
              <a:t>RefactoringMiner</a:t>
            </a:r>
            <a:r>
              <a:rPr lang="en-US" sz="4800" b="1" dirty="0">
                <a:latin typeface="Candara" panose="020E0502030303020204" pitchFamily="34" charset="0"/>
              </a:rPr>
              <a:t> approach in a nutshell</a:t>
            </a:r>
          </a:p>
        </p:txBody>
      </p:sp>
      <p:sp>
        <p:nvSpPr>
          <p:cNvPr id="5" name="Content Placeholder 2">
            <a:extLst>
              <a:ext uri="{FF2B5EF4-FFF2-40B4-BE49-F238E27FC236}">
                <a16:creationId xmlns:a16="http://schemas.microsoft.com/office/drawing/2014/main" id="{BE231680-D681-3999-FEC7-C6E121357E8D}"/>
              </a:ext>
            </a:extLst>
          </p:cNvPr>
          <p:cNvSpPr>
            <a:spLocks noGrp="1"/>
          </p:cNvSpPr>
          <p:nvPr>
            <p:ph idx="1"/>
          </p:nvPr>
        </p:nvSpPr>
        <p:spPr>
          <a:xfrm>
            <a:off x="434715" y="1825625"/>
            <a:ext cx="11587395" cy="4351338"/>
          </a:xfrm>
        </p:spPr>
        <p:txBody>
          <a:bodyPr/>
          <a:lstStyle/>
          <a:p>
            <a:pPr marL="0" indent="0">
              <a:buNone/>
            </a:pPr>
            <a:r>
              <a:rPr lang="en-US" dirty="0">
                <a:latin typeface="Candara" panose="020E0502030303020204" pitchFamily="34" charset="0"/>
              </a:rPr>
              <a:t>AST-based statement matching algorithm</a:t>
            </a:r>
          </a:p>
          <a:p>
            <a:r>
              <a:rPr lang="en-US" b="1" dirty="0">
                <a:latin typeface="Candara" panose="020E0502030303020204" pitchFamily="34" charset="0"/>
              </a:rPr>
              <a:t>Input</a:t>
            </a:r>
            <a:r>
              <a:rPr lang="en-US" dirty="0">
                <a:latin typeface="Candara" panose="020E0502030303020204" pitchFamily="34" charset="0"/>
              </a:rPr>
              <a:t>: code fragments T1 from parent commit and T2 from child commit</a:t>
            </a:r>
          </a:p>
          <a:p>
            <a:r>
              <a:rPr lang="en-US" b="1" dirty="0">
                <a:latin typeface="Candara" panose="020E0502030303020204" pitchFamily="34" charset="0"/>
              </a:rPr>
              <a:t>Output</a:t>
            </a:r>
            <a:r>
              <a:rPr lang="en-US" dirty="0">
                <a:latin typeface="Candara" panose="020E0502030303020204" pitchFamily="34" charset="0"/>
              </a:rPr>
              <a:t>:</a:t>
            </a:r>
          </a:p>
          <a:p>
            <a:pPr lvl="1"/>
            <a:r>
              <a:rPr lang="en-US" dirty="0">
                <a:latin typeface="Candara" panose="020E0502030303020204" pitchFamily="34" charset="0"/>
              </a:rPr>
              <a:t>M set of matched statement pairs</a:t>
            </a:r>
          </a:p>
          <a:p>
            <a:pPr lvl="1"/>
            <a:r>
              <a:rPr lang="en-US" dirty="0">
                <a:latin typeface="Candara" panose="020E0502030303020204" pitchFamily="34" charset="0"/>
              </a:rPr>
              <a:t>U</a:t>
            </a:r>
            <a:r>
              <a:rPr lang="en-US" sz="1600" dirty="0">
                <a:latin typeface="Candara" panose="020E0502030303020204" pitchFamily="34" charset="0"/>
              </a:rPr>
              <a:t>T1</a:t>
            </a:r>
            <a:r>
              <a:rPr lang="en-US" dirty="0">
                <a:latin typeface="Candara" panose="020E0502030303020204" pitchFamily="34" charset="0"/>
              </a:rPr>
              <a:t> set of unmatched statements from T1</a:t>
            </a:r>
          </a:p>
          <a:p>
            <a:pPr lvl="1"/>
            <a:r>
              <a:rPr lang="en-US" dirty="0">
                <a:latin typeface="Candara" panose="020E0502030303020204" pitchFamily="34" charset="0"/>
              </a:rPr>
              <a:t>U</a:t>
            </a:r>
            <a:r>
              <a:rPr lang="en-US" sz="1600" dirty="0">
                <a:latin typeface="Candara" panose="020E0502030303020204" pitchFamily="34" charset="0"/>
              </a:rPr>
              <a:t>T2</a:t>
            </a:r>
            <a:r>
              <a:rPr lang="en-US" dirty="0">
                <a:latin typeface="Candara" panose="020E0502030303020204" pitchFamily="34" charset="0"/>
              </a:rPr>
              <a:t> set of unmatched statements from T2</a:t>
            </a:r>
          </a:p>
          <a:p>
            <a:r>
              <a:rPr lang="en-US" dirty="0">
                <a:latin typeface="Candara" panose="020E0502030303020204" pitchFamily="34" charset="0"/>
              </a:rPr>
              <a:t>Code changes due to </a:t>
            </a:r>
            <a:r>
              <a:rPr lang="en-US" b="1" dirty="0">
                <a:latin typeface="Candara" panose="020E0502030303020204" pitchFamily="34" charset="0"/>
              </a:rPr>
              <a:t>refactoring mechanics</a:t>
            </a:r>
            <a:r>
              <a:rPr lang="en-US" dirty="0">
                <a:latin typeface="Candara" panose="020E0502030303020204" pitchFamily="34" charset="0"/>
              </a:rPr>
              <a:t>: </a:t>
            </a:r>
            <a:r>
              <a:rPr lang="en-US" i="1" dirty="0">
                <a:latin typeface="Candara" panose="020E0502030303020204" pitchFamily="34" charset="0"/>
              </a:rPr>
              <a:t>abstraction</a:t>
            </a:r>
            <a:r>
              <a:rPr lang="en-US" dirty="0">
                <a:latin typeface="Candara" panose="020E0502030303020204" pitchFamily="34" charset="0"/>
              </a:rPr>
              <a:t>, </a:t>
            </a:r>
            <a:r>
              <a:rPr lang="en-US" i="1" dirty="0" err="1">
                <a:latin typeface="Candara" panose="020E0502030303020204" pitchFamily="34" charset="0"/>
              </a:rPr>
              <a:t>argumentization</a:t>
            </a:r>
            <a:endParaRPr lang="en-US" i="1" dirty="0">
              <a:latin typeface="Candara" panose="020E0502030303020204" pitchFamily="34" charset="0"/>
            </a:endParaRPr>
          </a:p>
          <a:p>
            <a:r>
              <a:rPr lang="en-US" dirty="0">
                <a:latin typeface="Candara" panose="020E0502030303020204" pitchFamily="34" charset="0"/>
              </a:rPr>
              <a:t>Code changes due to </a:t>
            </a:r>
            <a:r>
              <a:rPr lang="en-US" b="1" dirty="0">
                <a:latin typeface="Candara" panose="020E0502030303020204" pitchFamily="34" charset="0"/>
              </a:rPr>
              <a:t>overlapping </a:t>
            </a:r>
            <a:r>
              <a:rPr lang="en-US" b="1" dirty="0" err="1">
                <a:latin typeface="Candara" panose="020E0502030303020204" pitchFamily="34" charset="0"/>
              </a:rPr>
              <a:t>refactorings</a:t>
            </a:r>
            <a:r>
              <a:rPr lang="en-US" dirty="0">
                <a:latin typeface="Candara" panose="020E0502030303020204" pitchFamily="34" charset="0"/>
              </a:rPr>
              <a:t> or </a:t>
            </a:r>
            <a:r>
              <a:rPr lang="en-US" b="1" dirty="0">
                <a:latin typeface="Candara" panose="020E0502030303020204" pitchFamily="34" charset="0"/>
              </a:rPr>
              <a:t>bug fixes</a:t>
            </a:r>
            <a:r>
              <a:rPr lang="en-US" dirty="0">
                <a:latin typeface="Candara" panose="020E0502030303020204" pitchFamily="34" charset="0"/>
              </a:rPr>
              <a:t>: </a:t>
            </a:r>
            <a:br>
              <a:rPr lang="en-US" dirty="0">
                <a:latin typeface="Candara" panose="020E0502030303020204" pitchFamily="34" charset="0"/>
              </a:rPr>
            </a:br>
            <a:r>
              <a:rPr lang="en-US" i="1" dirty="0">
                <a:latin typeface="Candara" panose="020E0502030303020204" pitchFamily="34" charset="0"/>
              </a:rPr>
              <a:t>syntax-aware AST node replacements</a:t>
            </a:r>
          </a:p>
        </p:txBody>
      </p:sp>
    </p:spTree>
    <p:extLst>
      <p:ext uri="{BB962C8B-B14F-4D97-AF65-F5344CB8AC3E}">
        <p14:creationId xmlns:p14="http://schemas.microsoft.com/office/powerpoint/2010/main" val="335797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13</a:t>
            </a:fld>
            <a:endParaRPr lang="en-US" sz="1600"/>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3" name="TextBox 22">
            <a:extLst>
              <a:ext uri="{FF2B5EF4-FFF2-40B4-BE49-F238E27FC236}">
                <a16:creationId xmlns:a16="http://schemas.microsoft.com/office/drawing/2014/main" id="{E8F835EA-5B15-2246-93A9-A46704EA0FF8}"/>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addresses;</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0B8F3B0D-F501-2441-940F-4D24E8D5019B}"/>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6" name="TextBox 5">
            <a:extLst>
              <a:ext uri="{FF2B5EF4-FFF2-40B4-BE49-F238E27FC236}">
                <a16:creationId xmlns:a16="http://schemas.microsoft.com/office/drawing/2014/main" id="{C78AC858-B5CC-A04B-83AE-E6C3F8A982F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7" name="TextBox 6">
            <a:extLst>
              <a:ext uri="{FF2B5EF4-FFF2-40B4-BE49-F238E27FC236}">
                <a16:creationId xmlns:a16="http://schemas.microsoft.com/office/drawing/2014/main" id="{0FF2B063-0D43-B8AB-3871-EF9ECFB266DF}"/>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914008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42" presetClass="path" presetSubtype="0" accel="50000" decel="50000" fill="hold" grpId="0" nodeType="withEffect">
                                  <p:stCondLst>
                                    <p:cond delay="0"/>
                                  </p:stCondLst>
                                  <p:childTnLst>
                                    <p:animMotion origin="layout" path="M 1.04167E-6 0.00047 L 0.42734 0.00047 " pathEditMode="relative" rAng="0" ptsTypes="AA">
                                      <p:cBhvr>
                                        <p:cTn id="9" dur="2000" fill="hold"/>
                                        <p:tgtEl>
                                          <p:spTgt spid="10"/>
                                        </p:tgtEl>
                                        <p:attrNameLst>
                                          <p:attrName>ppt_x</p:attrName>
                                          <p:attrName>ppt_y</p:attrName>
                                        </p:attrNameLst>
                                      </p:cBhvr>
                                      <p:rCtr x="2136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14</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7"/>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5"/>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7"/>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5"/>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5"/>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68895"/>
            <a:ext cx="1326763" cy="256797"/>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4"/>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7" y="146447"/>
            <a:ext cx="6177456"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6" name="TextBox 15">
            <a:extLst>
              <a:ext uri="{FF2B5EF4-FFF2-40B4-BE49-F238E27FC236}">
                <a16:creationId xmlns:a16="http://schemas.microsoft.com/office/drawing/2014/main" id="{6FF01513-367A-8745-94D5-33641D17EEF4}"/>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7" name="TextBox 16">
            <a:extLst>
              <a:ext uri="{FF2B5EF4-FFF2-40B4-BE49-F238E27FC236}">
                <a16:creationId xmlns:a16="http://schemas.microsoft.com/office/drawing/2014/main" id="{7E200335-7FA4-A441-8B5F-47A8BC48EA87}"/>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5" name="TextBox 4">
            <a:extLst>
              <a:ext uri="{FF2B5EF4-FFF2-40B4-BE49-F238E27FC236}">
                <a16:creationId xmlns:a16="http://schemas.microsoft.com/office/drawing/2014/main" id="{334C5F8A-9C32-ED7F-7424-0B9D11C88506}"/>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3497466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15</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e.printStackTrace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1E0CDEDB-7F8E-0441-A3D9-EF489BC0140B}"/>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8" name="TextBox 17">
            <a:extLst>
              <a:ext uri="{FF2B5EF4-FFF2-40B4-BE49-F238E27FC236}">
                <a16:creationId xmlns:a16="http://schemas.microsoft.com/office/drawing/2014/main" id="{E049157D-209E-4E49-83CA-68BE73ED908D}"/>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19" name="Rounded Rectangle 15">
            <a:extLst>
              <a:ext uri="{FF2B5EF4-FFF2-40B4-BE49-F238E27FC236}">
                <a16:creationId xmlns:a16="http://schemas.microsoft.com/office/drawing/2014/main" id="{CE32666B-0217-4988-B22C-3354C864A06A}"/>
              </a:ext>
            </a:extLst>
          </p:cNvPr>
          <p:cNvSpPr/>
          <p:nvPr/>
        </p:nvSpPr>
        <p:spPr>
          <a:xfrm>
            <a:off x="8137573" y="1644452"/>
            <a:ext cx="547977"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ports.incrementAndGet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e.printStackTrace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5" name="TextBox 4">
            <a:extLst>
              <a:ext uri="{FF2B5EF4-FFF2-40B4-BE49-F238E27FC236}">
                <a16:creationId xmlns:a16="http://schemas.microsoft.com/office/drawing/2014/main" id="{A1497D4C-8931-36C1-BA42-1E7440D8E29F}"/>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124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16</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7"/>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5"/>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7"/>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5"/>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5"/>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6"/>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097EAB1B-2D2C-7842-87A7-25241D954CB7}"/>
              </a:ext>
            </a:extLst>
          </p:cNvPr>
          <p:cNvSpPr/>
          <p:nvPr/>
        </p:nvSpPr>
        <p:spPr>
          <a:xfrm>
            <a:off x="9255319" y="183248"/>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F7CD47A-F1FD-324E-94E6-48C5D9D51793}"/>
              </a:ext>
            </a:extLst>
          </p:cNvPr>
          <p:cNvSpPr/>
          <p:nvPr/>
        </p:nvSpPr>
        <p:spPr>
          <a:xfrm>
            <a:off x="5535756" y="939829"/>
            <a:ext cx="5259600" cy="2214000"/>
          </a:xfrm>
          <a:prstGeom prst="roundRect">
            <a:avLst>
              <a:gd name="adj" fmla="val 4542"/>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4"/>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A8485C0C-FC9C-AE49-9428-AA88D2EDE28C}"/>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8" name="TextBox 17">
            <a:extLst>
              <a:ext uri="{FF2B5EF4-FFF2-40B4-BE49-F238E27FC236}">
                <a16:creationId xmlns:a16="http://schemas.microsoft.com/office/drawing/2014/main" id="{41F01013-5AD6-F64B-99EB-6D4317EFC710}"/>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19" name="Rounded Rectangle 15">
            <a:extLst>
              <a:ext uri="{FF2B5EF4-FFF2-40B4-BE49-F238E27FC236}">
                <a16:creationId xmlns:a16="http://schemas.microsoft.com/office/drawing/2014/main" id="{9275E2D4-940B-41FC-8C3D-A5CE1106F628}"/>
              </a:ext>
            </a:extLst>
          </p:cNvPr>
          <p:cNvSpPr/>
          <p:nvPr/>
        </p:nvSpPr>
        <p:spPr>
          <a:xfrm>
            <a:off x="8137573" y="1644452"/>
            <a:ext cx="547977"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7"/>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ports.incrementAndGet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6" name="TextBox 5">
            <a:extLst>
              <a:ext uri="{FF2B5EF4-FFF2-40B4-BE49-F238E27FC236}">
                <a16:creationId xmlns:a16="http://schemas.microsoft.com/office/drawing/2014/main" id="{42F1111D-EA3D-6907-66EC-CF89F441CF05}"/>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667583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78658"/>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17</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1037"/>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4305"/>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1037"/>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4305"/>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4305"/>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2256"/>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981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1857"/>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7" name="TextBox 6">
            <a:extLst>
              <a:ext uri="{FF2B5EF4-FFF2-40B4-BE49-F238E27FC236}">
                <a16:creationId xmlns:a16="http://schemas.microsoft.com/office/drawing/2014/main" id="{73871173-7B3F-4448-B8EC-C0211B483C81}"/>
              </a:ext>
            </a:extLst>
          </p:cNvPr>
          <p:cNvSpPr txBox="1"/>
          <p:nvPr/>
        </p:nvSpPr>
        <p:spPr>
          <a:xfrm>
            <a:off x="5536314" y="947527"/>
            <a:ext cx="5253327" cy="2210926"/>
          </a:xfrm>
          <a:prstGeom prst="roundRect">
            <a:avLst>
              <a:gd name="adj" fmla="val 3939"/>
            </a:avLst>
          </a:prstGeom>
          <a:solidFill>
            <a:schemeClr val="bg1"/>
          </a:solidFill>
        </p:spPr>
        <p:style>
          <a:lnRef idx="2">
            <a:schemeClr val="accent2"/>
          </a:lnRef>
          <a:fillRef idx="1">
            <a:schemeClr val="lt1"/>
          </a:fillRef>
          <a:effectRef idx="0">
            <a:schemeClr val="accent2"/>
          </a:effectRef>
          <a:fontRef idx="minor">
            <a:schemeClr val="dk1"/>
          </a:fontRef>
        </p:style>
        <p:txBody>
          <a:bodyPr wrap="square" lIns="46800" tIns="46800" rIns="4680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ports.incrementAndGet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17" name="TextBox 16">
            <a:extLst>
              <a:ext uri="{FF2B5EF4-FFF2-40B4-BE49-F238E27FC236}">
                <a16:creationId xmlns:a16="http://schemas.microsoft.com/office/drawing/2014/main" id="{27BD963C-59C5-5F46-B41C-56A439F5D760}"/>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18" name="TextBox 17">
            <a:extLst>
              <a:ext uri="{FF2B5EF4-FFF2-40B4-BE49-F238E27FC236}">
                <a16:creationId xmlns:a16="http://schemas.microsoft.com/office/drawing/2014/main" id="{318D3C06-4759-9942-ACB9-5F9416C97772}"/>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6" name="TextBox 5">
            <a:extLst>
              <a:ext uri="{FF2B5EF4-FFF2-40B4-BE49-F238E27FC236}">
                <a16:creationId xmlns:a16="http://schemas.microsoft.com/office/drawing/2014/main" id="{A986ACAA-C526-C96E-637C-778C92ADFE93}"/>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78685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1.25E-6 4.44444E-6 L 0.00274 0.46921 " pathEditMode="relative" rAng="0" ptsTypes="AA">
                                      <p:cBhvr>
                                        <p:cTn id="6" dur="2000" fill="hold"/>
                                        <p:tgtEl>
                                          <p:spTgt spid="7"/>
                                        </p:tgtEl>
                                        <p:attrNameLst>
                                          <p:attrName>ppt_x</p:attrName>
                                          <p:attrName>ppt_y</p:attrName>
                                        </p:attrNameLst>
                                      </p:cBhvr>
                                      <p:rCtr x="130" y="2344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18</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3368" y="2007704"/>
            <a:ext cx="5972388" cy="4708464"/>
          </a:xfrm>
          <a:custGeom>
            <a:avLst/>
            <a:gdLst>
              <a:gd name="connsiteX0" fmla="*/ 0 w 5972388"/>
              <a:gd name="connsiteY0" fmla="*/ 66158 h 2700311"/>
              <a:gd name="connsiteX1" fmla="*/ 66158 w 5972388"/>
              <a:gd name="connsiteY1" fmla="*/ 0 h 2700311"/>
              <a:gd name="connsiteX2" fmla="*/ 5906230 w 5972388"/>
              <a:gd name="connsiteY2" fmla="*/ 0 h 2700311"/>
              <a:gd name="connsiteX3" fmla="*/ 5972388 w 5972388"/>
              <a:gd name="connsiteY3" fmla="*/ 66158 h 2700311"/>
              <a:gd name="connsiteX4" fmla="*/ 5972388 w 5972388"/>
              <a:gd name="connsiteY4" fmla="*/ 2634153 h 2700311"/>
              <a:gd name="connsiteX5" fmla="*/ 5906230 w 5972388"/>
              <a:gd name="connsiteY5" fmla="*/ 2700311 h 2700311"/>
              <a:gd name="connsiteX6" fmla="*/ 66158 w 5972388"/>
              <a:gd name="connsiteY6" fmla="*/ 2700311 h 2700311"/>
              <a:gd name="connsiteX7" fmla="*/ 0 w 5972388"/>
              <a:gd name="connsiteY7" fmla="*/ 2634153 h 2700311"/>
              <a:gd name="connsiteX8" fmla="*/ 0 w 5972388"/>
              <a:gd name="connsiteY8" fmla="*/ 66158 h 2700311"/>
              <a:gd name="connsiteX0" fmla="*/ 0 w 5972388"/>
              <a:gd name="connsiteY0" fmla="*/ 66606 h 2700759"/>
              <a:gd name="connsiteX1" fmla="*/ 66158 w 5972388"/>
              <a:gd name="connsiteY1" fmla="*/ 448 h 2700759"/>
              <a:gd name="connsiteX2" fmla="*/ 3294345 w 5972388"/>
              <a:gd name="connsiteY2" fmla="*/ 0 h 2700759"/>
              <a:gd name="connsiteX3" fmla="*/ 5906230 w 5972388"/>
              <a:gd name="connsiteY3" fmla="*/ 448 h 2700759"/>
              <a:gd name="connsiteX4" fmla="*/ 5972388 w 5972388"/>
              <a:gd name="connsiteY4" fmla="*/ 66606 h 2700759"/>
              <a:gd name="connsiteX5" fmla="*/ 5972388 w 5972388"/>
              <a:gd name="connsiteY5" fmla="*/ 2634601 h 2700759"/>
              <a:gd name="connsiteX6" fmla="*/ 5906230 w 5972388"/>
              <a:gd name="connsiteY6" fmla="*/ 2700759 h 2700759"/>
              <a:gd name="connsiteX7" fmla="*/ 66158 w 5972388"/>
              <a:gd name="connsiteY7" fmla="*/ 2700759 h 2700759"/>
              <a:gd name="connsiteX8" fmla="*/ 0 w 5972388"/>
              <a:gd name="connsiteY8" fmla="*/ 2634601 h 2700759"/>
              <a:gd name="connsiteX9" fmla="*/ 0 w 5972388"/>
              <a:gd name="connsiteY9" fmla="*/ 66606 h 2700759"/>
              <a:gd name="connsiteX0" fmla="*/ 0 w 5972388"/>
              <a:gd name="connsiteY0" fmla="*/ 66606 h 2700759"/>
              <a:gd name="connsiteX1" fmla="*/ 66158 w 5972388"/>
              <a:gd name="connsiteY1" fmla="*/ 448 h 2700759"/>
              <a:gd name="connsiteX2" fmla="*/ 3294345 w 5972388"/>
              <a:gd name="connsiteY2" fmla="*/ 0 h 2700759"/>
              <a:gd name="connsiteX3" fmla="*/ 3880753 w 5972388"/>
              <a:gd name="connsiteY3" fmla="*/ 0 h 2700759"/>
              <a:gd name="connsiteX4" fmla="*/ 5906230 w 5972388"/>
              <a:gd name="connsiteY4" fmla="*/ 448 h 2700759"/>
              <a:gd name="connsiteX5" fmla="*/ 5972388 w 5972388"/>
              <a:gd name="connsiteY5" fmla="*/ 66606 h 2700759"/>
              <a:gd name="connsiteX6" fmla="*/ 5972388 w 5972388"/>
              <a:gd name="connsiteY6" fmla="*/ 2634601 h 2700759"/>
              <a:gd name="connsiteX7" fmla="*/ 5906230 w 5972388"/>
              <a:gd name="connsiteY7" fmla="*/ 2700759 h 2700759"/>
              <a:gd name="connsiteX8" fmla="*/ 66158 w 5972388"/>
              <a:gd name="connsiteY8" fmla="*/ 2700759 h 2700759"/>
              <a:gd name="connsiteX9" fmla="*/ 0 w 5972388"/>
              <a:gd name="connsiteY9" fmla="*/ 2634601 h 2700759"/>
              <a:gd name="connsiteX10" fmla="*/ 0 w 5972388"/>
              <a:gd name="connsiteY10" fmla="*/ 66606 h 2700759"/>
              <a:gd name="connsiteX0" fmla="*/ 0 w 5972388"/>
              <a:gd name="connsiteY0" fmla="*/ 66606 h 2700759"/>
              <a:gd name="connsiteX1" fmla="*/ 66158 w 5972388"/>
              <a:gd name="connsiteY1" fmla="*/ 448 h 2700759"/>
              <a:gd name="connsiteX2" fmla="*/ 3294345 w 5972388"/>
              <a:gd name="connsiteY2" fmla="*/ 0 h 2700759"/>
              <a:gd name="connsiteX3" fmla="*/ 3542823 w 5972388"/>
              <a:gd name="connsiteY3" fmla="*/ 9939 h 2700759"/>
              <a:gd name="connsiteX4" fmla="*/ 3880753 w 5972388"/>
              <a:gd name="connsiteY4" fmla="*/ 0 h 2700759"/>
              <a:gd name="connsiteX5" fmla="*/ 5906230 w 5972388"/>
              <a:gd name="connsiteY5" fmla="*/ 448 h 2700759"/>
              <a:gd name="connsiteX6" fmla="*/ 5972388 w 5972388"/>
              <a:gd name="connsiteY6" fmla="*/ 66606 h 2700759"/>
              <a:gd name="connsiteX7" fmla="*/ 5972388 w 5972388"/>
              <a:gd name="connsiteY7" fmla="*/ 2634601 h 2700759"/>
              <a:gd name="connsiteX8" fmla="*/ 5906230 w 5972388"/>
              <a:gd name="connsiteY8" fmla="*/ 2700759 h 2700759"/>
              <a:gd name="connsiteX9" fmla="*/ 66158 w 5972388"/>
              <a:gd name="connsiteY9" fmla="*/ 2700759 h 2700759"/>
              <a:gd name="connsiteX10" fmla="*/ 0 w 5972388"/>
              <a:gd name="connsiteY10" fmla="*/ 2634601 h 2700759"/>
              <a:gd name="connsiteX11" fmla="*/ 0 w 5972388"/>
              <a:gd name="connsiteY11" fmla="*/ 66606 h 2700759"/>
              <a:gd name="connsiteX0" fmla="*/ 0 w 5972388"/>
              <a:gd name="connsiteY0" fmla="*/ 2074311 h 4708464"/>
              <a:gd name="connsiteX1" fmla="*/ 66158 w 5972388"/>
              <a:gd name="connsiteY1" fmla="*/ 2008153 h 4708464"/>
              <a:gd name="connsiteX2" fmla="*/ 3294345 w 5972388"/>
              <a:gd name="connsiteY2" fmla="*/ 2007705 h 4708464"/>
              <a:gd name="connsiteX3" fmla="*/ 2638363 w 5972388"/>
              <a:gd name="connsiteY3" fmla="*/ 0 h 4708464"/>
              <a:gd name="connsiteX4" fmla="*/ 3880753 w 5972388"/>
              <a:gd name="connsiteY4" fmla="*/ 2007705 h 4708464"/>
              <a:gd name="connsiteX5" fmla="*/ 5906230 w 5972388"/>
              <a:gd name="connsiteY5" fmla="*/ 2008153 h 4708464"/>
              <a:gd name="connsiteX6" fmla="*/ 5972388 w 5972388"/>
              <a:gd name="connsiteY6" fmla="*/ 2074311 h 4708464"/>
              <a:gd name="connsiteX7" fmla="*/ 5972388 w 5972388"/>
              <a:gd name="connsiteY7" fmla="*/ 4642306 h 4708464"/>
              <a:gd name="connsiteX8" fmla="*/ 5906230 w 5972388"/>
              <a:gd name="connsiteY8" fmla="*/ 4708464 h 4708464"/>
              <a:gd name="connsiteX9" fmla="*/ 66158 w 5972388"/>
              <a:gd name="connsiteY9" fmla="*/ 4708464 h 4708464"/>
              <a:gd name="connsiteX10" fmla="*/ 0 w 5972388"/>
              <a:gd name="connsiteY10" fmla="*/ 4642306 h 4708464"/>
              <a:gd name="connsiteX11" fmla="*/ 0 w 5972388"/>
              <a:gd name="connsiteY11" fmla="*/ 2074311 h 4708464"/>
              <a:gd name="connsiteX0" fmla="*/ 0 w 5972388"/>
              <a:gd name="connsiteY0" fmla="*/ 2074311 h 4708464"/>
              <a:gd name="connsiteX1" fmla="*/ 66158 w 5972388"/>
              <a:gd name="connsiteY1" fmla="*/ 2008153 h 4708464"/>
              <a:gd name="connsiteX2" fmla="*/ 3294345 w 5972388"/>
              <a:gd name="connsiteY2" fmla="*/ 2007705 h 4708464"/>
              <a:gd name="connsiteX3" fmla="*/ 2638363 w 5972388"/>
              <a:gd name="connsiteY3" fmla="*/ 0 h 4708464"/>
              <a:gd name="connsiteX4" fmla="*/ 3880753 w 5972388"/>
              <a:gd name="connsiteY4" fmla="*/ 2007705 h 4708464"/>
              <a:gd name="connsiteX5" fmla="*/ 5906230 w 5972388"/>
              <a:gd name="connsiteY5" fmla="*/ 2008153 h 4708464"/>
              <a:gd name="connsiteX6" fmla="*/ 5972388 w 5972388"/>
              <a:gd name="connsiteY6" fmla="*/ 2074311 h 4708464"/>
              <a:gd name="connsiteX7" fmla="*/ 5972388 w 5972388"/>
              <a:gd name="connsiteY7" fmla="*/ 4642306 h 4708464"/>
              <a:gd name="connsiteX8" fmla="*/ 5906230 w 5972388"/>
              <a:gd name="connsiteY8" fmla="*/ 4708464 h 4708464"/>
              <a:gd name="connsiteX9" fmla="*/ 66158 w 5972388"/>
              <a:gd name="connsiteY9" fmla="*/ 4708464 h 4708464"/>
              <a:gd name="connsiteX10" fmla="*/ 0 w 5972388"/>
              <a:gd name="connsiteY10" fmla="*/ 4642306 h 4708464"/>
              <a:gd name="connsiteX11" fmla="*/ 0 w 5972388"/>
              <a:gd name="connsiteY11" fmla="*/ 2074311 h 4708464"/>
              <a:gd name="connsiteX0" fmla="*/ 0 w 5972388"/>
              <a:gd name="connsiteY0" fmla="*/ 2074311 h 4708464"/>
              <a:gd name="connsiteX1" fmla="*/ 66158 w 5972388"/>
              <a:gd name="connsiteY1" fmla="*/ 2008153 h 4708464"/>
              <a:gd name="connsiteX2" fmla="*/ 3294345 w 5972388"/>
              <a:gd name="connsiteY2" fmla="*/ 2007705 h 4708464"/>
              <a:gd name="connsiteX3" fmla="*/ 2638363 w 5972388"/>
              <a:gd name="connsiteY3" fmla="*/ 0 h 4708464"/>
              <a:gd name="connsiteX4" fmla="*/ 3880753 w 5972388"/>
              <a:gd name="connsiteY4" fmla="*/ 2007705 h 4708464"/>
              <a:gd name="connsiteX5" fmla="*/ 5906230 w 5972388"/>
              <a:gd name="connsiteY5" fmla="*/ 2008153 h 4708464"/>
              <a:gd name="connsiteX6" fmla="*/ 5972388 w 5972388"/>
              <a:gd name="connsiteY6" fmla="*/ 2074311 h 4708464"/>
              <a:gd name="connsiteX7" fmla="*/ 5972388 w 5972388"/>
              <a:gd name="connsiteY7" fmla="*/ 4642306 h 4708464"/>
              <a:gd name="connsiteX8" fmla="*/ 5906230 w 5972388"/>
              <a:gd name="connsiteY8" fmla="*/ 4708464 h 4708464"/>
              <a:gd name="connsiteX9" fmla="*/ 66158 w 5972388"/>
              <a:gd name="connsiteY9" fmla="*/ 4708464 h 4708464"/>
              <a:gd name="connsiteX10" fmla="*/ 0 w 5972388"/>
              <a:gd name="connsiteY10" fmla="*/ 4642306 h 4708464"/>
              <a:gd name="connsiteX11" fmla="*/ 0 w 5972388"/>
              <a:gd name="connsiteY11" fmla="*/ 2074311 h 470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72388" h="4708464">
                <a:moveTo>
                  <a:pt x="0" y="2074311"/>
                </a:moveTo>
                <a:cubicBezTo>
                  <a:pt x="0" y="2037773"/>
                  <a:pt x="29620" y="2008153"/>
                  <a:pt x="66158" y="2008153"/>
                </a:cubicBezTo>
                <a:lnTo>
                  <a:pt x="3294345" y="2007705"/>
                </a:lnTo>
                <a:cubicBezTo>
                  <a:pt x="3075684" y="1338470"/>
                  <a:pt x="3016050" y="838200"/>
                  <a:pt x="2638363" y="0"/>
                </a:cubicBezTo>
                <a:cubicBezTo>
                  <a:pt x="3141945" y="1007166"/>
                  <a:pt x="3466623" y="1338470"/>
                  <a:pt x="3880753" y="2007705"/>
                </a:cubicBezTo>
                <a:lnTo>
                  <a:pt x="5906230" y="2008153"/>
                </a:lnTo>
                <a:cubicBezTo>
                  <a:pt x="5942768" y="2008153"/>
                  <a:pt x="5972388" y="2037773"/>
                  <a:pt x="5972388" y="2074311"/>
                </a:cubicBezTo>
                <a:lnTo>
                  <a:pt x="5972388" y="4642306"/>
                </a:lnTo>
                <a:cubicBezTo>
                  <a:pt x="5972388" y="4678844"/>
                  <a:pt x="5942768" y="4708464"/>
                  <a:pt x="5906230" y="4708464"/>
                </a:cubicBezTo>
                <a:lnTo>
                  <a:pt x="66158" y="4708464"/>
                </a:lnTo>
                <a:cubicBezTo>
                  <a:pt x="29620" y="4708464"/>
                  <a:pt x="0" y="4678844"/>
                  <a:pt x="0" y="4642306"/>
                </a:cubicBezTo>
                <a:lnTo>
                  <a:pt x="0" y="2074311"/>
                </a:lnTo>
                <a:close/>
              </a:path>
            </a:pathLst>
          </a:custGeom>
          <a:solidFill>
            <a:schemeClr val="bg1"/>
          </a:solidFill>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3" name="TextBox 2">
            <a:extLst>
              <a:ext uri="{FF2B5EF4-FFF2-40B4-BE49-F238E27FC236}">
                <a16:creationId xmlns:a16="http://schemas.microsoft.com/office/drawing/2014/main" id="{5EC46CBF-26DA-0E54-63F4-87A9062D9B4D}"/>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766822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19</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19" name="TextBox 18">
            <a:extLst>
              <a:ext uri="{FF2B5EF4-FFF2-40B4-BE49-F238E27FC236}">
                <a16:creationId xmlns:a16="http://schemas.microsoft.com/office/drawing/2014/main" id="{DD4B61A8-A0B3-6444-9B7C-EAC58AB06AE8}"/>
              </a:ext>
            </a:extLst>
          </p:cNvPr>
          <p:cNvSpPr txBox="1"/>
          <p:nvPr/>
        </p:nvSpPr>
        <p:spPr>
          <a:xfrm>
            <a:off x="1355437" y="4321737"/>
            <a:ext cx="2704971" cy="584775"/>
          </a:xfrm>
          <a:prstGeom prst="rect">
            <a:avLst/>
          </a:prstGeom>
          <a:noFill/>
        </p:spPr>
        <p:txBody>
          <a:bodyPr wrap="none" rtlCol="0">
            <a:spAutoFit/>
          </a:bodyPr>
          <a:lstStyle/>
          <a:p>
            <a:r>
              <a:rPr lang="en-US" sz="3200" b="1" dirty="0"/>
              <a:t>(1) Abstraction</a:t>
            </a:r>
          </a:p>
        </p:txBody>
      </p:sp>
      <p:sp>
        <p:nvSpPr>
          <p:cNvPr id="20" name="Rectangle 19">
            <a:extLst>
              <a:ext uri="{FF2B5EF4-FFF2-40B4-BE49-F238E27FC236}">
                <a16:creationId xmlns:a16="http://schemas.microsoft.com/office/drawing/2014/main" id="{06697579-683E-5F4E-9B19-B76B81F3C9B3}"/>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56D27C6-23F8-9C4C-9543-B797E05575B5}"/>
              </a:ext>
            </a:extLst>
          </p:cNvPr>
          <p:cNvSpPr/>
          <p:nvPr/>
        </p:nvSpPr>
        <p:spPr>
          <a:xfrm>
            <a:off x="5246756" y="1293540"/>
            <a:ext cx="6945243" cy="3415093"/>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FEBD747-847E-9C43-AB8E-732BC1A3A473}"/>
              </a:ext>
            </a:extLst>
          </p:cNvPr>
          <p:cNvSpPr/>
          <p:nvPr/>
        </p:nvSpPr>
        <p:spPr>
          <a:xfrm>
            <a:off x="43732" y="150550"/>
            <a:ext cx="12148268" cy="1150286"/>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FABEA8C-070E-2144-ADA6-AABCBD38BFF8}"/>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5572540" y="4620250"/>
            <a:ext cx="2927993" cy="408664"/>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501805" y="1293541"/>
            <a:ext cx="4780058" cy="68022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B5CE26A-D5AF-159D-419A-BDBF599A74F4}"/>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79659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383C-82ED-7C48-DA8E-774E05F81994}"/>
              </a:ext>
            </a:extLst>
          </p:cNvPr>
          <p:cNvSpPr>
            <a:spLocks noGrp="1"/>
          </p:cNvSpPr>
          <p:nvPr>
            <p:ph type="title"/>
          </p:nvPr>
        </p:nvSpPr>
        <p:spPr>
          <a:xfrm>
            <a:off x="645460" y="910524"/>
            <a:ext cx="10448364" cy="1325563"/>
          </a:xfrm>
        </p:spPr>
        <p:txBody>
          <a:bodyPr>
            <a:noAutofit/>
          </a:bodyPr>
          <a:lstStyle/>
          <a:p>
            <a:pPr algn="ctr"/>
            <a:r>
              <a:rPr lang="en-GB" b="1" dirty="0"/>
              <a:t>Refactoring</a:t>
            </a:r>
            <a:r>
              <a:rPr lang="en-GB" dirty="0"/>
              <a:t>: change the internal structure of a code without compromising its external behaviour</a:t>
            </a:r>
            <a:endParaRPr lang="en-BE" dirty="0"/>
          </a:p>
        </p:txBody>
      </p:sp>
      <p:sp>
        <p:nvSpPr>
          <p:cNvPr id="4" name="TextBox 3">
            <a:extLst>
              <a:ext uri="{FF2B5EF4-FFF2-40B4-BE49-F238E27FC236}">
                <a16:creationId xmlns:a16="http://schemas.microsoft.com/office/drawing/2014/main" id="{4D8902DC-C912-3B69-68A8-3D629136BA04}"/>
              </a:ext>
            </a:extLst>
          </p:cNvPr>
          <p:cNvSpPr txBox="1"/>
          <p:nvPr/>
        </p:nvSpPr>
        <p:spPr>
          <a:xfrm>
            <a:off x="1143000" y="3644153"/>
            <a:ext cx="10165976" cy="1446550"/>
          </a:xfrm>
          <a:prstGeom prst="rect">
            <a:avLst/>
          </a:prstGeom>
          <a:noFill/>
        </p:spPr>
        <p:txBody>
          <a:bodyPr wrap="square" rtlCol="0">
            <a:spAutoFit/>
          </a:bodyPr>
          <a:lstStyle/>
          <a:p>
            <a:r>
              <a:rPr lang="en-BE" sz="3200" dirty="0"/>
              <a:t>Refactorings can be looked at in two ways:</a:t>
            </a:r>
          </a:p>
          <a:p>
            <a:pPr marL="514350" indent="-514350">
              <a:buFont typeface="+mj-lt"/>
              <a:buAutoNum type="arabicPeriod"/>
            </a:pPr>
            <a:r>
              <a:rPr lang="en-BE" sz="2800" dirty="0"/>
              <a:t>How to identify refactoring targets</a:t>
            </a:r>
          </a:p>
          <a:p>
            <a:pPr marL="514350" indent="-514350">
              <a:buFont typeface="+mj-lt"/>
              <a:buAutoNum type="arabicPeriod"/>
            </a:pPr>
            <a:r>
              <a:rPr lang="en-BE" sz="2800" dirty="0"/>
              <a:t>How to detect applied refactorings</a:t>
            </a:r>
          </a:p>
        </p:txBody>
      </p:sp>
    </p:spTree>
    <p:extLst>
      <p:ext uri="{BB962C8B-B14F-4D97-AF65-F5344CB8AC3E}">
        <p14:creationId xmlns:p14="http://schemas.microsoft.com/office/powerpoint/2010/main" val="3259904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20</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097B791-06A2-D040-AE5B-E3B8F6154886}"/>
              </a:ext>
            </a:extLst>
          </p:cNvPr>
          <p:cNvSpPr/>
          <p:nvPr/>
        </p:nvSpPr>
        <p:spPr>
          <a:xfrm>
            <a:off x="8193411" y="1622707"/>
            <a:ext cx="1020037"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1B20BC2-25A6-1C4A-96A0-1CA760E1429D}"/>
              </a:ext>
            </a:extLst>
          </p:cNvPr>
          <p:cNvSpPr/>
          <p:nvPr/>
        </p:nvSpPr>
        <p:spPr>
          <a:xfrm>
            <a:off x="9332561" y="1622707"/>
            <a:ext cx="2195824"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30" name="TextBox 29">
            <a:extLst>
              <a:ext uri="{FF2B5EF4-FFF2-40B4-BE49-F238E27FC236}">
                <a16:creationId xmlns:a16="http://schemas.microsoft.com/office/drawing/2014/main" id="{C7765E99-12E5-4D45-92A8-720CFF4B7CA1}"/>
              </a:ext>
            </a:extLst>
          </p:cNvPr>
          <p:cNvSpPr txBox="1"/>
          <p:nvPr/>
        </p:nvSpPr>
        <p:spPr>
          <a:xfrm>
            <a:off x="1030282" y="4316298"/>
            <a:ext cx="3586303" cy="584775"/>
          </a:xfrm>
          <a:prstGeom prst="rect">
            <a:avLst/>
          </a:prstGeom>
          <a:noFill/>
        </p:spPr>
        <p:txBody>
          <a:bodyPr wrap="none" rtlCol="0">
            <a:spAutoFit/>
          </a:bodyPr>
          <a:lstStyle/>
          <a:p>
            <a:r>
              <a:rPr lang="en-US" sz="3200" b="1" dirty="0"/>
              <a:t>(2) </a:t>
            </a:r>
            <a:r>
              <a:rPr lang="en-US" sz="3200" b="1" dirty="0" err="1"/>
              <a:t>Argumentization</a:t>
            </a:r>
            <a:endParaRPr lang="en-US" sz="3200" b="1" dirty="0"/>
          </a:p>
        </p:txBody>
      </p:sp>
      <p:sp>
        <p:nvSpPr>
          <p:cNvPr id="25" name="Rectangle 24">
            <a:extLst>
              <a:ext uri="{FF2B5EF4-FFF2-40B4-BE49-F238E27FC236}">
                <a16:creationId xmlns:a16="http://schemas.microsoft.com/office/drawing/2014/main" id="{5C9EC0B1-A599-D341-84FA-245F0C3FDAAC}"/>
              </a:ext>
            </a:extLst>
          </p:cNvPr>
          <p:cNvSpPr/>
          <p:nvPr/>
        </p:nvSpPr>
        <p:spPr>
          <a:xfrm>
            <a:off x="5246756" y="5028913"/>
            <a:ext cx="3972413" cy="1786027"/>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37FADDF-EB62-B342-9D61-673BE176CC5F}"/>
              </a:ext>
            </a:extLst>
          </p:cNvPr>
          <p:cNvSpPr/>
          <p:nvPr/>
        </p:nvSpPr>
        <p:spPr>
          <a:xfrm>
            <a:off x="5246756" y="2142499"/>
            <a:ext cx="6945243" cy="1931202"/>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DC67F6E-701A-6A45-882E-43F980DD2D0B}"/>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D4D1AC2-6B69-2245-A3CF-38A1CAABAF2B}"/>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8" y="4620250"/>
            <a:ext cx="2289305"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AE3C8FFA-57D9-5A49-94A4-5C10A0D48026}"/>
              </a:ext>
            </a:extLst>
          </p:cNvPr>
          <p:cNvSpPr/>
          <p:nvPr/>
        </p:nvSpPr>
        <p:spPr>
          <a:xfrm>
            <a:off x="8864599" y="1973766"/>
            <a:ext cx="693101" cy="2195615"/>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Lst>
            <a:ahLst/>
            <a:cxnLst>
              <a:cxn ang="0">
                <a:pos x="connsiteX0" y="connsiteY0"/>
              </a:cxn>
              <a:cxn ang="0">
                <a:pos x="connsiteX1" y="connsiteY1"/>
              </a:cxn>
            </a:cxnLst>
            <a:rect l="l" t="t" r="r" b="b"/>
            <a:pathLst>
              <a:path w="807844" h="2210213">
                <a:moveTo>
                  <a:pt x="0" y="0"/>
                </a:moveTo>
                <a:cubicBezTo>
                  <a:pt x="645532" y="1008566"/>
                  <a:pt x="593906" y="1437268"/>
                  <a:pt x="807844" y="2210213"/>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a:extLst>
              <a:ext uri="{FF2B5EF4-FFF2-40B4-BE49-F238E27FC236}">
                <a16:creationId xmlns:a16="http://schemas.microsoft.com/office/drawing/2014/main" id="{112D0BBB-F606-9B47-A29D-C9CE4877E2A0}"/>
              </a:ext>
            </a:extLst>
          </p:cNvPr>
          <p:cNvSpPr/>
          <p:nvPr/>
        </p:nvSpPr>
        <p:spPr>
          <a:xfrm>
            <a:off x="9858141" y="1953507"/>
            <a:ext cx="693101" cy="2195615"/>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Lst>
            <a:ahLst/>
            <a:cxnLst>
              <a:cxn ang="0">
                <a:pos x="connsiteX0" y="connsiteY0"/>
              </a:cxn>
              <a:cxn ang="0">
                <a:pos x="connsiteX1" y="connsiteY1"/>
              </a:cxn>
            </a:cxnLst>
            <a:rect l="l" t="t" r="r" b="b"/>
            <a:pathLst>
              <a:path w="807844" h="2210213">
                <a:moveTo>
                  <a:pt x="0" y="0"/>
                </a:moveTo>
                <a:cubicBezTo>
                  <a:pt x="645532" y="1008566"/>
                  <a:pt x="593906" y="1437268"/>
                  <a:pt x="807844" y="2210213"/>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a:extLst>
              <a:ext uri="{FF2B5EF4-FFF2-40B4-BE49-F238E27FC236}">
                <a16:creationId xmlns:a16="http://schemas.microsoft.com/office/drawing/2014/main" id="{BAE82A0A-03D4-C348-99D5-02F56E442C64}"/>
              </a:ext>
            </a:extLst>
          </p:cNvPr>
          <p:cNvSpPr/>
          <p:nvPr/>
        </p:nvSpPr>
        <p:spPr>
          <a:xfrm>
            <a:off x="7550642" y="4360642"/>
            <a:ext cx="2017762" cy="386608"/>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 name="connsiteX0" fmla="*/ 0 w 501926"/>
              <a:gd name="connsiteY0" fmla="*/ 0 h 1400532"/>
              <a:gd name="connsiteX1" fmla="*/ 501926 w 501926"/>
              <a:gd name="connsiteY1" fmla="*/ 1400532 h 1400532"/>
              <a:gd name="connsiteX0" fmla="*/ 2586601 w 2667495"/>
              <a:gd name="connsiteY0" fmla="*/ 0 h 369175"/>
              <a:gd name="connsiteX1" fmla="*/ 9607 w 2667495"/>
              <a:gd name="connsiteY1" fmla="*/ 318116 h 369175"/>
              <a:gd name="connsiteX0" fmla="*/ 2576995 w 2672750"/>
              <a:gd name="connsiteY0" fmla="*/ 0 h 421876"/>
              <a:gd name="connsiteX1" fmla="*/ 1 w 2672750"/>
              <a:gd name="connsiteY1" fmla="*/ 318116 h 421876"/>
              <a:gd name="connsiteX0" fmla="*/ 2498048 w 2596162"/>
              <a:gd name="connsiteY0" fmla="*/ 0 h 443763"/>
              <a:gd name="connsiteX1" fmla="*/ 0 w 2596162"/>
              <a:gd name="connsiteY1" fmla="*/ 403345 h 443763"/>
              <a:gd name="connsiteX0" fmla="*/ 2498048 w 2587634"/>
              <a:gd name="connsiteY0" fmla="*/ 0 h 405404"/>
              <a:gd name="connsiteX1" fmla="*/ 0 w 2587634"/>
              <a:gd name="connsiteY1" fmla="*/ 403345 h 405404"/>
              <a:gd name="connsiteX0" fmla="*/ 2399365 w 2491553"/>
              <a:gd name="connsiteY0" fmla="*/ 0 h 388705"/>
              <a:gd name="connsiteX1" fmla="*/ 0 w 2491553"/>
              <a:gd name="connsiteY1" fmla="*/ 326638 h 388705"/>
              <a:gd name="connsiteX0" fmla="*/ 2399365 w 2399365"/>
              <a:gd name="connsiteY0" fmla="*/ 0 h 326638"/>
              <a:gd name="connsiteX1" fmla="*/ 0 w 2399365"/>
              <a:gd name="connsiteY1" fmla="*/ 326638 h 326638"/>
              <a:gd name="connsiteX0" fmla="*/ 2350024 w 2350024"/>
              <a:gd name="connsiteY0" fmla="*/ 0 h 390281"/>
              <a:gd name="connsiteX1" fmla="*/ 0 w 2350024"/>
              <a:gd name="connsiteY1" fmla="*/ 390281 h 390281"/>
              <a:gd name="connsiteX0" fmla="*/ 2350024 w 2350088"/>
              <a:gd name="connsiteY0" fmla="*/ 0 h 390281"/>
              <a:gd name="connsiteX1" fmla="*/ 0 w 2350088"/>
              <a:gd name="connsiteY1" fmla="*/ 390281 h 390281"/>
              <a:gd name="connsiteX0" fmla="*/ 2375424 w 2375477"/>
              <a:gd name="connsiteY0" fmla="*/ 0 h 390281"/>
              <a:gd name="connsiteX1" fmla="*/ 25400 w 2375477"/>
              <a:gd name="connsiteY1" fmla="*/ 390281 h 390281"/>
              <a:gd name="connsiteX0" fmla="*/ 2365645 w 2365699"/>
              <a:gd name="connsiteY0" fmla="*/ 0 h 581206"/>
              <a:gd name="connsiteX1" fmla="*/ 25488 w 2365699"/>
              <a:gd name="connsiteY1" fmla="*/ 581206 h 581206"/>
              <a:gd name="connsiteX0" fmla="*/ 2351749 w 2351806"/>
              <a:gd name="connsiteY0" fmla="*/ 0 h 581206"/>
              <a:gd name="connsiteX1" fmla="*/ 11592 w 2351806"/>
              <a:gd name="connsiteY1" fmla="*/ 581206 h 581206"/>
            </a:gdLst>
            <a:ahLst/>
            <a:cxnLst>
              <a:cxn ang="0">
                <a:pos x="connsiteX0" y="connsiteY0"/>
              </a:cxn>
              <a:cxn ang="0">
                <a:pos x="connsiteX1" y="connsiteY1"/>
              </a:cxn>
            </a:cxnLst>
            <a:rect l="l" t="t" r="r" b="b"/>
            <a:pathLst>
              <a:path w="2351806" h="581206">
                <a:moveTo>
                  <a:pt x="2351749" y="0"/>
                </a:moveTo>
                <a:cubicBezTo>
                  <a:pt x="2365708" y="399902"/>
                  <a:pt x="-192477" y="-331303"/>
                  <a:pt x="11592" y="581206"/>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a:extLst>
              <a:ext uri="{FF2B5EF4-FFF2-40B4-BE49-F238E27FC236}">
                <a16:creationId xmlns:a16="http://schemas.microsoft.com/office/drawing/2014/main" id="{DFC0735D-E5DD-9645-A947-7EFF660500AD}"/>
              </a:ext>
            </a:extLst>
          </p:cNvPr>
          <p:cNvSpPr/>
          <p:nvPr/>
        </p:nvSpPr>
        <p:spPr>
          <a:xfrm>
            <a:off x="8110342" y="4386042"/>
            <a:ext cx="2462723" cy="361208"/>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977177"/>
              <a:gd name="connsiteY0" fmla="*/ 0 h 2159413"/>
              <a:gd name="connsiteX1" fmla="*/ 977177 w 977177"/>
              <a:gd name="connsiteY1" fmla="*/ 2159413 h 2159413"/>
              <a:gd name="connsiteX0" fmla="*/ 0 w 833244"/>
              <a:gd name="connsiteY0" fmla="*/ 0 h 2074746"/>
              <a:gd name="connsiteX1" fmla="*/ 833244 w 833244"/>
              <a:gd name="connsiteY1" fmla="*/ 2074746 h 2074746"/>
              <a:gd name="connsiteX0" fmla="*/ 0 w 833244"/>
              <a:gd name="connsiteY0" fmla="*/ 0 h 2074746"/>
              <a:gd name="connsiteX1" fmla="*/ 833244 w 833244"/>
              <a:gd name="connsiteY1" fmla="*/ 2074746 h 2074746"/>
              <a:gd name="connsiteX0" fmla="*/ 0 w 807844"/>
              <a:gd name="connsiteY0" fmla="*/ 0 h 2210213"/>
              <a:gd name="connsiteX1" fmla="*/ 807844 w 807844"/>
              <a:gd name="connsiteY1" fmla="*/ 2210213 h 2210213"/>
              <a:gd name="connsiteX0" fmla="*/ 0 w 501926"/>
              <a:gd name="connsiteY0" fmla="*/ 0 h 1400532"/>
              <a:gd name="connsiteX1" fmla="*/ 501926 w 501926"/>
              <a:gd name="connsiteY1" fmla="*/ 1400532 h 1400532"/>
              <a:gd name="connsiteX0" fmla="*/ 2586601 w 2667495"/>
              <a:gd name="connsiteY0" fmla="*/ 0 h 369175"/>
              <a:gd name="connsiteX1" fmla="*/ 9607 w 2667495"/>
              <a:gd name="connsiteY1" fmla="*/ 318116 h 369175"/>
              <a:gd name="connsiteX0" fmla="*/ 2576995 w 2672750"/>
              <a:gd name="connsiteY0" fmla="*/ 0 h 421876"/>
              <a:gd name="connsiteX1" fmla="*/ 1 w 2672750"/>
              <a:gd name="connsiteY1" fmla="*/ 318116 h 421876"/>
              <a:gd name="connsiteX0" fmla="*/ 2498048 w 2596162"/>
              <a:gd name="connsiteY0" fmla="*/ 0 h 443763"/>
              <a:gd name="connsiteX1" fmla="*/ 0 w 2596162"/>
              <a:gd name="connsiteY1" fmla="*/ 403345 h 443763"/>
              <a:gd name="connsiteX0" fmla="*/ 2498048 w 2587634"/>
              <a:gd name="connsiteY0" fmla="*/ 0 h 405404"/>
              <a:gd name="connsiteX1" fmla="*/ 0 w 2587634"/>
              <a:gd name="connsiteY1" fmla="*/ 403345 h 405404"/>
              <a:gd name="connsiteX0" fmla="*/ 2399365 w 2491553"/>
              <a:gd name="connsiteY0" fmla="*/ 0 h 388705"/>
              <a:gd name="connsiteX1" fmla="*/ 0 w 2491553"/>
              <a:gd name="connsiteY1" fmla="*/ 326638 h 388705"/>
              <a:gd name="connsiteX0" fmla="*/ 2399365 w 2399365"/>
              <a:gd name="connsiteY0" fmla="*/ 0 h 326638"/>
              <a:gd name="connsiteX1" fmla="*/ 0 w 2399365"/>
              <a:gd name="connsiteY1" fmla="*/ 326638 h 326638"/>
              <a:gd name="connsiteX0" fmla="*/ 2350024 w 2350024"/>
              <a:gd name="connsiteY0" fmla="*/ 0 h 390281"/>
              <a:gd name="connsiteX1" fmla="*/ 0 w 2350024"/>
              <a:gd name="connsiteY1" fmla="*/ 390281 h 390281"/>
              <a:gd name="connsiteX0" fmla="*/ 2350024 w 2350088"/>
              <a:gd name="connsiteY0" fmla="*/ 0 h 390281"/>
              <a:gd name="connsiteX1" fmla="*/ 0 w 2350088"/>
              <a:gd name="connsiteY1" fmla="*/ 390281 h 390281"/>
              <a:gd name="connsiteX0" fmla="*/ 2375424 w 2375477"/>
              <a:gd name="connsiteY0" fmla="*/ 0 h 390281"/>
              <a:gd name="connsiteX1" fmla="*/ 25400 w 2375477"/>
              <a:gd name="connsiteY1" fmla="*/ 390281 h 390281"/>
              <a:gd name="connsiteX0" fmla="*/ 2365645 w 2365699"/>
              <a:gd name="connsiteY0" fmla="*/ 0 h 581206"/>
              <a:gd name="connsiteX1" fmla="*/ 25488 w 2365699"/>
              <a:gd name="connsiteY1" fmla="*/ 581206 h 581206"/>
              <a:gd name="connsiteX0" fmla="*/ 2351749 w 2351806"/>
              <a:gd name="connsiteY0" fmla="*/ 0 h 581206"/>
              <a:gd name="connsiteX1" fmla="*/ 11592 w 2351806"/>
              <a:gd name="connsiteY1" fmla="*/ 581206 h 581206"/>
              <a:gd name="connsiteX0" fmla="*/ 2882725 w 2882772"/>
              <a:gd name="connsiteY0" fmla="*/ 0 h 543021"/>
              <a:gd name="connsiteX1" fmla="*/ 9678 w 2882772"/>
              <a:gd name="connsiteY1" fmla="*/ 543021 h 543021"/>
              <a:gd name="connsiteX0" fmla="*/ 2882783 w 2882784"/>
              <a:gd name="connsiteY0" fmla="*/ 0 h 543021"/>
              <a:gd name="connsiteX1" fmla="*/ 9736 w 2882784"/>
              <a:gd name="connsiteY1" fmla="*/ 543021 h 543021"/>
              <a:gd name="connsiteX0" fmla="*/ 2922138 w 2922139"/>
              <a:gd name="connsiteY0" fmla="*/ 0 h 543021"/>
              <a:gd name="connsiteX1" fmla="*/ 9619 w 2922139"/>
              <a:gd name="connsiteY1" fmla="*/ 543021 h 543021"/>
              <a:gd name="connsiteX0" fmla="*/ 2921857 w 2923836"/>
              <a:gd name="connsiteY0" fmla="*/ 0 h 543021"/>
              <a:gd name="connsiteX1" fmla="*/ 9338 w 2923836"/>
              <a:gd name="connsiteY1" fmla="*/ 543021 h 543021"/>
              <a:gd name="connsiteX0" fmla="*/ 2852975 w 2854997"/>
              <a:gd name="connsiteY0" fmla="*/ 0 h 543021"/>
              <a:gd name="connsiteX1" fmla="*/ 9535 w 2854997"/>
              <a:gd name="connsiteY1" fmla="*/ 543021 h 543021"/>
              <a:gd name="connsiteX0" fmla="*/ 2847175 w 2849248"/>
              <a:gd name="connsiteY0" fmla="*/ 0 h 543021"/>
              <a:gd name="connsiteX1" fmla="*/ 3735 w 2849248"/>
              <a:gd name="connsiteY1" fmla="*/ 543021 h 543021"/>
              <a:gd name="connsiteX0" fmla="*/ 2855756 w 2857759"/>
              <a:gd name="connsiteY0" fmla="*/ 0 h 543021"/>
              <a:gd name="connsiteX1" fmla="*/ 12316 w 2857759"/>
              <a:gd name="connsiteY1" fmla="*/ 543021 h 543021"/>
              <a:gd name="connsiteX0" fmla="*/ 2868493 w 2870431"/>
              <a:gd name="connsiteY0" fmla="*/ 0 h 543021"/>
              <a:gd name="connsiteX1" fmla="*/ 25053 w 2870431"/>
              <a:gd name="connsiteY1" fmla="*/ 543021 h 543021"/>
            </a:gdLst>
            <a:ahLst/>
            <a:cxnLst>
              <a:cxn ang="0">
                <a:pos x="connsiteX0" y="connsiteY0"/>
              </a:cxn>
              <a:cxn ang="0">
                <a:pos x="connsiteX1" y="connsiteY1"/>
              </a:cxn>
            </a:cxnLst>
            <a:rect l="l" t="t" r="r" b="b"/>
            <a:pathLst>
              <a:path w="2870431" h="543021">
                <a:moveTo>
                  <a:pt x="2868493" y="0"/>
                </a:moveTo>
                <a:cubicBezTo>
                  <a:pt x="2961400" y="870851"/>
                  <a:pt x="-317172" y="-293117"/>
                  <a:pt x="25053" y="543021"/>
                </a:cubicBezTo>
              </a:path>
            </a:pathLst>
          </a:custGeom>
          <a:ln>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C42D57B-5E2C-51D8-1377-57895E0C8734}"/>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85016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up)">
                                      <p:cBhvr>
                                        <p:cTn id="19" dur="500"/>
                                        <p:tgtEl>
                                          <p:spTgt spid="23"/>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3" grpId="0" animBg="1"/>
      <p:bldP spid="24"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21</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F097B791-06A2-D040-AE5B-E3B8F6154886}"/>
              </a:ext>
            </a:extLst>
          </p:cNvPr>
          <p:cNvSpPr/>
          <p:nvPr/>
        </p:nvSpPr>
        <p:spPr>
          <a:xfrm>
            <a:off x="8193411" y="1622707"/>
            <a:ext cx="1020037"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F1B20BC2-25A6-1C4A-96A0-1CA760E1429D}"/>
              </a:ext>
            </a:extLst>
          </p:cNvPr>
          <p:cNvSpPr/>
          <p:nvPr/>
        </p:nvSpPr>
        <p:spPr>
          <a:xfrm>
            <a:off x="9332561" y="1622707"/>
            <a:ext cx="2195824"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651123FF-AF0F-504E-85A5-C07BBA82593C}"/>
              </a:ext>
            </a:extLst>
          </p:cNvPr>
          <p:cNvSpPr/>
          <p:nvPr/>
        </p:nvSpPr>
        <p:spPr>
          <a:xfrm>
            <a:off x="7349480" y="4694316"/>
            <a:ext cx="998653"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4C084836-B088-C242-8962-52D062B50F84}"/>
              </a:ext>
            </a:extLst>
          </p:cNvPr>
          <p:cNvSpPr/>
          <p:nvPr/>
        </p:nvSpPr>
        <p:spPr>
          <a:xfrm>
            <a:off x="8471696" y="4694316"/>
            <a:ext cx="2111637" cy="285583"/>
          </a:xfrm>
          <a:prstGeom prst="roundRect">
            <a:avLst/>
          </a:prstGeom>
          <a:solidFill>
            <a:schemeClr val="accent5">
              <a:lumMod val="40000"/>
              <a:lumOff val="60000"/>
            </a:schemeClr>
          </a:solidFill>
          <a:ln w="6350">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3" name="Rectangle 22">
            <a:extLst>
              <a:ext uri="{FF2B5EF4-FFF2-40B4-BE49-F238E27FC236}">
                <a16:creationId xmlns:a16="http://schemas.microsoft.com/office/drawing/2014/main" id="{7D5FBFDA-9F5A-984C-8903-4F6FA09D53F0}"/>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5055AD9-599E-6D48-B760-273791680A5E}"/>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D54FDAA-D572-0A4A-B7E4-7BACEE3B602D}"/>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2C2F211-A250-C54C-94D6-6799C02274F1}"/>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9173"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F289B2C-E051-B347-B014-6E2B43B5CAD5}"/>
              </a:ext>
            </a:extLst>
          </p:cNvPr>
          <p:cNvSpPr txBox="1"/>
          <p:nvPr/>
        </p:nvSpPr>
        <p:spPr>
          <a:xfrm>
            <a:off x="1030282" y="4316298"/>
            <a:ext cx="3586303" cy="584775"/>
          </a:xfrm>
          <a:prstGeom prst="rect">
            <a:avLst/>
          </a:prstGeom>
          <a:noFill/>
        </p:spPr>
        <p:txBody>
          <a:bodyPr wrap="none" rtlCol="0">
            <a:spAutoFit/>
          </a:bodyPr>
          <a:lstStyle/>
          <a:p>
            <a:r>
              <a:rPr lang="en-US" sz="3200" b="1" dirty="0"/>
              <a:t>(2) </a:t>
            </a:r>
            <a:r>
              <a:rPr lang="en-US" sz="3200" b="1" dirty="0" err="1"/>
              <a:t>Argumentization</a:t>
            </a:r>
            <a:endParaRPr lang="en-US" sz="3200" b="1" dirty="0"/>
          </a:p>
        </p:txBody>
      </p:sp>
      <p:sp>
        <p:nvSpPr>
          <p:cNvPr id="7" name="TextBox 6">
            <a:extLst>
              <a:ext uri="{FF2B5EF4-FFF2-40B4-BE49-F238E27FC236}">
                <a16:creationId xmlns:a16="http://schemas.microsoft.com/office/drawing/2014/main" id="{6B7C370C-A239-E9B3-AEFC-CF14F1C29008}"/>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391915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22</a:t>
            </a:fld>
            <a:endParaRPr lang="en-US" sz="160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8B1A7171-D740-D04D-800E-27B2B9CE9CE3}"/>
              </a:ext>
            </a:extLst>
          </p:cNvPr>
          <p:cNvSpPr/>
          <p:nvPr/>
        </p:nvSpPr>
        <p:spPr>
          <a:xfrm>
            <a:off x="8493760" y="4658754"/>
            <a:ext cx="48768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1832B050-270B-534E-A9AA-FBFF938815B2}"/>
              </a:ext>
            </a:extLst>
          </p:cNvPr>
          <p:cNvSpPr/>
          <p:nvPr/>
        </p:nvSpPr>
        <p:spPr>
          <a:xfrm>
            <a:off x="2966720" y="1597932"/>
            <a:ext cx="50800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9" name="Rectangle 28">
            <a:extLst>
              <a:ext uri="{FF2B5EF4-FFF2-40B4-BE49-F238E27FC236}">
                <a16:creationId xmlns:a16="http://schemas.microsoft.com/office/drawing/2014/main" id="{F58BEDB3-3DD7-204D-919D-A5111617872A}"/>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3B3DF6-A229-7E44-8EC0-3F47D55C1437}"/>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0929F88-1F46-D141-8094-38D90D2D8669}"/>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B8A3391-DFA9-6B40-8CC3-339A6A209142}"/>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9173"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6FD2816-543F-4C43-9F83-2885E2A8773E}"/>
              </a:ext>
            </a:extLst>
          </p:cNvPr>
          <p:cNvSpPr txBox="1"/>
          <p:nvPr/>
        </p:nvSpPr>
        <p:spPr>
          <a:xfrm>
            <a:off x="25336" y="4332580"/>
            <a:ext cx="4883645" cy="584775"/>
          </a:xfrm>
          <a:prstGeom prst="rect">
            <a:avLst/>
          </a:prstGeom>
          <a:noFill/>
        </p:spPr>
        <p:txBody>
          <a:bodyPr wrap="none" rtlCol="0">
            <a:spAutoFit/>
          </a:bodyPr>
          <a:lstStyle/>
          <a:p>
            <a:r>
              <a:rPr lang="en-US" sz="3200" b="1" dirty="0"/>
              <a:t>(3) AST Node Replacements</a:t>
            </a:r>
          </a:p>
        </p:txBody>
      </p:sp>
      <p:sp>
        <p:nvSpPr>
          <p:cNvPr id="7" name="TextBox 6">
            <a:extLst>
              <a:ext uri="{FF2B5EF4-FFF2-40B4-BE49-F238E27FC236}">
                <a16:creationId xmlns:a16="http://schemas.microsoft.com/office/drawing/2014/main" id="{AC217F85-2F84-A134-F723-36B818332E93}"/>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389227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23</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B50B2111-B073-9D4D-96EF-B067C407075B}"/>
              </a:ext>
            </a:extLst>
          </p:cNvPr>
          <p:cNvSpPr/>
          <p:nvPr/>
        </p:nvSpPr>
        <p:spPr>
          <a:xfrm>
            <a:off x="2966720" y="1597932"/>
            <a:ext cx="50800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CA85269B-2B04-2B4E-8D75-8270F73F30C3}"/>
              </a:ext>
            </a:extLst>
          </p:cNvPr>
          <p:cNvSpPr/>
          <p:nvPr/>
        </p:nvSpPr>
        <p:spPr>
          <a:xfrm>
            <a:off x="8493760" y="4658754"/>
            <a:ext cx="487680" cy="326831"/>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 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4" name="Rectangle 23">
            <a:extLst>
              <a:ext uri="{FF2B5EF4-FFF2-40B4-BE49-F238E27FC236}">
                <a16:creationId xmlns:a16="http://schemas.microsoft.com/office/drawing/2014/main" id="{C5A1FE8E-674D-9E47-9B32-636D30CA5437}"/>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E068AA9-4FD0-984C-BE3C-2295D4819A5A}"/>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37C000E-9840-CB4B-B015-4199B77A156A}"/>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AFCDA75-2BF2-8E48-833C-616D23A688F5}"/>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9173"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496B49-9829-6E6B-4002-77E2FD9F8AE2}"/>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231183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ounded Rectangle 15">
            <a:extLst>
              <a:ext uri="{FF2B5EF4-FFF2-40B4-BE49-F238E27FC236}">
                <a16:creationId xmlns:a16="http://schemas.microsoft.com/office/drawing/2014/main" id="{097EAB1B-2D2C-7842-87A7-25241D954CB7}"/>
              </a:ext>
            </a:extLst>
          </p:cNvPr>
          <p:cNvSpPr/>
          <p:nvPr/>
        </p:nvSpPr>
        <p:spPr>
          <a:xfrm>
            <a:off x="9255319" y="183249"/>
            <a:ext cx="1741336" cy="248846"/>
          </a:xfrm>
          <a:prstGeom prst="roundRect">
            <a:avLst/>
          </a:prstGeom>
          <a:solidFill>
            <a:schemeClr val="accent6">
              <a:lumMod val="40000"/>
              <a:lumOff val="60000"/>
            </a:schemeClr>
          </a:solidFill>
          <a:ln w="6350">
            <a:solidFill>
              <a:schemeClr val="accent6">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24</a:t>
            </a:fld>
            <a:endParaRPr lang="en-US" sz="1600" dirty="0"/>
          </a:p>
        </p:txBody>
      </p:sp>
      <p:sp>
        <p:nvSpPr>
          <p:cNvPr id="2" name="Rounded Rectangle 1">
            <a:extLst>
              <a:ext uri="{FF2B5EF4-FFF2-40B4-BE49-F238E27FC236}">
                <a16:creationId xmlns:a16="http://schemas.microsoft.com/office/drawing/2014/main" id="{1A4C3B36-5126-564C-A6E1-A7FF74674086}"/>
              </a:ext>
            </a:extLst>
          </p:cNvPr>
          <p:cNvSpPr/>
          <p:nvPr/>
        </p:nvSpPr>
        <p:spPr>
          <a:xfrm>
            <a:off x="1354239" y="185628"/>
            <a:ext cx="86417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247271D5-6522-0545-88E8-CDBCA55D0E52}"/>
              </a:ext>
            </a:extLst>
          </p:cNvPr>
          <p:cNvSpPr/>
          <p:nvPr/>
        </p:nvSpPr>
        <p:spPr>
          <a:xfrm>
            <a:off x="161966" y="468896"/>
            <a:ext cx="911460"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270F8CE1-ACA8-5747-AA85-A07D226E1DEA}"/>
              </a:ext>
            </a:extLst>
          </p:cNvPr>
          <p:cNvSpPr/>
          <p:nvPr/>
        </p:nvSpPr>
        <p:spPr>
          <a:xfrm>
            <a:off x="6528021" y="185628"/>
            <a:ext cx="1272209"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60D662D5-91E8-684E-8899-64CC9D2F4133}"/>
              </a:ext>
            </a:extLst>
          </p:cNvPr>
          <p:cNvSpPr/>
          <p:nvPr/>
        </p:nvSpPr>
        <p:spPr>
          <a:xfrm>
            <a:off x="5407733" y="468896"/>
            <a:ext cx="1231606"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19489E33-40A8-9045-9991-1CC0831496EA}"/>
              </a:ext>
            </a:extLst>
          </p:cNvPr>
          <p:cNvSpPr/>
          <p:nvPr/>
        </p:nvSpPr>
        <p:spPr>
          <a:xfrm>
            <a:off x="8062623" y="468896"/>
            <a:ext cx="2289975"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0D92C6C7-F98D-8241-BE98-E3921C7FC053}"/>
              </a:ext>
            </a:extLst>
          </p:cNvPr>
          <p:cNvSpPr/>
          <p:nvPr/>
        </p:nvSpPr>
        <p:spPr>
          <a:xfrm>
            <a:off x="2496710" y="476847"/>
            <a:ext cx="1326763" cy="248846"/>
          </a:xfrm>
          <a:prstGeom prst="roundRect">
            <a:avLst/>
          </a:prstGeom>
          <a:solidFill>
            <a:schemeClr val="accent4">
              <a:lumMod val="40000"/>
              <a:lumOff val="60000"/>
            </a:schemeClr>
          </a:solidFill>
          <a:ln w="635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EFCC76E-A1FA-CA48-8064-CBEB1778B5BE}"/>
              </a:ext>
            </a:extLst>
          </p:cNvPr>
          <p:cNvSpPr txBox="1"/>
          <p:nvPr/>
        </p:nvSpPr>
        <p:spPr>
          <a:xfrm>
            <a:off x="36096"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246756"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3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246756" y="4041722"/>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endParaRPr lang="fa-IR"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fa-IR"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1" name="Rectangle 20">
            <a:extLst>
              <a:ext uri="{FF2B5EF4-FFF2-40B4-BE49-F238E27FC236}">
                <a16:creationId xmlns:a16="http://schemas.microsoft.com/office/drawing/2014/main" id="{1A3F6D97-6D29-A941-AA63-A8EA3A431D0B}"/>
              </a:ext>
            </a:extLst>
          </p:cNvPr>
          <p:cNvSpPr/>
          <p:nvPr/>
        </p:nvSpPr>
        <p:spPr>
          <a:xfrm>
            <a:off x="5246756" y="5028914"/>
            <a:ext cx="3972413" cy="168725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AC30AB6-45AA-6146-A396-ABAE99150013}"/>
              </a:ext>
            </a:extLst>
          </p:cNvPr>
          <p:cNvSpPr/>
          <p:nvPr/>
        </p:nvSpPr>
        <p:spPr>
          <a:xfrm>
            <a:off x="5246756" y="1484786"/>
            <a:ext cx="6945243" cy="3166759"/>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393AB07-1D05-194B-8A06-AE198F77D0D7}"/>
              </a:ext>
            </a:extLst>
          </p:cNvPr>
          <p:cNvSpPr/>
          <p:nvPr/>
        </p:nvSpPr>
        <p:spPr>
          <a:xfrm>
            <a:off x="43732" y="150550"/>
            <a:ext cx="12148268" cy="1433540"/>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18581A-B13D-014F-8E22-E26D08F32CE8}"/>
              </a:ext>
            </a:extLst>
          </p:cNvPr>
          <p:cNvSpPr/>
          <p:nvPr/>
        </p:nvSpPr>
        <p:spPr>
          <a:xfrm>
            <a:off x="13480" y="1973766"/>
            <a:ext cx="5233276" cy="2074534"/>
          </a:xfrm>
          <a:prstGeom prst="rect">
            <a:avLst/>
          </a:prstGeom>
          <a:solidFill>
            <a:schemeClr val="bg1">
              <a:alpha val="71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7583FA0A-E897-AE46-8311-5FE844265F52}"/>
              </a:ext>
            </a:extLst>
          </p:cNvPr>
          <p:cNvSpPr/>
          <p:nvPr/>
        </p:nvSpPr>
        <p:spPr>
          <a:xfrm>
            <a:off x="3702205" y="2074127"/>
            <a:ext cx="1773044" cy="270974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Lst>
            <a:ahLst/>
            <a:cxnLst>
              <a:cxn ang="0">
                <a:pos x="connsiteX0" y="connsiteY0"/>
              </a:cxn>
              <a:cxn ang="0">
                <a:pos x="connsiteX1" y="connsiteY1"/>
              </a:cxn>
            </a:cxnLst>
            <a:rect l="l" t="t" r="r" b="b"/>
            <a:pathLst>
              <a:path w="1773044" h="2709747">
                <a:moveTo>
                  <a:pt x="0" y="0"/>
                </a:moveTo>
                <a:cubicBezTo>
                  <a:pt x="137532" y="1516566"/>
                  <a:pt x="509239" y="2453269"/>
                  <a:pt x="1773044" y="2709747"/>
                </a:cubicBezTo>
              </a:path>
            </a:pathLst>
          </a:custGeom>
          <a:noFill/>
          <a:ln cap="rnd">
            <a:solidFill>
              <a:schemeClr val="accent2"/>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a:extLst>
              <a:ext uri="{FF2B5EF4-FFF2-40B4-BE49-F238E27FC236}">
                <a16:creationId xmlns:a16="http://schemas.microsoft.com/office/drawing/2014/main" id="{77944C70-C90B-0C4A-8955-8AB38E1CF4FD}"/>
              </a:ext>
            </a:extLst>
          </p:cNvPr>
          <p:cNvSpPr/>
          <p:nvPr/>
        </p:nvSpPr>
        <p:spPr>
          <a:xfrm>
            <a:off x="6211226" y="4620250"/>
            <a:ext cx="4608000" cy="40894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2FB7E13-CE73-C84A-B895-C628F85FB1CD}"/>
              </a:ext>
            </a:extLst>
          </p:cNvPr>
          <p:cNvSpPr/>
          <p:nvPr/>
        </p:nvSpPr>
        <p:spPr>
          <a:xfrm>
            <a:off x="646771" y="1548930"/>
            <a:ext cx="4635092" cy="42483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DAF8394-C6BC-4748-BA05-E7F0B8A163AD}"/>
              </a:ext>
            </a:extLst>
          </p:cNvPr>
          <p:cNvSpPr txBox="1"/>
          <p:nvPr/>
        </p:nvSpPr>
        <p:spPr>
          <a:xfrm>
            <a:off x="267460" y="4331430"/>
            <a:ext cx="4401974" cy="584775"/>
          </a:xfrm>
          <a:prstGeom prst="rect">
            <a:avLst/>
          </a:prstGeom>
          <a:noFill/>
        </p:spPr>
        <p:txBody>
          <a:bodyPr wrap="none" rtlCol="0">
            <a:spAutoFit/>
          </a:bodyPr>
          <a:lstStyle/>
          <a:p>
            <a:r>
              <a:rPr lang="en-US" sz="3200" b="1" dirty="0"/>
              <a:t>textual similarity = 100%</a:t>
            </a:r>
          </a:p>
        </p:txBody>
      </p:sp>
      <p:sp>
        <p:nvSpPr>
          <p:cNvPr id="7" name="TextBox 6">
            <a:extLst>
              <a:ext uri="{FF2B5EF4-FFF2-40B4-BE49-F238E27FC236}">
                <a16:creationId xmlns:a16="http://schemas.microsoft.com/office/drawing/2014/main" id="{36C22961-DB0B-B3AD-350D-B714144D36C4}"/>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250694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5B35948-ACDA-A04A-943D-3575276C324C}"/>
              </a:ext>
            </a:extLst>
          </p:cNvPr>
          <p:cNvSpPr>
            <a:spLocks noGrp="1"/>
          </p:cNvSpPr>
          <p:nvPr>
            <p:ph type="sldNum" sz="quarter" idx="12"/>
          </p:nvPr>
        </p:nvSpPr>
        <p:spPr/>
        <p:txBody>
          <a:bodyPr/>
          <a:lstStyle/>
          <a:p>
            <a:fld id="{617A40BD-3997-BB4A-9AE7-14AF3A7E89A9}" type="slidenum">
              <a:rPr lang="en-US" sz="1600" smtClean="0"/>
              <a:t>25</a:t>
            </a:fld>
            <a:endParaRPr lang="en-US" sz="1600"/>
          </a:p>
        </p:txBody>
      </p:sp>
      <p:sp>
        <p:nvSpPr>
          <p:cNvPr id="10" name="TextBox 9">
            <a:extLst>
              <a:ext uri="{FF2B5EF4-FFF2-40B4-BE49-F238E27FC236}">
                <a16:creationId xmlns:a16="http://schemas.microsoft.com/office/drawing/2014/main" id="{2EFCC76E-A1FA-CA48-8064-CBEB1778B5BE}"/>
              </a:ext>
            </a:extLst>
          </p:cNvPr>
          <p:cNvSpPr txBox="1"/>
          <p:nvPr/>
        </p:nvSpPr>
        <p:spPr>
          <a:xfrm>
            <a:off x="108582" y="143255"/>
            <a:ext cx="5245767"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Address[]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Address[</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22" name="TextBox 21">
            <a:extLst>
              <a:ext uri="{FF2B5EF4-FFF2-40B4-BE49-F238E27FC236}">
                <a16:creationId xmlns:a16="http://schemas.microsoft.com/office/drawing/2014/main" id="{C4E7FE12-539E-DE40-9A00-9A49E1CD8AED}"/>
              </a:ext>
            </a:extLst>
          </p:cNvPr>
          <p:cNvSpPr txBox="1"/>
          <p:nvPr/>
        </p:nvSpPr>
        <p:spPr>
          <a:xfrm>
            <a:off x="5395165" y="146448"/>
            <a:ext cx="7006204" cy="4115422"/>
          </a:xfrm>
          <a:prstGeom prst="rect">
            <a:avLst/>
          </a:prstGeom>
          <a:noFill/>
        </p:spPr>
        <p:txBody>
          <a:bodyPr wrap="square" lIns="0" tIns="0" rIns="0" bIns="0" rtlCol="0">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private</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static</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AtomicInteger</a:t>
            </a:r>
            <a:r>
              <a:rPr lang="en-CA" sz="1600" kern="0" spc="-170" dirty="0">
                <a:latin typeface="Consolas" panose="020B0609020204030204" pitchFamily="49" charset="0"/>
                <a:ea typeface="Menlo" panose="020B0609030804020204" pitchFamily="49" charset="0"/>
                <a:cs typeface="Consolas" panose="020B0609020204030204" pitchFamily="49" charset="0"/>
              </a:rPr>
              <a:t> ports,</a:t>
            </a:r>
            <a:r>
              <a:rPr lang="en-CA" sz="1600" kern="0" spc="-40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latin typeface="Consolas" panose="020B0609020204030204" pitchFamily="49" charset="0"/>
                <a:cs typeface="Consolas" panose="020B0609020204030204" pitchFamily="49" charset="0"/>
              </a:rPr>
              <a:t>List&lt;Address&gt;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latin typeface="Consolas" panose="020B0609020204030204" pitchFamily="49" charset="0"/>
                <a:ea typeface="Menlo" panose="020B0609030804020204" pitchFamily="49" charset="0"/>
                <a:cs typeface="Consolas" panose="020B0609020204030204" pitchFamily="49" charset="0"/>
              </a:rPr>
              <a:t>ArrayList</a:t>
            </a:r>
            <a:r>
              <a:rPr lang="en-CA" sz="1600" kern="0" spc="-170" dirty="0">
                <a:latin typeface="Consolas" panose="020B0609020204030204" pitchFamily="49" charset="0"/>
                <a:ea typeface="Menlo" panose="020B0609030804020204" pitchFamily="49" charset="0"/>
                <a:cs typeface="Consolas" panose="020B0609020204030204" pitchFamily="49" charset="0"/>
              </a:rPr>
              <a:t>&lt;Address&gt;(</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for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 </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0</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bg2">
                    <a:lumMod val="50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&lt;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count</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i</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err="1">
                <a:latin typeface="Consolas" panose="020B0609020204030204" pitchFamily="49" charset="0"/>
                <a:ea typeface="Menlo" panose="020B0609030804020204" pitchFamily="49" charset="0"/>
                <a:cs typeface="Consolas" panose="020B0609020204030204" pitchFamily="49" charset="0"/>
              </a:rPr>
              <a:t>.add</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a:t>
            </a:r>
            <a:endParaRPr lang="en-CA" sz="1600" kern="0" spc="-170" dirty="0">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addresses</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endParaRPr lang="en-US" sz="1600" kern="0" spc="-170" dirty="0">
              <a:latin typeface="Consolas" panose="020B0609020204030204" pitchFamily="49" charset="0"/>
              <a:ea typeface="Menlo" panose="020B0609030804020204" pitchFamily="49" charset="0"/>
              <a:cs typeface="Consolas" panose="020B0609020204030204" pitchFamily="49" charset="0"/>
            </a:endParaRPr>
          </a:p>
        </p:txBody>
      </p:sp>
      <p:sp>
        <p:nvSpPr>
          <p:cNvPr id="17" name="TextBox 16">
            <a:extLst>
              <a:ext uri="{FF2B5EF4-FFF2-40B4-BE49-F238E27FC236}">
                <a16:creationId xmlns:a16="http://schemas.microsoft.com/office/drawing/2014/main" id="{666202B2-1FCC-8845-BEB2-C06956106849}"/>
              </a:ext>
            </a:extLst>
          </p:cNvPr>
          <p:cNvSpPr txBox="1"/>
          <p:nvPr/>
        </p:nvSpPr>
        <p:spPr>
          <a:xfrm>
            <a:off x="5399156" y="4032179"/>
            <a:ext cx="5893311" cy="2674446"/>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lIns="46800" tIns="18000" rIns="18000" bIns="18000" rtlCol="0" anchor="b">
            <a:spAutoFit/>
          </a:bodyPr>
          <a:lstStyle/>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protected static </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Address </a:t>
            </a:r>
            <a:r>
              <a:rPr lang="en-CA" sz="1600" kern="0" spc="-170" dirty="0" err="1">
                <a:solidFill>
                  <a:schemeClr val="tx1"/>
                </a:solidFill>
                <a:latin typeface="Consolas" panose="020B0609020204030204" pitchFamily="49" charset="0"/>
                <a:ea typeface="Menlo" panose="020B0609030804020204" pitchFamily="49" charset="0"/>
                <a:cs typeface="Consolas" panose="020B0609020204030204" pitchFamily="49" charset="0"/>
              </a:rPr>
              <a:t>createAddress</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(String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host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rgbClr val="7030A0"/>
                </a:solidFill>
                <a:latin typeface="Consolas" panose="020B0609020204030204" pitchFamily="49" charset="0"/>
                <a:ea typeface="Menlo" panose="020B0609030804020204" pitchFamily="49" charset="0"/>
                <a:cs typeface="Consolas" panose="020B0609020204030204" pitchFamily="49" charset="0"/>
              </a:rPr>
              <a:t>int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port</a:t>
            </a:r>
            <a:r>
              <a:rPr lang="en-CA" sz="1600" kern="0" spc="-170" dirty="0">
                <a:solidFill>
                  <a:schemeClr val="tx1"/>
                </a:solidFill>
                <a:latin typeface="Consolas" panose="020B0609020204030204" pitchFamily="49" charset="0"/>
                <a:ea typeface="Menlo" panose="020B0609030804020204" pitchFamily="49" charset="0"/>
                <a:cs typeface="Consolas" panose="020B0609020204030204" pitchFamily="49" charset="0"/>
              </a:rPr>
              <a:t>) { </a:t>
            </a:r>
            <a:endPar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endParaRP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try</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new </a:t>
            </a:r>
            <a:r>
              <a:rPr lang="en-CA" sz="1600" kern="0" spc="-170" dirty="0">
                <a:latin typeface="Consolas" panose="020B0609020204030204" pitchFamily="49" charset="0"/>
                <a:ea typeface="Menlo" panose="020B0609030804020204" pitchFamily="49" charset="0"/>
                <a:cs typeface="Consolas" panose="020B0609020204030204" pitchFamily="49" charset="0"/>
              </a:rPr>
              <a:t>Address(</a:t>
            </a:r>
            <a:r>
              <a:rPr lang="en-CA" sz="1600" kern="0" spc="-170" dirty="0">
                <a:solidFill>
                  <a:srgbClr val="0000FF"/>
                </a:solidFill>
                <a:latin typeface="Consolas" panose="020B0609020204030204" pitchFamily="49" charset="0"/>
                <a:ea typeface="Menlo" panose="020B0609030804020204" pitchFamily="49" charset="0"/>
                <a:cs typeface="Consolas" panose="020B0609020204030204" pitchFamily="49" charset="0"/>
              </a:rPr>
              <a:t>"127.0.0.1"</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b="1" i="1" kern="0" spc="-170" dirty="0" err="1">
                <a:solidFill>
                  <a:srgbClr val="0000FF"/>
                </a:solidFill>
                <a:latin typeface="Consolas" panose="020B0609020204030204" pitchFamily="49" charset="0"/>
                <a:ea typeface="Menlo" panose="020B0609030804020204" pitchFamily="49" charset="0"/>
                <a:cs typeface="Consolas" panose="020B0609020204030204" pitchFamily="49" charset="0"/>
              </a:rPr>
              <a:t>PORTS</a:t>
            </a:r>
            <a:r>
              <a:rPr lang="en-CA" sz="1600" kern="0" spc="-170" dirty="0" err="1">
                <a:latin typeface="Consolas" panose="020B0609020204030204" pitchFamily="49" charset="0"/>
                <a:ea typeface="Menlo" panose="020B0609030804020204" pitchFamily="49" charset="0"/>
                <a:cs typeface="Consolas" panose="020B0609020204030204" pitchFamily="49" charset="0"/>
              </a:rPr>
              <a:t>.incrementAndGet</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catch </a:t>
            </a:r>
            <a:r>
              <a:rPr lang="en-CA" sz="1600" kern="0" spc="-170" dirty="0">
                <a:latin typeface="Consolas" panose="020B0609020204030204" pitchFamily="49" charset="0"/>
                <a:ea typeface="Menlo" panose="020B0609030804020204" pitchFamily="49" charset="0"/>
                <a:cs typeface="Consolas" panose="020B0609020204030204" pitchFamily="49" charset="0"/>
              </a:rPr>
              <a:t>(</a:t>
            </a:r>
            <a:r>
              <a:rPr lang="en-CA" sz="1600" kern="0" spc="-170" dirty="0" err="1">
                <a:latin typeface="Consolas" panose="020B0609020204030204" pitchFamily="49" charset="0"/>
                <a:ea typeface="Menlo" panose="020B0609030804020204" pitchFamily="49" charset="0"/>
                <a:cs typeface="Consolas" panose="020B0609020204030204" pitchFamily="49" charset="0"/>
              </a:rPr>
              <a:t>UnknownHostException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err="1">
                <a:solidFill>
                  <a:schemeClr val="tx1">
                    <a:lumMod val="65000"/>
                    <a:lumOff val="35000"/>
                  </a:schemeClr>
                </a:solidFill>
                <a:latin typeface="Consolas" panose="020B0609020204030204" pitchFamily="49" charset="0"/>
                <a:ea typeface="Menlo" panose="020B0609030804020204" pitchFamily="49" charset="0"/>
                <a:cs typeface="Consolas" panose="020B0609020204030204" pitchFamily="49" charset="0"/>
              </a:rPr>
              <a:t>e</a:t>
            </a:r>
            <a:r>
              <a:rPr lang="en-CA" sz="1600" kern="0" spc="-170" dirty="0" err="1">
                <a:latin typeface="Consolas" panose="020B0609020204030204" pitchFamily="49" charset="0"/>
                <a:ea typeface="Menlo" panose="020B0609030804020204" pitchFamily="49" charset="0"/>
                <a:cs typeface="Consolas" panose="020B0609020204030204" pitchFamily="49" charset="0"/>
              </a:rPr>
              <a:t>.printStackTrace</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  }</a:t>
            </a:r>
          </a:p>
          <a:p>
            <a:pPr>
              <a:lnSpc>
                <a:spcPct val="120000"/>
              </a:lnSpc>
            </a:pP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  return</a:t>
            </a:r>
            <a:r>
              <a:rPr lang="en-CA" sz="1600" kern="0" spc="-170" dirty="0">
                <a:latin typeface="Consolas" panose="020B0609020204030204" pitchFamily="49" charset="0"/>
                <a:ea typeface="Menlo" panose="020B0609030804020204" pitchFamily="49" charset="0"/>
                <a:cs typeface="Consolas" panose="020B0609020204030204" pitchFamily="49" charset="0"/>
              </a:rPr>
              <a:t> </a:t>
            </a:r>
            <a:r>
              <a:rPr lang="en-CA" sz="1600" kern="0" spc="-170" dirty="0">
                <a:solidFill>
                  <a:srgbClr val="7030A0"/>
                </a:solidFill>
                <a:latin typeface="Consolas" panose="020B0609020204030204" pitchFamily="49" charset="0"/>
                <a:ea typeface="Menlo" panose="020B0609030804020204" pitchFamily="49" charset="0"/>
                <a:cs typeface="Consolas" panose="020B0609020204030204" pitchFamily="49" charset="0"/>
              </a:rPr>
              <a:t>null</a:t>
            </a:r>
            <a:r>
              <a:rPr lang="en-CA" sz="1600" kern="0" spc="-170" dirty="0">
                <a:latin typeface="Consolas" panose="020B0609020204030204" pitchFamily="49" charset="0"/>
                <a:ea typeface="Menlo" panose="020B0609030804020204" pitchFamily="49" charset="0"/>
                <a:cs typeface="Consolas" panose="020B0609020204030204" pitchFamily="49" charset="0"/>
              </a:rPr>
              <a:t>;</a:t>
            </a:r>
          </a:p>
          <a:p>
            <a:pPr>
              <a:lnSpc>
                <a:spcPct val="120000"/>
              </a:lnSpc>
            </a:pPr>
            <a:r>
              <a:rPr lang="en-CA" sz="1600" kern="0" spc="-170" dirty="0">
                <a:latin typeface="Consolas" panose="020B0609020204030204" pitchFamily="49" charset="0"/>
                <a:ea typeface="Menlo" panose="020B0609030804020204" pitchFamily="49" charset="0"/>
                <a:cs typeface="Consolas" panose="020B0609020204030204" pitchFamily="49" charset="0"/>
              </a:rPr>
              <a:t>}</a:t>
            </a:r>
          </a:p>
        </p:txBody>
      </p:sp>
      <p:sp>
        <p:nvSpPr>
          <p:cNvPr id="6" name="TextBox 5">
            <a:extLst>
              <a:ext uri="{FF2B5EF4-FFF2-40B4-BE49-F238E27FC236}">
                <a16:creationId xmlns:a16="http://schemas.microsoft.com/office/drawing/2014/main" id="{40C8A810-C402-EB4C-8BB1-F23FFA430316}"/>
              </a:ext>
            </a:extLst>
          </p:cNvPr>
          <p:cNvSpPr txBox="1"/>
          <p:nvPr/>
        </p:nvSpPr>
        <p:spPr>
          <a:xfrm>
            <a:off x="11278258" y="5756185"/>
            <a:ext cx="836511" cy="461665"/>
          </a:xfrm>
          <a:prstGeom prst="rect">
            <a:avLst/>
          </a:prstGeom>
          <a:noFill/>
        </p:spPr>
        <p:txBody>
          <a:bodyPr wrap="none" rtlCol="0">
            <a:spAutoFit/>
          </a:bodyPr>
          <a:lstStyle/>
          <a:p>
            <a:r>
              <a:rPr lang="en-US" sz="2400" b="1" dirty="0"/>
              <a:t>After</a:t>
            </a:r>
          </a:p>
        </p:txBody>
      </p:sp>
      <p:sp>
        <p:nvSpPr>
          <p:cNvPr id="5" name="TextBox 4">
            <a:extLst>
              <a:ext uri="{FF2B5EF4-FFF2-40B4-BE49-F238E27FC236}">
                <a16:creationId xmlns:a16="http://schemas.microsoft.com/office/drawing/2014/main" id="{A92AC9A3-9DE4-9C43-A1CC-D11AD78FF4B5}"/>
              </a:ext>
            </a:extLst>
          </p:cNvPr>
          <p:cNvSpPr txBox="1"/>
          <p:nvPr/>
        </p:nvSpPr>
        <p:spPr>
          <a:xfrm>
            <a:off x="0" y="5756185"/>
            <a:ext cx="1030282" cy="461665"/>
          </a:xfrm>
          <a:prstGeom prst="rect">
            <a:avLst/>
          </a:prstGeom>
          <a:noFill/>
        </p:spPr>
        <p:txBody>
          <a:bodyPr wrap="none" rtlCol="0">
            <a:spAutoFit/>
          </a:bodyPr>
          <a:lstStyle/>
          <a:p>
            <a:r>
              <a:rPr lang="en-US" sz="2400" b="1" dirty="0"/>
              <a:t>Before</a:t>
            </a:r>
          </a:p>
        </p:txBody>
      </p:sp>
      <p:sp>
        <p:nvSpPr>
          <p:cNvPr id="25" name="Freeform 24">
            <a:extLst>
              <a:ext uri="{FF2B5EF4-FFF2-40B4-BE49-F238E27FC236}">
                <a16:creationId xmlns:a16="http://schemas.microsoft.com/office/drawing/2014/main" id="{3EC1A18B-4494-5347-BE8B-28F624D7E8D1}"/>
              </a:ext>
            </a:extLst>
          </p:cNvPr>
          <p:cNvSpPr/>
          <p:nvPr/>
        </p:nvSpPr>
        <p:spPr>
          <a:xfrm>
            <a:off x="952792" y="1175735"/>
            <a:ext cx="4340574" cy="3316733"/>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4297169"/>
              <a:gd name="connsiteY0" fmla="*/ 0 h 3338734"/>
              <a:gd name="connsiteX1" fmla="*/ 4297169 w 4297169"/>
              <a:gd name="connsiteY1" fmla="*/ 3338397 h 3338734"/>
              <a:gd name="connsiteX0" fmla="*/ 0 w 4297169"/>
              <a:gd name="connsiteY0" fmla="*/ 0 h 3338735"/>
              <a:gd name="connsiteX1" fmla="*/ 4297169 w 4297169"/>
              <a:gd name="connsiteY1" fmla="*/ 3338397 h 3338735"/>
              <a:gd name="connsiteX0" fmla="*/ 0 w 3935219"/>
              <a:gd name="connsiteY0" fmla="*/ 0 h 3329211"/>
              <a:gd name="connsiteX1" fmla="*/ 3935219 w 3935219"/>
              <a:gd name="connsiteY1" fmla="*/ 3328872 h 3329211"/>
              <a:gd name="connsiteX0" fmla="*/ 0 w 4278119"/>
              <a:gd name="connsiteY0" fmla="*/ 0 h 3357783"/>
              <a:gd name="connsiteX1" fmla="*/ 4278119 w 4278119"/>
              <a:gd name="connsiteY1" fmla="*/ 3357447 h 3357783"/>
              <a:gd name="connsiteX0" fmla="*/ 0 w 4430287"/>
              <a:gd name="connsiteY0" fmla="*/ 0 h 3388257"/>
              <a:gd name="connsiteX1" fmla="*/ 4430287 w 4430287"/>
              <a:gd name="connsiteY1" fmla="*/ 3387924 h 3388257"/>
              <a:gd name="connsiteX0" fmla="*/ 0 w 4430287"/>
              <a:gd name="connsiteY0" fmla="*/ 1840 h 3390081"/>
              <a:gd name="connsiteX1" fmla="*/ 4430287 w 4430287"/>
              <a:gd name="connsiteY1" fmla="*/ 3389764 h 3390081"/>
            </a:gdLst>
            <a:ahLst/>
            <a:cxnLst>
              <a:cxn ang="0">
                <a:pos x="connsiteX0" y="connsiteY0"/>
              </a:cxn>
              <a:cxn ang="0">
                <a:pos x="connsiteX1" y="connsiteY1"/>
              </a:cxn>
            </a:cxnLst>
            <a:rect l="l" t="t" r="r" b="b"/>
            <a:pathLst>
              <a:path w="4430287" h="3390081">
                <a:moveTo>
                  <a:pt x="0" y="1840"/>
                </a:moveTo>
                <a:cubicBezTo>
                  <a:pt x="5856562" y="-91937"/>
                  <a:pt x="3042657" y="3428561"/>
                  <a:pt x="4430287" y="3389764"/>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a:p>
        </p:txBody>
      </p:sp>
      <p:sp>
        <p:nvSpPr>
          <p:cNvPr id="26" name="Freeform 25">
            <a:extLst>
              <a:ext uri="{FF2B5EF4-FFF2-40B4-BE49-F238E27FC236}">
                <a16:creationId xmlns:a16="http://schemas.microsoft.com/office/drawing/2014/main" id="{E1834964-AF1B-9649-ABE3-96388593383E}"/>
              </a:ext>
            </a:extLst>
          </p:cNvPr>
          <p:cNvSpPr/>
          <p:nvPr/>
        </p:nvSpPr>
        <p:spPr>
          <a:xfrm>
            <a:off x="4775760" y="1907135"/>
            <a:ext cx="581770" cy="2935007"/>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4149628"/>
              <a:gd name="connsiteY0" fmla="*/ 0 h 3443499"/>
              <a:gd name="connsiteX1" fmla="*/ 4149628 w 4149628"/>
              <a:gd name="connsiteY1" fmla="*/ 3443172 h 3443499"/>
              <a:gd name="connsiteX0" fmla="*/ 0 w 4232924"/>
              <a:gd name="connsiteY0" fmla="*/ 0 h 3443499"/>
              <a:gd name="connsiteX1" fmla="*/ 4232924 w 4232924"/>
              <a:gd name="connsiteY1" fmla="*/ 3443172 h 3443499"/>
              <a:gd name="connsiteX0" fmla="*/ 86939 w 1934122"/>
              <a:gd name="connsiteY0" fmla="*/ 0 h 3053016"/>
              <a:gd name="connsiteX1" fmla="*/ 214581 w 1934122"/>
              <a:gd name="connsiteY1" fmla="*/ 3052647 h 3053016"/>
              <a:gd name="connsiteX0" fmla="*/ 353286 w 575862"/>
              <a:gd name="connsiteY0" fmla="*/ 0 h 3053074"/>
              <a:gd name="connsiteX1" fmla="*/ 480928 w 575862"/>
              <a:gd name="connsiteY1" fmla="*/ 3052647 h 3053074"/>
              <a:gd name="connsiteX0" fmla="*/ 511786 w 707808"/>
              <a:gd name="connsiteY0" fmla="*/ 0 h 3053074"/>
              <a:gd name="connsiteX1" fmla="*/ 639428 w 707808"/>
              <a:gd name="connsiteY1" fmla="*/ 3052647 h 3053074"/>
              <a:gd name="connsiteX0" fmla="*/ 541797 w 680014"/>
              <a:gd name="connsiteY0" fmla="*/ 0 h 3053138"/>
              <a:gd name="connsiteX1" fmla="*/ 669439 w 680014"/>
              <a:gd name="connsiteY1" fmla="*/ 3052647 h 3053138"/>
              <a:gd name="connsiteX0" fmla="*/ 373062 w 714893"/>
              <a:gd name="connsiteY0" fmla="*/ 0 h 3053138"/>
              <a:gd name="connsiteX1" fmla="*/ 714892 w 714893"/>
              <a:gd name="connsiteY1" fmla="*/ 3052647 h 3053138"/>
              <a:gd name="connsiteX0" fmla="*/ 437937 w 696471"/>
              <a:gd name="connsiteY0" fmla="*/ 0 h 3062718"/>
              <a:gd name="connsiteX1" fmla="*/ 696471 w 696471"/>
              <a:gd name="connsiteY1" fmla="*/ 3062229 h 3062718"/>
              <a:gd name="connsiteX0" fmla="*/ 265214 w 523748"/>
              <a:gd name="connsiteY0" fmla="*/ 0 h 3062229"/>
              <a:gd name="connsiteX1" fmla="*/ 523748 w 523748"/>
              <a:gd name="connsiteY1" fmla="*/ 3062229 h 3062229"/>
              <a:gd name="connsiteX0" fmla="*/ 390748 w 649282"/>
              <a:gd name="connsiteY0" fmla="*/ 0 h 3062229"/>
              <a:gd name="connsiteX1" fmla="*/ 649282 w 649282"/>
              <a:gd name="connsiteY1" fmla="*/ 3062229 h 3062229"/>
              <a:gd name="connsiteX0" fmla="*/ 364554 w 623088"/>
              <a:gd name="connsiteY0" fmla="*/ 0 h 3062229"/>
              <a:gd name="connsiteX1" fmla="*/ 623088 w 623088"/>
              <a:gd name="connsiteY1" fmla="*/ 3062229 h 3062229"/>
              <a:gd name="connsiteX0" fmla="*/ 422201 w 680735"/>
              <a:gd name="connsiteY0" fmla="*/ 0 h 3062356"/>
              <a:gd name="connsiteX1" fmla="*/ 680735 w 680735"/>
              <a:gd name="connsiteY1" fmla="*/ 3062229 h 3062356"/>
              <a:gd name="connsiteX0" fmla="*/ 682439 w 812840"/>
              <a:gd name="connsiteY0" fmla="*/ 0 h 3032363"/>
              <a:gd name="connsiteX1" fmla="*/ 618138 w 812840"/>
              <a:gd name="connsiteY1" fmla="*/ 3032235 h 3032363"/>
              <a:gd name="connsiteX0" fmla="*/ 641619 w 774375"/>
              <a:gd name="connsiteY0" fmla="*/ 0 h 3052359"/>
              <a:gd name="connsiteX1" fmla="*/ 626984 w 774375"/>
              <a:gd name="connsiteY1" fmla="*/ 3052232 h 3052359"/>
              <a:gd name="connsiteX0" fmla="*/ 590966 w 726792"/>
              <a:gd name="connsiteY0" fmla="*/ 0 h 2952386"/>
              <a:gd name="connsiteX1" fmla="*/ 638414 w 726792"/>
              <a:gd name="connsiteY1" fmla="*/ 2952252 h 2952386"/>
            </a:gdLst>
            <a:ahLst/>
            <a:cxnLst>
              <a:cxn ang="0">
                <a:pos x="connsiteX0" y="connsiteY0"/>
              </a:cxn>
              <a:cxn ang="0">
                <a:pos x="connsiteX1" y="connsiteY1"/>
              </a:cxn>
            </a:cxnLst>
            <a:rect l="l" t="t" r="r" b="b"/>
            <a:pathLst>
              <a:path w="726792" h="2952386">
                <a:moveTo>
                  <a:pt x="590966" y="0"/>
                </a:moveTo>
                <a:cubicBezTo>
                  <a:pt x="1299937" y="823271"/>
                  <a:pt x="-1082398" y="2971888"/>
                  <a:pt x="638414" y="2952252"/>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1CE61105-C4F3-7E4E-9788-68027E7BF221}"/>
              </a:ext>
            </a:extLst>
          </p:cNvPr>
          <p:cNvSpPr/>
          <p:nvPr/>
        </p:nvSpPr>
        <p:spPr>
          <a:xfrm>
            <a:off x="3425817" y="2354123"/>
            <a:ext cx="1821808" cy="3080298"/>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5139838"/>
              <a:gd name="connsiteY0" fmla="*/ 0 h 3531733"/>
              <a:gd name="connsiteX1" fmla="*/ 5139838 w 5139838"/>
              <a:gd name="connsiteY1" fmla="*/ 3531413 h 3531733"/>
              <a:gd name="connsiteX0" fmla="*/ 0 w 5139838"/>
              <a:gd name="connsiteY0" fmla="*/ 0 h 3531413"/>
              <a:gd name="connsiteX1" fmla="*/ 5139838 w 5139838"/>
              <a:gd name="connsiteY1" fmla="*/ 3531413 h 3531413"/>
              <a:gd name="connsiteX0" fmla="*/ 0 w 5018718"/>
              <a:gd name="connsiteY0" fmla="*/ 0 h 3498525"/>
              <a:gd name="connsiteX1" fmla="*/ 5018718 w 5018718"/>
              <a:gd name="connsiteY1" fmla="*/ 3498525 h 3498525"/>
              <a:gd name="connsiteX0" fmla="*/ 0 w 5164062"/>
              <a:gd name="connsiteY0" fmla="*/ 0 h 3476600"/>
              <a:gd name="connsiteX1" fmla="*/ 5164062 w 5164062"/>
              <a:gd name="connsiteY1" fmla="*/ 3476600 h 3476600"/>
              <a:gd name="connsiteX0" fmla="*/ 0 w 4784902"/>
              <a:gd name="connsiteY0" fmla="*/ 0 h 3499478"/>
              <a:gd name="connsiteX1" fmla="*/ 4784902 w 4784902"/>
              <a:gd name="connsiteY1" fmla="*/ 3499478 h 3499478"/>
              <a:gd name="connsiteX0" fmla="*/ 0 w 4633240"/>
              <a:gd name="connsiteY0" fmla="*/ 0 h 3545235"/>
              <a:gd name="connsiteX1" fmla="*/ 4633240 w 4633240"/>
              <a:gd name="connsiteY1" fmla="*/ 3545235 h 3545235"/>
            </a:gdLst>
            <a:ahLst/>
            <a:cxnLst>
              <a:cxn ang="0">
                <a:pos x="connsiteX0" y="connsiteY0"/>
              </a:cxn>
              <a:cxn ang="0">
                <a:pos x="connsiteX1" y="connsiteY1"/>
              </a:cxn>
            </a:cxnLst>
            <a:rect l="l" t="t" r="r" b="b"/>
            <a:pathLst>
              <a:path w="4633240" h="3545235">
                <a:moveTo>
                  <a:pt x="0" y="0"/>
                </a:moveTo>
                <a:cubicBezTo>
                  <a:pt x="4719057" y="59241"/>
                  <a:pt x="1646822" y="3529219"/>
                  <a:pt x="4633240" y="3545235"/>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7120467D-54E4-EA42-BB97-B72C239ED3C7}"/>
              </a:ext>
            </a:extLst>
          </p:cNvPr>
          <p:cNvSpPr/>
          <p:nvPr/>
        </p:nvSpPr>
        <p:spPr>
          <a:xfrm>
            <a:off x="2522095" y="2681285"/>
            <a:ext cx="2734550" cy="3047590"/>
          </a:xfrm>
          <a:custGeom>
            <a:avLst/>
            <a:gdLst>
              <a:gd name="connsiteX0" fmla="*/ 0 w 1650380"/>
              <a:gd name="connsiteY0" fmla="*/ 0 h 2709746"/>
              <a:gd name="connsiteX1" fmla="*/ 1650380 w 1650380"/>
              <a:gd name="connsiteY1" fmla="*/ 2709746 h 2709746"/>
              <a:gd name="connsiteX0" fmla="*/ 0 w 1650380"/>
              <a:gd name="connsiteY0" fmla="*/ 0 h 2709746"/>
              <a:gd name="connsiteX1" fmla="*/ 869795 w 1650380"/>
              <a:gd name="connsiteY1" fmla="*/ 1315844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80224 w 1650380"/>
              <a:gd name="connsiteY1" fmla="*/ 1795346 h 2709746"/>
              <a:gd name="connsiteX2" fmla="*/ 1650380 w 1650380"/>
              <a:gd name="connsiteY2" fmla="*/ 2709746 h 2709746"/>
              <a:gd name="connsiteX0" fmla="*/ 0 w 1650380"/>
              <a:gd name="connsiteY0" fmla="*/ 0 h 2709746"/>
              <a:gd name="connsiteX1" fmla="*/ 602166 w 1650380"/>
              <a:gd name="connsiteY1" fmla="*/ 1382751 h 2709746"/>
              <a:gd name="connsiteX2" fmla="*/ 1650380 w 1650380"/>
              <a:gd name="connsiteY2"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50380"/>
              <a:gd name="connsiteY0" fmla="*/ 0 h 2709746"/>
              <a:gd name="connsiteX1" fmla="*/ 1650380 w 1650380"/>
              <a:gd name="connsiteY1" fmla="*/ 2709746 h 2709746"/>
              <a:gd name="connsiteX0" fmla="*/ 0 w 1639229"/>
              <a:gd name="connsiteY0" fmla="*/ 0 h 2843561"/>
              <a:gd name="connsiteX1" fmla="*/ 1639229 w 1639229"/>
              <a:gd name="connsiteY1" fmla="*/ 2843561 h 2843561"/>
              <a:gd name="connsiteX0" fmla="*/ 0 w 1773044"/>
              <a:gd name="connsiteY0" fmla="*/ 0 h 2709747"/>
              <a:gd name="connsiteX1" fmla="*/ 1773044 w 1773044"/>
              <a:gd name="connsiteY1" fmla="*/ 2709747 h 2709747"/>
              <a:gd name="connsiteX0" fmla="*/ 0 w 4392419"/>
              <a:gd name="connsiteY0" fmla="*/ 0 h 3605097"/>
              <a:gd name="connsiteX1" fmla="*/ 4392419 w 4392419"/>
              <a:gd name="connsiteY1" fmla="*/ 3605097 h 3605097"/>
              <a:gd name="connsiteX0" fmla="*/ 0 w 4392419"/>
              <a:gd name="connsiteY0" fmla="*/ 0 h 3605097"/>
              <a:gd name="connsiteX1" fmla="*/ 4392419 w 4392419"/>
              <a:gd name="connsiteY1" fmla="*/ 3605097 h 3605097"/>
              <a:gd name="connsiteX0" fmla="*/ 0 w 4230494"/>
              <a:gd name="connsiteY0" fmla="*/ 0 h 3395547"/>
              <a:gd name="connsiteX1" fmla="*/ 4230494 w 4230494"/>
              <a:gd name="connsiteY1" fmla="*/ 3395547 h 3395547"/>
              <a:gd name="connsiteX0" fmla="*/ 0 w 4230494"/>
              <a:gd name="connsiteY0" fmla="*/ 0 h 3395547"/>
              <a:gd name="connsiteX1" fmla="*/ 4230494 w 4230494"/>
              <a:gd name="connsiteY1" fmla="*/ 3395547 h 3395547"/>
              <a:gd name="connsiteX0" fmla="*/ 0 w 4230494"/>
              <a:gd name="connsiteY0" fmla="*/ 0 h 3395570"/>
              <a:gd name="connsiteX1" fmla="*/ 4230494 w 4230494"/>
              <a:gd name="connsiteY1" fmla="*/ 3395547 h 3395570"/>
              <a:gd name="connsiteX0" fmla="*/ 0 w 4316219"/>
              <a:gd name="connsiteY0" fmla="*/ 0 h 3366995"/>
              <a:gd name="connsiteX1" fmla="*/ 4316219 w 4316219"/>
              <a:gd name="connsiteY1" fmla="*/ 3366972 h 3366995"/>
              <a:gd name="connsiteX0" fmla="*/ 0 w 4316219"/>
              <a:gd name="connsiteY0" fmla="*/ 0 h 3367302"/>
              <a:gd name="connsiteX1" fmla="*/ 4316219 w 4316219"/>
              <a:gd name="connsiteY1" fmla="*/ 3366972 h 3367302"/>
              <a:gd name="connsiteX0" fmla="*/ 0 w 4316219"/>
              <a:gd name="connsiteY0" fmla="*/ 0 h 3367306"/>
              <a:gd name="connsiteX1" fmla="*/ 4316219 w 4316219"/>
              <a:gd name="connsiteY1" fmla="*/ 3366972 h 3367306"/>
              <a:gd name="connsiteX0" fmla="*/ 0 w 5139838"/>
              <a:gd name="connsiteY0" fmla="*/ 0 h 3531733"/>
              <a:gd name="connsiteX1" fmla="*/ 5139838 w 5139838"/>
              <a:gd name="connsiteY1" fmla="*/ 3531413 h 3531733"/>
              <a:gd name="connsiteX0" fmla="*/ 0 w 5139838"/>
              <a:gd name="connsiteY0" fmla="*/ 0 h 3531413"/>
              <a:gd name="connsiteX1" fmla="*/ 5139838 w 5139838"/>
              <a:gd name="connsiteY1" fmla="*/ 3531413 h 3531413"/>
              <a:gd name="connsiteX0" fmla="*/ 0 w 5018718"/>
              <a:gd name="connsiteY0" fmla="*/ 0 h 3498525"/>
              <a:gd name="connsiteX1" fmla="*/ 5018718 w 5018718"/>
              <a:gd name="connsiteY1" fmla="*/ 3498525 h 3498525"/>
              <a:gd name="connsiteX0" fmla="*/ 0 w 7368454"/>
              <a:gd name="connsiteY0" fmla="*/ 0 h 3542376"/>
              <a:gd name="connsiteX1" fmla="*/ 7368454 w 7368454"/>
              <a:gd name="connsiteY1" fmla="*/ 3542376 h 3542376"/>
              <a:gd name="connsiteX0" fmla="*/ 0 w 7368454"/>
              <a:gd name="connsiteY0" fmla="*/ 0 h 3542383"/>
              <a:gd name="connsiteX1" fmla="*/ 7368454 w 7368454"/>
              <a:gd name="connsiteY1" fmla="*/ 3542376 h 3542383"/>
              <a:gd name="connsiteX0" fmla="*/ 0 w 7368454"/>
              <a:gd name="connsiteY0" fmla="*/ 0 h 3597196"/>
              <a:gd name="connsiteX1" fmla="*/ 7368454 w 7368454"/>
              <a:gd name="connsiteY1" fmla="*/ 3597190 h 3597196"/>
              <a:gd name="connsiteX0" fmla="*/ 0 w 7586471"/>
              <a:gd name="connsiteY0" fmla="*/ 0 h 3553346"/>
              <a:gd name="connsiteX1" fmla="*/ 7586471 w 7586471"/>
              <a:gd name="connsiteY1" fmla="*/ 3553339 h 3553346"/>
              <a:gd name="connsiteX0" fmla="*/ 0 w 6929260"/>
              <a:gd name="connsiteY0" fmla="*/ 0 h 3599103"/>
              <a:gd name="connsiteX1" fmla="*/ 6929260 w 6929260"/>
              <a:gd name="connsiteY1" fmla="*/ 3599096 h 3599103"/>
              <a:gd name="connsiteX0" fmla="*/ 0 w 7055647"/>
              <a:gd name="connsiteY0" fmla="*/ 0 h 3553346"/>
              <a:gd name="connsiteX1" fmla="*/ 7055647 w 7055647"/>
              <a:gd name="connsiteY1" fmla="*/ 3553339 h 3553346"/>
              <a:gd name="connsiteX0" fmla="*/ 0 w 6954537"/>
              <a:gd name="connsiteY0" fmla="*/ 0 h 3507589"/>
              <a:gd name="connsiteX1" fmla="*/ 6954537 w 6954537"/>
              <a:gd name="connsiteY1" fmla="*/ 3507582 h 3507589"/>
            </a:gdLst>
            <a:ahLst/>
            <a:cxnLst>
              <a:cxn ang="0">
                <a:pos x="connsiteX0" y="connsiteY0"/>
              </a:cxn>
              <a:cxn ang="0">
                <a:pos x="connsiteX1" y="connsiteY1"/>
              </a:cxn>
            </a:cxnLst>
            <a:rect l="l" t="t" r="r" b="b"/>
            <a:pathLst>
              <a:path w="6954537" h="3507589">
                <a:moveTo>
                  <a:pt x="0" y="0"/>
                </a:moveTo>
                <a:cubicBezTo>
                  <a:pt x="4719057" y="59241"/>
                  <a:pt x="3217172" y="3513492"/>
                  <a:pt x="6954537" y="3507582"/>
                </a:cubicBezTo>
              </a:path>
            </a:pathLst>
          </a:custGeom>
          <a:noFill/>
          <a:ln w="19050" cap="rnd">
            <a:solidFill>
              <a:schemeClr val="accent2"/>
            </a:solidFill>
            <a:prstDash val="soli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1" eaLnBrk="1" latinLnBrk="0" hangingPunct="1"/>
            <a:endParaRPr lang="en-US"/>
          </a:p>
        </p:txBody>
      </p:sp>
      <p:sp>
        <p:nvSpPr>
          <p:cNvPr id="18" name="TextBox 17">
            <a:extLst>
              <a:ext uri="{FF2B5EF4-FFF2-40B4-BE49-F238E27FC236}">
                <a16:creationId xmlns:a16="http://schemas.microsoft.com/office/drawing/2014/main" id="{59DC7239-1919-444F-A29E-821CF48EBC82}"/>
              </a:ext>
            </a:extLst>
          </p:cNvPr>
          <p:cNvSpPr txBox="1"/>
          <p:nvPr/>
        </p:nvSpPr>
        <p:spPr>
          <a:xfrm>
            <a:off x="22225" y="483524"/>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A</a:t>
            </a:r>
          </a:p>
        </p:txBody>
      </p:sp>
      <p:sp>
        <p:nvSpPr>
          <p:cNvPr id="19" name="TextBox 18">
            <a:extLst>
              <a:ext uri="{FF2B5EF4-FFF2-40B4-BE49-F238E27FC236}">
                <a16:creationId xmlns:a16="http://schemas.microsoft.com/office/drawing/2014/main" id="{A888DB12-2419-3C44-BAF8-2321D35CCC12}"/>
              </a:ext>
            </a:extLst>
          </p:cNvPr>
          <p:cNvSpPr txBox="1"/>
          <p:nvPr/>
        </p:nvSpPr>
        <p:spPr>
          <a:xfrm>
            <a:off x="22225" y="772506"/>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B</a:t>
            </a:r>
          </a:p>
        </p:txBody>
      </p:sp>
      <p:sp>
        <p:nvSpPr>
          <p:cNvPr id="20" name="TextBox 19">
            <a:extLst>
              <a:ext uri="{FF2B5EF4-FFF2-40B4-BE49-F238E27FC236}">
                <a16:creationId xmlns:a16="http://schemas.microsoft.com/office/drawing/2014/main" id="{EC6C46BE-1208-5041-9971-24714C8B1E47}"/>
              </a:ext>
            </a:extLst>
          </p:cNvPr>
          <p:cNvSpPr txBox="1"/>
          <p:nvPr/>
        </p:nvSpPr>
        <p:spPr>
          <a:xfrm>
            <a:off x="22225" y="1078173"/>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r>
              <a:rPr lang="en-US" b="1" dirty="0">
                <a:latin typeface="Candara" panose="020E0502030303020204" pitchFamily="34" charset="0"/>
              </a:rPr>
              <a:t>C</a:t>
            </a:r>
          </a:p>
        </p:txBody>
      </p:sp>
      <p:sp>
        <p:nvSpPr>
          <p:cNvPr id="23" name="TextBox 22">
            <a:extLst>
              <a:ext uri="{FF2B5EF4-FFF2-40B4-BE49-F238E27FC236}">
                <a16:creationId xmlns:a16="http://schemas.microsoft.com/office/drawing/2014/main" id="{82AF4D56-123A-E24F-AB1F-E6BE247AF6D4}"/>
              </a:ext>
            </a:extLst>
          </p:cNvPr>
          <p:cNvSpPr txBox="1"/>
          <p:nvPr/>
        </p:nvSpPr>
        <p:spPr>
          <a:xfrm>
            <a:off x="22225" y="136796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D</a:t>
            </a:r>
          </a:p>
        </p:txBody>
      </p:sp>
      <p:sp>
        <p:nvSpPr>
          <p:cNvPr id="24" name="TextBox 23">
            <a:extLst>
              <a:ext uri="{FF2B5EF4-FFF2-40B4-BE49-F238E27FC236}">
                <a16:creationId xmlns:a16="http://schemas.microsoft.com/office/drawing/2014/main" id="{E63C0E1F-B14C-E14B-90FF-2F06EBE727C8}"/>
              </a:ext>
            </a:extLst>
          </p:cNvPr>
          <p:cNvSpPr txBox="1"/>
          <p:nvPr/>
        </p:nvSpPr>
        <p:spPr>
          <a:xfrm>
            <a:off x="22225" y="223898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E</a:t>
            </a:r>
          </a:p>
        </p:txBody>
      </p:sp>
      <p:sp>
        <p:nvSpPr>
          <p:cNvPr id="27" name="TextBox 26">
            <a:extLst>
              <a:ext uri="{FF2B5EF4-FFF2-40B4-BE49-F238E27FC236}">
                <a16:creationId xmlns:a16="http://schemas.microsoft.com/office/drawing/2014/main" id="{6F316AA5-1540-D146-9653-E075374C3926}"/>
              </a:ext>
            </a:extLst>
          </p:cNvPr>
          <p:cNvSpPr txBox="1"/>
          <p:nvPr/>
        </p:nvSpPr>
        <p:spPr>
          <a:xfrm>
            <a:off x="22225" y="253738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F</a:t>
            </a:r>
          </a:p>
        </p:txBody>
      </p:sp>
      <p:sp>
        <p:nvSpPr>
          <p:cNvPr id="29" name="TextBox 28">
            <a:extLst>
              <a:ext uri="{FF2B5EF4-FFF2-40B4-BE49-F238E27FC236}">
                <a16:creationId xmlns:a16="http://schemas.microsoft.com/office/drawing/2014/main" id="{6A7F20CB-C877-074C-9C7C-BAE46D023B75}"/>
              </a:ext>
            </a:extLst>
          </p:cNvPr>
          <p:cNvSpPr txBox="1"/>
          <p:nvPr/>
        </p:nvSpPr>
        <p:spPr>
          <a:xfrm>
            <a:off x="22225" y="3408405"/>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G</a:t>
            </a:r>
          </a:p>
        </p:txBody>
      </p:sp>
      <p:sp>
        <p:nvSpPr>
          <p:cNvPr id="32" name="TextBox 31">
            <a:extLst>
              <a:ext uri="{FF2B5EF4-FFF2-40B4-BE49-F238E27FC236}">
                <a16:creationId xmlns:a16="http://schemas.microsoft.com/office/drawing/2014/main" id="{F136E038-6DD5-2C47-95CB-53646FDB2365}"/>
              </a:ext>
            </a:extLst>
          </p:cNvPr>
          <p:cNvSpPr txBox="1"/>
          <p:nvPr/>
        </p:nvSpPr>
        <p:spPr>
          <a:xfrm>
            <a:off x="5316764" y="476042"/>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1</a:t>
            </a:r>
          </a:p>
        </p:txBody>
      </p:sp>
      <p:sp>
        <p:nvSpPr>
          <p:cNvPr id="33" name="TextBox 32">
            <a:extLst>
              <a:ext uri="{FF2B5EF4-FFF2-40B4-BE49-F238E27FC236}">
                <a16:creationId xmlns:a16="http://schemas.microsoft.com/office/drawing/2014/main" id="{AE8903D2-60E3-D44A-AC9B-77616D80D881}"/>
              </a:ext>
            </a:extLst>
          </p:cNvPr>
          <p:cNvSpPr txBox="1"/>
          <p:nvPr/>
        </p:nvSpPr>
        <p:spPr>
          <a:xfrm>
            <a:off x="5316764" y="771927"/>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2</a:t>
            </a:r>
          </a:p>
        </p:txBody>
      </p:sp>
      <p:sp>
        <p:nvSpPr>
          <p:cNvPr id="34" name="TextBox 33">
            <a:extLst>
              <a:ext uri="{FF2B5EF4-FFF2-40B4-BE49-F238E27FC236}">
                <a16:creationId xmlns:a16="http://schemas.microsoft.com/office/drawing/2014/main" id="{5F9391C5-B9B9-364E-A5D4-7F8EA1C21964}"/>
              </a:ext>
            </a:extLst>
          </p:cNvPr>
          <p:cNvSpPr txBox="1"/>
          <p:nvPr/>
        </p:nvSpPr>
        <p:spPr>
          <a:xfrm>
            <a:off x="5540952" y="1637091"/>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3</a:t>
            </a:r>
          </a:p>
        </p:txBody>
      </p:sp>
      <p:sp>
        <p:nvSpPr>
          <p:cNvPr id="35" name="TextBox 34">
            <a:extLst>
              <a:ext uri="{FF2B5EF4-FFF2-40B4-BE49-F238E27FC236}">
                <a16:creationId xmlns:a16="http://schemas.microsoft.com/office/drawing/2014/main" id="{C4D9FAF5-5CC7-5440-B082-3CCA8B330DD1}"/>
              </a:ext>
            </a:extLst>
          </p:cNvPr>
          <p:cNvSpPr txBox="1"/>
          <p:nvPr/>
        </p:nvSpPr>
        <p:spPr>
          <a:xfrm>
            <a:off x="5316764" y="3407474"/>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9</a:t>
            </a:r>
          </a:p>
        </p:txBody>
      </p:sp>
      <p:sp>
        <p:nvSpPr>
          <p:cNvPr id="36" name="TextBox 35">
            <a:extLst>
              <a:ext uri="{FF2B5EF4-FFF2-40B4-BE49-F238E27FC236}">
                <a16:creationId xmlns:a16="http://schemas.microsoft.com/office/drawing/2014/main" id="{F391C066-8D40-DE4E-96A3-94B769837212}"/>
              </a:ext>
            </a:extLst>
          </p:cNvPr>
          <p:cNvSpPr txBox="1"/>
          <p:nvPr/>
        </p:nvSpPr>
        <p:spPr>
          <a:xfrm>
            <a:off x="5334182" y="4405042"/>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4</a:t>
            </a:r>
          </a:p>
        </p:txBody>
      </p:sp>
      <p:sp>
        <p:nvSpPr>
          <p:cNvPr id="37" name="TextBox 36">
            <a:extLst>
              <a:ext uri="{FF2B5EF4-FFF2-40B4-BE49-F238E27FC236}">
                <a16:creationId xmlns:a16="http://schemas.microsoft.com/office/drawing/2014/main" id="{0CEE10C2-476C-C248-8327-E147D5120E6F}"/>
              </a:ext>
            </a:extLst>
          </p:cNvPr>
          <p:cNvSpPr txBox="1"/>
          <p:nvPr/>
        </p:nvSpPr>
        <p:spPr>
          <a:xfrm>
            <a:off x="5334247" y="4705316"/>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5</a:t>
            </a:r>
          </a:p>
        </p:txBody>
      </p:sp>
      <p:sp>
        <p:nvSpPr>
          <p:cNvPr id="38" name="TextBox 37">
            <a:extLst>
              <a:ext uri="{FF2B5EF4-FFF2-40B4-BE49-F238E27FC236}">
                <a16:creationId xmlns:a16="http://schemas.microsoft.com/office/drawing/2014/main" id="{DCBF806C-04C4-274E-92C6-C6AD8523CBDF}"/>
              </a:ext>
            </a:extLst>
          </p:cNvPr>
          <p:cNvSpPr txBox="1"/>
          <p:nvPr/>
        </p:nvSpPr>
        <p:spPr>
          <a:xfrm>
            <a:off x="5334181" y="5311868"/>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6</a:t>
            </a:r>
          </a:p>
        </p:txBody>
      </p:sp>
      <p:sp>
        <p:nvSpPr>
          <p:cNvPr id="39" name="TextBox 38">
            <a:extLst>
              <a:ext uri="{FF2B5EF4-FFF2-40B4-BE49-F238E27FC236}">
                <a16:creationId xmlns:a16="http://schemas.microsoft.com/office/drawing/2014/main" id="{E699891C-149D-4E46-967B-1F5195BFC52F}"/>
              </a:ext>
            </a:extLst>
          </p:cNvPr>
          <p:cNvSpPr txBox="1"/>
          <p:nvPr/>
        </p:nvSpPr>
        <p:spPr>
          <a:xfrm>
            <a:off x="5334181" y="5612142"/>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7</a:t>
            </a:r>
          </a:p>
        </p:txBody>
      </p:sp>
      <p:sp>
        <p:nvSpPr>
          <p:cNvPr id="40" name="TextBox 39">
            <a:extLst>
              <a:ext uri="{FF2B5EF4-FFF2-40B4-BE49-F238E27FC236}">
                <a16:creationId xmlns:a16="http://schemas.microsoft.com/office/drawing/2014/main" id="{8BF6862E-FCAC-7A49-A687-48B31499CB44}"/>
              </a:ext>
            </a:extLst>
          </p:cNvPr>
          <p:cNvSpPr txBox="1"/>
          <p:nvPr/>
        </p:nvSpPr>
        <p:spPr>
          <a:xfrm>
            <a:off x="5334181" y="6159383"/>
            <a:ext cx="242471" cy="244532"/>
          </a:xfrm>
          <a:prstGeom prst="ellipse">
            <a:avLst/>
          </a:prstGeom>
          <a:solidFill>
            <a:schemeClr val="accent2">
              <a:lumMod val="60000"/>
              <a:lumOff val="40000"/>
            </a:schemeClr>
          </a:solidFill>
          <a:ln>
            <a:noFill/>
          </a:ln>
        </p:spPr>
        <p:txBody>
          <a:bodyPr wrap="square" lIns="0" tIns="0" rIns="0" bIns="0" rtlCol="0" anchor="ctr">
            <a:noAutofit/>
          </a:bodyPr>
          <a:lstStyle/>
          <a:p>
            <a:pPr algn="ctr"/>
            <a:r>
              <a:rPr lang="en-US" b="1" dirty="0">
                <a:latin typeface="Candara" panose="020E0502030303020204" pitchFamily="34" charset="0"/>
              </a:rPr>
              <a:t>8</a:t>
            </a:r>
          </a:p>
        </p:txBody>
      </p:sp>
      <p:sp>
        <p:nvSpPr>
          <p:cNvPr id="14" name="TextBox 13">
            <a:extLst>
              <a:ext uri="{FF2B5EF4-FFF2-40B4-BE49-F238E27FC236}">
                <a16:creationId xmlns:a16="http://schemas.microsoft.com/office/drawing/2014/main" id="{149D914A-F56A-314F-B3BA-13DBA056E15D}"/>
              </a:ext>
            </a:extLst>
          </p:cNvPr>
          <p:cNvSpPr txBox="1"/>
          <p:nvPr/>
        </p:nvSpPr>
        <p:spPr>
          <a:xfrm>
            <a:off x="38092" y="4186964"/>
            <a:ext cx="4302425" cy="1425178"/>
          </a:xfrm>
          <a:prstGeom prst="roundRect">
            <a:avLst>
              <a:gd name="adj" fmla="val 6412"/>
            </a:avLst>
          </a:prstGeom>
          <a:solidFill>
            <a:schemeClr val="accent2">
              <a:lumMod val="20000"/>
              <a:lumOff val="80000"/>
            </a:schemeClr>
          </a:solidFill>
        </p:spPr>
        <p:txBody>
          <a:bodyPr wrap="square" lIns="36000" tIns="36000" rIns="36000" bIns="36000" rtlCol="0">
            <a:spAutoFit/>
          </a:bodyPr>
          <a:lstStyle/>
          <a:p>
            <a:r>
              <a:rPr lang="en-CA" sz="2800" b="1" dirty="0"/>
              <a:t>M = {(C, 4) (D, 5) (E, 6) (F, 7)}</a:t>
            </a:r>
            <a:endParaRPr lang="fa-IR" sz="2800" b="1" dirty="0"/>
          </a:p>
          <a:p>
            <a:r>
              <a:rPr lang="en-CA" sz="2800" b="1" dirty="0"/>
              <a:t>U</a:t>
            </a:r>
            <a:r>
              <a:rPr lang="en-CA" b="1" dirty="0"/>
              <a:t>T1</a:t>
            </a:r>
            <a:r>
              <a:rPr lang="en-CA" sz="2800" b="1" dirty="0"/>
              <a:t> =</a:t>
            </a:r>
            <a:r>
              <a:rPr lang="fa-IR" sz="2800" b="1" dirty="0"/>
              <a:t> </a:t>
            </a:r>
            <a:r>
              <a:rPr lang="en-CA" sz="2800" b="1" dirty="0"/>
              <a:t>{A, B, G} </a:t>
            </a:r>
            <a:endParaRPr lang="fa-IR" sz="2800" b="1" dirty="0"/>
          </a:p>
          <a:p>
            <a:r>
              <a:rPr lang="en-CA" sz="2800" b="1" dirty="0"/>
              <a:t>U</a:t>
            </a:r>
            <a:r>
              <a:rPr lang="en-CA" b="1" dirty="0"/>
              <a:t>T2</a:t>
            </a:r>
            <a:r>
              <a:rPr lang="en-CA" sz="2800" b="1" dirty="0"/>
              <a:t> = {8}</a:t>
            </a:r>
            <a:endParaRPr lang="en-US" sz="2800" b="1" dirty="0"/>
          </a:p>
        </p:txBody>
      </p:sp>
      <p:sp>
        <p:nvSpPr>
          <p:cNvPr id="2" name="TextBox 1">
            <a:extLst>
              <a:ext uri="{FF2B5EF4-FFF2-40B4-BE49-F238E27FC236}">
                <a16:creationId xmlns:a16="http://schemas.microsoft.com/office/drawing/2014/main" id="{CBD6AE74-FD96-0280-52FC-311BF56018C6}"/>
              </a:ext>
            </a:extLst>
          </p:cNvPr>
          <p:cNvSpPr txBox="1"/>
          <p:nvPr/>
        </p:nvSpPr>
        <p:spPr>
          <a:xfrm>
            <a:off x="-295304" y="6307871"/>
            <a:ext cx="6152028" cy="523220"/>
          </a:xfrm>
          <a:prstGeom prst="rect">
            <a:avLst/>
          </a:prstGeom>
          <a:noFill/>
        </p:spPr>
        <p:txBody>
          <a:bodyPr wrap="square">
            <a:spAutoFit/>
          </a:bodyPr>
          <a:lstStyle/>
          <a:p>
            <a:pPr algn="ctr"/>
            <a:r>
              <a:rPr lang="en-BE" sz="2800" dirty="0"/>
              <a:t>Extract Method detection rule</a:t>
            </a:r>
          </a:p>
        </p:txBody>
      </p:sp>
    </p:spTree>
    <p:extLst>
      <p:ext uri="{BB962C8B-B14F-4D97-AF65-F5344CB8AC3E}">
        <p14:creationId xmlns:p14="http://schemas.microsoft.com/office/powerpoint/2010/main" val="149338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up)">
                                      <p:cBhvr>
                                        <p:cTn id="10" dur="500"/>
                                        <p:tgtEl>
                                          <p:spTgt spid="25"/>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up)">
                                      <p:cBhvr>
                                        <p:cTn id="13" dur="500"/>
                                        <p:tgtEl>
                                          <p:spTgt spid="2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8" grpId="0" animBg="1"/>
      <p:bldP spid="30"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9719A86-DFFF-4900-E798-2474D50434C1}"/>
              </a:ext>
            </a:extLst>
          </p:cNvPr>
          <p:cNvSpPr>
            <a:spLocks noGrp="1"/>
          </p:cNvSpPr>
          <p:nvPr>
            <p:ph type="title"/>
          </p:nvPr>
        </p:nvSpPr>
        <p:spPr>
          <a:xfrm>
            <a:off x="838200" y="365125"/>
            <a:ext cx="10515600" cy="1325563"/>
          </a:xfrm>
        </p:spPr>
        <p:txBody>
          <a:bodyPr/>
          <a:lstStyle/>
          <a:p>
            <a:r>
              <a:rPr lang="en-US" sz="4800" b="1" dirty="0">
                <a:latin typeface="Candara" panose="020E0502030303020204" pitchFamily="34" charset="0"/>
              </a:rPr>
              <a:t>Extract Method detection rule</a:t>
            </a:r>
          </a:p>
        </p:txBody>
      </p:sp>
      <p:sp>
        <p:nvSpPr>
          <p:cNvPr id="5" name="Content Placeholder 2">
            <a:extLst>
              <a:ext uri="{FF2B5EF4-FFF2-40B4-BE49-F238E27FC236}">
                <a16:creationId xmlns:a16="http://schemas.microsoft.com/office/drawing/2014/main" id="{1BFE268F-5102-6B1F-1F4D-8F855732ECBA}"/>
              </a:ext>
            </a:extLst>
          </p:cNvPr>
          <p:cNvSpPr>
            <a:spLocks noGrp="1"/>
          </p:cNvSpPr>
          <p:nvPr>
            <p:ph idx="1"/>
          </p:nvPr>
        </p:nvSpPr>
        <p:spPr>
          <a:xfrm>
            <a:off x="838199" y="1825625"/>
            <a:ext cx="10959059" cy="4351338"/>
          </a:xfrm>
        </p:spPr>
        <p:txBody>
          <a:bodyPr/>
          <a:lstStyle/>
          <a:p>
            <a:pPr marL="0" indent="0">
              <a:buNone/>
            </a:pPr>
            <a:r>
              <a:rPr lang="en-US" dirty="0">
                <a:latin typeface="Candara" panose="020E0502030303020204" pitchFamily="34" charset="0"/>
              </a:rPr>
              <a:t>(M, U</a:t>
            </a:r>
            <a:r>
              <a:rPr lang="en-US" sz="1800" dirty="0">
                <a:latin typeface="Candara" panose="020E0502030303020204" pitchFamily="34" charset="0"/>
              </a:rPr>
              <a:t>T1</a:t>
            </a:r>
            <a:r>
              <a:rPr lang="en-US" dirty="0">
                <a:latin typeface="Candara" panose="020E0502030303020204" pitchFamily="34" charset="0"/>
              </a:rPr>
              <a:t>, U</a:t>
            </a:r>
            <a:r>
              <a:rPr lang="en-US" sz="1800" dirty="0">
                <a:latin typeface="Candara" panose="020E0502030303020204" pitchFamily="34" charset="0"/>
              </a:rPr>
              <a:t>T2</a:t>
            </a:r>
            <a:r>
              <a:rPr lang="en-US" dirty="0">
                <a:latin typeface="Candara" panose="020E0502030303020204" pitchFamily="34" charset="0"/>
              </a:rPr>
              <a:t>) = statement-matching(</a:t>
            </a:r>
            <a:r>
              <a:rPr lang="en-US" sz="2400" dirty="0" err="1">
                <a:latin typeface="Courier New" panose="02070309020205020404" pitchFamily="49" charset="0"/>
                <a:cs typeface="Courier New" panose="02070309020205020404" pitchFamily="49" charset="0"/>
              </a:rPr>
              <a:t>createAddresses</a:t>
            </a:r>
            <a:r>
              <a:rPr lang="en-US" dirty="0">
                <a:latin typeface="Candara" panose="020E0502030303020204" pitchFamily="34" charset="0"/>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rPr>
              <a:t>)</a:t>
            </a:r>
          </a:p>
          <a:p>
            <a:pPr marL="0" indent="0">
              <a:buNone/>
            </a:pPr>
            <a:r>
              <a:rPr lang="en-US" dirty="0">
                <a:latin typeface="Candara" panose="020E0502030303020204" pitchFamily="34" charset="0"/>
              </a:rPr>
              <a:t>M = {(C, 4) (D, 5) (E, 6) (F, 7)}          U</a:t>
            </a:r>
            <a:r>
              <a:rPr lang="en-US" sz="1800" dirty="0">
                <a:latin typeface="Candara" panose="020E0502030303020204" pitchFamily="34" charset="0"/>
              </a:rPr>
              <a:t>T1</a:t>
            </a:r>
            <a:r>
              <a:rPr lang="en-US" dirty="0">
                <a:latin typeface="Candara" panose="020E0502030303020204" pitchFamily="34" charset="0"/>
              </a:rPr>
              <a:t> ={A, B, G}             U</a:t>
            </a:r>
            <a:r>
              <a:rPr lang="en-US" sz="1800" dirty="0">
                <a:latin typeface="Candara" panose="020E0502030303020204" pitchFamily="34" charset="0"/>
              </a:rPr>
              <a:t>T2</a:t>
            </a:r>
            <a:r>
              <a:rPr lang="en-US" dirty="0">
                <a:latin typeface="Candara" panose="020E0502030303020204" pitchFamily="34" charset="0"/>
              </a:rPr>
              <a:t> = {8}</a:t>
            </a:r>
          </a:p>
          <a:p>
            <a:pPr marL="0" indent="0">
              <a:buNone/>
            </a:pPr>
            <a:endParaRPr lang="en-US" dirty="0">
              <a:latin typeface="Candara" panose="020E0502030303020204" pitchFamily="34" charset="0"/>
            </a:endParaRPr>
          </a:p>
          <a:p>
            <a:pPr marL="0" indent="0">
              <a:buNone/>
            </a:pPr>
            <a:r>
              <a:rPr lang="en-US" sz="2400" dirty="0" err="1">
                <a:latin typeface="Courier New" panose="02070309020205020404" pitchFamily="49" charset="0"/>
                <a:cs typeface="Courier New" panose="02070309020205020404" pitchFamily="49" charset="0"/>
              </a:rPr>
              <a:t>createAddress</a:t>
            </a:r>
            <a:r>
              <a:rPr lang="en-US" sz="2400" dirty="0">
                <a:latin typeface="Candara" panose="020E0502030303020204" pitchFamily="34" charset="0"/>
                <a:cs typeface="Courier New" panose="02070309020205020404" pitchFamily="49" charset="0"/>
              </a:rPr>
              <a:t> </a:t>
            </a:r>
            <a:r>
              <a:rPr lang="en-US" dirty="0">
                <a:latin typeface="Candara" panose="020E0502030303020204" pitchFamily="34" charset="0"/>
              </a:rPr>
              <a:t>is a </a:t>
            </a:r>
            <a:r>
              <a:rPr lang="en-US" b="1" dirty="0">
                <a:latin typeface="Candara" panose="020E0502030303020204" pitchFamily="34" charset="0"/>
              </a:rPr>
              <a:t>newly added</a:t>
            </a:r>
            <a:r>
              <a:rPr lang="en-US" dirty="0">
                <a:latin typeface="Candara" panose="020E0502030303020204" pitchFamily="34" charset="0"/>
              </a:rPr>
              <a:t> method in child commit</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endParaRPr lang="en-US" dirty="0">
              <a:latin typeface="Candara" panose="020E0502030303020204" pitchFamily="34" charset="0"/>
            </a:endParaRPr>
          </a:p>
          <a:p>
            <a:pPr marL="0" indent="0">
              <a:buNone/>
            </a:pPr>
            <a:r>
              <a:rPr lang="en-US" sz="2400" dirty="0" err="1">
                <a:latin typeface="Courier New" panose="02070309020205020404" pitchFamily="49" charset="0"/>
                <a:cs typeface="Courier New" panose="02070309020205020404" pitchFamily="49" charset="0"/>
              </a:rPr>
              <a:t>createAddresses</a:t>
            </a:r>
            <a:r>
              <a:rPr lang="en-US" dirty="0">
                <a:latin typeface="Candara" panose="020E0502030303020204" pitchFamily="34" charset="0"/>
              </a:rPr>
              <a:t> in parent commit </a:t>
            </a:r>
            <a:r>
              <a:rPr lang="en-US" b="1" dirty="0">
                <a:latin typeface="Candara" panose="020E0502030303020204" pitchFamily="34" charset="0"/>
              </a:rPr>
              <a:t>does not call</a:t>
            </a:r>
            <a:r>
              <a:rPr lang="en-US" dirty="0">
                <a:latin typeface="Candara" panose="020E0502030303020204" pitchFamily="34" charset="0"/>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endParaRPr lang="en-US" dirty="0">
              <a:solidFill>
                <a:srgbClr val="00B050"/>
              </a:solidFill>
              <a:latin typeface="Candara" panose="020E0502030303020204" pitchFamily="34" charset="0"/>
            </a:endParaRPr>
          </a:p>
          <a:p>
            <a:pPr marL="0" indent="0">
              <a:buNone/>
            </a:pPr>
            <a:r>
              <a:rPr lang="en-US" sz="2400" dirty="0" err="1">
                <a:latin typeface="Courier New" panose="02070309020205020404" pitchFamily="49" charset="0"/>
                <a:cs typeface="Courier New" panose="02070309020205020404" pitchFamily="49" charset="0"/>
              </a:rPr>
              <a:t>createAddresses</a:t>
            </a:r>
            <a:r>
              <a:rPr lang="en-US" dirty="0">
                <a:latin typeface="Candara" panose="020E0502030303020204" pitchFamily="34" charset="0"/>
              </a:rPr>
              <a:t> in child commit </a:t>
            </a:r>
            <a:r>
              <a:rPr lang="en-US" b="1" dirty="0">
                <a:latin typeface="Candara" panose="020E0502030303020204" pitchFamily="34" charset="0"/>
              </a:rPr>
              <a:t>calls</a:t>
            </a:r>
            <a:r>
              <a:rPr lang="en-US" dirty="0">
                <a:latin typeface="Candara" panose="020E0502030303020204" pitchFamily="34" charset="0"/>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endParaRPr lang="en-US" sz="2400" dirty="0">
              <a:latin typeface="Courier New" panose="02070309020205020404" pitchFamily="49" charset="0"/>
              <a:cs typeface="Courier New" panose="02070309020205020404" pitchFamily="49" charset="0"/>
            </a:endParaRPr>
          </a:p>
          <a:p>
            <a:pPr marL="0" indent="0">
              <a:buNone/>
            </a:pPr>
            <a:r>
              <a:rPr lang="en-US" dirty="0">
                <a:latin typeface="Candara" panose="020E0502030303020204" pitchFamily="34" charset="0"/>
              </a:rPr>
              <a:t>|M| &gt; |U</a:t>
            </a:r>
            <a:r>
              <a:rPr lang="en-US" sz="1800" dirty="0">
                <a:latin typeface="Candara" panose="020E0502030303020204" pitchFamily="34" charset="0"/>
              </a:rPr>
              <a:t>T2</a:t>
            </a:r>
            <a:r>
              <a:rPr lang="en-US" dirty="0">
                <a:latin typeface="Candara" panose="020E0502030303020204" pitchFamily="34" charset="0"/>
              </a:rPr>
              <a:t>|</a:t>
            </a:r>
            <a:r>
              <a:rPr lang="en-US" dirty="0">
                <a:latin typeface="Candara" panose="020E0502030303020204" pitchFamily="34" charset="0"/>
                <a:cs typeface="Courier New" panose="02070309020205020404" pitchFamily="49" charset="0"/>
              </a:rPr>
              <a:t> </a:t>
            </a:r>
            <a:r>
              <a:rPr lang="en-US" dirty="0">
                <a:solidFill>
                  <a:srgbClr val="00B050"/>
                </a:solidFill>
                <a:latin typeface="Candara" panose="020E0502030303020204" pitchFamily="34" charset="0"/>
                <a:sym typeface="Wingdings" panose="05000000000000000000" pitchFamily="2" charset="2"/>
              </a:rPr>
              <a:t></a:t>
            </a:r>
          </a:p>
          <a:p>
            <a:pPr marL="0" indent="0">
              <a:buNone/>
            </a:pPr>
            <a:r>
              <a:rPr lang="en-US" dirty="0">
                <a:latin typeface="Candara" panose="020E0502030303020204" pitchFamily="34" charset="0"/>
                <a:sym typeface="Symbol" panose="05050102010706020507" pitchFamily="18" charset="2"/>
              </a:rPr>
              <a:t> </a:t>
            </a:r>
            <a:r>
              <a:rPr lang="en-US" sz="2400" dirty="0" err="1">
                <a:latin typeface="Courier New" panose="02070309020205020404" pitchFamily="49" charset="0"/>
                <a:cs typeface="Courier New" panose="02070309020205020404" pitchFamily="49" charset="0"/>
              </a:rPr>
              <a:t>createAddress</a:t>
            </a:r>
            <a:r>
              <a:rPr lang="en-US" dirty="0">
                <a:latin typeface="Candara" panose="020E0502030303020204" pitchFamily="34" charset="0"/>
              </a:rPr>
              <a:t> has been extracted from </a:t>
            </a:r>
            <a:r>
              <a:rPr lang="en-US" sz="2400" dirty="0" err="1">
                <a:latin typeface="Courier New" panose="02070309020205020404" pitchFamily="49" charset="0"/>
                <a:cs typeface="Courier New" panose="02070309020205020404" pitchFamily="49" charset="0"/>
              </a:rPr>
              <a:t>createAddresses</a:t>
            </a:r>
            <a:endParaRPr lang="en-US" dirty="0">
              <a:latin typeface="Candara" panose="020E0502030303020204" pitchFamily="34" charset="0"/>
            </a:endParaRPr>
          </a:p>
        </p:txBody>
      </p:sp>
    </p:spTree>
    <p:extLst>
      <p:ext uri="{BB962C8B-B14F-4D97-AF65-F5344CB8AC3E}">
        <p14:creationId xmlns:p14="http://schemas.microsoft.com/office/powerpoint/2010/main" val="233694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45E8-59EA-62F8-7820-97D598DEC4EF}"/>
              </a:ext>
            </a:extLst>
          </p:cNvPr>
          <p:cNvSpPr>
            <a:spLocks noGrp="1"/>
          </p:cNvSpPr>
          <p:nvPr>
            <p:ph type="title"/>
          </p:nvPr>
        </p:nvSpPr>
        <p:spPr/>
        <p:txBody>
          <a:bodyPr/>
          <a:lstStyle/>
          <a:p>
            <a:r>
              <a:rPr lang="en-BE" dirty="0"/>
              <a:t>The Project</a:t>
            </a:r>
          </a:p>
        </p:txBody>
      </p:sp>
      <p:sp>
        <p:nvSpPr>
          <p:cNvPr id="3" name="Content Placeholder 2">
            <a:extLst>
              <a:ext uri="{FF2B5EF4-FFF2-40B4-BE49-F238E27FC236}">
                <a16:creationId xmlns:a16="http://schemas.microsoft.com/office/drawing/2014/main" id="{86A6B517-2834-A3AC-5416-88958210D914}"/>
              </a:ext>
            </a:extLst>
          </p:cNvPr>
          <p:cNvSpPr>
            <a:spLocks noGrp="1"/>
          </p:cNvSpPr>
          <p:nvPr>
            <p:ph idx="1"/>
          </p:nvPr>
        </p:nvSpPr>
        <p:spPr/>
        <p:txBody>
          <a:bodyPr/>
          <a:lstStyle/>
          <a:p>
            <a:r>
              <a:rPr lang="en-GB" dirty="0"/>
              <a:t>Intermediate Report</a:t>
            </a:r>
          </a:p>
          <a:p>
            <a:pPr lvl="1"/>
            <a:r>
              <a:rPr lang="en-GB" dirty="0"/>
              <a:t>What </a:t>
            </a:r>
            <a:r>
              <a:rPr lang="en-GB" dirty="0" err="1"/>
              <a:t>refactorings</a:t>
            </a:r>
            <a:r>
              <a:rPr lang="en-GB" dirty="0"/>
              <a:t> are you planning to implement in the project</a:t>
            </a:r>
          </a:p>
          <a:p>
            <a:pPr lvl="1"/>
            <a:r>
              <a:rPr lang="en-GB" dirty="0"/>
              <a:t>Reasons why the </a:t>
            </a:r>
            <a:r>
              <a:rPr lang="en-GB" dirty="0" err="1"/>
              <a:t>refactorings</a:t>
            </a:r>
            <a:r>
              <a:rPr lang="en-GB" dirty="0"/>
              <a:t> are important for your goal</a:t>
            </a:r>
          </a:p>
          <a:p>
            <a:pPr lvl="1"/>
            <a:r>
              <a:rPr lang="en-GB" dirty="0"/>
              <a:t>Describe the planned refactoring activities</a:t>
            </a:r>
          </a:p>
          <a:p>
            <a:pPr lvl="1"/>
            <a:endParaRPr lang="en-GB" dirty="0"/>
          </a:p>
          <a:p>
            <a:r>
              <a:rPr lang="en-GB" dirty="0"/>
              <a:t>Final Report</a:t>
            </a:r>
          </a:p>
          <a:p>
            <a:pPr lvl="1"/>
            <a:r>
              <a:rPr lang="en-GB" dirty="0"/>
              <a:t>Same as the intermediate Report, but the </a:t>
            </a:r>
            <a:r>
              <a:rPr lang="en-GB" dirty="0" err="1"/>
              <a:t>refactorings</a:t>
            </a:r>
            <a:r>
              <a:rPr lang="en-GB" dirty="0"/>
              <a:t> must be “completed” by then</a:t>
            </a:r>
          </a:p>
          <a:p>
            <a:pPr lvl="1"/>
            <a:r>
              <a:rPr lang="en-GB" dirty="0"/>
              <a:t>Commits relating to the </a:t>
            </a:r>
            <a:r>
              <a:rPr lang="en-GB" dirty="0" err="1"/>
              <a:t>refactorings</a:t>
            </a:r>
            <a:r>
              <a:rPr lang="en-GB" dirty="0"/>
              <a:t> should be clearly labelled.</a:t>
            </a:r>
            <a:endParaRPr lang="en-BE" dirty="0"/>
          </a:p>
        </p:txBody>
      </p:sp>
    </p:spTree>
    <p:extLst>
      <p:ext uri="{BB962C8B-B14F-4D97-AF65-F5344CB8AC3E}">
        <p14:creationId xmlns:p14="http://schemas.microsoft.com/office/powerpoint/2010/main" val="1539455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DA03-CF2C-D768-06C2-F5A539C60F8F}"/>
              </a:ext>
            </a:extLst>
          </p:cNvPr>
          <p:cNvSpPr>
            <a:spLocks noGrp="1"/>
          </p:cNvSpPr>
          <p:nvPr>
            <p:ph type="title"/>
          </p:nvPr>
        </p:nvSpPr>
        <p:spPr/>
        <p:txBody>
          <a:bodyPr/>
          <a:lstStyle/>
          <a:p>
            <a:r>
              <a:rPr lang="en-BE" dirty="0"/>
              <a:t>How to identify refactoring targets</a:t>
            </a:r>
          </a:p>
        </p:txBody>
      </p:sp>
      <p:sp>
        <p:nvSpPr>
          <p:cNvPr id="3" name="Content Placeholder 2">
            <a:extLst>
              <a:ext uri="{FF2B5EF4-FFF2-40B4-BE49-F238E27FC236}">
                <a16:creationId xmlns:a16="http://schemas.microsoft.com/office/drawing/2014/main" id="{B63F6D1E-EFB5-8FA2-A919-D0627F12C681}"/>
              </a:ext>
            </a:extLst>
          </p:cNvPr>
          <p:cNvSpPr>
            <a:spLocks noGrp="1"/>
          </p:cNvSpPr>
          <p:nvPr>
            <p:ph idx="1"/>
          </p:nvPr>
        </p:nvSpPr>
        <p:spPr/>
        <p:txBody>
          <a:bodyPr>
            <a:normAutofit/>
          </a:bodyPr>
          <a:lstStyle/>
          <a:p>
            <a:pPr marL="0" indent="0">
              <a:buNone/>
            </a:pPr>
            <a:r>
              <a:rPr lang="en-GB" dirty="0"/>
              <a:t>“I wrote the original edition in 2000 when Refactoring was a little-known technique.” – Martin Fowler</a:t>
            </a:r>
          </a:p>
          <a:p>
            <a:pPr marL="0" indent="0">
              <a:buNone/>
            </a:pPr>
            <a:endParaRPr lang="en-GB" dirty="0"/>
          </a:p>
          <a:p>
            <a:r>
              <a:rPr lang="en-GB" dirty="0"/>
              <a:t>Refactoring is a very common practice that helps developers to complete maintenance tasks (i.e., implement new features and fix bugs) and eliminate various design and code smells</a:t>
            </a:r>
            <a:endParaRPr lang="en-BE" dirty="0"/>
          </a:p>
          <a:p>
            <a:r>
              <a:rPr lang="en-GB" dirty="0"/>
              <a:t>There are more than 80 types of </a:t>
            </a:r>
            <a:r>
              <a:rPr lang="en-GB" dirty="0" err="1"/>
              <a:t>refactorings</a:t>
            </a:r>
            <a:endParaRPr lang="en-GB" dirty="0"/>
          </a:p>
          <a:p>
            <a:r>
              <a:rPr lang="en-BE" dirty="0"/>
              <a:t>Some of the common refactorings:</a:t>
            </a:r>
          </a:p>
          <a:p>
            <a:pPr lvl="1"/>
            <a:r>
              <a:rPr lang="en-GB" dirty="0"/>
              <a:t>Moving a class, renaming an attribute, extracting a method</a:t>
            </a:r>
            <a:endParaRPr lang="en-BE" dirty="0"/>
          </a:p>
        </p:txBody>
      </p:sp>
    </p:spTree>
    <p:extLst>
      <p:ext uri="{BB962C8B-B14F-4D97-AF65-F5344CB8AC3E}">
        <p14:creationId xmlns:p14="http://schemas.microsoft.com/office/powerpoint/2010/main" val="414597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06075-75A8-A2A2-52C5-E26D17DDBDD7}"/>
              </a:ext>
            </a:extLst>
          </p:cNvPr>
          <p:cNvSpPr>
            <a:spLocks noGrp="1"/>
          </p:cNvSpPr>
          <p:nvPr>
            <p:ph type="title"/>
          </p:nvPr>
        </p:nvSpPr>
        <p:spPr/>
        <p:txBody>
          <a:bodyPr/>
          <a:lstStyle/>
          <a:p>
            <a:r>
              <a:rPr lang="en-GB" dirty="0"/>
              <a:t>Strategic Refactoring</a:t>
            </a:r>
            <a:endParaRPr lang="en-BE" dirty="0"/>
          </a:p>
        </p:txBody>
      </p:sp>
      <p:sp>
        <p:nvSpPr>
          <p:cNvPr id="3" name="Content Placeholder 2">
            <a:extLst>
              <a:ext uri="{FF2B5EF4-FFF2-40B4-BE49-F238E27FC236}">
                <a16:creationId xmlns:a16="http://schemas.microsoft.com/office/drawing/2014/main" id="{9A3131EC-AEA8-E9A4-F59C-2DE8325B0E38}"/>
              </a:ext>
            </a:extLst>
          </p:cNvPr>
          <p:cNvSpPr>
            <a:spLocks noGrp="1"/>
          </p:cNvSpPr>
          <p:nvPr>
            <p:ph idx="1"/>
          </p:nvPr>
        </p:nvSpPr>
        <p:spPr/>
        <p:txBody>
          <a:bodyPr/>
          <a:lstStyle/>
          <a:p>
            <a:r>
              <a:rPr lang="en-GB" dirty="0"/>
              <a:t>Strategic Refactoring is to apply refactoring for a particular design reason/goal</a:t>
            </a:r>
          </a:p>
          <a:p>
            <a:r>
              <a:rPr lang="en-GB" dirty="0"/>
              <a:t>Support a new feature/correction</a:t>
            </a:r>
          </a:p>
          <a:p>
            <a:r>
              <a:rPr lang="en-GB" dirty="0"/>
              <a:t>Solving a specific design problem</a:t>
            </a:r>
          </a:p>
          <a:p>
            <a:r>
              <a:rPr lang="en-GB" dirty="0"/>
              <a:t>“Refactor to Understand” (OORP, p.127)</a:t>
            </a:r>
          </a:p>
          <a:p>
            <a:r>
              <a:rPr lang="en-GB" dirty="0"/>
              <a:t>In this Reengineering Course, refactoring without reason/goal is meaningless. </a:t>
            </a:r>
          </a:p>
          <a:p>
            <a:r>
              <a:rPr lang="en-GB" dirty="0"/>
              <a:t>Please remember the pattern “Keep it Simple” (OORP, p.37) when planning refactoring activities.</a:t>
            </a:r>
            <a:endParaRPr lang="en-BE" dirty="0"/>
          </a:p>
        </p:txBody>
      </p:sp>
    </p:spTree>
    <p:extLst>
      <p:ext uri="{BB962C8B-B14F-4D97-AF65-F5344CB8AC3E}">
        <p14:creationId xmlns:p14="http://schemas.microsoft.com/office/powerpoint/2010/main" val="4243330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5DAFD-4731-BD7F-1A29-BD3E0E842E97}"/>
              </a:ext>
            </a:extLst>
          </p:cNvPr>
          <p:cNvSpPr>
            <a:spLocks noGrp="1"/>
          </p:cNvSpPr>
          <p:nvPr>
            <p:ph type="title"/>
          </p:nvPr>
        </p:nvSpPr>
        <p:spPr>
          <a:xfrm>
            <a:off x="838200" y="122237"/>
            <a:ext cx="10515600" cy="1325563"/>
          </a:xfrm>
        </p:spPr>
        <p:txBody>
          <a:bodyPr/>
          <a:lstStyle/>
          <a:p>
            <a:r>
              <a:rPr lang="en-BE" dirty="0"/>
              <a:t>Bad/Code Smells</a:t>
            </a:r>
          </a:p>
        </p:txBody>
      </p:sp>
      <p:pic>
        <p:nvPicPr>
          <p:cNvPr id="5" name="Picture 4" descr="Diagram&#10;&#10;Description automatically generated">
            <a:extLst>
              <a:ext uri="{FF2B5EF4-FFF2-40B4-BE49-F238E27FC236}">
                <a16:creationId xmlns:a16="http://schemas.microsoft.com/office/drawing/2014/main" id="{A43FF268-3276-749E-39F4-978F828C261C}"/>
              </a:ext>
            </a:extLst>
          </p:cNvPr>
          <p:cNvPicPr>
            <a:picLocks noChangeAspect="1"/>
          </p:cNvPicPr>
          <p:nvPr/>
        </p:nvPicPr>
        <p:blipFill>
          <a:blip r:embed="rId3"/>
          <a:stretch>
            <a:fillRect/>
          </a:stretch>
        </p:blipFill>
        <p:spPr>
          <a:xfrm>
            <a:off x="888425" y="1167580"/>
            <a:ext cx="4579335" cy="5049939"/>
          </a:xfrm>
          <a:prstGeom prst="rect">
            <a:avLst/>
          </a:prstGeom>
        </p:spPr>
      </p:pic>
      <p:sp>
        <p:nvSpPr>
          <p:cNvPr id="7" name="TextBox 6">
            <a:extLst>
              <a:ext uri="{FF2B5EF4-FFF2-40B4-BE49-F238E27FC236}">
                <a16:creationId xmlns:a16="http://schemas.microsoft.com/office/drawing/2014/main" id="{727A3EF4-C016-6877-2596-A3A166B72498}"/>
              </a:ext>
            </a:extLst>
          </p:cNvPr>
          <p:cNvSpPr txBox="1"/>
          <p:nvPr/>
        </p:nvSpPr>
        <p:spPr>
          <a:xfrm>
            <a:off x="5467760" y="1582340"/>
            <a:ext cx="6100762" cy="4801314"/>
          </a:xfrm>
          <a:prstGeom prst="rect">
            <a:avLst/>
          </a:prstGeom>
          <a:noFill/>
        </p:spPr>
        <p:txBody>
          <a:bodyPr wrap="square">
            <a:spAutoFit/>
          </a:bodyPr>
          <a:lstStyle/>
          <a:p>
            <a:pPr marL="285750" indent="-285750">
              <a:buFont typeface="Arial" panose="020B0604020202020204" pitchFamily="34" charset="0"/>
              <a:buChar char="•"/>
            </a:pPr>
            <a:r>
              <a:rPr lang="en-GB" sz="2400" b="0" i="0" dirty="0">
                <a:effectLst/>
              </a:rPr>
              <a:t>Code smells are the result of inexperience multiplied by tight deadlines, mismanagement, and nasty shortcuts taken during the development process.</a:t>
            </a:r>
          </a:p>
          <a:p>
            <a:pPr marL="285750" indent="-285750">
              <a:buFont typeface="Arial" panose="020B0604020202020204" pitchFamily="34" charset="0"/>
              <a:buChar char="•"/>
            </a:pPr>
            <a:endParaRPr lang="en-GB" sz="2400" b="0" i="0" dirty="0">
              <a:effectLst/>
            </a:endParaRPr>
          </a:p>
          <a:p>
            <a:pPr marL="285750" indent="-285750">
              <a:buFont typeface="Arial" panose="020B0604020202020204" pitchFamily="34" charset="0"/>
              <a:buChar char="•"/>
            </a:pPr>
            <a:r>
              <a:rPr lang="en-GB" sz="2400" b="0" i="0" dirty="0">
                <a:effectLst/>
              </a:rPr>
              <a:t>Code smells are a prime candidate for refactoring</a:t>
            </a:r>
          </a:p>
          <a:p>
            <a:pPr marL="285750" indent="-285750">
              <a:buFont typeface="Arial" panose="020B0604020202020204" pitchFamily="34" charset="0"/>
              <a:buChar char="•"/>
            </a:pPr>
            <a:endParaRPr lang="en-GB" sz="2400" b="0" i="0" dirty="0">
              <a:effectLst/>
            </a:endParaRPr>
          </a:p>
          <a:p>
            <a:pPr marL="285750" indent="-285750">
              <a:buFont typeface="Arial" panose="020B0604020202020204" pitchFamily="34" charset="0"/>
              <a:buChar char="•"/>
            </a:pPr>
            <a:r>
              <a:rPr lang="en-GB" sz="2400" dirty="0"/>
              <a:t>SonarQube is a nice tool for Smell detection</a:t>
            </a:r>
          </a:p>
          <a:p>
            <a:pPr marL="285750"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0" i="0" dirty="0">
                <a:effectLst/>
              </a:rPr>
              <a:t>In </a:t>
            </a:r>
            <a:r>
              <a:rPr lang="en-GB" sz="2400" b="0" i="0" dirty="0" err="1">
                <a:effectLst/>
              </a:rPr>
              <a:t>CodeScene</a:t>
            </a:r>
            <a:r>
              <a:rPr lang="en-GB" sz="2400" b="0" i="0" dirty="0">
                <a:effectLst/>
              </a:rPr>
              <a:t>, Only the paid version shows Smells</a:t>
            </a:r>
          </a:p>
          <a:p>
            <a:endParaRPr lang="en-BE" dirty="0"/>
          </a:p>
        </p:txBody>
      </p:sp>
      <p:sp>
        <p:nvSpPr>
          <p:cNvPr id="8" name="TextBox 7">
            <a:extLst>
              <a:ext uri="{FF2B5EF4-FFF2-40B4-BE49-F238E27FC236}">
                <a16:creationId xmlns:a16="http://schemas.microsoft.com/office/drawing/2014/main" id="{17CF6173-6A51-0E0D-F825-8264E4210A15}"/>
              </a:ext>
            </a:extLst>
          </p:cNvPr>
          <p:cNvSpPr txBox="1"/>
          <p:nvPr/>
        </p:nvSpPr>
        <p:spPr>
          <a:xfrm>
            <a:off x="995082" y="6217519"/>
            <a:ext cx="4249271" cy="369332"/>
          </a:xfrm>
          <a:prstGeom prst="rect">
            <a:avLst/>
          </a:prstGeom>
          <a:noFill/>
        </p:spPr>
        <p:txBody>
          <a:bodyPr wrap="square" rtlCol="0">
            <a:spAutoFit/>
          </a:bodyPr>
          <a:lstStyle/>
          <a:p>
            <a:r>
              <a:rPr lang="en-BE" dirty="0"/>
              <a:t>Disharmonies and their correlations</a:t>
            </a:r>
          </a:p>
        </p:txBody>
      </p:sp>
    </p:spTree>
    <p:extLst>
      <p:ext uri="{BB962C8B-B14F-4D97-AF65-F5344CB8AC3E}">
        <p14:creationId xmlns:p14="http://schemas.microsoft.com/office/powerpoint/2010/main" val="1805012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78536D-4B05-0AB5-CAB7-7E1CB48BE4BB}"/>
              </a:ext>
            </a:extLst>
          </p:cNvPr>
          <p:cNvSpPr>
            <a:spLocks noGrp="1"/>
          </p:cNvSpPr>
          <p:nvPr>
            <p:ph type="title"/>
          </p:nvPr>
        </p:nvSpPr>
        <p:spPr>
          <a:xfrm>
            <a:off x="838200" y="122237"/>
            <a:ext cx="10515600" cy="1325563"/>
          </a:xfrm>
        </p:spPr>
        <p:txBody>
          <a:bodyPr/>
          <a:lstStyle/>
          <a:p>
            <a:r>
              <a:rPr lang="en-BE" dirty="0"/>
              <a:t>Code Smell Example: God Class</a:t>
            </a:r>
          </a:p>
        </p:txBody>
      </p:sp>
      <p:sp>
        <p:nvSpPr>
          <p:cNvPr id="6" name="TextBox 5">
            <a:extLst>
              <a:ext uri="{FF2B5EF4-FFF2-40B4-BE49-F238E27FC236}">
                <a16:creationId xmlns:a16="http://schemas.microsoft.com/office/drawing/2014/main" id="{CC6627AE-98F4-140F-95EB-C20B8BEE7942}"/>
              </a:ext>
            </a:extLst>
          </p:cNvPr>
          <p:cNvSpPr txBox="1"/>
          <p:nvPr/>
        </p:nvSpPr>
        <p:spPr>
          <a:xfrm>
            <a:off x="995082" y="1720788"/>
            <a:ext cx="9977717" cy="2246769"/>
          </a:xfrm>
          <a:prstGeom prst="rect">
            <a:avLst/>
          </a:prstGeom>
          <a:noFill/>
        </p:spPr>
        <p:txBody>
          <a:bodyPr wrap="square">
            <a:spAutoFit/>
          </a:bodyPr>
          <a:lstStyle/>
          <a:p>
            <a:pPr marL="457200" indent="-457200">
              <a:buFont typeface="Arial" panose="020B0604020202020204" pitchFamily="34" charset="0"/>
              <a:buChar char="•"/>
            </a:pPr>
            <a:r>
              <a:rPr lang="en-BE" sz="2800" dirty="0"/>
              <a:t>A God Class is a class that is big on size and/or responsibilities, controlling too many objects.</a:t>
            </a:r>
          </a:p>
          <a:p>
            <a:pPr marL="457200" indent="-457200">
              <a:buFont typeface="Arial" panose="020B0604020202020204" pitchFamily="34" charset="0"/>
              <a:buChar char="•"/>
            </a:pPr>
            <a:r>
              <a:rPr lang="en-GB" sz="2800" dirty="0"/>
              <a:t>Refactoring solution: Extract/Split Class</a:t>
            </a:r>
          </a:p>
          <a:p>
            <a:pPr marL="457200" indent="-457200">
              <a:buFont typeface="Arial" panose="020B0604020202020204" pitchFamily="34" charset="0"/>
              <a:buChar char="•"/>
            </a:pPr>
            <a:r>
              <a:rPr lang="en-GB" sz="2800" dirty="0"/>
              <a:t>It is often possible to “split” a god class into two or more classes with a more clear and logical design</a:t>
            </a:r>
            <a:endParaRPr lang="en-BE" sz="2800" dirty="0"/>
          </a:p>
        </p:txBody>
      </p:sp>
    </p:spTree>
    <p:extLst>
      <p:ext uri="{BB962C8B-B14F-4D97-AF65-F5344CB8AC3E}">
        <p14:creationId xmlns:p14="http://schemas.microsoft.com/office/powerpoint/2010/main" val="17664966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xt&#10;&#10;Description automatically generated">
            <a:extLst>
              <a:ext uri="{FF2B5EF4-FFF2-40B4-BE49-F238E27FC236}">
                <a16:creationId xmlns:a16="http://schemas.microsoft.com/office/drawing/2014/main" id="{C113847B-7CBA-B8E0-AA81-9700458A9986}"/>
              </a:ext>
            </a:extLst>
          </p:cNvPr>
          <p:cNvPicPr>
            <a:picLocks noChangeAspect="1"/>
          </p:cNvPicPr>
          <p:nvPr/>
        </p:nvPicPr>
        <p:blipFill>
          <a:blip r:embed="rId3"/>
          <a:stretch>
            <a:fillRect/>
          </a:stretch>
        </p:blipFill>
        <p:spPr>
          <a:xfrm>
            <a:off x="1609725" y="1645438"/>
            <a:ext cx="7219950" cy="4847437"/>
          </a:xfrm>
          <a:prstGeom prst="rect">
            <a:avLst/>
          </a:prstGeom>
        </p:spPr>
      </p:pic>
      <p:sp>
        <p:nvSpPr>
          <p:cNvPr id="6" name="Title 1">
            <a:extLst>
              <a:ext uri="{FF2B5EF4-FFF2-40B4-BE49-F238E27FC236}">
                <a16:creationId xmlns:a16="http://schemas.microsoft.com/office/drawing/2014/main" id="{2242011D-9486-EC44-44D7-96642AA6AD1C}"/>
              </a:ext>
            </a:extLst>
          </p:cNvPr>
          <p:cNvSpPr>
            <a:spLocks noGrp="1"/>
          </p:cNvSpPr>
          <p:nvPr>
            <p:ph type="title"/>
          </p:nvPr>
        </p:nvSpPr>
        <p:spPr>
          <a:xfrm>
            <a:off x="838200" y="122237"/>
            <a:ext cx="10515600" cy="1325563"/>
          </a:xfrm>
        </p:spPr>
        <p:txBody>
          <a:bodyPr/>
          <a:lstStyle/>
          <a:p>
            <a:r>
              <a:rPr lang="en-BE" dirty="0"/>
              <a:t>Code Smell Example: God Class</a:t>
            </a:r>
          </a:p>
        </p:txBody>
      </p:sp>
    </p:spTree>
    <p:extLst>
      <p:ext uri="{BB962C8B-B14F-4D97-AF65-F5344CB8AC3E}">
        <p14:creationId xmlns:p14="http://schemas.microsoft.com/office/powerpoint/2010/main" val="1893185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B4537B68-D2A9-8B67-09C2-50C410499DBF}"/>
              </a:ext>
            </a:extLst>
          </p:cNvPr>
          <p:cNvPicPr>
            <a:picLocks noChangeAspect="1"/>
          </p:cNvPicPr>
          <p:nvPr/>
        </p:nvPicPr>
        <p:blipFill>
          <a:blip r:embed="rId3"/>
          <a:stretch>
            <a:fillRect/>
          </a:stretch>
        </p:blipFill>
        <p:spPr>
          <a:xfrm>
            <a:off x="289289" y="1947861"/>
            <a:ext cx="11613422" cy="3942171"/>
          </a:xfrm>
          <a:prstGeom prst="rect">
            <a:avLst/>
          </a:prstGeom>
        </p:spPr>
      </p:pic>
      <p:sp>
        <p:nvSpPr>
          <p:cNvPr id="6" name="Title 1">
            <a:extLst>
              <a:ext uri="{FF2B5EF4-FFF2-40B4-BE49-F238E27FC236}">
                <a16:creationId xmlns:a16="http://schemas.microsoft.com/office/drawing/2014/main" id="{30EF8890-AC10-746A-3E41-BA80D6B7C6C9}"/>
              </a:ext>
            </a:extLst>
          </p:cNvPr>
          <p:cNvSpPr>
            <a:spLocks noGrp="1"/>
          </p:cNvSpPr>
          <p:nvPr>
            <p:ph type="title"/>
          </p:nvPr>
        </p:nvSpPr>
        <p:spPr>
          <a:xfrm>
            <a:off x="838200" y="122237"/>
            <a:ext cx="10515600" cy="1325563"/>
          </a:xfrm>
        </p:spPr>
        <p:txBody>
          <a:bodyPr/>
          <a:lstStyle/>
          <a:p>
            <a:r>
              <a:rPr lang="en-BE" dirty="0"/>
              <a:t>Code Smell Example: God Class</a:t>
            </a:r>
          </a:p>
        </p:txBody>
      </p:sp>
    </p:spTree>
    <p:extLst>
      <p:ext uri="{BB962C8B-B14F-4D97-AF65-F5344CB8AC3E}">
        <p14:creationId xmlns:p14="http://schemas.microsoft.com/office/powerpoint/2010/main" val="2504883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4A2D3-AE72-6E57-5B69-9C7E8D6CDA59}"/>
              </a:ext>
            </a:extLst>
          </p:cNvPr>
          <p:cNvSpPr>
            <a:spLocks noGrp="1"/>
          </p:cNvSpPr>
          <p:nvPr>
            <p:ph type="title"/>
          </p:nvPr>
        </p:nvSpPr>
        <p:spPr>
          <a:xfrm>
            <a:off x="838200" y="365125"/>
            <a:ext cx="10515600" cy="804769"/>
          </a:xfrm>
        </p:spPr>
        <p:txBody>
          <a:bodyPr/>
          <a:lstStyle/>
          <a:p>
            <a:r>
              <a:rPr lang="en-GB" dirty="0"/>
              <a:t>Guidelines on How to Refactor</a:t>
            </a:r>
            <a:endParaRPr lang="en-BE" dirty="0"/>
          </a:p>
        </p:txBody>
      </p:sp>
      <p:sp>
        <p:nvSpPr>
          <p:cNvPr id="3" name="Content Placeholder 2">
            <a:extLst>
              <a:ext uri="{FF2B5EF4-FFF2-40B4-BE49-F238E27FC236}">
                <a16:creationId xmlns:a16="http://schemas.microsoft.com/office/drawing/2014/main" id="{3C1EC1A0-3A33-B9BF-CF17-D6F54F3E8F29}"/>
              </a:ext>
            </a:extLst>
          </p:cNvPr>
          <p:cNvSpPr>
            <a:spLocks noGrp="1"/>
          </p:cNvSpPr>
          <p:nvPr>
            <p:ph idx="1"/>
          </p:nvPr>
        </p:nvSpPr>
        <p:spPr/>
        <p:txBody>
          <a:bodyPr/>
          <a:lstStyle/>
          <a:p>
            <a:pPr marL="514350" indent="-514350">
              <a:buAutoNum type="arabicParenBoth"/>
            </a:pPr>
            <a:r>
              <a:rPr lang="en-GB" dirty="0"/>
              <a:t>Identify where (and when) to refactor </a:t>
            </a:r>
          </a:p>
          <a:p>
            <a:pPr marL="514350" indent="-514350">
              <a:buAutoNum type="arabicParenBoth"/>
            </a:pPr>
            <a:r>
              <a:rPr lang="en-GB" dirty="0"/>
              <a:t>Consider which refactoring(s) to apply </a:t>
            </a:r>
          </a:p>
          <a:p>
            <a:pPr marL="514350" indent="-514350">
              <a:buAutoNum type="arabicParenBoth"/>
            </a:pPr>
            <a:r>
              <a:rPr lang="en-GB" dirty="0"/>
              <a:t>Assure </a:t>
            </a:r>
            <a:r>
              <a:rPr lang="en-GB" dirty="0" err="1"/>
              <a:t>behavior</a:t>
            </a:r>
            <a:r>
              <a:rPr lang="en-GB" dirty="0"/>
              <a:t> preservation on the refactored artifact </a:t>
            </a:r>
          </a:p>
          <a:p>
            <a:pPr marL="514350" indent="-514350">
              <a:buAutoNum type="arabicParenBoth"/>
            </a:pPr>
            <a:r>
              <a:rPr lang="en-GB" dirty="0"/>
              <a:t>Perform the refactoring(s) </a:t>
            </a:r>
          </a:p>
          <a:p>
            <a:pPr marL="514350" indent="-514350">
              <a:buAutoNum type="arabicParenBoth"/>
            </a:pPr>
            <a:r>
              <a:rPr lang="en-GB" dirty="0"/>
              <a:t>Assess the effect of the refactoring on quality </a:t>
            </a:r>
          </a:p>
          <a:p>
            <a:pPr marL="514350" indent="-514350">
              <a:buAutoNum type="arabicParenBoth"/>
            </a:pPr>
            <a:r>
              <a:rPr lang="en-GB" dirty="0"/>
              <a:t>Maintain the system’s consistency among the refactored code and other software artifacts</a:t>
            </a:r>
            <a:endParaRPr lang="en-BE" dirty="0"/>
          </a:p>
        </p:txBody>
      </p:sp>
    </p:spTree>
    <p:extLst>
      <p:ext uri="{BB962C8B-B14F-4D97-AF65-F5344CB8AC3E}">
        <p14:creationId xmlns:p14="http://schemas.microsoft.com/office/powerpoint/2010/main" val="1200474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6174</TotalTime>
  <Words>3888</Words>
  <Application>Microsoft Macintosh PowerPoint</Application>
  <PresentationFormat>Widescreen</PresentationFormat>
  <Paragraphs>619</Paragraphs>
  <Slides>27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Candara</vt:lpstr>
      <vt:lpstr>Consolas</vt:lpstr>
      <vt:lpstr>Courier New</vt:lpstr>
      <vt:lpstr>Office Theme</vt:lpstr>
      <vt:lpstr>Refactoring Assistants</vt:lpstr>
      <vt:lpstr>Refactoring: change the internal structure of a code without compromising its external behaviour</vt:lpstr>
      <vt:lpstr>How to identify refactoring targets</vt:lpstr>
      <vt:lpstr>Strategic Refactoring</vt:lpstr>
      <vt:lpstr>Bad/Code Smells</vt:lpstr>
      <vt:lpstr>Code Smell Example: God Class</vt:lpstr>
      <vt:lpstr>Code Smell Example: God Class</vt:lpstr>
      <vt:lpstr>Code Smell Example: God Class</vt:lpstr>
      <vt:lpstr>Guidelines on How to Refactor</vt:lpstr>
      <vt:lpstr>How to detect Applied Refactorings</vt:lpstr>
      <vt:lpstr>There are many refactoring detection tools</vt:lpstr>
      <vt:lpstr>RefactoringMiner approach in a nutshell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Extract Method detection rule</vt:lpstr>
      <vt:lpstr>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Refactoring Assistants</dc:title>
  <dc:creator>John Businge</dc:creator>
  <cp:lastModifiedBy>John Businge</cp:lastModifiedBy>
  <cp:revision>4</cp:revision>
  <dcterms:created xsi:type="dcterms:W3CDTF">2022-08-06T11:59:11Z</dcterms:created>
  <dcterms:modified xsi:type="dcterms:W3CDTF">2022-09-12T18:14:12Z</dcterms:modified>
</cp:coreProperties>
</file>