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2" r:id="rId6"/>
    <p:sldId id="261" r:id="rId7"/>
    <p:sldId id="260" r:id="rId8"/>
    <p:sldId id="263" r:id="rId9"/>
    <p:sldId id="265" r:id="rId10"/>
    <p:sldId id="264" r:id="rId1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2"/>
    <p:restoredTop sz="87239"/>
  </p:normalViewPr>
  <p:slideViewPr>
    <p:cSldViewPr snapToGrid="0">
      <p:cViewPr varScale="1">
        <p:scale>
          <a:sx n="139" d="100"/>
          <a:sy n="139" d="100"/>
        </p:scale>
        <p:origin x="1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7</a:t>
            </a:fld>
            <a:endParaRPr lang="en-US"/>
          </a:p>
        </p:txBody>
      </p:sp>
    </p:spTree>
    <p:extLst>
      <p:ext uri="{BB962C8B-B14F-4D97-AF65-F5344CB8AC3E}">
        <p14:creationId xmlns:p14="http://schemas.microsoft.com/office/powerpoint/2010/main" val="39531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71" y="2433435"/>
            <a:ext cx="5404357" cy="36807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352294" y="6031860"/>
            <a:ext cx="7175754" cy="523220"/>
          </a:xfrm>
          <a:prstGeom prst="rect">
            <a:avLst/>
          </a:prstGeom>
          <a:noFill/>
        </p:spPr>
        <p:txBody>
          <a:bodyPr wrap="square">
            <a:spAutoFit/>
          </a:bodyPr>
          <a:lstStyle/>
          <a:p>
            <a:r>
              <a:rPr lang="en-GB" sz="1400" b="0" i="0" dirty="0">
                <a:solidFill>
                  <a:schemeClr val="tx1">
                    <a:lumMod val="75000"/>
                    <a:lumOff val="25000"/>
                  </a:schemeClr>
                </a:solidFill>
                <a:effectLst/>
                <a:latin typeface="gg sans"/>
              </a:rPr>
              <a:t>CC: Cannot Classify - The programming language is not supported by our tool. </a:t>
            </a:r>
          </a:p>
          <a:p>
            <a:r>
              <a:rPr lang="en-GB" sz="1400" b="0" i="0" dirty="0">
                <a:solidFill>
                  <a:schemeClr val="tx1">
                    <a:lumMod val="75000"/>
                    <a:lumOff val="25000"/>
                  </a:schemeClr>
                </a:solidFill>
                <a:effectLst/>
                <a:latin typeface="gg sans"/>
              </a:rPr>
              <a:t>NE: The developer used </a:t>
            </a:r>
            <a:r>
              <a:rPr lang="en-GB" sz="1400" b="0" i="0" dirty="0" err="1">
                <a:solidFill>
                  <a:schemeClr val="tx1">
                    <a:lumMod val="75000"/>
                    <a:lumOff val="25000"/>
                  </a:schemeClr>
                </a:solidFill>
                <a:effectLst/>
                <a:latin typeface="gg sans"/>
              </a:rPr>
              <a:t>ChatGPT</a:t>
            </a:r>
            <a:r>
              <a:rPr lang="en-GB" sz="1400" b="0" i="0" dirty="0">
                <a:solidFill>
                  <a:schemeClr val="tx1">
                    <a:lumMod val="75000"/>
                    <a:lumOff val="25000"/>
                  </a:schemeClr>
                </a:solidFill>
                <a:effectLst/>
                <a:latin typeface="gg sans"/>
              </a:rPr>
              <a:t> but no code snippet was suggested by </a:t>
            </a:r>
            <a:r>
              <a:rPr lang="en-GB" sz="1400" b="0" i="0" dirty="0" err="1">
                <a:solidFill>
                  <a:schemeClr val="tx1">
                    <a:lumMod val="75000"/>
                    <a:lumOff val="25000"/>
                  </a:schemeClr>
                </a:solidFill>
                <a:effectLst/>
                <a:latin typeface="gg sans"/>
              </a:rPr>
              <a:t>ChatGPT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2597426"/>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spTree>
    <p:extLst>
      <p:ext uri="{BB962C8B-B14F-4D97-AF65-F5344CB8AC3E}">
        <p14:creationId xmlns:p14="http://schemas.microsoft.com/office/powerpoint/2010/main" val="212775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6005489" cy="742122"/>
            <a:chOff x="2160104" y="92765"/>
            <a:chExt cx="6005489"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3" y="92765"/>
              <a:ext cx="5038080" cy="369332"/>
            </a:xfrm>
            <a:prstGeom prst="rect">
              <a:avLst/>
            </a:prstGeom>
            <a:noFill/>
            <a:ln w="28575">
              <a:solidFill>
                <a:srgbClr val="C00000"/>
              </a:solidFill>
            </a:ln>
          </p:spPr>
          <p:txBody>
            <a:bodyPr wrap="square" rtlCol="0">
              <a:spAutoFit/>
            </a:bodyPr>
            <a:lstStyle/>
            <a:p>
              <a:r>
                <a:rPr lang="en-US" b="1" dirty="0"/>
                <a:t>SE Task - Software maintenance – Code duplication</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3"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5290852" cy="36570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0800" y="2479048"/>
            <a:ext cx="5456408" cy="32223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tGPT Logo and symbol, meaning, history, PNG, brand">
            <a:extLst>
              <a:ext uri="{FF2B5EF4-FFF2-40B4-BE49-F238E27FC236}">
                <a16:creationId xmlns:a16="http://schemas.microsoft.com/office/drawing/2014/main" id="{550E2DAE-257A-2FCA-8A66-AADBD4C96C7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587" t="11595" r="29022" b="11884"/>
          <a:stretch/>
        </p:blipFill>
        <p:spPr bwMode="auto">
          <a:xfrm>
            <a:off x="2937372" y="796779"/>
            <a:ext cx="623942" cy="633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544568" y="5974281"/>
            <a:ext cx="3108960" cy="369332"/>
          </a:xfrm>
          <a:prstGeom prst="rect">
            <a:avLst/>
          </a:prstGeom>
          <a:noFill/>
        </p:spPr>
        <p:txBody>
          <a:bodyPr wrap="square" rtlCol="0">
            <a:spAutoFit/>
          </a:bodyPr>
          <a:lstStyle/>
          <a:p>
            <a:r>
              <a:rPr lang="en-US" dirty="0"/>
              <a:t>SE Task – Code Documentation</a:t>
            </a:r>
          </a:p>
        </p:txBody>
      </p:sp>
    </p:spTree>
    <p:extLst>
      <p:ext uri="{BB962C8B-B14F-4D97-AF65-F5344CB8AC3E}">
        <p14:creationId xmlns:p14="http://schemas.microsoft.com/office/powerpoint/2010/main" val="120699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C79F53-8242-EE25-2787-8DEF628AD78E}"/>
              </a:ext>
            </a:extLst>
          </p:cNvPr>
          <p:cNvSpPr txBox="1"/>
          <p:nvPr/>
        </p:nvSpPr>
        <p:spPr>
          <a:xfrm>
            <a:off x="1801368" y="2828836"/>
            <a:ext cx="8485632" cy="1200329"/>
          </a:xfrm>
          <a:prstGeom prst="rect">
            <a:avLst/>
          </a:prstGeom>
          <a:noFill/>
        </p:spPr>
        <p:txBody>
          <a:bodyPr wrap="square">
            <a:spAutoFit/>
          </a:bodyPr>
          <a:lstStyle/>
          <a:p>
            <a:pPr algn="l"/>
            <a:r>
              <a:rPr lang="en-GB" sz="2400" b="0" i="0" dirty="0">
                <a:solidFill>
                  <a:srgbClr val="333333"/>
                </a:solidFill>
                <a:effectLst/>
                <a:latin typeface="Helvetica Neue" panose="02000503000000020004" pitchFamily="2" charset="0"/>
              </a:rPr>
              <a:t>In instances where developers have incorporated the code provided by </a:t>
            </a:r>
            <a:r>
              <a:rPr lang="en-GB" sz="2400" b="0" i="0" dirty="0" err="1">
                <a:solidFill>
                  <a:srgbClr val="333333"/>
                </a:solidFill>
                <a:effectLst/>
                <a:latin typeface="Helvetica Neue" panose="02000503000000020004" pitchFamily="2" charset="0"/>
              </a:rPr>
              <a:t>ChatGPT</a:t>
            </a:r>
            <a:r>
              <a:rPr lang="en-GB" sz="2400" b="0" i="0" dirty="0">
                <a:solidFill>
                  <a:srgbClr val="333333"/>
                </a:solidFill>
                <a:effectLst/>
                <a:latin typeface="Helvetica Neue" panose="02000503000000020004" pitchFamily="2" charset="0"/>
              </a:rPr>
              <a:t> into their projects, to what extent do they modify this code prior to use?</a:t>
            </a:r>
          </a:p>
        </p:txBody>
      </p:sp>
    </p:spTree>
    <p:extLst>
      <p:ext uri="{BB962C8B-B14F-4D97-AF65-F5344CB8AC3E}">
        <p14:creationId xmlns:p14="http://schemas.microsoft.com/office/powerpoint/2010/main" val="17101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6DABF25-2F20-7408-FEB1-5E31204C36AE}"/>
              </a:ext>
            </a:extLst>
          </p:cNvPr>
          <p:cNvGrpSpPr/>
          <p:nvPr/>
        </p:nvGrpSpPr>
        <p:grpSpPr>
          <a:xfrm>
            <a:off x="3905759" y="1225726"/>
            <a:ext cx="7138487" cy="1144346"/>
            <a:chOff x="3905759" y="1225726"/>
            <a:chExt cx="7138487" cy="1144346"/>
          </a:xfrm>
        </p:grpSpPr>
        <p:cxnSp>
          <p:nvCxnSpPr>
            <p:cNvPr id="9" name="Straight Arrow Connector 8">
              <a:extLst>
                <a:ext uri="{FF2B5EF4-FFF2-40B4-BE49-F238E27FC236}">
                  <a16:creationId xmlns:a16="http://schemas.microsoft.com/office/drawing/2014/main" id="{D9B956EE-953B-67D6-F854-32310A19F2B9}"/>
                </a:ext>
              </a:extLst>
            </p:cNvPr>
            <p:cNvCxnSpPr>
              <a:cxnSpLocks/>
            </p:cNvCxnSpPr>
            <p:nvPr/>
          </p:nvCxnSpPr>
          <p:spPr>
            <a:xfrm flipV="1">
              <a:off x="4517136" y="2234506"/>
              <a:ext cx="6527110" cy="135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2" descr="GitHub logo and symbol, meaning, history, PNG">
              <a:extLst>
                <a:ext uri="{FF2B5EF4-FFF2-40B4-BE49-F238E27FC236}">
                  <a16:creationId xmlns:a16="http://schemas.microsoft.com/office/drawing/2014/main" id="{1053705D-73B2-4955-DEB8-51414C873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06" r="19303"/>
            <a:stretch/>
          </p:blipFill>
          <p:spPr bwMode="auto">
            <a:xfrm>
              <a:off x="3905759" y="1225726"/>
              <a:ext cx="965577" cy="8818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F4C6F016-C046-8D58-8B1C-DD83F3CB0685}"/>
              </a:ext>
            </a:extLst>
          </p:cNvPr>
          <p:cNvGrpSpPr/>
          <p:nvPr/>
        </p:nvGrpSpPr>
        <p:grpSpPr>
          <a:xfrm>
            <a:off x="6794987" y="1333490"/>
            <a:ext cx="620136" cy="774245"/>
            <a:chOff x="6794987" y="1333490"/>
            <a:chExt cx="620136" cy="774245"/>
          </a:xfrm>
        </p:grpSpPr>
        <p:grpSp>
          <p:nvGrpSpPr>
            <p:cNvPr id="20" name="Group 19">
              <a:extLst>
                <a:ext uri="{FF2B5EF4-FFF2-40B4-BE49-F238E27FC236}">
                  <a16:creationId xmlns:a16="http://schemas.microsoft.com/office/drawing/2014/main" id="{7B3896C6-5715-E153-7FB6-A401BC77B181}"/>
                </a:ext>
              </a:extLst>
            </p:cNvPr>
            <p:cNvGrpSpPr/>
            <p:nvPr/>
          </p:nvGrpSpPr>
          <p:grpSpPr>
            <a:xfrm>
              <a:off x="6838647" y="1333490"/>
              <a:ext cx="576476" cy="774245"/>
              <a:chOff x="6823982" y="1095479"/>
              <a:chExt cx="790388" cy="1004781"/>
            </a:xfrm>
          </p:grpSpPr>
          <p:pic>
            <p:nvPicPr>
              <p:cNvPr id="22" name="Picture 2" descr="Bug Report - Free technology icons">
                <a:extLst>
                  <a:ext uri="{FF2B5EF4-FFF2-40B4-BE49-F238E27FC236}">
                    <a16:creationId xmlns:a16="http://schemas.microsoft.com/office/drawing/2014/main" id="{D42A3747-0CBA-BF69-85F2-D0419558A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577" y="1460467"/>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1E21A7F-1CE5-14E1-FBC7-7670A068443C}"/>
                  </a:ext>
                </a:extLst>
              </p:cNvPr>
              <p:cNvSpPr txBox="1"/>
              <p:nvPr/>
            </p:nvSpPr>
            <p:spPr>
              <a:xfrm>
                <a:off x="6823982" y="1095479"/>
                <a:ext cx="775331" cy="479303"/>
              </a:xfrm>
              <a:prstGeom prst="rect">
                <a:avLst/>
              </a:prstGeom>
              <a:noFill/>
            </p:spPr>
            <p:txBody>
              <a:bodyPr wrap="square" rtlCol="0">
                <a:spAutoFit/>
              </a:bodyPr>
              <a:lstStyle/>
              <a:p>
                <a:r>
                  <a:rPr lang="en-BE" dirty="0"/>
                  <a:t>foo</a:t>
                </a:r>
              </a:p>
            </p:txBody>
          </p:sp>
        </p:grpSp>
        <p:pic>
          <p:nvPicPr>
            <p:cNvPr id="21" name="Picture 2" descr="Bug Report - Free technology icons">
              <a:extLst>
                <a:ext uri="{FF2B5EF4-FFF2-40B4-BE49-F238E27FC236}">
                  <a16:creationId xmlns:a16="http://schemas.microsoft.com/office/drawing/2014/main" id="{48E6EF01-D338-E652-29BD-0AF2121AB3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6794987" y="1877304"/>
              <a:ext cx="288017" cy="2302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68D3980F-4EE0-A74D-CA68-44C41999E6AB}"/>
              </a:ext>
            </a:extLst>
          </p:cNvPr>
          <p:cNvGrpSpPr/>
          <p:nvPr/>
        </p:nvGrpSpPr>
        <p:grpSpPr>
          <a:xfrm>
            <a:off x="6447936" y="2119530"/>
            <a:ext cx="3731200" cy="308699"/>
            <a:chOff x="6447936" y="2119530"/>
            <a:chExt cx="3731200" cy="308699"/>
          </a:xfrm>
        </p:grpSpPr>
        <p:sp>
          <p:nvSpPr>
            <p:cNvPr id="26" name="Oval 25">
              <a:extLst>
                <a:ext uri="{FF2B5EF4-FFF2-40B4-BE49-F238E27FC236}">
                  <a16:creationId xmlns:a16="http://schemas.microsoft.com/office/drawing/2014/main" id="{0A779FBC-0E04-2F17-E37C-1F193B631F89}"/>
                </a:ext>
              </a:extLst>
            </p:cNvPr>
            <p:cNvSpPr/>
            <p:nvPr/>
          </p:nvSpPr>
          <p:spPr>
            <a:xfrm>
              <a:off x="6447936" y="219597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Oval 26">
              <a:extLst>
                <a:ext uri="{FF2B5EF4-FFF2-40B4-BE49-F238E27FC236}">
                  <a16:creationId xmlns:a16="http://schemas.microsoft.com/office/drawing/2014/main" id="{7EC44764-6959-8766-D912-FFA16D4302E1}"/>
                </a:ext>
              </a:extLst>
            </p:cNvPr>
            <p:cNvSpPr/>
            <p:nvPr/>
          </p:nvSpPr>
          <p:spPr>
            <a:xfrm>
              <a:off x="7135231" y="217768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Oval 27">
              <a:extLst>
                <a:ext uri="{FF2B5EF4-FFF2-40B4-BE49-F238E27FC236}">
                  <a16:creationId xmlns:a16="http://schemas.microsoft.com/office/drawing/2014/main" id="{895D7D71-A330-F672-2D78-D8E52ADBB15B}"/>
                </a:ext>
              </a:extLst>
            </p:cNvPr>
            <p:cNvSpPr/>
            <p:nvPr/>
          </p:nvSpPr>
          <p:spPr>
            <a:xfrm>
              <a:off x="8549924" y="2148451"/>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Oval 28">
              <a:extLst>
                <a:ext uri="{FF2B5EF4-FFF2-40B4-BE49-F238E27FC236}">
                  <a16:creationId xmlns:a16="http://schemas.microsoft.com/office/drawing/2014/main" id="{7AD0F239-62FB-E82D-E5E0-DD2BC0C0ED9D}"/>
                </a:ext>
              </a:extLst>
            </p:cNvPr>
            <p:cNvSpPr/>
            <p:nvPr/>
          </p:nvSpPr>
          <p:spPr>
            <a:xfrm>
              <a:off x="9439470" y="2129424"/>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Oval 29">
              <a:extLst>
                <a:ext uri="{FF2B5EF4-FFF2-40B4-BE49-F238E27FC236}">
                  <a16:creationId xmlns:a16="http://schemas.microsoft.com/office/drawing/2014/main" id="{10AAA5B3-B889-7D14-5839-34EECCB50EF2}"/>
                </a:ext>
              </a:extLst>
            </p:cNvPr>
            <p:cNvSpPr/>
            <p:nvPr/>
          </p:nvSpPr>
          <p:spPr>
            <a:xfrm>
              <a:off x="9988304" y="2119530"/>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44" name="Group 43">
            <a:extLst>
              <a:ext uri="{FF2B5EF4-FFF2-40B4-BE49-F238E27FC236}">
                <a16:creationId xmlns:a16="http://schemas.microsoft.com/office/drawing/2014/main" id="{E417D640-F858-E249-31CB-B8350B7A5710}"/>
              </a:ext>
            </a:extLst>
          </p:cNvPr>
          <p:cNvGrpSpPr/>
          <p:nvPr/>
        </p:nvGrpSpPr>
        <p:grpSpPr>
          <a:xfrm>
            <a:off x="7493402" y="407241"/>
            <a:ext cx="1695859" cy="1886840"/>
            <a:chOff x="7493402" y="407241"/>
            <a:chExt cx="1695859" cy="1886840"/>
          </a:xfrm>
        </p:grpSpPr>
        <p:cxnSp>
          <p:nvCxnSpPr>
            <p:cNvPr id="45" name="Straight Arrow Connector 44">
              <a:extLst>
                <a:ext uri="{FF2B5EF4-FFF2-40B4-BE49-F238E27FC236}">
                  <a16:creationId xmlns:a16="http://schemas.microsoft.com/office/drawing/2014/main" id="{B54977F0-3006-1CE9-565F-B605388463A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6D6383AD-C0CE-2940-10B6-1628FDDDEEAC}"/>
                </a:ext>
              </a:extLst>
            </p:cNvPr>
            <p:cNvGrpSpPr/>
            <p:nvPr/>
          </p:nvGrpSpPr>
          <p:grpSpPr>
            <a:xfrm>
              <a:off x="7493402" y="407241"/>
              <a:ext cx="1695859" cy="1886840"/>
              <a:chOff x="7522568" y="406975"/>
              <a:chExt cx="1695859" cy="1886840"/>
            </a:xfrm>
          </p:grpSpPr>
          <p:sp>
            <p:nvSpPr>
              <p:cNvPr id="47" name="TextBox 46">
                <a:extLst>
                  <a:ext uri="{FF2B5EF4-FFF2-40B4-BE49-F238E27FC236}">
                    <a16:creationId xmlns:a16="http://schemas.microsoft.com/office/drawing/2014/main" id="{DBE12F62-43F4-95C0-D9FF-6E6B288DD97B}"/>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8" name="Group 47">
                <a:extLst>
                  <a:ext uri="{FF2B5EF4-FFF2-40B4-BE49-F238E27FC236}">
                    <a16:creationId xmlns:a16="http://schemas.microsoft.com/office/drawing/2014/main" id="{D4FC66C8-2664-D3BB-C960-2E6D078B1F4A}"/>
                  </a:ext>
                </a:extLst>
              </p:cNvPr>
              <p:cNvGrpSpPr/>
              <p:nvPr/>
            </p:nvGrpSpPr>
            <p:grpSpPr>
              <a:xfrm>
                <a:off x="7580502" y="406975"/>
                <a:ext cx="1637925" cy="1886840"/>
                <a:chOff x="7580502" y="406975"/>
                <a:chExt cx="1637925" cy="1886840"/>
              </a:xfrm>
            </p:grpSpPr>
            <p:grpSp>
              <p:nvGrpSpPr>
                <p:cNvPr id="51" name="Group 50">
                  <a:extLst>
                    <a:ext uri="{FF2B5EF4-FFF2-40B4-BE49-F238E27FC236}">
                      <a16:creationId xmlns:a16="http://schemas.microsoft.com/office/drawing/2014/main" id="{775A040F-6B83-10E5-5880-5E2E98A8FC6C}"/>
                    </a:ext>
                  </a:extLst>
                </p:cNvPr>
                <p:cNvGrpSpPr/>
                <p:nvPr/>
              </p:nvGrpSpPr>
              <p:grpSpPr>
                <a:xfrm>
                  <a:off x="8535921" y="406975"/>
                  <a:ext cx="682506" cy="870825"/>
                  <a:chOff x="8219466" y="1034845"/>
                  <a:chExt cx="740282" cy="1035443"/>
                </a:xfrm>
              </p:grpSpPr>
              <p:pic>
                <p:nvPicPr>
                  <p:cNvPr id="56" name="Picture 2" descr="Bug Report - Free technology icons">
                    <a:extLst>
                      <a:ext uri="{FF2B5EF4-FFF2-40B4-BE49-F238E27FC236}">
                        <a16:creationId xmlns:a16="http://schemas.microsoft.com/office/drawing/2014/main" id="{B233636D-E3A6-E3B7-F4AB-104D1E395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464" y="143049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FF77F376-7867-64B3-8CA6-A4594A00170D}"/>
                      </a:ext>
                    </a:extLst>
                  </p:cNvPr>
                  <p:cNvPicPr>
                    <a:picLocks noChangeAspect="1"/>
                  </p:cNvPicPr>
                  <p:nvPr/>
                </p:nvPicPr>
                <p:blipFill rotWithShape="1">
                  <a:blip r:embed="rId4"/>
                  <a:srcRect l="5953" t="10534" r="2533" b="6922"/>
                  <a:stretch/>
                </p:blipFill>
                <p:spPr>
                  <a:xfrm>
                    <a:off x="8548420" y="1700816"/>
                    <a:ext cx="411328" cy="329162"/>
                  </a:xfrm>
                  <a:prstGeom prst="rect">
                    <a:avLst/>
                  </a:prstGeom>
                </p:spPr>
              </p:pic>
              <p:sp>
                <p:nvSpPr>
                  <p:cNvPr id="58" name="TextBox 57">
                    <a:extLst>
                      <a:ext uri="{FF2B5EF4-FFF2-40B4-BE49-F238E27FC236}">
                        <a16:creationId xmlns:a16="http://schemas.microsoft.com/office/drawing/2014/main" id="{831D1145-E751-241D-FA0B-90A67DFA091E}"/>
                      </a:ext>
                    </a:extLst>
                  </p:cNvPr>
                  <p:cNvSpPr txBox="1"/>
                  <p:nvPr/>
                </p:nvSpPr>
                <p:spPr>
                  <a:xfrm>
                    <a:off x="8219466" y="1034845"/>
                    <a:ext cx="613366" cy="439149"/>
                  </a:xfrm>
                  <a:prstGeom prst="rect">
                    <a:avLst/>
                  </a:prstGeom>
                  <a:noFill/>
                </p:spPr>
                <p:txBody>
                  <a:bodyPr wrap="square" rtlCol="0">
                    <a:spAutoFit/>
                  </a:bodyPr>
                  <a:lstStyle/>
                  <a:p>
                    <a:r>
                      <a:rPr lang="en-BE" dirty="0"/>
                      <a:t>foo</a:t>
                    </a:r>
                  </a:p>
                </p:txBody>
              </p:sp>
            </p:grpSp>
            <p:cxnSp>
              <p:nvCxnSpPr>
                <p:cNvPr id="52" name="Straight Connector 51">
                  <a:extLst>
                    <a:ext uri="{FF2B5EF4-FFF2-40B4-BE49-F238E27FC236}">
                      <a16:creationId xmlns:a16="http://schemas.microsoft.com/office/drawing/2014/main" id="{767A5384-A857-62D5-09C2-158D1C89C8B4}"/>
                    </a:ext>
                  </a:extLst>
                </p:cNvPr>
                <p:cNvCxnSpPr>
                  <a:cxnSpLocks/>
                </p:cNvCxnSpPr>
                <p:nvPr/>
              </p:nvCxnSpPr>
              <p:spPr>
                <a:xfrm flipV="1">
                  <a:off x="7580502" y="1391741"/>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63A34CC-5231-FA30-70C7-0FF8AC45C5DC}"/>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3C76E6E-CB9B-D74E-E2D1-53EBAD0887DD}"/>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pic>
            <p:nvPicPr>
              <p:cNvPr id="49" name="Picture 2" descr="Bug Report - Free technology icons">
                <a:extLst>
                  <a:ext uri="{FF2B5EF4-FFF2-40B4-BE49-F238E27FC236}">
                    <a16:creationId xmlns:a16="http://schemas.microsoft.com/office/drawing/2014/main" id="{21B0EA5A-5C18-A631-6629-0C66B2A1B1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87" t="49067"/>
              <a:stretch/>
            </p:blipFill>
            <p:spPr bwMode="auto">
              <a:xfrm flipH="1">
                <a:off x="8396793" y="957435"/>
                <a:ext cx="373434" cy="29854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19AF7749-27C5-A6EC-8186-D06293B97C66}"/>
                  </a:ext>
                </a:extLst>
              </p:cNvPr>
              <p:cNvPicPr>
                <a:picLocks noChangeAspect="1"/>
              </p:cNvPicPr>
              <p:nvPr/>
            </p:nvPicPr>
            <p:blipFill rotWithShape="1">
              <a:blip r:embed="rId4"/>
              <a:srcRect l="5953" t="10534" r="2533" b="6922"/>
              <a:stretch/>
            </p:blipFill>
            <p:spPr>
              <a:xfrm>
                <a:off x="8391001" y="989512"/>
                <a:ext cx="379226" cy="276831"/>
              </a:xfrm>
              <a:prstGeom prst="rect">
                <a:avLst/>
              </a:prstGeom>
            </p:spPr>
          </p:pic>
        </p:grpSp>
      </p:grpSp>
      <p:pic>
        <p:nvPicPr>
          <p:cNvPr id="4098" name="Picture 2" descr="Source-Code Icons - Free SVG &amp; PNG Source-Code Images - Noun Project">
            <a:extLst>
              <a:ext uri="{FF2B5EF4-FFF2-40B4-BE49-F238E27FC236}">
                <a16:creationId xmlns:a16="http://schemas.microsoft.com/office/drawing/2014/main" id="{D9D3567F-20BD-B041-0E6E-D977930065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176" y="287223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495500A8-8BB1-9167-53A4-F50635766CE3}"/>
              </a:ext>
            </a:extLst>
          </p:cNvPr>
          <p:cNvGrpSpPr/>
          <p:nvPr/>
        </p:nvGrpSpPr>
        <p:grpSpPr>
          <a:xfrm>
            <a:off x="5687568" y="3195108"/>
            <a:ext cx="1447663" cy="1234664"/>
            <a:chOff x="5687568" y="3195108"/>
            <a:chExt cx="1447663" cy="1234664"/>
          </a:xfrm>
        </p:grpSpPr>
        <p:sp>
          <p:nvSpPr>
            <p:cNvPr id="65" name="Rectangle 64">
              <a:extLst>
                <a:ext uri="{FF2B5EF4-FFF2-40B4-BE49-F238E27FC236}">
                  <a16:creationId xmlns:a16="http://schemas.microsoft.com/office/drawing/2014/main" id="{0407ACF1-AAE8-A092-2F4A-91A49B034629}"/>
                </a:ext>
              </a:extLst>
            </p:cNvPr>
            <p:cNvSpPr/>
            <p:nvPr/>
          </p:nvSpPr>
          <p:spPr>
            <a:xfrm>
              <a:off x="5687568" y="3195108"/>
              <a:ext cx="1447663" cy="123466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AC8D91D7-A9F4-3CA6-0617-62D1E37C1BC5}"/>
                </a:ext>
              </a:extLst>
            </p:cNvPr>
            <p:cNvCxnSpPr/>
            <p:nvPr/>
          </p:nvCxnSpPr>
          <p:spPr>
            <a:xfrm>
              <a:off x="5861304" y="3584448"/>
              <a:ext cx="7591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941B44-9EA6-13A9-45E0-8527088CBE93}"/>
                </a:ext>
              </a:extLst>
            </p:cNvPr>
            <p:cNvCxnSpPr>
              <a:cxnSpLocks/>
            </p:cNvCxnSpPr>
            <p:nvPr/>
          </p:nvCxnSpPr>
          <p:spPr>
            <a:xfrm>
              <a:off x="6769060" y="3584448"/>
              <a:ext cx="3139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53DF982-029B-CFBC-F80E-A63803083884}"/>
                </a:ext>
              </a:extLst>
            </p:cNvPr>
            <p:cNvCxnSpPr>
              <a:cxnSpLocks/>
            </p:cNvCxnSpPr>
            <p:nvPr/>
          </p:nvCxnSpPr>
          <p:spPr>
            <a:xfrm>
              <a:off x="5861304" y="3407664"/>
              <a:ext cx="10647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17BBCD5-581C-2519-ED3A-92155E9D93CE}"/>
                </a:ext>
              </a:extLst>
            </p:cNvPr>
            <p:cNvCxnSpPr>
              <a:cxnSpLocks/>
            </p:cNvCxnSpPr>
            <p:nvPr/>
          </p:nvCxnSpPr>
          <p:spPr>
            <a:xfrm>
              <a:off x="5874912" y="3781044"/>
              <a:ext cx="6033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F34C14F-F848-65C5-1EFA-7112C4E6F0A8}"/>
                </a:ext>
              </a:extLst>
            </p:cNvPr>
            <p:cNvCxnSpPr>
              <a:cxnSpLocks/>
            </p:cNvCxnSpPr>
            <p:nvPr/>
          </p:nvCxnSpPr>
          <p:spPr>
            <a:xfrm>
              <a:off x="5873496" y="3979164"/>
              <a:ext cx="8955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A3C178-BE24-F245-77CB-40B0F9E9AAA7}"/>
                </a:ext>
              </a:extLst>
            </p:cNvPr>
            <p:cNvCxnSpPr>
              <a:cxnSpLocks/>
            </p:cNvCxnSpPr>
            <p:nvPr/>
          </p:nvCxnSpPr>
          <p:spPr>
            <a:xfrm>
              <a:off x="5873496" y="4158996"/>
              <a:ext cx="520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8857871-E779-4138-0ECB-443F99D5E2A3}"/>
                </a:ext>
              </a:extLst>
            </p:cNvPr>
            <p:cNvCxnSpPr>
              <a:cxnSpLocks/>
            </p:cNvCxnSpPr>
            <p:nvPr/>
          </p:nvCxnSpPr>
          <p:spPr>
            <a:xfrm>
              <a:off x="6612088" y="3781044"/>
              <a:ext cx="3139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Left Brace 80">
              <a:extLst>
                <a:ext uri="{FF2B5EF4-FFF2-40B4-BE49-F238E27FC236}">
                  <a16:creationId xmlns:a16="http://schemas.microsoft.com/office/drawing/2014/main" id="{BB39395A-C24E-E763-5F18-2FFB16C5FDE2}"/>
                </a:ext>
              </a:extLst>
            </p:cNvPr>
            <p:cNvSpPr/>
            <p:nvPr/>
          </p:nvSpPr>
          <p:spPr>
            <a:xfrm>
              <a:off x="5703373" y="3231684"/>
              <a:ext cx="93923" cy="14701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a:extLst>
                <a:ext uri="{FF2B5EF4-FFF2-40B4-BE49-F238E27FC236}">
                  <a16:creationId xmlns:a16="http://schemas.microsoft.com/office/drawing/2014/main" id="{EFDB32FA-DE66-1916-1853-F52570D9DBB3}"/>
                </a:ext>
              </a:extLst>
            </p:cNvPr>
            <p:cNvSpPr/>
            <p:nvPr/>
          </p:nvSpPr>
          <p:spPr>
            <a:xfrm rot="10635677">
              <a:off x="5750336" y="4208944"/>
              <a:ext cx="93923" cy="14701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0B0D1FFF-AE37-A8DF-1209-D819E5AEBE32}"/>
              </a:ext>
            </a:extLst>
          </p:cNvPr>
          <p:cNvGrpSpPr/>
          <p:nvPr/>
        </p:nvGrpSpPr>
        <p:grpSpPr>
          <a:xfrm>
            <a:off x="8137778" y="3163712"/>
            <a:ext cx="1447663" cy="1764904"/>
            <a:chOff x="5687568" y="3195108"/>
            <a:chExt cx="1447663" cy="1234664"/>
          </a:xfrm>
        </p:grpSpPr>
        <p:sp>
          <p:nvSpPr>
            <p:cNvPr id="85" name="Rectangle 84">
              <a:extLst>
                <a:ext uri="{FF2B5EF4-FFF2-40B4-BE49-F238E27FC236}">
                  <a16:creationId xmlns:a16="http://schemas.microsoft.com/office/drawing/2014/main" id="{B106F7B9-EA11-53A7-E1B0-01A78268CEF5}"/>
                </a:ext>
              </a:extLst>
            </p:cNvPr>
            <p:cNvSpPr/>
            <p:nvPr/>
          </p:nvSpPr>
          <p:spPr>
            <a:xfrm>
              <a:off x="5687568" y="3195108"/>
              <a:ext cx="1447663" cy="123466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DCEA860-59C0-7674-A450-38660670BB4F}"/>
                </a:ext>
              </a:extLst>
            </p:cNvPr>
            <p:cNvCxnSpPr/>
            <p:nvPr/>
          </p:nvCxnSpPr>
          <p:spPr>
            <a:xfrm>
              <a:off x="5861304" y="3584448"/>
              <a:ext cx="7591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B80EC4-7BDC-A9D7-0D92-B7C2230FE621}"/>
                </a:ext>
              </a:extLst>
            </p:cNvPr>
            <p:cNvCxnSpPr>
              <a:cxnSpLocks/>
            </p:cNvCxnSpPr>
            <p:nvPr/>
          </p:nvCxnSpPr>
          <p:spPr>
            <a:xfrm>
              <a:off x="6769060" y="3584448"/>
              <a:ext cx="3139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CF90F03-FE11-EBEF-B1F5-70AFD6E805E1}"/>
                </a:ext>
              </a:extLst>
            </p:cNvPr>
            <p:cNvCxnSpPr>
              <a:cxnSpLocks/>
            </p:cNvCxnSpPr>
            <p:nvPr/>
          </p:nvCxnSpPr>
          <p:spPr>
            <a:xfrm>
              <a:off x="5861304" y="3433252"/>
              <a:ext cx="10647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8A7404-6148-35B7-091C-32B7AA6CB514}"/>
                </a:ext>
              </a:extLst>
            </p:cNvPr>
            <p:cNvCxnSpPr>
              <a:cxnSpLocks/>
            </p:cNvCxnSpPr>
            <p:nvPr/>
          </p:nvCxnSpPr>
          <p:spPr>
            <a:xfrm>
              <a:off x="5874912" y="3781044"/>
              <a:ext cx="6033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AAB6B1B-3CF5-6C53-BC7A-E9A1ECB3BDC3}"/>
                </a:ext>
              </a:extLst>
            </p:cNvPr>
            <p:cNvCxnSpPr>
              <a:cxnSpLocks/>
            </p:cNvCxnSpPr>
            <p:nvPr/>
          </p:nvCxnSpPr>
          <p:spPr>
            <a:xfrm>
              <a:off x="5873496" y="3979164"/>
              <a:ext cx="8955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0A8749-F26E-EE9B-9938-A7F1309FD018}"/>
                </a:ext>
              </a:extLst>
            </p:cNvPr>
            <p:cNvCxnSpPr>
              <a:cxnSpLocks/>
            </p:cNvCxnSpPr>
            <p:nvPr/>
          </p:nvCxnSpPr>
          <p:spPr>
            <a:xfrm>
              <a:off x="5873496" y="4158996"/>
              <a:ext cx="520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D78F735-79CF-D573-E2C2-A41E7E45FB4A}"/>
                </a:ext>
              </a:extLst>
            </p:cNvPr>
            <p:cNvCxnSpPr>
              <a:cxnSpLocks/>
            </p:cNvCxnSpPr>
            <p:nvPr/>
          </p:nvCxnSpPr>
          <p:spPr>
            <a:xfrm>
              <a:off x="6612088" y="3781044"/>
              <a:ext cx="3139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Left Brace 92">
              <a:extLst>
                <a:ext uri="{FF2B5EF4-FFF2-40B4-BE49-F238E27FC236}">
                  <a16:creationId xmlns:a16="http://schemas.microsoft.com/office/drawing/2014/main" id="{3EF38231-E962-0880-EE57-BB36D8CFD8EF}"/>
                </a:ext>
              </a:extLst>
            </p:cNvPr>
            <p:cNvSpPr/>
            <p:nvPr/>
          </p:nvSpPr>
          <p:spPr>
            <a:xfrm>
              <a:off x="5703373" y="3231684"/>
              <a:ext cx="93923" cy="14701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e 93">
              <a:extLst>
                <a:ext uri="{FF2B5EF4-FFF2-40B4-BE49-F238E27FC236}">
                  <a16:creationId xmlns:a16="http://schemas.microsoft.com/office/drawing/2014/main" id="{51723A22-38C3-1392-C2E0-7DAD8505EDC5}"/>
                </a:ext>
              </a:extLst>
            </p:cNvPr>
            <p:cNvSpPr/>
            <p:nvPr/>
          </p:nvSpPr>
          <p:spPr>
            <a:xfrm rot="10635677">
              <a:off x="5750336" y="4208944"/>
              <a:ext cx="93923" cy="14701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5" name="TextBox 94">
            <a:extLst>
              <a:ext uri="{FF2B5EF4-FFF2-40B4-BE49-F238E27FC236}">
                <a16:creationId xmlns:a16="http://schemas.microsoft.com/office/drawing/2014/main" id="{25A8250A-2A52-515E-FBC8-5412A6DB900A}"/>
              </a:ext>
            </a:extLst>
          </p:cNvPr>
          <p:cNvSpPr txBox="1"/>
          <p:nvPr/>
        </p:nvSpPr>
        <p:spPr>
          <a:xfrm>
            <a:off x="5661772" y="2837985"/>
            <a:ext cx="786164" cy="461665"/>
          </a:xfrm>
          <a:prstGeom prst="rect">
            <a:avLst/>
          </a:prstGeom>
          <a:noFill/>
        </p:spPr>
        <p:txBody>
          <a:bodyPr wrap="square" rtlCol="0">
            <a:spAutoFit/>
          </a:bodyPr>
          <a:lstStyle/>
          <a:p>
            <a:r>
              <a:rPr lang="en-US" sz="2400" dirty="0"/>
              <a:t>Foo</a:t>
            </a:r>
          </a:p>
        </p:txBody>
      </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16280</TotalTime>
  <Words>307</Words>
  <Application>Microsoft Macintosh PowerPoint</Application>
  <PresentationFormat>Widescreen</PresentationFormat>
  <Paragraphs>31</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gg sans</vt:lpstr>
      <vt:lpstr>Helvetica</vt:lpstr>
      <vt:lpstr>Helvetica Neue</vt:lpstr>
      <vt:lpstr>Open Sans</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12</cp:revision>
  <dcterms:created xsi:type="dcterms:W3CDTF">2024-01-12T21:57:55Z</dcterms:created>
  <dcterms:modified xsi:type="dcterms:W3CDTF">2024-01-26T00:50:30Z</dcterms:modified>
</cp:coreProperties>
</file>