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03" r:id="rId3"/>
    <p:sldId id="290" r:id="rId4"/>
    <p:sldId id="301" r:id="rId5"/>
    <p:sldId id="257" r:id="rId6"/>
    <p:sldId id="259" r:id="rId7"/>
    <p:sldId id="258" r:id="rId8"/>
    <p:sldId id="291" r:id="rId9"/>
    <p:sldId id="284" r:id="rId10"/>
    <p:sldId id="285" r:id="rId11"/>
    <p:sldId id="292" r:id="rId12"/>
    <p:sldId id="293" r:id="rId13"/>
    <p:sldId id="266" r:id="rId14"/>
    <p:sldId id="294" r:id="rId15"/>
    <p:sldId id="295" r:id="rId16"/>
    <p:sldId id="269" r:id="rId17"/>
    <p:sldId id="296" r:id="rId18"/>
    <p:sldId id="272" r:id="rId19"/>
    <p:sldId id="297" r:id="rId20"/>
    <p:sldId id="273" r:id="rId21"/>
    <p:sldId id="298" r:id="rId22"/>
    <p:sldId id="276" r:id="rId23"/>
    <p:sldId id="260" r:id="rId24"/>
    <p:sldId id="270" r:id="rId25"/>
    <p:sldId id="279" r:id="rId26"/>
    <p:sldId id="286" r:id="rId27"/>
    <p:sldId id="261" r:id="rId28"/>
    <p:sldId id="262" r:id="rId29"/>
    <p:sldId id="275" r:id="rId30"/>
    <p:sldId id="264" r:id="rId31"/>
    <p:sldId id="265" r:id="rId32"/>
    <p:sldId id="267" r:id="rId33"/>
    <p:sldId id="263" r:id="rId34"/>
    <p:sldId id="268" r:id="rId35"/>
    <p:sldId id="274" r:id="rId36"/>
    <p:sldId id="277" r:id="rId37"/>
    <p:sldId id="287" r:id="rId38"/>
    <p:sldId id="299" r:id="rId39"/>
    <p:sldId id="300" r:id="rId4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0FF"/>
    <a:srgbClr val="17792D"/>
    <a:srgbClr val="165E61"/>
    <a:srgbClr val="E6E6E5"/>
    <a:srgbClr val="E7E6E5"/>
    <a:srgbClr val="EAE6E8"/>
    <a:srgbClr val="E6E0E0"/>
    <a:srgbClr val="15BE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p:restoredTop sz="68427"/>
  </p:normalViewPr>
  <p:slideViewPr>
    <p:cSldViewPr snapToGrid="0">
      <p:cViewPr varScale="1">
        <p:scale>
          <a:sx n="107" d="100"/>
          <a:sy n="107" d="100"/>
        </p:scale>
        <p:origin x="11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E49F-2095-0B40-AFFF-DDA00854E507}" type="datetimeFigureOut">
              <a:rPr lang="en-BE" smtClean="0"/>
              <a:t>29/01/2024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2266E-4AE0-3346-930D-BC097FD258CE}" type="slidenum">
              <a:rPr lang="en-BE" smtClean="0"/>
              <a:t>‹#›</a:t>
            </a:fld>
            <a:endParaRPr lang="en-BE"/>
          </a:p>
        </p:txBody>
      </p:sp>
    </p:spTree>
    <p:extLst>
      <p:ext uri="{BB962C8B-B14F-4D97-AF65-F5344CB8AC3E}">
        <p14:creationId xmlns:p14="http://schemas.microsoft.com/office/powerpoint/2010/main" val="354422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a:t>
            </a:fld>
            <a:endParaRPr lang="en-BE"/>
          </a:p>
        </p:txBody>
      </p:sp>
    </p:spTree>
    <p:extLst>
      <p:ext uri="{BB962C8B-B14F-4D97-AF65-F5344CB8AC3E}">
        <p14:creationId xmlns:p14="http://schemas.microsoft.com/office/powerpoint/2010/main" val="6510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302356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882136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you really expect that something could go wrong with such straightforward methods? These member functions are typically so simple that it would be foolish to write unit tests for them. Furthermore, usual getters and setters are implicitly tested by other and more important unit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20</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API with 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21</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medical accelerator disaster.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4</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Now let us look at boundary value analysis</a:t>
            </a:r>
          </a:p>
          <a:p>
            <a:pPr marL="228600" indent="-228600">
              <a:buFont typeface="+mj-lt"/>
              <a:buAutoNum type="arabicPeriod"/>
            </a:pPr>
            <a:r>
              <a:rPr lang="en-GB" dirty="0"/>
              <a:t>Many software bugs can be traced back to difficulties in the border areas of the equivalence classes, for example at the transition between two valid equivalence classes, between a valid and an invalid equivalence class, or due to an extreme value that was not taken into account.</a:t>
            </a:r>
          </a:p>
          <a:p>
            <a:pPr marL="228600" indent="-228600">
              <a:buFont typeface="+mj-lt"/>
              <a:buAutoNum type="arabicPeriod"/>
            </a:pPr>
            <a:r>
              <a:rPr lang="en-GB" dirty="0"/>
              <a:t>The result of such an analysis is useful to select the input values of a numerical parameter for the tests: min, min+1, nominal, max-1, max</a:t>
            </a:r>
          </a:p>
          <a:p>
            <a:pPr marL="228600" indent="-228600">
              <a:buFont typeface="+mj-lt"/>
              <a:buAutoNum type="arabicPeriod"/>
            </a:pPr>
            <a:r>
              <a:rPr lang="en-GB" dirty="0"/>
              <a:t>If the boundary values are determined and tested for each equivalence partition, then very good test coverage can be achieved in practice with relatively little effort.</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22</a:t>
            </a:fld>
            <a:endParaRPr lang="en-BE"/>
          </a:p>
        </p:txBody>
      </p:sp>
    </p:spTree>
    <p:extLst>
      <p:ext uri="{BB962C8B-B14F-4D97-AF65-F5344CB8AC3E}">
        <p14:creationId xmlns:p14="http://schemas.microsoft.com/office/powerpoint/2010/main" val="387783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24</a:t>
            </a:fld>
            <a:endParaRPr lang="en-BE"/>
          </a:p>
        </p:txBody>
      </p:sp>
    </p:spTree>
    <p:extLst>
      <p:ext uri="{BB962C8B-B14F-4D97-AF65-F5344CB8AC3E}">
        <p14:creationId xmlns:p14="http://schemas.microsoft.com/office/powerpoint/2010/main" val="490555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Finally it gives us the line numbers that did not have test cases. </a:t>
            </a:r>
          </a:p>
          <a:p>
            <a:pPr algn="l"/>
            <a:r>
              <a:rPr lang="en-GB" b="0" i="0" dirty="0">
                <a:solidFill>
                  <a:srgbClr val="333333"/>
                </a:solidFill>
                <a:effectLst/>
                <a:latin typeface="OpenSans"/>
              </a:rPr>
              <a:t>This info is critical because now we know where to concentrate our tests. </a:t>
            </a:r>
          </a:p>
          <a:p>
            <a:pPr algn="l"/>
            <a:r>
              <a:rPr lang="en-GB" b="0" i="0" dirty="0">
                <a:solidFill>
                  <a:srgbClr val="333333"/>
                </a:solidFill>
                <a:effectLst/>
                <a:latin typeface="OpenSans"/>
              </a:rPr>
              <a:t>We need to go write more test cases to cause those lines of code to be executed.</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25</a:t>
            </a:fld>
            <a:endParaRPr lang="en-BE"/>
          </a:p>
        </p:txBody>
      </p:sp>
    </p:spTree>
    <p:extLst>
      <p:ext uri="{BB962C8B-B14F-4D97-AF65-F5344CB8AC3E}">
        <p14:creationId xmlns:p14="http://schemas.microsoft.com/office/powerpoint/2010/main" val="3423947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100% test coverage only means that every line of code has been tested with some known good data. </a:t>
            </a:r>
          </a:p>
          <a:p>
            <a:pPr algn="l"/>
            <a:r>
              <a:rPr lang="en-GB" b="0" i="0" dirty="0">
                <a:solidFill>
                  <a:srgbClr val="333333"/>
                </a:solidFill>
                <a:effectLst/>
                <a:latin typeface="OpenSans"/>
              </a:rPr>
              <a:t>You can still pass bad data into your code and find bugs. </a:t>
            </a:r>
          </a:p>
          <a:p>
            <a:pPr algn="l"/>
            <a:r>
              <a:rPr lang="en-GB" b="0" i="0" dirty="0">
                <a:solidFill>
                  <a:srgbClr val="333333"/>
                </a:solidFill>
                <a:effectLst/>
                <a:latin typeface="OpenSans"/>
              </a:rPr>
              <a:t>So don't stop testing when your code cover reaches 100%. </a:t>
            </a:r>
          </a:p>
          <a:p>
            <a:pPr algn="l"/>
            <a:r>
              <a:rPr lang="en-GB" b="0" i="0" dirty="0">
                <a:solidFill>
                  <a:srgbClr val="333333"/>
                </a:solidFill>
                <a:effectLst/>
                <a:latin typeface="OpenSans"/>
              </a:rPr>
              <a:t>Keep challenging the integrity of your code with bad data and corner cases to make sure </a:t>
            </a:r>
          </a:p>
          <a:p>
            <a:pPr algn="l"/>
            <a:r>
              <a:rPr lang="en-GB" b="0" i="0" dirty="0">
                <a:solidFill>
                  <a:srgbClr val="333333"/>
                </a:solidFill>
                <a:effectLst/>
                <a:latin typeface="OpenSans"/>
              </a:rPr>
              <a:t>your code behaves as expected under both favourable and adverse conditions.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26</a:t>
            </a:fld>
            <a:endParaRPr lang="en-BE"/>
          </a:p>
        </p:txBody>
      </p:sp>
    </p:spTree>
    <p:extLst>
      <p:ext uri="{BB962C8B-B14F-4D97-AF65-F5344CB8AC3E}">
        <p14:creationId xmlns:p14="http://schemas.microsoft.com/office/powerpoint/2010/main" val="299402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BE" dirty="0"/>
              <a:t>e have a simple function foo with inputs - &gt; three booleans b1, b2, b3</a:t>
            </a:r>
          </a:p>
          <a:p>
            <a:r>
              <a:rPr lang="en-GB" dirty="0"/>
              <a:t>W</a:t>
            </a:r>
            <a:r>
              <a:rPr lang="en-BE" dirty="0"/>
              <a:t>e also have three if statements that manipulate the input</a:t>
            </a:r>
          </a:p>
        </p:txBody>
      </p:sp>
      <p:sp>
        <p:nvSpPr>
          <p:cNvPr id="4" name="Slide Number Placeholder 3"/>
          <p:cNvSpPr>
            <a:spLocks noGrp="1"/>
          </p:cNvSpPr>
          <p:nvPr>
            <p:ph type="sldNum" sz="quarter" idx="5"/>
          </p:nvPr>
        </p:nvSpPr>
        <p:spPr/>
        <p:txBody>
          <a:bodyPr/>
          <a:lstStyle/>
          <a:p>
            <a:fld id="{A042266E-4AE0-3346-930D-BC097FD258CE}" type="slidenum">
              <a:rPr lang="en-BE" smtClean="0"/>
              <a:t>27</a:t>
            </a:fld>
            <a:endParaRPr lang="en-BE"/>
          </a:p>
        </p:txBody>
      </p:sp>
    </p:spTree>
    <p:extLst>
      <p:ext uri="{BB962C8B-B14F-4D97-AF65-F5344CB8AC3E}">
        <p14:creationId xmlns:p14="http://schemas.microsoft.com/office/powerpoint/2010/main" val="3443431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E" dirty="0"/>
              <a:t>uppose we have a test case trying to assert if I call this function foo with </a:t>
            </a:r>
            <a:r>
              <a:rPr lang="en-BE" sz="1200" dirty="0">
                <a:latin typeface="Courier" pitchFamily="2" charset="0"/>
              </a:rPr>
              <a:t>ASSERT foo(0, true, true, true) </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28</a:t>
            </a:fld>
            <a:endParaRPr lang="en-BE"/>
          </a:p>
        </p:txBody>
      </p:sp>
    </p:spTree>
    <p:extLst>
      <p:ext uri="{BB962C8B-B14F-4D97-AF65-F5344CB8AC3E}">
        <p14:creationId xmlns:p14="http://schemas.microsoft.com/office/powerpoint/2010/main" val="685954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29</a:t>
            </a:fld>
            <a:endParaRPr lang="en-BE"/>
          </a:p>
        </p:txBody>
      </p:sp>
    </p:spTree>
    <p:extLst>
      <p:ext uri="{BB962C8B-B14F-4D97-AF65-F5344CB8AC3E}">
        <p14:creationId xmlns:p14="http://schemas.microsoft.com/office/powerpoint/2010/main" val="37047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30</a:t>
            </a:fld>
            <a:endParaRPr lang="en-BE"/>
          </a:p>
        </p:txBody>
      </p:sp>
    </p:spTree>
    <p:extLst>
      <p:ext uri="{BB962C8B-B14F-4D97-AF65-F5344CB8AC3E}">
        <p14:creationId xmlns:p14="http://schemas.microsoft.com/office/powerpoint/2010/main" val="56491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Branch every condition. </a:t>
            </a:r>
          </a:p>
          <a:p>
            <a:r>
              <a:rPr lang="en-GB" dirty="0"/>
              <a:t>All the different states of the condition (true or false) need to be tested.</a:t>
            </a:r>
            <a:endParaRPr lang="en-BE" dirty="0"/>
          </a:p>
          <a:p>
            <a:r>
              <a:rPr lang="en-GB" dirty="0"/>
              <a:t>T</a:t>
            </a:r>
            <a:r>
              <a:rPr lang="en-BE" dirty="0"/>
              <a:t>he TC needs to go inside the if and inside the else.</a:t>
            </a:r>
          </a:p>
          <a:p>
            <a:r>
              <a:rPr lang="en-BE" dirty="0"/>
              <a:t>In this case, we only have the only if and no else. </a:t>
            </a:r>
          </a:p>
        </p:txBody>
      </p:sp>
      <p:sp>
        <p:nvSpPr>
          <p:cNvPr id="4" name="Slide Number Placeholder 3"/>
          <p:cNvSpPr>
            <a:spLocks noGrp="1"/>
          </p:cNvSpPr>
          <p:nvPr>
            <p:ph type="sldNum" sz="quarter" idx="5"/>
          </p:nvPr>
        </p:nvSpPr>
        <p:spPr/>
        <p:txBody>
          <a:bodyPr/>
          <a:lstStyle/>
          <a:p>
            <a:fld id="{A042266E-4AE0-3346-930D-BC097FD258CE}" type="slidenum">
              <a:rPr lang="en-BE" smtClean="0"/>
              <a:t>31</a:t>
            </a:fld>
            <a:endParaRPr lang="en-BE"/>
          </a:p>
        </p:txBody>
      </p:sp>
    </p:spTree>
    <p:extLst>
      <p:ext uri="{BB962C8B-B14F-4D97-AF65-F5344CB8AC3E}">
        <p14:creationId xmlns:p14="http://schemas.microsoft.com/office/powerpoint/2010/main" val="1621768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32</a:t>
            </a:fld>
            <a:endParaRPr lang="en-BE"/>
          </a:p>
        </p:txBody>
      </p:sp>
    </p:spTree>
    <p:extLst>
      <p:ext uri="{BB962C8B-B14F-4D97-AF65-F5344CB8AC3E}">
        <p14:creationId xmlns:p14="http://schemas.microsoft.com/office/powerpoint/2010/main" val="264601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Source Sans Pro" panose="020B0503030403020204" pitchFamily="34" charset="0"/>
              </a:rPr>
              <a:t>Each level has a different scope, so different tests are run.</a:t>
            </a:r>
          </a:p>
          <a:p>
            <a:pPr marL="228600" indent="-228600" algn="l">
              <a:buFont typeface="+mj-lt"/>
              <a:buAutoNum type="arabicPeriod"/>
            </a:pPr>
            <a:r>
              <a:rPr lang="en-GB" b="0" i="0" dirty="0">
                <a:solidFill>
                  <a:srgbClr val="333333"/>
                </a:solidFill>
                <a:effectLst/>
                <a:latin typeface="OpenSans"/>
              </a:rPr>
              <a:t>At the lowest level is unit testing. </a:t>
            </a:r>
          </a:p>
          <a:p>
            <a:pPr marL="628650" lvl="1" indent="-171450" algn="l">
              <a:buFont typeface="Arial" panose="020B0604020202020204" pitchFamily="34" charset="0"/>
              <a:buChar char="•"/>
            </a:pPr>
            <a:r>
              <a:rPr lang="en-GB" b="0" i="0" dirty="0">
                <a:solidFill>
                  <a:srgbClr val="333333"/>
                </a:solidFill>
                <a:effectLst/>
                <a:latin typeface="OpenSans"/>
              </a:rPr>
              <a:t>At this level of the software testing process, you test individual units or components of a software system. </a:t>
            </a:r>
          </a:p>
          <a:p>
            <a:pPr marL="628650" lvl="1" indent="-171450" algn="l">
              <a:buFont typeface="Arial" panose="020B0604020202020204" pitchFamily="34" charset="0"/>
              <a:buChar char="•"/>
            </a:pPr>
            <a:r>
              <a:rPr lang="en-GB" b="0" i="0" dirty="0">
                <a:solidFill>
                  <a:srgbClr val="333333"/>
                </a:solidFill>
                <a:effectLst/>
                <a:latin typeface="OpenSans"/>
              </a:rPr>
              <a:t>The purpose of these tests is to validate that each unit performs as designed. </a:t>
            </a:r>
          </a:p>
          <a:p>
            <a:pPr marL="628650" lvl="1" indent="-171450" algn="l">
              <a:buFont typeface="Arial" panose="020B0604020202020204" pitchFamily="34" charset="0"/>
              <a:buChar char="•"/>
            </a:pPr>
            <a:r>
              <a:rPr lang="en-GB" b="0" i="0" dirty="0">
                <a:solidFill>
                  <a:srgbClr val="333333"/>
                </a:solidFill>
                <a:effectLst/>
                <a:latin typeface="OpenSans"/>
              </a:rPr>
              <a:t>these are the tests that run in the CI server when you integrate your code to let you know if you broke something</a:t>
            </a:r>
          </a:p>
          <a:p>
            <a:pPr marL="228600" lvl="0" indent="-228600" algn="l">
              <a:buFont typeface="+mj-lt"/>
              <a:buAutoNum type="arabicPeriod"/>
            </a:pPr>
            <a:r>
              <a:rPr lang="en-GB" b="0" i="0" dirty="0">
                <a:solidFill>
                  <a:srgbClr val="1F1F1F"/>
                </a:solidFill>
                <a:effectLst/>
                <a:latin typeface="Source Sans Pro" panose="020B0503030403020204" pitchFamily="34" charset="0"/>
              </a:rPr>
              <a:t>At the next level up is integration testing</a:t>
            </a:r>
          </a:p>
          <a:p>
            <a:pPr marL="685800" lvl="1" indent="-228600" algn="l">
              <a:buFont typeface="Arial" panose="020B0604020202020204" pitchFamily="34" charset="0"/>
              <a:buChar char="•"/>
            </a:pPr>
            <a:r>
              <a:rPr lang="en-GB" b="0" i="0" dirty="0">
                <a:solidFill>
                  <a:srgbClr val="333333"/>
                </a:solidFill>
                <a:effectLst/>
                <a:latin typeface="OpenSans"/>
              </a:rPr>
              <a:t>At this level of the software testing process, you’re combining individual units and testing them as a group. </a:t>
            </a:r>
          </a:p>
          <a:p>
            <a:pPr marL="685800" lvl="1" indent="-228600" algn="l">
              <a:buFont typeface="Arial" panose="020B0604020202020204" pitchFamily="34" charset="0"/>
              <a:buChar char="•"/>
            </a:pPr>
            <a:r>
              <a:rPr lang="en-GB" b="0" i="0" dirty="0">
                <a:solidFill>
                  <a:srgbClr val="333333"/>
                </a:solidFill>
                <a:effectLst/>
                <a:latin typeface="OpenSans"/>
              </a:rPr>
              <a:t>The purpose of this test is to expose flaws in the interaction between integrated units. </a:t>
            </a:r>
          </a:p>
          <a:p>
            <a:pPr marL="685800" lvl="1" indent="-228600" algn="l">
              <a:buFont typeface="Arial" panose="020B0604020202020204" pitchFamily="34" charset="0"/>
              <a:buChar char="•"/>
            </a:pPr>
            <a:r>
              <a:rPr lang="en-GB" b="0" i="0" dirty="0">
                <a:solidFill>
                  <a:srgbClr val="333333"/>
                </a:solidFill>
                <a:effectLst/>
                <a:latin typeface="OpenSans"/>
              </a:rPr>
              <a:t>At this level, you are testing several modules to make sure that they work together and see how they behave with various inputs.</a:t>
            </a:r>
          </a:p>
          <a:p>
            <a:pPr marL="228600" lvl="0" indent="-228600" algn="l">
              <a:buFont typeface="+mj-lt"/>
              <a:buAutoNum type="arabicPeriod"/>
            </a:pPr>
            <a:endParaRPr lang="en-GB" b="0" i="0" dirty="0">
              <a:solidFill>
                <a:srgbClr val="1F1F1F"/>
              </a:solidFill>
              <a:effectLst/>
              <a:latin typeface="Source Sans Pro" panose="020B0503030403020204" pitchFamily="34" charset="0"/>
            </a:endParaRPr>
          </a:p>
          <a:p>
            <a:pPr marL="228600" lvl="0" indent="-228600" algn="l">
              <a:buFont typeface="+mj-lt"/>
              <a:buAutoNum type="arabicPeriod"/>
            </a:pP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5</a:t>
            </a:fld>
            <a:endParaRPr lang="en-BE"/>
          </a:p>
        </p:txBody>
      </p:sp>
    </p:spTree>
    <p:extLst>
      <p:ext uri="{BB962C8B-B14F-4D97-AF65-F5344CB8AC3E}">
        <p14:creationId xmlns:p14="http://schemas.microsoft.com/office/powerpoint/2010/main" val="42178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As you can see, conditionals (and loops) make path coverage hard. We need to write a lot of tests</a:t>
            </a:r>
          </a:p>
          <a:p>
            <a:r>
              <a:rPr lang="en-BE" dirty="0"/>
              <a:t>We get an exponential number of paths on the number of conditionals tests. </a:t>
            </a:r>
          </a:p>
          <a:p>
            <a:r>
              <a:rPr lang="en-BE" dirty="0"/>
              <a:t>This is going to be very costly to test, but on the other hand, it could be that a bug is hidden in one of the paths</a:t>
            </a:r>
          </a:p>
          <a:p>
            <a:r>
              <a:rPr lang="en-BE" dirty="0"/>
              <a:t>We need path coverage to find certain bugs</a:t>
            </a:r>
          </a:p>
        </p:txBody>
      </p:sp>
      <p:sp>
        <p:nvSpPr>
          <p:cNvPr id="4" name="Slide Number Placeholder 3"/>
          <p:cNvSpPr>
            <a:spLocks noGrp="1"/>
          </p:cNvSpPr>
          <p:nvPr>
            <p:ph type="sldNum" sz="quarter" idx="5"/>
          </p:nvPr>
        </p:nvSpPr>
        <p:spPr/>
        <p:txBody>
          <a:bodyPr/>
          <a:lstStyle/>
          <a:p>
            <a:fld id="{A042266E-4AE0-3346-930D-BC097FD258CE}" type="slidenum">
              <a:rPr lang="en-BE" smtClean="0"/>
              <a:t>34</a:t>
            </a:fld>
            <a:endParaRPr lang="en-BE"/>
          </a:p>
        </p:txBody>
      </p:sp>
    </p:spTree>
    <p:extLst>
      <p:ext uri="{BB962C8B-B14F-4D97-AF65-F5344CB8AC3E}">
        <p14:creationId xmlns:p14="http://schemas.microsoft.com/office/powerpoint/2010/main" val="1649500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35</a:t>
            </a:fld>
            <a:endParaRPr lang="en-BE"/>
          </a:p>
        </p:txBody>
      </p:sp>
    </p:spTree>
    <p:extLst>
      <p:ext uri="{BB962C8B-B14F-4D97-AF65-F5344CB8AC3E}">
        <p14:creationId xmlns:p14="http://schemas.microsoft.com/office/powerpoint/2010/main" val="3800272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In TDD, you first write a test case for the code you wish you had.  You don’t start by writing the code. You write the test cases first. </a:t>
            </a:r>
          </a:p>
          <a:p>
            <a:pPr marL="228600" indent="-228600" algn="l">
              <a:buAutoNum type="arabicPeriod"/>
            </a:pPr>
            <a:r>
              <a:rPr lang="en-GB" b="0" i="0" dirty="0">
                <a:solidFill>
                  <a:srgbClr val="333333"/>
                </a:solidFill>
                <a:effectLst/>
                <a:latin typeface="OpenSans"/>
              </a:rPr>
              <a:t>Second, you write the code to make that test case pass. </a:t>
            </a:r>
          </a:p>
          <a:p>
            <a:pPr marL="228600" indent="-228600" algn="l">
              <a:buAutoNum type="arabicPeriod"/>
            </a:pPr>
            <a:r>
              <a:rPr lang="en-GB" b="0" i="0" dirty="0">
                <a:solidFill>
                  <a:srgbClr val="333333"/>
                </a:solidFill>
                <a:effectLst/>
                <a:latin typeface="OpenSans"/>
              </a:rPr>
              <a:t>And then third, you refactor the code to make it more robust, knowing that the test cases will let you know if you change the code’s behaviour.</a:t>
            </a:r>
          </a:p>
          <a:p>
            <a:pPr marL="228600" indent="-228600" algn="l">
              <a:buAutoNum type="arabicPeriod"/>
            </a:pPr>
            <a:r>
              <a:rPr lang="en-GB" b="0" i="0" dirty="0">
                <a:solidFill>
                  <a:srgbClr val="333333"/>
                </a:solidFill>
                <a:effectLst/>
                <a:latin typeface="OpenSans"/>
              </a:rPr>
              <a:t>And finally, refactor that code to make it more robust knowing that the test case will let you know if you change the behaviour of the code.</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36</a:t>
            </a:fld>
            <a:endParaRPr lang="en-BE"/>
          </a:p>
        </p:txBody>
      </p:sp>
    </p:spTree>
    <p:extLst>
      <p:ext uri="{BB962C8B-B14F-4D97-AF65-F5344CB8AC3E}">
        <p14:creationId xmlns:p14="http://schemas.microsoft.com/office/powerpoint/2010/main" val="3504422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 message is that you should look for a testing framework </a:t>
            </a:r>
          </a:p>
          <a:p>
            <a:pPr algn="l"/>
            <a:r>
              <a:rPr lang="en-GB" b="0" i="0" dirty="0">
                <a:solidFill>
                  <a:srgbClr val="333333"/>
                </a:solidFill>
                <a:effectLst/>
                <a:latin typeface="OpenSans"/>
              </a:rPr>
              <a:t>for the language that you are using and learn it. </a:t>
            </a:r>
          </a:p>
          <a:p>
            <a:pPr algn="l"/>
            <a:r>
              <a:rPr lang="en-GB" b="0" i="0" dirty="0">
                <a:solidFill>
                  <a:srgbClr val="333333"/>
                </a:solidFill>
                <a:effectLst/>
                <a:latin typeface="OpenSans"/>
              </a:rPr>
              <a:t>It will save you a lot of time because each one gives you the tools that you need  to properly test your code.</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37</a:t>
            </a:fld>
            <a:endParaRPr lang="en-BE"/>
          </a:p>
        </p:txBody>
      </p:sp>
    </p:spTree>
    <p:extLst>
      <p:ext uri="{BB962C8B-B14F-4D97-AF65-F5344CB8AC3E}">
        <p14:creationId xmlns:p14="http://schemas.microsoft.com/office/powerpoint/2010/main" val="317070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In this lab, we are going to focus on unit testing</a:t>
            </a:r>
          </a:p>
          <a:p>
            <a:r>
              <a:rPr lang="en-GB" b="0" i="0" dirty="0">
                <a:solidFill>
                  <a:srgbClr val="202124"/>
                </a:solidFill>
                <a:effectLst/>
                <a:latin typeface="Roboto" panose="020F0502020204030204" pitchFamily="34" charset="0"/>
              </a:rPr>
              <a:t>In unit testing, the focus is on</a:t>
            </a:r>
            <a:r>
              <a:rPr lang="en-GB" b="1" i="0" dirty="0">
                <a:solidFill>
                  <a:srgbClr val="202124"/>
                </a:solidFill>
                <a:effectLst/>
                <a:latin typeface="Roboto" panose="02000000000000000000" pitchFamily="2" charset="0"/>
              </a:rPr>
              <a:t> the smallest testable parts of an application, called units (an example is a method)</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6</a:t>
            </a:fld>
            <a:endParaRPr lang="en-BE"/>
          </a:p>
        </p:txBody>
      </p:sp>
    </p:spTree>
    <p:extLst>
      <p:ext uri="{BB962C8B-B14F-4D97-AF65-F5344CB8AC3E}">
        <p14:creationId xmlns:p14="http://schemas.microsoft.com/office/powerpoint/2010/main" val="171696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7</a:t>
            </a:fld>
            <a:endParaRPr lang="en-BE"/>
          </a:p>
        </p:txBody>
      </p:sp>
    </p:spTree>
    <p:extLst>
      <p:ext uri="{BB962C8B-B14F-4D97-AF65-F5344CB8AC3E}">
        <p14:creationId xmlns:p14="http://schemas.microsoft.com/office/powerpoint/2010/main" val="284403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8</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9</a:t>
            </a:fld>
            <a:endParaRPr lang="en-BE"/>
          </a:p>
        </p:txBody>
      </p:sp>
    </p:spTree>
    <p:extLst>
      <p:ext uri="{BB962C8B-B14F-4D97-AF65-F5344CB8AC3E}">
        <p14:creationId xmlns:p14="http://schemas.microsoft.com/office/powerpoint/2010/main" val="289531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r>
              <a:rPr lang="en-GB" b="0" i="0" dirty="0">
                <a:solidFill>
                  <a:srgbClr val="333333"/>
                </a:solidFill>
                <a:effectLst/>
                <a:latin typeface="OpenSans"/>
              </a:rPr>
              <a:t>1. First, we will import the </a:t>
            </a:r>
            <a:r>
              <a:rPr lang="en-GB" b="0" i="0" dirty="0" err="1">
                <a:solidFill>
                  <a:srgbClr val="333333"/>
                </a:solidFill>
                <a:effectLst/>
                <a:latin typeface="OpenSans"/>
              </a:rPr>
              <a:t>TestCase</a:t>
            </a:r>
            <a:r>
              <a:rPr lang="en-GB" b="0" i="0" dirty="0">
                <a:solidFill>
                  <a:srgbClr val="333333"/>
                </a:solidFill>
                <a:effectLst/>
                <a:latin typeface="OpenSans"/>
              </a:rPr>
              <a:t> and the Stack classes</a:t>
            </a:r>
          </a:p>
          <a:p>
            <a:pPr algn="l"/>
            <a:r>
              <a:rPr lang="en-GB" b="0" i="0" dirty="0">
                <a:solidFill>
                  <a:srgbClr val="333333"/>
                </a:solidFill>
                <a:effectLst/>
                <a:latin typeface="OpenSans"/>
              </a:rPr>
              <a:t>2. Write out class </a:t>
            </a:r>
            <a:r>
              <a:rPr lang="en-GB" b="0" i="0" dirty="0" err="1">
                <a:solidFill>
                  <a:srgbClr val="333333"/>
                </a:solidFill>
                <a:effectLst/>
                <a:latin typeface="OpenSans"/>
              </a:rPr>
              <a:t>StackTestCase</a:t>
            </a:r>
            <a:endParaRPr lang="en-GB" b="0" i="0" dirty="0">
              <a:solidFill>
                <a:srgbClr val="333333"/>
              </a:solidFill>
              <a:effectLst/>
              <a:latin typeface="OpenSans"/>
            </a:endParaRPr>
          </a:p>
          <a:p>
            <a:pPr algn="l"/>
            <a:r>
              <a:rPr lang="en-GB" b="0" i="0" dirty="0">
                <a:solidFill>
                  <a:srgbClr val="333333"/>
                </a:solidFill>
                <a:effectLst/>
                <a:latin typeface="OpenSans"/>
              </a:rPr>
              <a:t>3. Write the text Fixtures that allows you to specify the initial state of the of the system before a test case is run</a:t>
            </a:r>
          </a:p>
          <a:p>
            <a:pPr lvl="1" algn="l"/>
            <a:r>
              <a:rPr lang="en-GB" b="0" i="0" dirty="0" err="1">
                <a:solidFill>
                  <a:srgbClr val="1F1F1F"/>
                </a:solidFill>
                <a:effectLst/>
                <a:latin typeface="Source Sans Pro" panose="020B0503030403020204" pitchFamily="34" charset="0"/>
              </a:rPr>
              <a:t>setUp</a:t>
            </a:r>
            <a:r>
              <a:rPr lang="en-GB" b="0" i="0" dirty="0">
                <a:solidFill>
                  <a:srgbClr val="1F1F1F"/>
                </a:solidFill>
                <a:effectLst/>
                <a:latin typeface="Source Sans Pro" panose="020B0503030403020204" pitchFamily="34" charset="0"/>
              </a:rPr>
              <a:t>() is declaring an instance variable called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and assigning it to a new Stack.</a:t>
            </a:r>
          </a:p>
          <a:p>
            <a:pPr lvl="1" algn="l"/>
            <a:r>
              <a:rPr lang="en-GB" b="0" i="0" dirty="0" err="1">
                <a:solidFill>
                  <a:srgbClr val="1F1F1F"/>
                </a:solidFill>
                <a:effectLst/>
                <a:latin typeface="Source Sans Pro" panose="020B0503030403020204" pitchFamily="34" charset="0"/>
              </a:rPr>
              <a:t>tearDown</a:t>
            </a:r>
            <a:r>
              <a:rPr lang="en-GB" b="0" i="0" dirty="0">
                <a:solidFill>
                  <a:srgbClr val="1F1F1F"/>
                </a:solidFill>
                <a:effectLst/>
                <a:latin typeface="Source Sans Pro" panose="020B0503030403020204" pitchFamily="34" charset="0"/>
              </a:rPr>
              <a:t>() is setting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to None to make sure that it doesn’t get reused</a:t>
            </a:r>
          </a:p>
          <a:p>
            <a:pPr lvl="0" algn="l"/>
            <a:r>
              <a:rPr lang="en-GB" b="0" i="0" dirty="0">
                <a:solidFill>
                  <a:srgbClr val="1F1F1F"/>
                </a:solidFill>
                <a:effectLst/>
                <a:latin typeface="Source Sans Pro" panose="020B0503030403020204" pitchFamily="34" charset="0"/>
              </a:rPr>
              <a:t>4. Now we write our first Test Case </a:t>
            </a:r>
            <a:r>
              <a:rPr lang="en-GB" b="0" i="0" dirty="0" err="1">
                <a:solidFill>
                  <a:srgbClr val="1F1F1F"/>
                </a:solidFill>
                <a:effectLst/>
                <a:latin typeface="Source Sans Pro" panose="020B0503030403020204" pitchFamily="34" charset="0"/>
              </a:rPr>
              <a:t>test_push</a:t>
            </a:r>
            <a:r>
              <a:rPr lang="en-GB" b="0" i="0" dirty="0">
                <a:solidFill>
                  <a:srgbClr val="1F1F1F"/>
                </a:solidFill>
                <a:effectLst/>
                <a:latin typeface="Source Sans Pro" panose="020B0503030403020204" pitchFamily="34" charset="0"/>
              </a:rPr>
              <a:t>(self)</a:t>
            </a:r>
          </a:p>
          <a:p>
            <a:pPr marL="228600" lvl="0" indent="-228600" algn="l">
              <a:buAutoNum type="arabicPeriod" startAt="4"/>
            </a:pPr>
            <a:r>
              <a:rPr lang="en-GB" b="0" i="0" dirty="0">
                <a:solidFill>
                  <a:srgbClr val="1F1F1F"/>
                </a:solidFill>
                <a:effectLst/>
                <a:latin typeface="Source Sans Pro" panose="020B0503030403020204" pitchFamily="34" charset="0"/>
              </a:rPr>
              <a:t>When the program executes,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 Stack() will be called</a:t>
            </a:r>
          </a:p>
          <a:p>
            <a:pPr marL="228600" lvl="0" indent="-228600" algn="l">
              <a:buAutoNum type="arabicPeriod" startAt="4"/>
            </a:pPr>
            <a:r>
              <a:rPr lang="en-GB" b="0" i="0" dirty="0">
                <a:solidFill>
                  <a:srgbClr val="1F1F1F"/>
                </a:solidFill>
                <a:effectLst/>
                <a:latin typeface="Source Sans Pro" panose="020B0503030403020204" pitchFamily="34" charset="0"/>
              </a:rPr>
              <a:t>Next, </a:t>
            </a:r>
            <a:r>
              <a:rPr lang="en-GB" b="0" i="0" dirty="0" err="1">
                <a:solidFill>
                  <a:srgbClr val="1F1F1F"/>
                </a:solidFill>
                <a:effectLst/>
                <a:latin typeface="Source Sans Pro" panose="020B0503030403020204" pitchFamily="34" charset="0"/>
              </a:rPr>
              <a:t>self.stack.push</a:t>
            </a:r>
            <a:r>
              <a:rPr lang="en-GB" b="0" i="0" dirty="0">
                <a:solidFill>
                  <a:srgbClr val="1F1F1F"/>
                </a:solidFill>
                <a:effectLst/>
                <a:latin typeface="Source Sans Pro" panose="020B0503030403020204" pitchFamily="34" charset="0"/>
              </a:rPr>
              <a:t>(9) is called</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10</a:t>
            </a:fld>
            <a:endParaRPr lang="en-BE"/>
          </a:p>
        </p:txBody>
      </p:sp>
    </p:spTree>
    <p:extLst>
      <p:ext uri="{BB962C8B-B14F-4D97-AF65-F5344CB8AC3E}">
        <p14:creationId xmlns:p14="http://schemas.microsoft.com/office/powerpoint/2010/main" val="151642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412783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B482-83D2-1BB9-A6A6-5E4AB36AF5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1E8FB5FB-0E8A-C03F-6669-B75AF3E16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B6CE444-F2FD-389F-2035-AC923182FCA5}"/>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02143B15-BDBC-91DE-9142-934F1EDBB3A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AD9859-B8EB-8771-2D20-DE1B908BF47B}"/>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214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1BD3-EEB2-ACB8-5ED6-3221DB742738}"/>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2CB5D96-AC34-9077-3260-1FEB791408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63E4C5F-C776-189D-A712-134287E9304C}"/>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365264DF-0F02-7A1F-5B88-9A3EEACEF17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7956CE7-8F57-EB4B-B185-BF2F3F5F9BA0}"/>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4387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3F3D2-F0CF-30DB-F22B-0FFC29005B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52DB5E7-75ED-BAC0-7C36-438BD4EEDCD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36998CC-3007-83A2-3073-117EC7A296BD}"/>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3458A673-4DAC-8F13-1BDD-1D3173264BF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0C828E-B6D3-05F6-20F6-02978875E30C}"/>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14140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1295-7142-0B6B-6E00-BFFEF626541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D0A006A-9256-7734-58B3-10E742CDDA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674AF5-8CB7-9E3B-1BA2-5AAA32B76398}"/>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A6B55A85-C0DE-696A-5780-BF14D3DF34C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91DF43E-84CD-B7BE-3916-31DE59322B7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7652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87-D009-50B8-9392-B19D2FFA0A2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78CD6FC-DE72-B120-DF2B-C5F2804FE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A8CC72-3CD5-50BF-D1DD-DF3EC8525F20}"/>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0157D536-89B4-C579-C12C-7520379F64E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299BF08-131C-9308-A1AF-C8F6CAE102D8}"/>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04609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2AC2-EB12-C477-4E33-5D7344E384B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1E1F252-3644-49EC-5E17-668EB5D4FB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27F9121C-3A00-75CD-8720-CD03BB2B3A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018B8DB-214F-F98D-4ACA-CC970225A858}"/>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6" name="Footer Placeholder 5">
            <a:extLst>
              <a:ext uri="{FF2B5EF4-FFF2-40B4-BE49-F238E27FC236}">
                <a16:creationId xmlns:a16="http://schemas.microsoft.com/office/drawing/2014/main" id="{2B375275-39B3-00F9-CFBD-743562885A7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D7C964F-1BD9-E6FA-B2D4-007ADAC3E18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89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C462-017A-892F-0B98-295E2750C5C1}"/>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18F8AE6-6218-58C7-4D90-60F6C252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352071-1471-AFEA-1B49-262141A03E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C70D5BA-4A84-2F31-139A-A0E0DE9F1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DA24A5-7947-B0CC-D337-F05AD24801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CBD43668-AB97-7DAD-DC5C-CB2560D83517}"/>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8" name="Footer Placeholder 7">
            <a:extLst>
              <a:ext uri="{FF2B5EF4-FFF2-40B4-BE49-F238E27FC236}">
                <a16:creationId xmlns:a16="http://schemas.microsoft.com/office/drawing/2014/main" id="{22BC8192-AFCA-FBFC-53CB-7F7A887E556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E0BDE9B-66D4-5605-B638-172C681666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578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B7A6-B5A5-F925-C992-F8DF99DEC537}"/>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2EDCE359-D496-5CB4-00F4-36C4F1E9EE77}"/>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4" name="Footer Placeholder 3">
            <a:extLst>
              <a:ext uri="{FF2B5EF4-FFF2-40B4-BE49-F238E27FC236}">
                <a16:creationId xmlns:a16="http://schemas.microsoft.com/office/drawing/2014/main" id="{0F0287DE-DAD9-DC97-2812-CCA743956E71}"/>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EA0E79E-C868-9809-92D8-DC4A5977110F}"/>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540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97A9E-326A-22C1-3F7B-2D8438B6210A}"/>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3" name="Footer Placeholder 2">
            <a:extLst>
              <a:ext uri="{FF2B5EF4-FFF2-40B4-BE49-F238E27FC236}">
                <a16:creationId xmlns:a16="http://schemas.microsoft.com/office/drawing/2014/main" id="{95A21243-EF28-1E3F-E74F-60F085D473A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AAA4BF37-2D3F-CBF9-ADB4-F26F5DB59E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92701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FDAB-579E-A7D7-222D-4FCCBDFE72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36011809-1108-6741-2E53-6D535D0F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BA6E2EA1-8D2B-681F-CAE9-F770DA357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B660FE-41F7-CCA7-D80E-D102B4FC902E}"/>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6" name="Footer Placeholder 5">
            <a:extLst>
              <a:ext uri="{FF2B5EF4-FFF2-40B4-BE49-F238E27FC236}">
                <a16:creationId xmlns:a16="http://schemas.microsoft.com/office/drawing/2014/main" id="{9D3E257C-CCF7-A64C-EDBE-6CF0EF7CBEE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6FFB8C-89BB-CD0B-C8A5-479068BDDECD}"/>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54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3FA2-7BBE-9F6D-3E74-662F55B50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034DBB61-0EAE-29C1-8125-83CB385F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5A1588D3-7F95-1F61-2F7D-A5FDBE5F5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C39B04-09C3-D403-BCB6-8A1D4AE7668D}"/>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6" name="Footer Placeholder 5">
            <a:extLst>
              <a:ext uri="{FF2B5EF4-FFF2-40B4-BE49-F238E27FC236}">
                <a16:creationId xmlns:a16="http://schemas.microsoft.com/office/drawing/2014/main" id="{EEB61570-2831-6CE1-042A-49128815CDF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FFADE7A-B9AD-8B9D-F14F-613C7D1A1705}"/>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945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B2360-C51E-0D73-9E87-113268168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937453E-244F-D1E0-8B15-90DF28726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ABF4AB3-D618-5E91-164F-EE5C90A80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3CEA17C4-C9DF-9FB1-843B-21FEDA7C0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4043A1AB-303A-E215-77EA-9D10CF44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F719B-E104-854E-8A30-EB8DCB3A573D}" type="slidenum">
              <a:rPr lang="en-BE" smtClean="0"/>
              <a:t>‹#›</a:t>
            </a:fld>
            <a:endParaRPr lang="en-BE"/>
          </a:p>
        </p:txBody>
      </p:sp>
    </p:spTree>
    <p:extLst>
      <p:ext uri="{BB962C8B-B14F-4D97-AF65-F5344CB8AC3E}">
        <p14:creationId xmlns:p14="http://schemas.microsoft.com/office/powerpoint/2010/main" val="4241625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hyperlink" Target="https://link.springer.com/book/10.1007/978-1-4842-5949-8"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38.png"/><Relationship Id="rId3" Type="http://schemas.openxmlformats.org/officeDocument/2006/relationships/image" Target="../media/image30.png"/><Relationship Id="rId7" Type="http://schemas.openxmlformats.org/officeDocument/2006/relationships/image" Target="../media/image33.png"/><Relationship Id="rId12" Type="http://schemas.microsoft.com/office/2007/relationships/hdphoto" Target="../media/hdphoto1.wdp"/><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jpeg"/><Relationship Id="rId10"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3.png"/><Relationship Id="rId10" Type="http://schemas.openxmlformats.org/officeDocument/2006/relationships/image" Target="../media/image31.jpeg"/><Relationship Id="rId4" Type="http://schemas.openxmlformats.org/officeDocument/2006/relationships/image" Target="../media/image40.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0050-2532-F700-B142-D85398C86C85}"/>
              </a:ext>
            </a:extLst>
          </p:cNvPr>
          <p:cNvSpPr>
            <a:spLocks noGrp="1"/>
          </p:cNvSpPr>
          <p:nvPr>
            <p:ph type="ctrTitle"/>
          </p:nvPr>
        </p:nvSpPr>
        <p:spPr/>
        <p:txBody>
          <a:bodyPr/>
          <a:lstStyle/>
          <a:p>
            <a:r>
              <a:rPr lang="en-GB" dirty="0"/>
              <a:t>Dynamic Analysis: Testing</a:t>
            </a:r>
            <a:endParaRPr lang="en-BE" dirty="0"/>
          </a:p>
        </p:txBody>
      </p:sp>
      <p:sp>
        <p:nvSpPr>
          <p:cNvPr id="3" name="Subtitle 2">
            <a:extLst>
              <a:ext uri="{FF2B5EF4-FFF2-40B4-BE49-F238E27FC236}">
                <a16:creationId xmlns:a16="http://schemas.microsoft.com/office/drawing/2014/main" id="{E883DB0D-C5D4-6681-6C39-4C32595E9BD7}"/>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68020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A3A363-6438-A76F-4893-415DBF50ACD0}"/>
              </a:ext>
            </a:extLst>
          </p:cNvPr>
          <p:cNvSpPr/>
          <p:nvPr/>
        </p:nvSpPr>
        <p:spPr>
          <a:xfrm>
            <a:off x="740229" y="1201475"/>
            <a:ext cx="6572960" cy="5475095"/>
          </a:xfrm>
          <a:prstGeom prst="rect">
            <a:avLst/>
          </a:prstGeom>
          <a:solidFill>
            <a:srgbClr val="E6E6E5"/>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Test Case for push() and pop() function</a:t>
            </a:r>
          </a:p>
        </p:txBody>
      </p:sp>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31" t="25519" r="79765" b="27297"/>
          <a:stretch/>
        </p:blipFill>
        <p:spPr bwMode="auto">
          <a:xfrm>
            <a:off x="8563429" y="2249714"/>
            <a:ext cx="3105663"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990010" y="5262563"/>
            <a:ext cx="2165415" cy="660235"/>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t>9</a:t>
            </a:r>
          </a:p>
        </p:txBody>
      </p:sp>
      <p:grpSp>
        <p:nvGrpSpPr>
          <p:cNvPr id="37" name="Group 36">
            <a:extLst>
              <a:ext uri="{FF2B5EF4-FFF2-40B4-BE49-F238E27FC236}">
                <a16:creationId xmlns:a16="http://schemas.microsoft.com/office/drawing/2014/main" id="{C07019D3-365F-46B4-6451-B7797D121EC6}"/>
              </a:ext>
            </a:extLst>
          </p:cNvPr>
          <p:cNvGrpSpPr/>
          <p:nvPr/>
        </p:nvGrpSpPr>
        <p:grpSpPr>
          <a:xfrm>
            <a:off x="740228" y="1201476"/>
            <a:ext cx="6572960" cy="1193913"/>
            <a:chOff x="740228" y="1201476"/>
            <a:chExt cx="6572960" cy="1193913"/>
          </a:xfrm>
        </p:grpSpPr>
        <p:pic>
          <p:nvPicPr>
            <p:cNvPr id="21" name="Picture 20" descr="A screen shot of a computer program&#10;&#10;Description automatically generated">
              <a:extLst>
                <a:ext uri="{FF2B5EF4-FFF2-40B4-BE49-F238E27FC236}">
                  <a16:creationId xmlns:a16="http://schemas.microsoft.com/office/drawing/2014/main" id="{54BBE0A6-CAE7-BA79-26EC-4E10FE73A0CD}"/>
                </a:ext>
              </a:extLst>
            </p:cNvPr>
            <p:cNvPicPr>
              <a:picLocks noChangeAspect="1"/>
            </p:cNvPicPr>
            <p:nvPr/>
          </p:nvPicPr>
          <p:blipFill rotWithShape="1">
            <a:blip r:embed="rId4"/>
            <a:srcRect b="81255"/>
            <a:stretch/>
          </p:blipFill>
          <p:spPr>
            <a:xfrm>
              <a:off x="740228" y="1201476"/>
              <a:ext cx="6572960" cy="792051"/>
            </a:xfrm>
            <a:prstGeom prst="rect">
              <a:avLst/>
            </a:prstGeom>
          </p:spPr>
        </p:pic>
        <p:pic>
          <p:nvPicPr>
            <p:cNvPr id="23" name="Picture 22" descr="A screen shot of a computer program&#10;&#10;Description automatically generated">
              <a:extLst>
                <a:ext uri="{FF2B5EF4-FFF2-40B4-BE49-F238E27FC236}">
                  <a16:creationId xmlns:a16="http://schemas.microsoft.com/office/drawing/2014/main" id="{4042E892-5A63-8465-EE93-7E38429ACD4C}"/>
                </a:ext>
              </a:extLst>
            </p:cNvPr>
            <p:cNvPicPr>
              <a:picLocks noChangeAspect="1"/>
            </p:cNvPicPr>
            <p:nvPr/>
          </p:nvPicPr>
          <p:blipFill rotWithShape="1">
            <a:blip r:embed="rId4"/>
            <a:srcRect t="21281" b="68062"/>
            <a:stretch/>
          </p:blipFill>
          <p:spPr>
            <a:xfrm>
              <a:off x="740228" y="1945091"/>
              <a:ext cx="6572960" cy="450298"/>
            </a:xfrm>
            <a:prstGeom prst="rect">
              <a:avLst/>
            </a:prstGeom>
          </p:spPr>
        </p:pic>
      </p:grpSp>
      <p:pic>
        <p:nvPicPr>
          <p:cNvPr id="24" name="Picture 23" descr="A screen shot of a computer program&#10;&#10;Description automatically generated">
            <a:extLst>
              <a:ext uri="{FF2B5EF4-FFF2-40B4-BE49-F238E27FC236}">
                <a16:creationId xmlns:a16="http://schemas.microsoft.com/office/drawing/2014/main" id="{0BFDAF5B-97A6-8DE2-4265-506D0D97C234}"/>
              </a:ext>
            </a:extLst>
          </p:cNvPr>
          <p:cNvPicPr>
            <a:picLocks noChangeAspect="1"/>
          </p:cNvPicPr>
          <p:nvPr/>
        </p:nvPicPr>
        <p:blipFill rotWithShape="1">
          <a:blip r:embed="rId4"/>
          <a:srcRect t="68724"/>
          <a:stretch/>
        </p:blipFill>
        <p:spPr>
          <a:xfrm>
            <a:off x="732972" y="4067807"/>
            <a:ext cx="6572960" cy="1321579"/>
          </a:xfrm>
          <a:prstGeom prst="rect">
            <a:avLst/>
          </a:prstGeom>
        </p:spPr>
      </p:pic>
      <p:grpSp>
        <p:nvGrpSpPr>
          <p:cNvPr id="38" name="Group 37">
            <a:extLst>
              <a:ext uri="{FF2B5EF4-FFF2-40B4-BE49-F238E27FC236}">
                <a16:creationId xmlns:a16="http://schemas.microsoft.com/office/drawing/2014/main" id="{E22386CC-DCEE-40E9-C6E7-D1F2FB342FF9}"/>
              </a:ext>
            </a:extLst>
          </p:cNvPr>
          <p:cNvGrpSpPr/>
          <p:nvPr/>
        </p:nvGrpSpPr>
        <p:grpSpPr>
          <a:xfrm>
            <a:off x="732972" y="2385593"/>
            <a:ext cx="6572960" cy="1692745"/>
            <a:chOff x="732972" y="2385593"/>
            <a:chExt cx="6572960" cy="1692745"/>
          </a:xfrm>
        </p:grpSpPr>
        <p:pic>
          <p:nvPicPr>
            <p:cNvPr id="25" name="Picture 24" descr="A screen shot of a computer program&#10;&#10;Description automatically generated">
              <a:extLst>
                <a:ext uri="{FF2B5EF4-FFF2-40B4-BE49-F238E27FC236}">
                  <a16:creationId xmlns:a16="http://schemas.microsoft.com/office/drawing/2014/main" id="{B90C7D29-F965-DF14-E396-16796CF6DACB}"/>
                </a:ext>
              </a:extLst>
            </p:cNvPr>
            <p:cNvPicPr>
              <a:picLocks noChangeAspect="1"/>
            </p:cNvPicPr>
            <p:nvPr/>
          </p:nvPicPr>
          <p:blipFill rotWithShape="1">
            <a:blip r:embed="rId4"/>
            <a:srcRect t="29266" b="30674"/>
            <a:stretch/>
          </p:blipFill>
          <p:spPr>
            <a:xfrm>
              <a:off x="732972" y="2385593"/>
              <a:ext cx="6572960" cy="1692745"/>
            </a:xfrm>
            <a:prstGeom prst="rect">
              <a:avLst/>
            </a:prstGeom>
          </p:spPr>
        </p:pic>
        <p:sp>
          <p:nvSpPr>
            <p:cNvPr id="26" name="TextBox 25">
              <a:extLst>
                <a:ext uri="{FF2B5EF4-FFF2-40B4-BE49-F238E27FC236}">
                  <a16:creationId xmlns:a16="http://schemas.microsoft.com/office/drawing/2014/main" id="{6494E133-B8A9-B672-42C4-09D0445C392C}"/>
                </a:ext>
              </a:extLst>
            </p:cNvPr>
            <p:cNvSpPr txBox="1"/>
            <p:nvPr/>
          </p:nvSpPr>
          <p:spPr>
            <a:xfrm>
              <a:off x="5854307" y="3075803"/>
              <a:ext cx="1384497" cy="369332"/>
            </a:xfrm>
            <a:prstGeom prst="rect">
              <a:avLst/>
            </a:prstGeom>
            <a:noFill/>
            <a:ln w="28575">
              <a:solidFill>
                <a:srgbClr val="C00000"/>
              </a:solidFill>
            </a:ln>
          </p:spPr>
          <p:txBody>
            <a:bodyPr wrap="square" rtlCol="0">
              <a:spAutoFit/>
            </a:bodyPr>
            <a:lstStyle/>
            <a:p>
              <a:r>
                <a:rPr lang="en-BE" dirty="0"/>
                <a:t>Test Fixtures</a:t>
              </a:r>
            </a:p>
          </p:txBody>
        </p:sp>
      </p:grpSp>
      <p:pic>
        <p:nvPicPr>
          <p:cNvPr id="7" name="Picture 6" descr="A close up of text&#10;&#10;Description automatically generated">
            <a:extLst>
              <a:ext uri="{FF2B5EF4-FFF2-40B4-BE49-F238E27FC236}">
                <a16:creationId xmlns:a16="http://schemas.microsoft.com/office/drawing/2014/main" id="{48A19825-F79D-51F7-ADE3-9496C8ADF197}"/>
              </a:ext>
            </a:extLst>
          </p:cNvPr>
          <p:cNvPicPr>
            <a:picLocks noChangeAspect="1"/>
          </p:cNvPicPr>
          <p:nvPr/>
        </p:nvPicPr>
        <p:blipFill rotWithShape="1">
          <a:blip r:embed="rId5"/>
          <a:srcRect l="-539" t="4941" r="758"/>
          <a:stretch/>
        </p:blipFill>
        <p:spPr>
          <a:xfrm>
            <a:off x="697215" y="5389386"/>
            <a:ext cx="6608717" cy="1287184"/>
          </a:xfrm>
          <a:prstGeom prst="rect">
            <a:avLst/>
          </a:prstGeom>
        </p:spPr>
      </p:pic>
      <p:sp>
        <p:nvSpPr>
          <p:cNvPr id="9" name="Rectangle 8">
            <a:extLst>
              <a:ext uri="{FF2B5EF4-FFF2-40B4-BE49-F238E27FC236}">
                <a16:creationId xmlns:a16="http://schemas.microsoft.com/office/drawing/2014/main" id="{CD7EC01F-2B2F-8FBB-66DE-797D71E17B66}"/>
              </a:ext>
            </a:extLst>
          </p:cNvPr>
          <p:cNvSpPr/>
          <p:nvPr/>
        </p:nvSpPr>
        <p:spPr>
          <a:xfrm>
            <a:off x="1582057" y="2780623"/>
            <a:ext cx="3222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9">
            <a:extLst>
              <a:ext uri="{FF2B5EF4-FFF2-40B4-BE49-F238E27FC236}">
                <a16:creationId xmlns:a16="http://schemas.microsoft.com/office/drawing/2014/main" id="{CC1BECE8-F24E-18A4-50F0-84F1E098687C}"/>
              </a:ext>
            </a:extLst>
          </p:cNvPr>
          <p:cNvSpPr/>
          <p:nvPr/>
        </p:nvSpPr>
        <p:spPr>
          <a:xfrm>
            <a:off x="1698171" y="454940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6" name="Group 15">
            <a:extLst>
              <a:ext uri="{FF2B5EF4-FFF2-40B4-BE49-F238E27FC236}">
                <a16:creationId xmlns:a16="http://schemas.microsoft.com/office/drawing/2014/main" id="{3326240D-200B-D188-3FCE-65010A66C008}"/>
              </a:ext>
            </a:extLst>
          </p:cNvPr>
          <p:cNvGrpSpPr/>
          <p:nvPr/>
        </p:nvGrpSpPr>
        <p:grpSpPr>
          <a:xfrm>
            <a:off x="7707086" y="5209923"/>
            <a:ext cx="1282924" cy="523220"/>
            <a:chOff x="7707086" y="5209923"/>
            <a:chExt cx="1282924" cy="523220"/>
          </a:xfrm>
        </p:grpSpPr>
        <p:cxnSp>
          <p:nvCxnSpPr>
            <p:cNvPr id="12" name="Straight Arrow Connector 11">
              <a:extLst>
                <a:ext uri="{FF2B5EF4-FFF2-40B4-BE49-F238E27FC236}">
                  <a16:creationId xmlns:a16="http://schemas.microsoft.com/office/drawing/2014/main" id="{41116643-1B62-184D-B43E-9BB832DB01E7}"/>
                </a:ext>
              </a:extLst>
            </p:cNvPr>
            <p:cNvCxnSpPr>
              <a:cxnSpLocks/>
            </p:cNvCxnSpPr>
            <p:nvPr/>
          </p:nvCxnSpPr>
          <p:spPr>
            <a:xfrm>
              <a:off x="7707086" y="5733143"/>
              <a:ext cx="1282924" cy="0"/>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B308FA-D499-073F-4B7F-687977454258}"/>
                </a:ext>
              </a:extLst>
            </p:cNvPr>
            <p:cNvSpPr txBox="1"/>
            <p:nvPr/>
          </p:nvSpPr>
          <p:spPr>
            <a:xfrm>
              <a:off x="7740382" y="5209923"/>
              <a:ext cx="1103086" cy="523220"/>
            </a:xfrm>
            <a:prstGeom prst="rect">
              <a:avLst/>
            </a:prstGeom>
            <a:noFill/>
          </p:spPr>
          <p:txBody>
            <a:bodyPr wrap="square" rtlCol="0">
              <a:spAutoFit/>
            </a:bodyPr>
            <a:lstStyle/>
            <a:p>
              <a:r>
                <a:rPr lang="en-BE" sz="2800" dirty="0"/>
                <a:t>Peek</a:t>
              </a:r>
            </a:p>
          </p:txBody>
        </p:sp>
      </p:grpSp>
      <p:sp>
        <p:nvSpPr>
          <p:cNvPr id="15" name="Rectangle 14">
            <a:extLst>
              <a:ext uri="{FF2B5EF4-FFF2-40B4-BE49-F238E27FC236}">
                <a16:creationId xmlns:a16="http://schemas.microsoft.com/office/drawing/2014/main" id="{EACC2FCB-9E9D-FE8F-C798-C6371DF1E365}"/>
              </a:ext>
            </a:extLst>
          </p:cNvPr>
          <p:cNvSpPr/>
          <p:nvPr/>
        </p:nvSpPr>
        <p:spPr>
          <a:xfrm>
            <a:off x="1705427" y="4907787"/>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4492D876-AC37-F4FD-F75B-7C26F724C86F}"/>
              </a:ext>
            </a:extLst>
          </p:cNvPr>
          <p:cNvSpPr/>
          <p:nvPr/>
        </p:nvSpPr>
        <p:spPr>
          <a:xfrm>
            <a:off x="1669143" y="3689245"/>
            <a:ext cx="2743200"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1A58E162-5E72-460A-7493-F726F4191202}"/>
              </a:ext>
            </a:extLst>
          </p:cNvPr>
          <p:cNvSpPr/>
          <p:nvPr/>
        </p:nvSpPr>
        <p:spPr>
          <a:xfrm>
            <a:off x="1741714" y="567459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30" name="Group 29">
            <a:extLst>
              <a:ext uri="{FF2B5EF4-FFF2-40B4-BE49-F238E27FC236}">
                <a16:creationId xmlns:a16="http://schemas.microsoft.com/office/drawing/2014/main" id="{371EDBCE-5D01-89B5-1971-2B1904BDB529}"/>
              </a:ext>
            </a:extLst>
          </p:cNvPr>
          <p:cNvGrpSpPr/>
          <p:nvPr/>
        </p:nvGrpSpPr>
        <p:grpSpPr>
          <a:xfrm>
            <a:off x="9382291" y="3994924"/>
            <a:ext cx="972457" cy="1147955"/>
            <a:chOff x="9405257" y="3939022"/>
            <a:chExt cx="972457" cy="1147955"/>
          </a:xfrm>
        </p:grpSpPr>
        <p:cxnSp>
          <p:nvCxnSpPr>
            <p:cNvPr id="28" name="Straight Arrow Connector 27">
              <a:extLst>
                <a:ext uri="{FF2B5EF4-FFF2-40B4-BE49-F238E27FC236}">
                  <a16:creationId xmlns:a16="http://schemas.microsoft.com/office/drawing/2014/main" id="{5CFA94F0-7999-694F-E89A-9E0F7656AEEC}"/>
                </a:ext>
              </a:extLst>
            </p:cNvPr>
            <p:cNvCxnSpPr/>
            <p:nvPr/>
          </p:nvCxnSpPr>
          <p:spPr>
            <a:xfrm>
              <a:off x="9405257" y="3939022"/>
              <a:ext cx="0" cy="1147955"/>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8D43FC-843D-9050-6557-B50005810E7D}"/>
                </a:ext>
              </a:extLst>
            </p:cNvPr>
            <p:cNvSpPr txBox="1"/>
            <p:nvPr/>
          </p:nvSpPr>
          <p:spPr>
            <a:xfrm>
              <a:off x="9405257" y="4067807"/>
              <a:ext cx="972457" cy="523220"/>
            </a:xfrm>
            <a:prstGeom prst="rect">
              <a:avLst/>
            </a:prstGeom>
            <a:noFill/>
          </p:spPr>
          <p:txBody>
            <a:bodyPr wrap="square" rtlCol="0">
              <a:spAutoFit/>
            </a:bodyPr>
            <a:lstStyle/>
            <a:p>
              <a:r>
                <a:rPr lang="en-BE" sz="2800" dirty="0"/>
                <a:t>Push</a:t>
              </a:r>
            </a:p>
          </p:txBody>
        </p:sp>
      </p:grpSp>
      <p:grpSp>
        <p:nvGrpSpPr>
          <p:cNvPr id="36" name="Group 35">
            <a:extLst>
              <a:ext uri="{FF2B5EF4-FFF2-40B4-BE49-F238E27FC236}">
                <a16:creationId xmlns:a16="http://schemas.microsoft.com/office/drawing/2014/main" id="{8C0EB4EF-C2D9-0C90-5674-197010ED4DC6}"/>
              </a:ext>
            </a:extLst>
          </p:cNvPr>
          <p:cNvGrpSpPr/>
          <p:nvPr/>
        </p:nvGrpSpPr>
        <p:grpSpPr>
          <a:xfrm>
            <a:off x="10399486" y="4067807"/>
            <a:ext cx="755939" cy="1002191"/>
            <a:chOff x="10399486" y="4067807"/>
            <a:chExt cx="755939" cy="1002191"/>
          </a:xfrm>
        </p:grpSpPr>
        <p:cxnSp>
          <p:nvCxnSpPr>
            <p:cNvPr id="31" name="Straight Arrow Connector 30">
              <a:extLst>
                <a:ext uri="{FF2B5EF4-FFF2-40B4-BE49-F238E27FC236}">
                  <a16:creationId xmlns:a16="http://schemas.microsoft.com/office/drawing/2014/main" id="{031BF666-E697-F018-007E-0B9EDD585168}"/>
                </a:ext>
              </a:extLst>
            </p:cNvPr>
            <p:cNvCxnSpPr>
              <a:cxnSpLocks/>
            </p:cNvCxnSpPr>
            <p:nvPr/>
          </p:nvCxnSpPr>
          <p:spPr>
            <a:xfrm flipV="1">
              <a:off x="10399486" y="4067807"/>
              <a:ext cx="0" cy="1002191"/>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07F7911-E4B7-DDA5-7EBB-73BD13FA44E1}"/>
                </a:ext>
              </a:extLst>
            </p:cNvPr>
            <p:cNvSpPr txBox="1"/>
            <p:nvPr/>
          </p:nvSpPr>
          <p:spPr>
            <a:xfrm>
              <a:off x="10444225" y="4428528"/>
              <a:ext cx="711200" cy="461665"/>
            </a:xfrm>
            <a:prstGeom prst="rect">
              <a:avLst/>
            </a:prstGeom>
            <a:noFill/>
          </p:spPr>
          <p:txBody>
            <a:bodyPr wrap="square" rtlCol="0">
              <a:spAutoFit/>
            </a:bodyPr>
            <a:lstStyle/>
            <a:p>
              <a:r>
                <a:rPr lang="en-BE" sz="2400" dirty="0"/>
                <a:t>Pop</a:t>
              </a:r>
            </a:p>
          </p:txBody>
        </p:sp>
      </p:grpSp>
      <p:sp>
        <p:nvSpPr>
          <p:cNvPr id="34" name="Rectangle 33">
            <a:extLst>
              <a:ext uri="{FF2B5EF4-FFF2-40B4-BE49-F238E27FC236}">
                <a16:creationId xmlns:a16="http://schemas.microsoft.com/office/drawing/2014/main" id="{F159244F-51F0-5FC8-6131-D323FFD50A78}"/>
              </a:ext>
            </a:extLst>
          </p:cNvPr>
          <p:cNvSpPr/>
          <p:nvPr/>
        </p:nvSpPr>
        <p:spPr>
          <a:xfrm>
            <a:off x="1741714" y="6012661"/>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ectangle 34">
            <a:extLst>
              <a:ext uri="{FF2B5EF4-FFF2-40B4-BE49-F238E27FC236}">
                <a16:creationId xmlns:a16="http://schemas.microsoft.com/office/drawing/2014/main" id="{77BE238C-AD24-69E0-AC8F-E78673B04138}"/>
              </a:ext>
            </a:extLst>
          </p:cNvPr>
          <p:cNvSpPr/>
          <p:nvPr/>
        </p:nvSpPr>
        <p:spPr>
          <a:xfrm>
            <a:off x="1734457" y="6339675"/>
            <a:ext cx="5521287" cy="29595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D0F0BBB1-C4B9-9C61-C301-6E7DA24360C8}"/>
              </a:ext>
            </a:extLst>
          </p:cNvPr>
          <p:cNvSpPr txBox="1"/>
          <p:nvPr/>
        </p:nvSpPr>
        <p:spPr>
          <a:xfrm>
            <a:off x="7570644" y="843448"/>
            <a:ext cx="4470936" cy="1184940"/>
          </a:xfrm>
          <a:prstGeom prst="rect">
            <a:avLst/>
          </a:prstGeom>
          <a:noFill/>
          <a:ln w="28575">
            <a:solidFill>
              <a:srgbClr val="C00000"/>
            </a:solidFill>
          </a:ln>
        </p:spPr>
        <p:txBody>
          <a:bodyPr wrap="square" rtlCol="0">
            <a:spAutoFit/>
          </a:bodyPr>
          <a:lstStyle/>
          <a:p>
            <a:r>
              <a:rPr lang="en-US" sz="1500" b="1" dirty="0"/>
              <a:t>Test Fixtures</a:t>
            </a:r>
            <a:r>
              <a:rPr lang="en-US" sz="1500" dirty="0"/>
              <a:t>: Specify initial state of the of the testcase.</a:t>
            </a:r>
          </a:p>
          <a:p>
            <a:pPr marL="285750" indent="-285750">
              <a:buFont typeface="Arial" panose="020B0604020202020204" pitchFamily="34" charset="0"/>
              <a:buChar char="•"/>
            </a:pPr>
            <a:r>
              <a:rPr lang="en-GB" sz="1400" b="1" dirty="0" err="1">
                <a:solidFill>
                  <a:srgbClr val="1F1F1F"/>
                </a:solidFill>
                <a:latin typeface="Source Sans Pro" panose="020B0503030403020204" pitchFamily="34" charset="0"/>
              </a:rPr>
              <a:t>setUp</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is declaring an instance variable called </a:t>
            </a:r>
            <a:r>
              <a:rPr lang="en-GB" sz="1400" b="1" dirty="0" err="1">
                <a:solidFill>
                  <a:srgbClr val="1F1F1F"/>
                </a:solidFill>
                <a:latin typeface="Source Sans Pro" panose="020B0503030403020204" pitchFamily="34" charset="0"/>
              </a:rPr>
              <a:t>self.stack</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and assigning it to a new Stack.</a:t>
            </a:r>
          </a:p>
          <a:p>
            <a:pPr marL="285750" indent="-285750">
              <a:buFont typeface="Arial" panose="020B0604020202020204" pitchFamily="34" charset="0"/>
              <a:buChar char="•"/>
            </a:pPr>
            <a:r>
              <a:rPr lang="en-GB" sz="1400" b="1" dirty="0" err="1">
                <a:solidFill>
                  <a:srgbClr val="1F1F1F"/>
                </a:solidFill>
                <a:latin typeface="Source Sans Pro" panose="020B0503030403020204" pitchFamily="34" charset="0"/>
              </a:rPr>
              <a:t>tearDown</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is setting </a:t>
            </a:r>
            <a:r>
              <a:rPr lang="en-GB" sz="1400" b="1" dirty="0" err="1">
                <a:solidFill>
                  <a:srgbClr val="1F1F1F"/>
                </a:solidFill>
                <a:latin typeface="Source Sans Pro" panose="020B0503030403020204" pitchFamily="34" charset="0"/>
              </a:rPr>
              <a:t>self.stack</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to None to make sure that it doesn’t get reused</a:t>
            </a:r>
          </a:p>
        </p:txBody>
      </p:sp>
    </p:spTree>
    <p:extLst>
      <p:ext uri="{BB962C8B-B14F-4D97-AF65-F5344CB8AC3E}">
        <p14:creationId xmlns:p14="http://schemas.microsoft.com/office/powerpoint/2010/main" val="3177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2" nodeType="click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9"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9"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grpId="1"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9" presetClass="exit" presetSubtype="0" fill="hold" nodeType="withEffect">
                                  <p:stCondLst>
                                    <p:cond delay="0"/>
                                  </p:stCondLst>
                                  <p:childTnLst>
                                    <p:animEffect transition="out" filter="dissolve">
                                      <p:cBhvr>
                                        <p:cTn id="61" dur="500"/>
                                        <p:tgtEl>
                                          <p:spTgt spid="1028"/>
                                        </p:tgtEl>
                                      </p:cBhvr>
                                    </p:animEffect>
                                    <p:set>
                                      <p:cBhvr>
                                        <p:cTn id="62" dur="1" fill="hold">
                                          <p:stCondLst>
                                            <p:cond delay="499"/>
                                          </p:stCondLst>
                                        </p:cTn>
                                        <p:tgtEl>
                                          <p:spTgt spid="1028"/>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3"/>
                                        </p:tgtEl>
                                      </p:cBhvr>
                                    </p:animEffect>
                                    <p:set>
                                      <p:cBhvr>
                                        <p:cTn id="65" dur="1" fill="hold">
                                          <p:stCondLst>
                                            <p:cond delay="499"/>
                                          </p:stCondLst>
                                        </p:cTn>
                                        <p:tgtEl>
                                          <p:spTgt spid="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grpId="2" nodeType="clickEffect">
                                  <p:stCondLst>
                                    <p:cond delay="0"/>
                                  </p:stCondLst>
                                  <p:childTnLst>
                                    <p:animEffect transition="out" filter="dissolv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9" presetClass="entr" presetSubtype="0"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dissolve">
                                      <p:cBhvr>
                                        <p:cTn id="79" dur="500"/>
                                        <p:tgtEl>
                                          <p:spTgt spid="1028"/>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3" nodeType="clickEffect">
                                  <p:stCondLst>
                                    <p:cond delay="0"/>
                                  </p:stCondLst>
                                  <p:childTnLst>
                                    <p:animEffect transition="out" filter="dissolve">
                                      <p:cBhvr>
                                        <p:cTn id="83" dur="500"/>
                                        <p:tgtEl>
                                          <p:spTgt spid="9"/>
                                        </p:tgtEl>
                                      </p:cBhvr>
                                    </p:animEffect>
                                    <p:set>
                                      <p:cBhvr>
                                        <p:cTn id="84" dur="1" fill="hold">
                                          <p:stCondLst>
                                            <p:cond delay="499"/>
                                          </p:stCondLst>
                                        </p:cTn>
                                        <p:tgtEl>
                                          <p:spTgt spid="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par>
                                <p:cTn id="87" presetID="9"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dissolve">
                                      <p:cBhvr>
                                        <p:cTn id="89" dur="500"/>
                                        <p:tgtEl>
                                          <p:spTgt spid="30"/>
                                        </p:tgtEl>
                                      </p:cBhvr>
                                    </p:animEffect>
                                  </p:childTnLst>
                                </p:cTn>
                              </p:par>
                              <p:par>
                                <p:cTn id="90" presetID="9" presetClass="entr" presetSubtype="0" fill="hold" grpId="2" nodeType="with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dissolve">
                                      <p:cBhvr>
                                        <p:cTn id="92" dur="500"/>
                                        <p:tgtEl>
                                          <p:spTgt spid="3"/>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20"/>
                                        </p:tgtEl>
                                      </p:cBhvr>
                                    </p:animEffect>
                                    <p:set>
                                      <p:cBhvr>
                                        <p:cTn id="97" dur="1" fill="hold">
                                          <p:stCondLst>
                                            <p:cond delay="499"/>
                                          </p:stCondLst>
                                        </p:cTn>
                                        <p:tgtEl>
                                          <p:spTgt spid="20"/>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30"/>
                                        </p:tgtEl>
                                      </p:cBhvr>
                                    </p:animEffect>
                                    <p:set>
                                      <p:cBhvr>
                                        <p:cTn id="100" dur="1" fill="hold">
                                          <p:stCondLst>
                                            <p:cond delay="499"/>
                                          </p:stCondLst>
                                        </p:cTn>
                                        <p:tgtEl>
                                          <p:spTgt spid="30"/>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9" presetClass="exit" presetSubtype="0" fill="hold" nodeType="clickEffect">
                                  <p:stCondLst>
                                    <p:cond delay="0"/>
                                  </p:stCondLst>
                                  <p:childTnLst>
                                    <p:animEffect transition="out" filter="dissolve">
                                      <p:cBhvr>
                                        <p:cTn id="108" dur="500"/>
                                        <p:tgtEl>
                                          <p:spTgt spid="36"/>
                                        </p:tgtEl>
                                      </p:cBhvr>
                                    </p:animEffect>
                                    <p:set>
                                      <p:cBhvr>
                                        <p:cTn id="109" dur="1" fill="hold">
                                          <p:stCondLst>
                                            <p:cond delay="499"/>
                                          </p:stCondLst>
                                        </p:cTn>
                                        <p:tgtEl>
                                          <p:spTgt spid="36"/>
                                        </p:tgtEl>
                                        <p:attrNameLst>
                                          <p:attrName>style.visibility</p:attrName>
                                        </p:attrNameLst>
                                      </p:cBhvr>
                                      <p:to>
                                        <p:strVal val="hidden"/>
                                      </p:to>
                                    </p:set>
                                  </p:childTnLst>
                                </p:cTn>
                              </p:par>
                              <p:par>
                                <p:cTn id="110" presetID="9" presetClass="exit" presetSubtype="0" fill="hold" grpId="3" nodeType="withEffect">
                                  <p:stCondLst>
                                    <p:cond delay="0"/>
                                  </p:stCondLst>
                                  <p:childTnLst>
                                    <p:animEffect transition="out" filter="dissolve">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34"/>
                                        </p:tgtEl>
                                      </p:cBhvr>
                                    </p:animEffect>
                                    <p:set>
                                      <p:cBhvr>
                                        <p:cTn id="115" dur="1" fill="hold">
                                          <p:stCondLst>
                                            <p:cond delay="499"/>
                                          </p:stCondLst>
                                        </p:cTn>
                                        <p:tgtEl>
                                          <p:spTgt spid="34"/>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9" presetClass="exit" presetSubtype="0" fill="hold" grpId="1" nodeType="clickEffect">
                                  <p:stCondLst>
                                    <p:cond delay="0"/>
                                  </p:stCondLst>
                                  <p:childTnLst>
                                    <p:animEffect transition="out" filter="dissolve">
                                      <p:cBhvr>
                                        <p:cTn id="123" dur="500"/>
                                        <p:tgtEl>
                                          <p:spTgt spid="35"/>
                                        </p:tgtEl>
                                      </p:cBhvr>
                                    </p:animEffect>
                                    <p:set>
                                      <p:cBhvr>
                                        <p:cTn id="124" dur="1" fill="hold">
                                          <p:stCondLst>
                                            <p:cond delay="499"/>
                                          </p:stCondLst>
                                        </p:cTn>
                                        <p:tgtEl>
                                          <p:spTgt spid="35"/>
                                        </p:tgtEl>
                                        <p:attrNameLst>
                                          <p:attrName>style.visibility</p:attrName>
                                        </p:attrNameLst>
                                      </p:cBhvr>
                                      <p:to>
                                        <p:strVal val="hidden"/>
                                      </p:to>
                                    </p:set>
                                  </p:childTnLst>
                                </p:cTn>
                              </p:par>
                              <p:par>
                                <p:cTn id="125" presetID="1" presetClass="entr" presetSubtype="0" fill="hold" grpId="1" nodeType="withEffect">
                                  <p:stCondLst>
                                    <p:cond delay="0"/>
                                  </p:stCondLst>
                                  <p:childTnLst>
                                    <p:set>
                                      <p:cBhvr>
                                        <p:cTn id="126" dur="1" fill="hold">
                                          <p:stCondLst>
                                            <p:cond delay="0"/>
                                          </p:stCondLst>
                                        </p:cTn>
                                        <p:tgtEl>
                                          <p:spTgt spid="1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9" presetClass="exit" presetSubtype="0" fill="hold" nodeType="clickEffect">
                                  <p:stCondLst>
                                    <p:cond delay="0"/>
                                  </p:stCondLst>
                                  <p:childTnLst>
                                    <p:animEffect transition="out" filter="dissolve">
                                      <p:cBhvr>
                                        <p:cTn id="130" dur="500"/>
                                        <p:tgtEl>
                                          <p:spTgt spid="1028"/>
                                        </p:tgtEl>
                                      </p:cBhvr>
                                    </p:animEffect>
                                    <p:set>
                                      <p:cBhvr>
                                        <p:cTn id="131" dur="1" fill="hold">
                                          <p:stCondLst>
                                            <p:cond delay="499"/>
                                          </p:stCondLst>
                                        </p:cTn>
                                        <p:tgtEl>
                                          <p:spTgt spid="102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9" presetClass="exit" presetSubtype="0" fill="hold" grpId="3" nodeType="clickEffect">
                                  <p:stCondLst>
                                    <p:cond delay="0"/>
                                  </p:stCondLst>
                                  <p:childTnLst>
                                    <p:animEffect transition="out" filter="dissolve">
                                      <p:cBhvr>
                                        <p:cTn id="135" dur="500"/>
                                        <p:tgtEl>
                                          <p:spTgt spid="17"/>
                                        </p:tgtEl>
                                      </p:cBhvr>
                                    </p:animEffect>
                                    <p:set>
                                      <p:cBhvr>
                                        <p:cTn id="1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9" grpId="0" animBg="1"/>
      <p:bldP spid="9" grpId="1" animBg="1"/>
      <p:bldP spid="9" grpId="2" animBg="1"/>
      <p:bldP spid="9" grpId="3" animBg="1"/>
      <p:bldP spid="10" grpId="0" animBg="1"/>
      <p:bldP spid="10" grpId="1" animBg="1"/>
      <p:bldP spid="15" grpId="0" animBg="1"/>
      <p:bldP spid="15" grpId="1" animBg="1"/>
      <p:bldP spid="17" grpId="0" animBg="1"/>
      <p:bldP spid="17" grpId="1" animBg="1"/>
      <p:bldP spid="17" grpId="2" animBg="1"/>
      <p:bldP spid="17" grpId="3" animBg="1"/>
      <p:bldP spid="20" grpId="0" animBg="1"/>
      <p:bldP spid="20" grpId="1" animBg="1"/>
      <p:bldP spid="34" grpId="0" animBg="1"/>
      <p:bldP spid="34" grpId="1" animBg="1"/>
      <p:bldP spid="35" grpId="0" animBg="1"/>
      <p:bldP spid="35" grpId="1"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007745" y="204597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8785162" y="3588903"/>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0556" y="2692967"/>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pic>
        <p:nvPicPr>
          <p:cNvPr id="14" name="Picture 13" descr="A picture containing logo&#10;&#10;Description automatically generated">
            <a:extLst>
              <a:ext uri="{FF2B5EF4-FFF2-40B4-BE49-F238E27FC236}">
                <a16:creationId xmlns:a16="http://schemas.microsoft.com/office/drawing/2014/main" id="{140D4497-2201-0856-41D5-8CD9CC20EEEB}"/>
              </a:ext>
            </a:extLst>
          </p:cNvPr>
          <p:cNvPicPr>
            <a:picLocks noChangeAspect="1"/>
          </p:cNvPicPr>
          <p:nvPr/>
        </p:nvPicPr>
        <p:blipFill rotWithShape="1">
          <a:blip r:embed="rId6"/>
          <a:srcRect t="10789" r="4780"/>
          <a:stretch/>
        </p:blipFill>
        <p:spPr>
          <a:xfrm>
            <a:off x="371457" y="1282901"/>
            <a:ext cx="3812577" cy="570170"/>
          </a:xfrm>
          <a:prstGeom prst="rect">
            <a:avLst/>
          </a:prstGeom>
          <a:ln>
            <a:solidFill>
              <a:schemeClr val="tx1"/>
            </a:solidFill>
          </a:ln>
        </p:spPr>
      </p:pic>
      <p:pic>
        <p:nvPicPr>
          <p:cNvPr id="16" name="Picture 15" descr="Graphical user interface, text, application&#10;&#10;Description automatically generated">
            <a:extLst>
              <a:ext uri="{FF2B5EF4-FFF2-40B4-BE49-F238E27FC236}">
                <a16:creationId xmlns:a16="http://schemas.microsoft.com/office/drawing/2014/main" id="{FF61A240-E587-0F43-50D8-082896F7D759}"/>
              </a:ext>
            </a:extLst>
          </p:cNvPr>
          <p:cNvPicPr>
            <a:picLocks noChangeAspect="1"/>
          </p:cNvPicPr>
          <p:nvPr/>
        </p:nvPicPr>
        <p:blipFill>
          <a:blip r:embed="rId7"/>
          <a:stretch>
            <a:fillRect/>
          </a:stretch>
        </p:blipFill>
        <p:spPr>
          <a:xfrm>
            <a:off x="7803042" y="750518"/>
            <a:ext cx="3812577" cy="2838385"/>
          </a:xfrm>
          <a:prstGeom prst="rect">
            <a:avLst/>
          </a:prstGeom>
          <a:ln>
            <a:solidFill>
              <a:schemeClr val="tx1"/>
            </a:solidFill>
          </a:ln>
        </p:spPr>
      </p:pic>
      <p:sp>
        <p:nvSpPr>
          <p:cNvPr id="3" name="TextBox 2">
            <a:extLst>
              <a:ext uri="{FF2B5EF4-FFF2-40B4-BE49-F238E27FC236}">
                <a16:creationId xmlns:a16="http://schemas.microsoft.com/office/drawing/2014/main" id="{0AB84117-B6FF-32C4-AFE5-0C0D0F737611}"/>
              </a:ext>
            </a:extLst>
          </p:cNvPr>
          <p:cNvSpPr txBox="1"/>
          <p:nvPr/>
        </p:nvSpPr>
        <p:spPr>
          <a:xfrm>
            <a:off x="190005" y="5575099"/>
            <a:ext cx="8595157" cy="954107"/>
          </a:xfrm>
          <a:prstGeom prst="rect">
            <a:avLst/>
          </a:prstGeom>
          <a:noFill/>
          <a:ln w="28575">
            <a:solidFill>
              <a:srgbClr val="134C13"/>
            </a:solidFill>
          </a:ln>
        </p:spPr>
        <p:txBody>
          <a:bodyPr wrap="square">
            <a:spAutoFit/>
          </a:bodyPr>
          <a:lstStyle/>
          <a:p>
            <a:r>
              <a:rPr lang="en-GB" sz="2400" b="1" dirty="0">
                <a:effectLst/>
                <a:latin typeface="Times"/>
              </a:rPr>
              <a:t>Unit tests should add value to your project.</a:t>
            </a:r>
          </a:p>
          <a:p>
            <a:pPr marL="285750" indent="-285750">
              <a:buFont typeface="Arial" panose="020B0604020202020204" pitchFamily="34" charset="0"/>
              <a:buChar char="•"/>
            </a:pPr>
            <a:r>
              <a:rPr lang="en-GB" sz="1600" dirty="0"/>
              <a:t>The same high-quality requirements for the production code should be valid for the unit test code. </a:t>
            </a:r>
          </a:p>
          <a:p>
            <a:pPr marL="285750" indent="-285750">
              <a:buFont typeface="Arial" panose="020B0604020202020204" pitchFamily="34" charset="0"/>
              <a:buChar char="•"/>
            </a:pPr>
            <a:r>
              <a:rPr lang="en-GB" sz="1600" dirty="0"/>
              <a:t>Ideally, there should be no distinction between production and test code—they are equal.</a:t>
            </a:r>
            <a:endParaRPr lang="en-BE" sz="1600" dirty="0"/>
          </a:p>
        </p:txBody>
      </p:sp>
    </p:spTree>
    <p:extLst>
      <p:ext uri="{BB962C8B-B14F-4D97-AF65-F5344CB8AC3E}">
        <p14:creationId xmlns:p14="http://schemas.microsoft.com/office/powerpoint/2010/main" val="197073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1631216"/>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pic>
        <p:nvPicPr>
          <p:cNvPr id="3" name="Picture 2" descr="Diagram&#10;&#10;Description automatically generated with low confidence">
            <a:extLst>
              <a:ext uri="{FF2B5EF4-FFF2-40B4-BE49-F238E27FC236}">
                <a16:creationId xmlns:a16="http://schemas.microsoft.com/office/drawing/2014/main" id="{F4D64AA1-6D84-2718-1F3C-F6807D9D1A6D}"/>
              </a:ext>
            </a:extLst>
          </p:cNvPr>
          <p:cNvPicPr>
            <a:picLocks noChangeAspect="1"/>
          </p:cNvPicPr>
          <p:nvPr/>
        </p:nvPicPr>
        <p:blipFill>
          <a:blip r:embed="rId3"/>
          <a:stretch>
            <a:fillRect/>
          </a:stretch>
        </p:blipFill>
        <p:spPr>
          <a:xfrm>
            <a:off x="1957057" y="4461301"/>
            <a:ext cx="8277885" cy="2017734"/>
          </a:xfrm>
          <a:prstGeom prst="rect">
            <a:avLst/>
          </a:prstGeom>
        </p:spPr>
      </p:pic>
      <p:sp>
        <p:nvSpPr>
          <p:cNvPr id="4" name="TextBox 3">
            <a:extLst>
              <a:ext uri="{FF2B5EF4-FFF2-40B4-BE49-F238E27FC236}">
                <a16:creationId xmlns:a16="http://schemas.microsoft.com/office/drawing/2014/main" id="{E8B7DAEE-611B-7302-635C-26F59EA8AB4B}"/>
              </a:ext>
            </a:extLst>
          </p:cNvPr>
          <p:cNvSpPr txBox="1"/>
          <p:nvPr/>
        </p:nvSpPr>
        <p:spPr>
          <a:xfrm>
            <a:off x="2037725" y="4061191"/>
            <a:ext cx="4433414" cy="400110"/>
          </a:xfrm>
          <a:prstGeom prst="rect">
            <a:avLst/>
          </a:prstGeom>
          <a:noFill/>
          <a:ln w="28575">
            <a:solidFill>
              <a:srgbClr val="134C13"/>
            </a:solidFill>
          </a:ln>
        </p:spPr>
        <p:txBody>
          <a:bodyPr wrap="square" rtlCol="0">
            <a:spAutoFit/>
          </a:bodyPr>
          <a:lstStyle/>
          <a:p>
            <a:r>
              <a:rPr lang="en-BE" sz="2000" dirty="0"/>
              <a:t>Test Name: &lt;Unit_Under_Test&gt;Test</a:t>
            </a:r>
          </a:p>
        </p:txBody>
      </p:sp>
      <p:sp>
        <p:nvSpPr>
          <p:cNvPr id="5" name="TextBox 4">
            <a:extLst>
              <a:ext uri="{FF2B5EF4-FFF2-40B4-BE49-F238E27FC236}">
                <a16:creationId xmlns:a16="http://schemas.microsoft.com/office/drawing/2014/main" id="{60A2B2F9-D2E3-40DA-31EC-6C4E4C6B36BF}"/>
              </a:ext>
            </a:extLst>
          </p:cNvPr>
          <p:cNvSpPr txBox="1"/>
          <p:nvPr/>
        </p:nvSpPr>
        <p:spPr>
          <a:xfrm>
            <a:off x="8398412" y="4061191"/>
            <a:ext cx="1836530" cy="338554"/>
          </a:xfrm>
          <a:prstGeom prst="rect">
            <a:avLst/>
          </a:prstGeom>
          <a:noFill/>
          <a:ln w="28575">
            <a:solidFill>
              <a:srgbClr val="C00000"/>
            </a:solidFill>
          </a:ln>
        </p:spPr>
        <p:txBody>
          <a:bodyPr wrap="square" rtlCol="0">
            <a:spAutoFit/>
          </a:bodyPr>
          <a:lstStyle/>
          <a:p>
            <a:pPr algn="ctr"/>
            <a:r>
              <a:rPr lang="en-BE" sz="1600" dirty="0"/>
              <a:t>&lt;Unit_Under_Test&gt;</a:t>
            </a:r>
          </a:p>
        </p:txBody>
      </p:sp>
    </p:spTree>
    <p:extLst>
      <p:ext uri="{BB962C8B-B14F-4D97-AF65-F5344CB8AC3E}">
        <p14:creationId xmlns:p14="http://schemas.microsoft.com/office/powerpoint/2010/main" val="397326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cacheIsEmpty_addElement_sizeIsOne</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p>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cacheContainsOneElement_removeElement_sizeIsZero</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p>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givenTwoComplexNumbers_add_Works</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endParaRPr lang="en-GB" sz="2000" dirty="0">
                <a:latin typeface="Abadi MT Condensed Light" panose="020B0306030101010103" pitchFamily="34" charset="77"/>
                <a:ea typeface="Tahoma" panose="020B0604030504040204" pitchFamily="34" charset="0"/>
                <a:cs typeface="Tahoma" panose="020B0604030504040204" pitchFamily="34" charset="0"/>
              </a:endParaRPr>
            </a:p>
            <a:p>
              <a:r>
                <a:rPr lang="en-GB" sz="2000" dirty="0">
                  <a:effectLst/>
                  <a:latin typeface="Abadi MT Condensed Light" panose="020B0306030101010103" pitchFamily="34" charset="77"/>
                  <a:ea typeface="Tahoma" panose="020B0604030504040204" pitchFamily="34" charset="0"/>
                  <a:cs typeface="Tahoma" panose="020B0604030504040204" pitchFamily="34" charset="0"/>
                </a:rPr>
                <a:t>givenTwoMoneyObjectsWithDifferentBalance_InequalityComparison_Works()</a:t>
              </a:r>
            </a:p>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invoiceIsReadyForAccounting_getInvoiceDate_returnsToday</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79202" y="1374981"/>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pic>
        <p:nvPicPr>
          <p:cNvPr id="11" name="Google Shape;312;p19" descr="Text, letter&#10;&#10;Description automatically generated">
            <a:extLst>
              <a:ext uri="{FF2B5EF4-FFF2-40B4-BE49-F238E27FC236}">
                <a16:creationId xmlns:a16="http://schemas.microsoft.com/office/drawing/2014/main" id="{70FBAEAD-CE8F-58AB-21A7-D50F1C5CE8E6}"/>
              </a:ext>
            </a:extLst>
          </p:cNvPr>
          <p:cNvPicPr preferRelativeResize="0"/>
          <p:nvPr/>
        </p:nvPicPr>
        <p:blipFill rotWithShape="1">
          <a:blip r:embed="rId3">
            <a:alphaModFix/>
          </a:blip>
          <a:srcRect/>
          <a:stretch/>
        </p:blipFill>
        <p:spPr>
          <a:xfrm>
            <a:off x="3028971" y="2123275"/>
            <a:ext cx="4882577" cy="3787195"/>
          </a:xfrm>
          <a:prstGeom prst="rect">
            <a:avLst/>
          </a:prstGeom>
          <a:noFill/>
          <a:ln w="38100" cap="flat" cmpd="sng">
            <a:solidFill>
              <a:srgbClr val="166623"/>
            </a:solidFill>
            <a:prstDash val="solid"/>
            <a:round/>
            <a:headEnd type="none" w="sm" len="sm"/>
            <a:tailEnd type="none" w="sm" len="sm"/>
          </a:ln>
        </p:spPr>
      </p:pic>
      <p:cxnSp>
        <p:nvCxnSpPr>
          <p:cNvPr id="16" name="Straight Arrow Connector 15">
            <a:extLst>
              <a:ext uri="{FF2B5EF4-FFF2-40B4-BE49-F238E27FC236}">
                <a16:creationId xmlns:a16="http://schemas.microsoft.com/office/drawing/2014/main" id="{EE915B6C-9DE7-ECDE-F7C9-0B7E1BEFC860}"/>
              </a:ext>
            </a:extLst>
          </p:cNvPr>
          <p:cNvCxnSpPr/>
          <p:nvPr/>
        </p:nvCxnSpPr>
        <p:spPr>
          <a:xfrm flipH="1">
            <a:off x="7580243" y="4346713"/>
            <a:ext cx="914400" cy="42407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
        <p:nvSpPr>
          <p:cNvPr id="2" name="TextBox 1">
            <a:extLst>
              <a:ext uri="{FF2B5EF4-FFF2-40B4-BE49-F238E27FC236}">
                <a16:creationId xmlns:a16="http://schemas.microsoft.com/office/drawing/2014/main" id="{3BC92741-E1E4-7262-E926-013672D6B2DA}"/>
              </a:ext>
            </a:extLst>
          </p:cNvPr>
          <p:cNvSpPr txBox="1"/>
          <p:nvPr/>
        </p:nvSpPr>
        <p:spPr>
          <a:xfrm>
            <a:off x="7043916" y="6255026"/>
            <a:ext cx="3145113" cy="369332"/>
          </a:xfrm>
          <a:prstGeom prst="rect">
            <a:avLst/>
          </a:prstGeom>
          <a:noFill/>
        </p:spPr>
        <p:txBody>
          <a:bodyPr wrap="square" rtlCol="0">
            <a:spAutoFit/>
          </a:bodyPr>
          <a:lstStyle/>
          <a:p>
            <a:r>
              <a:rPr lang="en-US" dirty="0"/>
              <a:t>Book: Clean C++20: Chapter 2</a:t>
            </a:r>
          </a:p>
        </p:txBody>
      </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grpSp>
        <p:nvGrpSpPr>
          <p:cNvPr id="9" name="Group 8">
            <a:extLst>
              <a:ext uri="{FF2B5EF4-FFF2-40B4-BE49-F238E27FC236}">
                <a16:creationId xmlns:a16="http://schemas.microsoft.com/office/drawing/2014/main" id="{75E15BB7-82DB-EA9B-444F-3140FF223288}"/>
              </a:ext>
            </a:extLst>
          </p:cNvPr>
          <p:cNvGrpSpPr/>
          <p:nvPr/>
        </p:nvGrpSpPr>
        <p:grpSpPr>
          <a:xfrm>
            <a:off x="4068417" y="1030405"/>
            <a:ext cx="6716122" cy="3996679"/>
            <a:chOff x="4068417" y="1030405"/>
            <a:chExt cx="6716122" cy="3996679"/>
          </a:xfrm>
        </p:grpSpPr>
        <p:grpSp>
          <p:nvGrpSpPr>
            <p:cNvPr id="14" name="Group 13">
              <a:extLst>
                <a:ext uri="{FF2B5EF4-FFF2-40B4-BE49-F238E27FC236}">
                  <a16:creationId xmlns:a16="http://schemas.microsoft.com/office/drawing/2014/main" id="{41BB3910-5F87-6A94-7D5F-C522F909A557}"/>
                </a:ext>
              </a:extLst>
            </p:cNvPr>
            <p:cNvGrpSpPr/>
            <p:nvPr/>
          </p:nvGrpSpPr>
          <p:grpSpPr>
            <a:xfrm>
              <a:off x="4068417" y="1030405"/>
              <a:ext cx="6716122" cy="3996679"/>
              <a:chOff x="4068417" y="1335204"/>
              <a:chExt cx="6716122" cy="3996679"/>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879" y="1712223"/>
                <a:ext cx="3619660" cy="36196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7448863" y="1335204"/>
                <a:ext cx="2079325" cy="400110"/>
              </a:xfrm>
              <a:prstGeom prst="rect">
                <a:avLst/>
              </a:prstGeom>
              <a:noFill/>
            </p:spPr>
            <p:txBody>
              <a:bodyPr wrap="square" rtlCol="0">
                <a:spAutoFit/>
              </a:bodyPr>
              <a:lstStyle/>
              <a:p>
                <a:r>
                  <a:rPr lang="en-BE" sz="2000" dirty="0"/>
                  <a:t>&gt;1000 unit tests</a:t>
                </a:r>
              </a:p>
            </p:txBody>
          </p:sp>
        </p:grpSp>
        <p:sp>
          <p:nvSpPr>
            <p:cNvPr id="7" name="Oval 6">
              <a:extLst>
                <a:ext uri="{FF2B5EF4-FFF2-40B4-BE49-F238E27FC236}">
                  <a16:creationId xmlns:a16="http://schemas.microsoft.com/office/drawing/2014/main" id="{574D460E-2ADD-E3D7-4423-BEEBA126BC8D}"/>
                </a:ext>
              </a:extLst>
            </p:cNvPr>
            <p:cNvSpPr/>
            <p:nvPr/>
          </p:nvSpPr>
          <p:spPr>
            <a:xfrm>
              <a:off x="7665164" y="2037605"/>
              <a:ext cx="1867157" cy="176012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Definition of a test case – Bartek Rohard Warszawski">
              <a:extLst>
                <a:ext uri="{FF2B5EF4-FFF2-40B4-BE49-F238E27FC236}">
                  <a16:creationId xmlns:a16="http://schemas.microsoft.com/office/drawing/2014/main" id="{71FF63EE-F299-5165-AC8F-181A183DEA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60404">
              <a:off x="7954134" y="2131461"/>
              <a:ext cx="1386353" cy="15813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ean C++20: Sustainable Software Development Patterns and Best Practices |  SpringerLink">
            <a:extLst>
              <a:ext uri="{FF2B5EF4-FFF2-40B4-BE49-F238E27FC236}">
                <a16:creationId xmlns:a16="http://schemas.microsoft.com/office/drawing/2014/main" id="{541BBC65-FBB7-3C0A-F64F-9B0DBE820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951" y="384314"/>
            <a:ext cx="3418275" cy="48767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D7C726-EE3F-0BAB-17CE-9C1F2FEDCB02}"/>
              </a:ext>
            </a:extLst>
          </p:cNvPr>
          <p:cNvSpPr txBox="1"/>
          <p:nvPr/>
        </p:nvSpPr>
        <p:spPr>
          <a:xfrm>
            <a:off x="2716697" y="5711687"/>
            <a:ext cx="6149008" cy="923330"/>
          </a:xfrm>
          <a:prstGeom prst="rect">
            <a:avLst/>
          </a:prstGeom>
          <a:noFill/>
        </p:spPr>
        <p:txBody>
          <a:bodyPr wrap="square" rtlCol="0">
            <a:spAutoFit/>
          </a:bodyPr>
          <a:lstStyle/>
          <a:p>
            <a:pPr algn="ctr"/>
            <a:r>
              <a:rPr lang="en-BE" dirty="0"/>
              <a:t>Free PDF version on Springer</a:t>
            </a:r>
          </a:p>
          <a:p>
            <a:pPr algn="ctr"/>
            <a:r>
              <a:rPr lang="en-GB" dirty="0">
                <a:hlinkClick r:id="rId3"/>
              </a:rPr>
              <a:t>https://link.springer.com/book/10.1007/978-1-4842-5949-8</a:t>
            </a:r>
            <a:endParaRPr lang="en-GB" dirty="0"/>
          </a:p>
          <a:p>
            <a:pPr algn="ctr"/>
            <a:r>
              <a:rPr lang="en-GB" dirty="0"/>
              <a:t>Chapter 2 and Chapter 8</a:t>
            </a:r>
            <a:endParaRPr lang="en-BE" dirty="0"/>
          </a:p>
        </p:txBody>
      </p:sp>
    </p:spTree>
    <p:extLst>
      <p:ext uri="{BB962C8B-B14F-4D97-AF65-F5344CB8AC3E}">
        <p14:creationId xmlns:p14="http://schemas.microsoft.com/office/powerpoint/2010/main" val="17867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cxnSp>
        <p:nvCxnSpPr>
          <p:cNvPr id="12297" name="Straight Connector 12296">
            <a:extLst>
              <a:ext uri="{FF2B5EF4-FFF2-40B4-BE49-F238E27FC236}">
                <a16:creationId xmlns:a16="http://schemas.microsoft.com/office/drawing/2014/main" id="{487DD347-FE7B-3FC9-E7E7-933335814685}"/>
              </a:ext>
            </a:extLst>
          </p:cNvPr>
          <p:cNvCxnSpPr>
            <a:cxnSpLocks/>
          </p:cNvCxnSpPr>
          <p:nvPr/>
        </p:nvCxnSpPr>
        <p:spPr>
          <a:xfrm>
            <a:off x="4612856" y="1633340"/>
            <a:ext cx="304529"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pic>
        <p:nvPicPr>
          <p:cNvPr id="17" name="Picture 16">
            <a:extLst>
              <a:ext uri="{FF2B5EF4-FFF2-40B4-BE49-F238E27FC236}">
                <a16:creationId xmlns:a16="http://schemas.microsoft.com/office/drawing/2014/main" id="{F821227E-2326-A448-D13C-C64ABD1C0EC2}"/>
              </a:ext>
            </a:extLst>
          </p:cNvPr>
          <p:cNvPicPr>
            <a:picLocks noChangeAspect="1"/>
          </p:cNvPicPr>
          <p:nvPr/>
        </p:nvPicPr>
        <p:blipFill>
          <a:blip r:embed="rId3"/>
          <a:stretch>
            <a:fillRect/>
          </a:stretch>
        </p:blipFill>
        <p:spPr>
          <a:xfrm>
            <a:off x="2512157" y="2337407"/>
            <a:ext cx="5630431" cy="608165"/>
          </a:xfrm>
          <a:prstGeom prst="rect">
            <a:avLst/>
          </a:prstGeom>
          <a:ln w="28575">
            <a:solidFill>
              <a:srgbClr val="134C13"/>
            </a:solidFill>
          </a:ln>
        </p:spPr>
      </p:pic>
      <p:grpSp>
        <p:nvGrpSpPr>
          <p:cNvPr id="43" name="Group 42">
            <a:extLst>
              <a:ext uri="{FF2B5EF4-FFF2-40B4-BE49-F238E27FC236}">
                <a16:creationId xmlns:a16="http://schemas.microsoft.com/office/drawing/2014/main" id="{F499022A-2A1F-2834-39B4-FE5A39924485}"/>
              </a:ext>
            </a:extLst>
          </p:cNvPr>
          <p:cNvGrpSpPr/>
          <p:nvPr/>
        </p:nvGrpSpPr>
        <p:grpSpPr>
          <a:xfrm>
            <a:off x="1021956" y="3173947"/>
            <a:ext cx="6088219" cy="1318955"/>
            <a:chOff x="1021956" y="3173947"/>
            <a:chExt cx="6088219" cy="1318955"/>
          </a:xfrm>
        </p:grpSpPr>
        <p:pic>
          <p:nvPicPr>
            <p:cNvPr id="18" name="Picture 17">
              <a:extLst>
                <a:ext uri="{FF2B5EF4-FFF2-40B4-BE49-F238E27FC236}">
                  <a16:creationId xmlns:a16="http://schemas.microsoft.com/office/drawing/2014/main" id="{3DFC5B10-2392-6E0A-DCAF-A38989FAD782}"/>
                </a:ext>
              </a:extLst>
            </p:cNvPr>
            <p:cNvPicPr>
              <a:picLocks noChangeAspect="1"/>
            </p:cNvPicPr>
            <p:nvPr/>
          </p:nvPicPr>
          <p:blipFill>
            <a:blip r:embed="rId4"/>
            <a:stretch>
              <a:fillRect/>
            </a:stretch>
          </p:blipFill>
          <p:spPr>
            <a:xfrm>
              <a:off x="1021956" y="3531986"/>
              <a:ext cx="6088219" cy="699578"/>
            </a:xfrm>
            <a:prstGeom prst="rect">
              <a:avLst/>
            </a:prstGeom>
          </p:spPr>
        </p:pic>
        <p:grpSp>
          <p:nvGrpSpPr>
            <p:cNvPr id="24" name="Group 23">
              <a:extLst>
                <a:ext uri="{FF2B5EF4-FFF2-40B4-BE49-F238E27FC236}">
                  <a16:creationId xmlns:a16="http://schemas.microsoft.com/office/drawing/2014/main" id="{6CAC8611-3807-D459-E758-91D1E30E48AE}"/>
                </a:ext>
              </a:extLst>
            </p:cNvPr>
            <p:cNvGrpSpPr/>
            <p:nvPr/>
          </p:nvGrpSpPr>
          <p:grpSpPr>
            <a:xfrm>
              <a:off x="3527532" y="3173947"/>
              <a:ext cx="969817" cy="1318955"/>
              <a:chOff x="3527532" y="3704034"/>
              <a:chExt cx="969817" cy="1318955"/>
            </a:xfrm>
          </p:grpSpPr>
          <p:pic>
            <p:nvPicPr>
              <p:cNvPr id="20" name="Picture 4" descr="Swap - Free business icons">
                <a:extLst>
                  <a:ext uri="{FF2B5EF4-FFF2-40B4-BE49-F238E27FC236}">
                    <a16:creationId xmlns:a16="http://schemas.microsoft.com/office/drawing/2014/main" id="{75D0E05B-B69D-39EC-4169-70F7D7B5A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3587167" y="3704034"/>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wap - Free business icons">
                <a:extLst>
                  <a:ext uri="{FF2B5EF4-FFF2-40B4-BE49-F238E27FC236}">
                    <a16:creationId xmlns:a16="http://schemas.microsoft.com/office/drawing/2014/main" id="{6581F6A6-774E-FC76-1F42-F751FF017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3527532" y="4692103"/>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4" name="Group 43">
            <a:extLst>
              <a:ext uri="{FF2B5EF4-FFF2-40B4-BE49-F238E27FC236}">
                <a16:creationId xmlns:a16="http://schemas.microsoft.com/office/drawing/2014/main" id="{471ABA7E-26FF-55C9-FDEF-1842C6A330C0}"/>
              </a:ext>
            </a:extLst>
          </p:cNvPr>
          <p:cNvGrpSpPr/>
          <p:nvPr/>
        </p:nvGrpSpPr>
        <p:grpSpPr>
          <a:xfrm>
            <a:off x="7372340" y="3243495"/>
            <a:ext cx="3797704" cy="1318955"/>
            <a:chOff x="7372340" y="3243495"/>
            <a:chExt cx="3797704" cy="1318955"/>
          </a:xfrm>
        </p:grpSpPr>
        <p:pic>
          <p:nvPicPr>
            <p:cNvPr id="19" name="Picture 18" descr="Schematic&#10;&#10;Description automatically generated with low confidence">
              <a:extLst>
                <a:ext uri="{FF2B5EF4-FFF2-40B4-BE49-F238E27FC236}">
                  <a16:creationId xmlns:a16="http://schemas.microsoft.com/office/drawing/2014/main" id="{9E6A3A37-BD9D-B2F9-92C0-B0B39B1A5913}"/>
                </a:ext>
              </a:extLst>
            </p:cNvPr>
            <p:cNvPicPr>
              <a:picLocks noChangeAspect="1"/>
            </p:cNvPicPr>
            <p:nvPr/>
          </p:nvPicPr>
          <p:blipFill>
            <a:blip r:embed="rId6"/>
            <a:stretch>
              <a:fillRect/>
            </a:stretch>
          </p:blipFill>
          <p:spPr>
            <a:xfrm>
              <a:off x="7372340" y="3531987"/>
              <a:ext cx="3797704" cy="699577"/>
            </a:xfrm>
            <a:prstGeom prst="rect">
              <a:avLst/>
            </a:prstGeom>
          </p:spPr>
        </p:pic>
        <p:grpSp>
          <p:nvGrpSpPr>
            <p:cNvPr id="25" name="Group 24">
              <a:extLst>
                <a:ext uri="{FF2B5EF4-FFF2-40B4-BE49-F238E27FC236}">
                  <a16:creationId xmlns:a16="http://schemas.microsoft.com/office/drawing/2014/main" id="{F5E3BF36-3677-993A-F424-352A4E883370}"/>
                </a:ext>
              </a:extLst>
            </p:cNvPr>
            <p:cNvGrpSpPr/>
            <p:nvPr/>
          </p:nvGrpSpPr>
          <p:grpSpPr>
            <a:xfrm>
              <a:off x="8780447" y="3243495"/>
              <a:ext cx="969817" cy="1318955"/>
              <a:chOff x="8780447" y="3773582"/>
              <a:chExt cx="969817" cy="1318955"/>
            </a:xfrm>
          </p:grpSpPr>
          <p:pic>
            <p:nvPicPr>
              <p:cNvPr id="22" name="Picture 4" descr="Swap - Free business icons">
                <a:extLst>
                  <a:ext uri="{FF2B5EF4-FFF2-40B4-BE49-F238E27FC236}">
                    <a16:creationId xmlns:a16="http://schemas.microsoft.com/office/drawing/2014/main" id="{0601E5EE-0D6E-1472-A311-7DF131F6EA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8840082" y="3773582"/>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wap - Free business icons">
                <a:extLst>
                  <a:ext uri="{FF2B5EF4-FFF2-40B4-BE49-F238E27FC236}">
                    <a16:creationId xmlns:a16="http://schemas.microsoft.com/office/drawing/2014/main" id="{9F315FDC-148E-F798-2CBF-228B47A636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8780447" y="4761651"/>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B5F3A13E-DA65-5586-EC33-06B8E2AD1F04}"/>
              </a:ext>
            </a:extLst>
          </p:cNvPr>
          <p:cNvGrpSpPr/>
          <p:nvPr/>
        </p:nvGrpSpPr>
        <p:grpSpPr>
          <a:xfrm>
            <a:off x="560005" y="4580412"/>
            <a:ext cx="7138291" cy="2197805"/>
            <a:chOff x="560005" y="4580412"/>
            <a:chExt cx="7138291" cy="2197805"/>
          </a:xfrm>
        </p:grpSpPr>
        <p:pic>
          <p:nvPicPr>
            <p:cNvPr id="27" name="Picture 26" descr="Diagram&#10;&#10;Description automatically generated">
              <a:extLst>
                <a:ext uri="{FF2B5EF4-FFF2-40B4-BE49-F238E27FC236}">
                  <a16:creationId xmlns:a16="http://schemas.microsoft.com/office/drawing/2014/main" id="{A8DD579A-047B-A871-4D7F-CA9B786E1C84}"/>
                </a:ext>
              </a:extLst>
            </p:cNvPr>
            <p:cNvPicPr>
              <a:picLocks noChangeAspect="1"/>
            </p:cNvPicPr>
            <p:nvPr/>
          </p:nvPicPr>
          <p:blipFill>
            <a:blip r:embed="rId7"/>
            <a:stretch>
              <a:fillRect/>
            </a:stretch>
          </p:blipFill>
          <p:spPr>
            <a:xfrm>
              <a:off x="1197181" y="4580412"/>
              <a:ext cx="6249211" cy="1606380"/>
            </a:xfrm>
            <a:prstGeom prst="rect">
              <a:avLst/>
            </a:prstGeom>
          </p:spPr>
        </p:pic>
        <p:sp>
          <p:nvSpPr>
            <p:cNvPr id="30" name="TextBox 29">
              <a:extLst>
                <a:ext uri="{FF2B5EF4-FFF2-40B4-BE49-F238E27FC236}">
                  <a16:creationId xmlns:a16="http://schemas.microsoft.com/office/drawing/2014/main" id="{E1D018C1-9A7D-07E5-C1E9-41FB7CB6E9AA}"/>
                </a:ext>
              </a:extLst>
            </p:cNvPr>
            <p:cNvSpPr txBox="1"/>
            <p:nvPr/>
          </p:nvSpPr>
          <p:spPr>
            <a:xfrm>
              <a:off x="560005" y="6193442"/>
              <a:ext cx="7138291" cy="584775"/>
            </a:xfrm>
            <a:prstGeom prst="rect">
              <a:avLst/>
            </a:prstGeom>
            <a:noFill/>
            <a:ln w="28575">
              <a:solidFill>
                <a:srgbClr val="0C00FF"/>
              </a:solidFill>
            </a:ln>
          </p:spPr>
          <p:txBody>
            <a:bodyPr wrap="square">
              <a:spAutoFit/>
            </a:bodyPr>
            <a:lstStyle/>
            <a:p>
              <a:pPr marL="285750" indent="-285750">
                <a:buFont typeface="Arial" panose="020B0604020202020204" pitchFamily="34" charset="0"/>
                <a:buChar char="•"/>
              </a:pPr>
              <a:r>
                <a:rPr lang="en-BE" sz="1600" dirty="0"/>
                <a:t>The input parameters derived from a boundary value analysis</a:t>
              </a:r>
            </a:p>
            <a:p>
              <a:pPr marL="285750" indent="-285750">
                <a:buFont typeface="Arial" panose="020B0604020202020204" pitchFamily="34" charset="0"/>
                <a:buChar char="•"/>
              </a:pPr>
              <a:r>
                <a:rPr lang="en-GB" sz="1600" dirty="0"/>
                <a:t>The boundary values are determined and tested for each equivalence partition</a:t>
              </a:r>
              <a:endParaRPr lang="en-BE" sz="1600" dirty="0"/>
            </a:p>
          </p:txBody>
        </p:sp>
      </p:grpSp>
      <p:grpSp>
        <p:nvGrpSpPr>
          <p:cNvPr id="38" name="Group 37">
            <a:extLst>
              <a:ext uri="{FF2B5EF4-FFF2-40B4-BE49-F238E27FC236}">
                <a16:creationId xmlns:a16="http://schemas.microsoft.com/office/drawing/2014/main" id="{1CA37CC2-6F6F-FC6E-2D23-FBD066E74E3C}"/>
              </a:ext>
            </a:extLst>
          </p:cNvPr>
          <p:cNvGrpSpPr/>
          <p:nvPr/>
        </p:nvGrpSpPr>
        <p:grpSpPr>
          <a:xfrm>
            <a:off x="4066065" y="1108936"/>
            <a:ext cx="3224483" cy="1171154"/>
            <a:chOff x="7701539" y="5521963"/>
            <a:chExt cx="3224483" cy="1171154"/>
          </a:xfrm>
        </p:grpSpPr>
        <p:pic>
          <p:nvPicPr>
            <p:cNvPr id="39" name="Picture 26" descr="Guide To 5 Test Case Design Techniques With Examples - Lotus QA - Leading  IT Outsourcing Company In Vietnam">
              <a:extLst>
                <a:ext uri="{FF2B5EF4-FFF2-40B4-BE49-F238E27FC236}">
                  <a16:creationId xmlns:a16="http://schemas.microsoft.com/office/drawing/2014/main" id="{FDDED8F7-3315-19D6-2FC1-8E46080AA17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545B39C-18EC-B136-566E-B33691ECCEAB}"/>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57" name="Group 56">
            <a:extLst>
              <a:ext uri="{FF2B5EF4-FFF2-40B4-BE49-F238E27FC236}">
                <a16:creationId xmlns:a16="http://schemas.microsoft.com/office/drawing/2014/main" id="{AB1B62E2-1ED1-59A4-A908-4C9C37C40ED9}"/>
              </a:ext>
            </a:extLst>
          </p:cNvPr>
          <p:cNvGrpSpPr/>
          <p:nvPr/>
        </p:nvGrpSpPr>
        <p:grpSpPr>
          <a:xfrm>
            <a:off x="10048991" y="2244108"/>
            <a:ext cx="1586417" cy="1287877"/>
            <a:chOff x="10048991" y="2244108"/>
            <a:chExt cx="1586417" cy="1287877"/>
          </a:xfrm>
        </p:grpSpPr>
        <p:sp>
          <p:nvSpPr>
            <p:cNvPr id="45" name="TextBox 44">
              <a:extLst>
                <a:ext uri="{FF2B5EF4-FFF2-40B4-BE49-F238E27FC236}">
                  <a16:creationId xmlns:a16="http://schemas.microsoft.com/office/drawing/2014/main" id="{1A961859-EEDC-E193-4AEE-106149F5B49E}"/>
                </a:ext>
              </a:extLst>
            </p:cNvPr>
            <p:cNvSpPr txBox="1"/>
            <p:nvPr/>
          </p:nvSpPr>
          <p:spPr>
            <a:xfrm>
              <a:off x="10048991" y="2244108"/>
              <a:ext cx="1586417" cy="369332"/>
            </a:xfrm>
            <a:prstGeom prst="rect">
              <a:avLst/>
            </a:prstGeom>
            <a:noFill/>
            <a:ln w="38100">
              <a:solidFill>
                <a:srgbClr val="C00000"/>
              </a:solidFill>
            </a:ln>
          </p:spPr>
          <p:txBody>
            <a:bodyPr wrap="square" rtlCol="0">
              <a:spAutoFit/>
            </a:bodyPr>
            <a:lstStyle/>
            <a:p>
              <a:r>
                <a:rPr lang="en-GB" dirty="0"/>
                <a:t>E</a:t>
              </a:r>
              <a:r>
                <a:rPr lang="en-BE" dirty="0"/>
                <a:t>xtreme value</a:t>
              </a:r>
            </a:p>
          </p:txBody>
        </p:sp>
        <p:cxnSp>
          <p:nvCxnSpPr>
            <p:cNvPr id="49" name="Straight Arrow Connector 48">
              <a:extLst>
                <a:ext uri="{FF2B5EF4-FFF2-40B4-BE49-F238E27FC236}">
                  <a16:creationId xmlns:a16="http://schemas.microsoft.com/office/drawing/2014/main" id="{2FF626B9-5D1A-E1FD-C078-F95E79E6CD18}"/>
                </a:ext>
              </a:extLst>
            </p:cNvPr>
            <p:cNvCxnSpPr>
              <a:cxnSpLocks/>
              <a:stCxn id="45" idx="2"/>
            </p:cNvCxnSpPr>
            <p:nvPr/>
          </p:nvCxnSpPr>
          <p:spPr>
            <a:xfrm>
              <a:off x="10842200" y="2613440"/>
              <a:ext cx="170357" cy="9185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33B25730-C291-29A8-04CF-6C92DFFE20B8}"/>
              </a:ext>
            </a:extLst>
          </p:cNvPr>
          <p:cNvGrpSpPr/>
          <p:nvPr/>
        </p:nvGrpSpPr>
        <p:grpSpPr>
          <a:xfrm>
            <a:off x="8030115" y="4702986"/>
            <a:ext cx="4037752" cy="2084699"/>
            <a:chOff x="8030115" y="4702986"/>
            <a:chExt cx="4037752" cy="2084699"/>
          </a:xfrm>
        </p:grpSpPr>
        <p:grpSp>
          <p:nvGrpSpPr>
            <p:cNvPr id="59" name="Group 58">
              <a:extLst>
                <a:ext uri="{FF2B5EF4-FFF2-40B4-BE49-F238E27FC236}">
                  <a16:creationId xmlns:a16="http://schemas.microsoft.com/office/drawing/2014/main" id="{16562230-0FCC-758F-975A-C356EFCF0265}"/>
                </a:ext>
              </a:extLst>
            </p:cNvPr>
            <p:cNvGrpSpPr/>
            <p:nvPr/>
          </p:nvGrpSpPr>
          <p:grpSpPr>
            <a:xfrm>
              <a:off x="8030115" y="4702986"/>
              <a:ext cx="4037752" cy="1943260"/>
              <a:chOff x="7966547" y="4756983"/>
              <a:chExt cx="4037752" cy="1943260"/>
            </a:xfrm>
          </p:grpSpPr>
          <p:pic>
            <p:nvPicPr>
              <p:cNvPr id="31" name="Picture 4" descr="Definition of a test case – Bartek Rohard Warszawski">
                <a:extLst>
                  <a:ext uri="{FF2B5EF4-FFF2-40B4-BE49-F238E27FC236}">
                    <a16:creationId xmlns:a16="http://schemas.microsoft.com/office/drawing/2014/main" id="{88873B56-8EF9-37A7-B181-7D3FA9947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660404">
                <a:off x="10617946" y="5118852"/>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and drawn Growing bar graph icon in black on a white background. doodle  style Vector illustration 4473584 Vector Art at Vecteezy">
                <a:extLst>
                  <a:ext uri="{FF2B5EF4-FFF2-40B4-BE49-F238E27FC236}">
                    <a16:creationId xmlns:a16="http://schemas.microsoft.com/office/drawing/2014/main" id="{9AD8C65E-9260-9A6C-0C1D-B1617869026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720" t="22807" r="20049" b="22807"/>
              <a:stretch/>
            </p:blipFill>
            <p:spPr bwMode="auto">
              <a:xfrm>
                <a:off x="9290168" y="5184336"/>
                <a:ext cx="1431234" cy="13842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6901D0-68E3-4B4A-C37D-6E2D1CB48CD8}"/>
                  </a:ext>
                </a:extLst>
              </p:cNvPr>
              <p:cNvSpPr txBox="1"/>
              <p:nvPr/>
            </p:nvSpPr>
            <p:spPr>
              <a:xfrm>
                <a:off x="9647976" y="4756983"/>
                <a:ext cx="2332383" cy="400110"/>
              </a:xfrm>
              <a:prstGeom prst="rect">
                <a:avLst/>
              </a:prstGeom>
              <a:noFill/>
            </p:spPr>
            <p:txBody>
              <a:bodyPr wrap="square" rtlCol="0">
                <a:spAutoFit/>
              </a:bodyPr>
              <a:lstStyle/>
              <a:p>
                <a:r>
                  <a:rPr lang="en-BE" sz="2000" dirty="0"/>
                  <a:t>High Test Coverage</a:t>
                </a:r>
              </a:p>
            </p:txBody>
          </p:sp>
          <p:grpSp>
            <p:nvGrpSpPr>
              <p:cNvPr id="35" name="Group 34">
                <a:extLst>
                  <a:ext uri="{FF2B5EF4-FFF2-40B4-BE49-F238E27FC236}">
                    <a16:creationId xmlns:a16="http://schemas.microsoft.com/office/drawing/2014/main" id="{5B818DC6-F132-6B23-ED71-5E20D0C0BB94}"/>
                  </a:ext>
                </a:extLst>
              </p:cNvPr>
              <p:cNvGrpSpPr/>
              <p:nvPr/>
            </p:nvGrpSpPr>
            <p:grpSpPr>
              <a:xfrm>
                <a:off x="7966547" y="5488324"/>
                <a:ext cx="1013688" cy="937344"/>
                <a:chOff x="8064839" y="5303658"/>
                <a:chExt cx="1013688" cy="937344"/>
              </a:xfrm>
            </p:grpSpPr>
            <p:pic>
              <p:nvPicPr>
                <p:cNvPr id="15366" name="Picture 6" descr="Easy To Use icon PNG and SVG Vector Free Download">
                  <a:extLst>
                    <a:ext uri="{FF2B5EF4-FFF2-40B4-BE49-F238E27FC236}">
                      <a16:creationId xmlns:a16="http://schemas.microsoft.com/office/drawing/2014/main" id="{EE69120F-4F04-5070-7C25-3667A2D887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7799" y="5303658"/>
                  <a:ext cx="595936" cy="69957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a:extLst>
                    <a:ext uri="{FF2B5EF4-FFF2-40B4-BE49-F238E27FC236}">
                      <a16:creationId xmlns:a16="http://schemas.microsoft.com/office/drawing/2014/main" id="{40D22491-790A-8FDA-3985-47340DAC074A}"/>
                    </a:ext>
                  </a:extLst>
                </p:cNvPr>
                <p:cNvSpPr/>
                <p:nvPr/>
              </p:nvSpPr>
              <p:spPr>
                <a:xfrm>
                  <a:off x="8064839" y="6003235"/>
                  <a:ext cx="1013688" cy="237767"/>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pic>
          <p:nvPicPr>
            <p:cNvPr id="2" name="Picture 24" descr="the new code – Slash Page Load Times With CSS Font Subsetting">
              <a:extLst>
                <a:ext uri="{FF2B5EF4-FFF2-40B4-BE49-F238E27FC236}">
                  <a16:creationId xmlns:a16="http://schemas.microsoft.com/office/drawing/2014/main" id="{972FF0DD-D2D0-9E7E-0D36-D167D477DB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2332" y="6414580"/>
              <a:ext cx="498115" cy="3731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265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6C2-BC66-F3C3-5F0C-5DC5B1DFC7EB}"/>
              </a:ext>
            </a:extLst>
          </p:cNvPr>
          <p:cNvSpPr>
            <a:spLocks noGrp="1"/>
          </p:cNvSpPr>
          <p:nvPr>
            <p:ph type="title"/>
          </p:nvPr>
        </p:nvSpPr>
        <p:spPr/>
        <p:txBody>
          <a:bodyPr/>
          <a:lstStyle/>
          <a:p>
            <a:r>
              <a:rPr lang="en-GB" b="1" dirty="0"/>
              <a:t>Quality of a Test Suite</a:t>
            </a:r>
            <a:endParaRPr lang="en-BE" b="1" dirty="0"/>
          </a:p>
        </p:txBody>
      </p:sp>
      <p:sp>
        <p:nvSpPr>
          <p:cNvPr id="3" name="Content Placeholder 2">
            <a:extLst>
              <a:ext uri="{FF2B5EF4-FFF2-40B4-BE49-F238E27FC236}">
                <a16:creationId xmlns:a16="http://schemas.microsoft.com/office/drawing/2014/main" id="{3E383776-2658-8837-799F-07B0F5A0360F}"/>
              </a:ext>
            </a:extLst>
          </p:cNvPr>
          <p:cNvSpPr>
            <a:spLocks noGrp="1"/>
          </p:cNvSpPr>
          <p:nvPr>
            <p:ph idx="1"/>
          </p:nvPr>
        </p:nvSpPr>
        <p:spPr/>
        <p:txBody>
          <a:bodyPr/>
          <a:lstStyle/>
          <a:p>
            <a:r>
              <a:rPr lang="en-GB" dirty="0"/>
              <a:t>How do you know if your unit test cases are good enough? </a:t>
            </a:r>
          </a:p>
          <a:p>
            <a:r>
              <a:rPr lang="en-GB" dirty="0"/>
              <a:t>Are they really testing the application? </a:t>
            </a:r>
          </a:p>
          <a:p>
            <a:r>
              <a:rPr lang="en-GB" dirty="0"/>
              <a:t>When do we stop testing?</a:t>
            </a:r>
          </a:p>
          <a:p>
            <a:endParaRPr lang="en-GB" dirty="0"/>
          </a:p>
          <a:p>
            <a:pPr marL="0" indent="0">
              <a:buNone/>
            </a:pPr>
            <a:r>
              <a:rPr lang="en-GB" b="1" dirty="0"/>
              <a:t>Solution</a:t>
            </a:r>
            <a:r>
              <a:rPr lang="en-GB" dirty="0"/>
              <a:t>: Test Coverage!</a:t>
            </a:r>
            <a:endParaRPr lang="en-BE" dirty="0"/>
          </a:p>
        </p:txBody>
      </p:sp>
    </p:spTree>
    <p:extLst>
      <p:ext uri="{BB962C8B-B14F-4D97-AF65-F5344CB8AC3E}">
        <p14:creationId xmlns:p14="http://schemas.microsoft.com/office/powerpoint/2010/main" val="3692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Test Coverage</a:t>
            </a:r>
            <a:endParaRPr lang="en-B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p:txBody>
              <a:bodyPr/>
              <a:lstStyle/>
              <a:p>
                <a:pPr marL="0" indent="0">
                  <a:buNone/>
                </a:pPr>
                <a:r>
                  <a:rPr lang="en-BE" sz="3200" dirty="0"/>
                  <a:t>Coverage = </a:t>
                </a:r>
                <a14:m>
                  <m:oMath xmlns:m="http://schemas.openxmlformats.org/officeDocument/2006/math">
                    <m:f>
                      <m:fPr>
                        <m:ctrlPr>
                          <a:rPr lang="en-BE" sz="3200" i="1" smtClean="0">
                            <a:latin typeface="Cambria Math" panose="02040503050406030204" pitchFamily="18" charset="0"/>
                          </a:rPr>
                        </m:ctrlPr>
                      </m:fPr>
                      <m:num>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𝐶𝑜𝑣𝑒𝑟𝑒𝑑</m:t>
                        </m:r>
                        <m:r>
                          <a:rPr lang="en-US" sz="3200" b="0" i="1" smtClean="0">
                            <a:latin typeface="Cambria Math" panose="02040503050406030204" pitchFamily="18" charset="0"/>
                          </a:rPr>
                          <m:t> </m:t>
                        </m:r>
                        <m:r>
                          <a:rPr lang="en-US" sz="3200" b="0" i="1" smtClean="0">
                            <a:latin typeface="Cambria Math" panose="02040503050406030204" pitchFamily="18" charset="0"/>
                          </a:rPr>
                          <m:t>𝐼𝑡𝑒𝑚𝑠</m:t>
                        </m:r>
                      </m:num>
                      <m:den>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𝑖𝑡𝑒𝑚𝑠</m:t>
                        </m:r>
                      </m:den>
                    </m:f>
                  </m:oMath>
                </a14:m>
                <a:r>
                  <a:rPr lang="en-BE" sz="3200" dirty="0"/>
                  <a:t> X 100%</a:t>
                </a:r>
              </a:p>
              <a:p>
                <a:pPr marL="0" indent="0">
                  <a:buNone/>
                </a:pPr>
                <a:endParaRPr lang="en-BE" sz="3200" dirty="0"/>
              </a:p>
              <a:p>
                <a:r>
                  <a:rPr lang="en-BE" sz="3200" dirty="0"/>
                  <a:t>Examples:</a:t>
                </a:r>
              </a:p>
              <a:p>
                <a:pPr lvl="1"/>
                <a:r>
                  <a:rPr lang="en-BE" sz="2800" dirty="0"/>
                  <a:t>Statement (Line, or Code) Coverage.</a:t>
                </a:r>
              </a:p>
              <a:p>
                <a:pPr lvl="1"/>
                <a:r>
                  <a:rPr lang="en-BE" sz="2800" dirty="0"/>
                  <a:t>Branch (Condition) Coverage</a:t>
                </a:r>
              </a:p>
              <a:p>
                <a:pPr lvl="1"/>
                <a:r>
                  <a:rPr lang="en-BE" sz="2800" dirty="0"/>
                  <a:t>Path Caverage</a:t>
                </a:r>
              </a:p>
              <a:p>
                <a:pPr lvl="1"/>
                <a:r>
                  <a:rPr lang="en-BE" sz="2800" dirty="0"/>
                  <a:t>Mutation Caverage</a:t>
                </a:r>
              </a:p>
            </p:txBody>
          </p:sp>
        </mc:Choice>
        <mc:Fallback xmlns="">
          <p:sp>
            <p:nvSpPr>
              <p:cNvPr id="3" name="Content Placeholder 2">
                <a:extLst>
                  <a:ext uri="{FF2B5EF4-FFF2-40B4-BE49-F238E27FC236}">
                    <a16:creationId xmlns:a16="http://schemas.microsoft.com/office/drawing/2014/main" id="{217075A9-D8CC-A5A6-5A20-A4D50BA8DEF5}"/>
                  </a:ext>
                </a:extLst>
              </p:cNvPr>
              <p:cNvSpPr>
                <a:spLocks noGrp="1" noRot="1" noChangeAspect="1" noMove="1" noResize="1" noEditPoints="1" noAdjustHandles="1" noChangeArrowheads="1" noChangeShapeType="1" noTextEdit="1"/>
              </p:cNvSpPr>
              <p:nvPr>
                <p:ph idx="1"/>
              </p:nvPr>
            </p:nvSpPr>
            <p:spPr>
              <a:blipFill>
                <a:blip r:embed="rId3"/>
                <a:stretch>
                  <a:fillRect l="-1568" t="-1163"/>
                </a:stretch>
              </a:blipFill>
            </p:spPr>
            <p:txBody>
              <a:bodyPr/>
              <a:lstStyle/>
              <a:p>
                <a:r>
                  <a:rPr lang="en-BE">
                    <a:noFill/>
                  </a:rPr>
                  <a:t> </a:t>
                </a:r>
              </a:p>
            </p:txBody>
          </p:sp>
        </mc:Fallback>
      </mc:AlternateContent>
    </p:spTree>
    <p:extLst>
      <p:ext uri="{BB962C8B-B14F-4D97-AF65-F5344CB8AC3E}">
        <p14:creationId xmlns:p14="http://schemas.microsoft.com/office/powerpoint/2010/main" val="422780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Importance of test coverage</a:t>
            </a:r>
            <a:endParaRPr lang="en-BE" b="1" dirty="0"/>
          </a:p>
        </p:txBody>
      </p:sp>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a:xfrm>
            <a:off x="838200" y="1690688"/>
            <a:ext cx="10515600" cy="1531483"/>
          </a:xfrm>
        </p:spPr>
        <p:txBody>
          <a:bodyPr>
            <a:normAutofit/>
          </a:bodyPr>
          <a:lstStyle/>
          <a:p>
            <a:r>
              <a:rPr lang="en-US" dirty="0"/>
              <a:t>High test coverage gives you confidence that your code works as expected</a:t>
            </a:r>
          </a:p>
          <a:p>
            <a:r>
              <a:rPr lang="en-BE" dirty="0"/>
              <a:t>Test coverage reports can reveal which lines of code were not tested</a:t>
            </a:r>
          </a:p>
        </p:txBody>
      </p:sp>
      <p:pic>
        <p:nvPicPr>
          <p:cNvPr id="5" name="Picture 4" descr="A screen shot of a black background&#10;&#10;Description automatically generated">
            <a:extLst>
              <a:ext uri="{FF2B5EF4-FFF2-40B4-BE49-F238E27FC236}">
                <a16:creationId xmlns:a16="http://schemas.microsoft.com/office/drawing/2014/main" id="{0084C9A9-3325-5E1A-27C9-6EA31208E210}"/>
              </a:ext>
            </a:extLst>
          </p:cNvPr>
          <p:cNvPicPr>
            <a:picLocks noChangeAspect="1"/>
          </p:cNvPicPr>
          <p:nvPr/>
        </p:nvPicPr>
        <p:blipFill>
          <a:blip r:embed="rId3"/>
          <a:stretch>
            <a:fillRect/>
          </a:stretch>
        </p:blipFill>
        <p:spPr>
          <a:xfrm>
            <a:off x="1305377" y="3666895"/>
            <a:ext cx="10515600" cy="2684809"/>
          </a:xfrm>
          <a:prstGeom prst="rect">
            <a:avLst/>
          </a:prstGeom>
        </p:spPr>
      </p:pic>
      <p:grpSp>
        <p:nvGrpSpPr>
          <p:cNvPr id="9" name="Group 8">
            <a:extLst>
              <a:ext uri="{FF2B5EF4-FFF2-40B4-BE49-F238E27FC236}">
                <a16:creationId xmlns:a16="http://schemas.microsoft.com/office/drawing/2014/main" id="{9BA1E9CA-D5F7-62BC-AED2-0BED05BD499B}"/>
              </a:ext>
            </a:extLst>
          </p:cNvPr>
          <p:cNvGrpSpPr/>
          <p:nvPr/>
        </p:nvGrpSpPr>
        <p:grpSpPr>
          <a:xfrm>
            <a:off x="2939142" y="3059668"/>
            <a:ext cx="2975428" cy="725491"/>
            <a:chOff x="3018971" y="3265938"/>
            <a:chExt cx="2975428" cy="725491"/>
          </a:xfrm>
        </p:grpSpPr>
        <p:cxnSp>
          <p:nvCxnSpPr>
            <p:cNvPr id="7" name="Straight Arrow Connector 6">
              <a:extLst>
                <a:ext uri="{FF2B5EF4-FFF2-40B4-BE49-F238E27FC236}">
                  <a16:creationId xmlns:a16="http://schemas.microsoft.com/office/drawing/2014/main" id="{632B7E2E-0DDD-2617-A86E-59C29BA2BFA0}"/>
                </a:ext>
              </a:extLst>
            </p:cNvPr>
            <p:cNvCxnSpPr/>
            <p:nvPr/>
          </p:nvCxnSpPr>
          <p:spPr>
            <a:xfrm flipH="1">
              <a:off x="3018971" y="3429000"/>
              <a:ext cx="1190172" cy="5624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672DD51-5F5D-E21E-A09C-963D3888C072}"/>
                </a:ext>
              </a:extLst>
            </p:cNvPr>
            <p:cNvSpPr txBox="1"/>
            <p:nvPr/>
          </p:nvSpPr>
          <p:spPr>
            <a:xfrm>
              <a:off x="4209143" y="3265938"/>
              <a:ext cx="1785256" cy="369332"/>
            </a:xfrm>
            <a:prstGeom prst="rect">
              <a:avLst/>
            </a:prstGeom>
            <a:noFill/>
            <a:ln w="28575">
              <a:solidFill>
                <a:srgbClr val="C00000"/>
              </a:solidFill>
            </a:ln>
          </p:spPr>
          <p:txBody>
            <a:bodyPr wrap="square" rtlCol="0">
              <a:spAutoFit/>
            </a:bodyPr>
            <a:lstStyle/>
            <a:p>
              <a:r>
                <a:rPr lang="en-BE" dirty="0"/>
                <a:t>Python cmd tool</a:t>
              </a:r>
            </a:p>
          </p:txBody>
        </p:sp>
      </p:grpSp>
      <p:grpSp>
        <p:nvGrpSpPr>
          <p:cNvPr id="12" name="Group 11">
            <a:extLst>
              <a:ext uri="{FF2B5EF4-FFF2-40B4-BE49-F238E27FC236}">
                <a16:creationId xmlns:a16="http://schemas.microsoft.com/office/drawing/2014/main" id="{40552DCC-DEE2-135A-3492-226BEBEC1ED3}"/>
              </a:ext>
            </a:extLst>
          </p:cNvPr>
          <p:cNvGrpSpPr/>
          <p:nvPr/>
        </p:nvGrpSpPr>
        <p:grpSpPr>
          <a:xfrm>
            <a:off x="3835400" y="5312229"/>
            <a:ext cx="1081313" cy="1483640"/>
            <a:chOff x="3603171" y="5312229"/>
            <a:chExt cx="1081313" cy="1483640"/>
          </a:xfrm>
        </p:grpSpPr>
        <p:sp>
          <p:nvSpPr>
            <p:cNvPr id="10" name="Rounded Rectangle 9">
              <a:extLst>
                <a:ext uri="{FF2B5EF4-FFF2-40B4-BE49-F238E27FC236}">
                  <a16:creationId xmlns:a16="http://schemas.microsoft.com/office/drawing/2014/main" id="{4F345FCF-F49A-63B3-6240-3871A56C3D67}"/>
                </a:ext>
              </a:extLst>
            </p:cNvPr>
            <p:cNvSpPr/>
            <p:nvPr/>
          </p:nvSpPr>
          <p:spPr>
            <a:xfrm>
              <a:off x="3603171" y="5855629"/>
              <a:ext cx="1081313"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Total lines of code</a:t>
              </a:r>
            </a:p>
          </p:txBody>
        </p:sp>
        <p:sp>
          <p:nvSpPr>
            <p:cNvPr id="11" name="Rectangle 10">
              <a:extLst>
                <a:ext uri="{FF2B5EF4-FFF2-40B4-BE49-F238E27FC236}">
                  <a16:creationId xmlns:a16="http://schemas.microsoft.com/office/drawing/2014/main" id="{41ABE68D-64CA-3918-CFB3-36473C1C6BBD}"/>
                </a:ext>
              </a:extLst>
            </p:cNvPr>
            <p:cNvSpPr/>
            <p:nvPr/>
          </p:nvSpPr>
          <p:spPr>
            <a:xfrm>
              <a:off x="3860800"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3" name="Group 12">
            <a:extLst>
              <a:ext uri="{FF2B5EF4-FFF2-40B4-BE49-F238E27FC236}">
                <a16:creationId xmlns:a16="http://schemas.microsoft.com/office/drawing/2014/main" id="{4F0263CA-3B8C-DCDA-D8B7-DCBAB647AE33}"/>
              </a:ext>
            </a:extLst>
          </p:cNvPr>
          <p:cNvGrpSpPr/>
          <p:nvPr/>
        </p:nvGrpSpPr>
        <p:grpSpPr>
          <a:xfrm>
            <a:off x="5109029" y="5341257"/>
            <a:ext cx="1233714" cy="1478189"/>
            <a:chOff x="3548744" y="5312229"/>
            <a:chExt cx="1233714" cy="1478189"/>
          </a:xfrm>
        </p:grpSpPr>
        <p:sp>
          <p:nvSpPr>
            <p:cNvPr id="14" name="Rounded Rectangle 13">
              <a:extLst>
                <a:ext uri="{FF2B5EF4-FFF2-40B4-BE49-F238E27FC236}">
                  <a16:creationId xmlns:a16="http://schemas.microsoft.com/office/drawing/2014/main" id="{8B4ADB50-1649-38F0-2CEA-73E5B799D1A3}"/>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 lines without test cases</a:t>
              </a:r>
            </a:p>
          </p:txBody>
        </p:sp>
        <p:sp>
          <p:nvSpPr>
            <p:cNvPr id="15" name="Rectangle 14">
              <a:extLst>
                <a:ext uri="{FF2B5EF4-FFF2-40B4-BE49-F238E27FC236}">
                  <a16:creationId xmlns:a16="http://schemas.microsoft.com/office/drawing/2014/main" id="{D387097F-36FD-ED22-8676-EBDC4476E94F}"/>
                </a:ext>
              </a:extLst>
            </p:cNvPr>
            <p:cNvSpPr/>
            <p:nvPr/>
          </p:nvSpPr>
          <p:spPr>
            <a:xfrm>
              <a:off x="3918856"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6" name="Group 15">
            <a:extLst>
              <a:ext uri="{FF2B5EF4-FFF2-40B4-BE49-F238E27FC236}">
                <a16:creationId xmlns:a16="http://schemas.microsoft.com/office/drawing/2014/main" id="{053A1F70-6475-C70D-5289-45E7CD28BDF0}"/>
              </a:ext>
            </a:extLst>
          </p:cNvPr>
          <p:cNvGrpSpPr/>
          <p:nvPr/>
        </p:nvGrpSpPr>
        <p:grpSpPr>
          <a:xfrm>
            <a:off x="6262910" y="5326743"/>
            <a:ext cx="1233714" cy="1478189"/>
            <a:chOff x="3548744" y="5312229"/>
            <a:chExt cx="1233714" cy="1478189"/>
          </a:xfrm>
        </p:grpSpPr>
        <p:sp>
          <p:nvSpPr>
            <p:cNvPr id="17" name="Rounded Rectangle 16">
              <a:extLst>
                <a:ext uri="{FF2B5EF4-FFF2-40B4-BE49-F238E27FC236}">
                  <a16:creationId xmlns:a16="http://schemas.microsoft.com/office/drawing/2014/main" id="{97CA56FB-F91D-7CA4-556C-21D9F8590E3E}"/>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Percent of coverage</a:t>
              </a:r>
            </a:p>
          </p:txBody>
        </p:sp>
        <p:sp>
          <p:nvSpPr>
            <p:cNvPr id="18" name="Rectangle 17">
              <a:extLst>
                <a:ext uri="{FF2B5EF4-FFF2-40B4-BE49-F238E27FC236}">
                  <a16:creationId xmlns:a16="http://schemas.microsoft.com/office/drawing/2014/main" id="{E33724FE-4780-142A-E237-5A63C6C50EBC}"/>
                </a:ext>
              </a:extLst>
            </p:cNvPr>
            <p:cNvSpPr/>
            <p:nvPr/>
          </p:nvSpPr>
          <p:spPr>
            <a:xfrm>
              <a:off x="3860800" y="5312229"/>
              <a:ext cx="652238"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9" name="Group 18">
            <a:extLst>
              <a:ext uri="{FF2B5EF4-FFF2-40B4-BE49-F238E27FC236}">
                <a16:creationId xmlns:a16="http://schemas.microsoft.com/office/drawing/2014/main" id="{E8A345A7-6CD5-944E-94FD-7429A3AABA06}"/>
              </a:ext>
            </a:extLst>
          </p:cNvPr>
          <p:cNvGrpSpPr/>
          <p:nvPr/>
        </p:nvGrpSpPr>
        <p:grpSpPr>
          <a:xfrm>
            <a:off x="7634505" y="5379811"/>
            <a:ext cx="3099716" cy="1416058"/>
            <a:chOff x="3635396" y="5312229"/>
            <a:chExt cx="1233714" cy="1416058"/>
          </a:xfrm>
        </p:grpSpPr>
        <p:sp>
          <p:nvSpPr>
            <p:cNvPr id="20" name="Rounded Rectangle 19">
              <a:extLst>
                <a:ext uri="{FF2B5EF4-FFF2-40B4-BE49-F238E27FC236}">
                  <a16:creationId xmlns:a16="http://schemas.microsoft.com/office/drawing/2014/main" id="{9851C3F4-082A-4791-7113-38D101C25A60}"/>
                </a:ext>
              </a:extLst>
            </p:cNvPr>
            <p:cNvSpPr/>
            <p:nvPr/>
          </p:nvSpPr>
          <p:spPr>
            <a:xfrm>
              <a:off x="3635396" y="5840652"/>
              <a:ext cx="1233714" cy="88763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Lines without test cases</a:t>
              </a:r>
            </a:p>
          </p:txBody>
        </p:sp>
        <p:sp>
          <p:nvSpPr>
            <p:cNvPr id="21" name="Rectangle 20">
              <a:extLst>
                <a:ext uri="{FF2B5EF4-FFF2-40B4-BE49-F238E27FC236}">
                  <a16:creationId xmlns:a16="http://schemas.microsoft.com/office/drawing/2014/main" id="{94322C51-9C5A-3774-4CBD-63D01C7DB8F5}"/>
                </a:ext>
              </a:extLst>
            </p:cNvPr>
            <p:cNvSpPr/>
            <p:nvPr/>
          </p:nvSpPr>
          <p:spPr>
            <a:xfrm>
              <a:off x="3635396" y="5312229"/>
              <a:ext cx="1155366"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5587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A811-FA60-EB7C-5E83-D1B2EEC71F6C}"/>
              </a:ext>
            </a:extLst>
          </p:cNvPr>
          <p:cNvSpPr>
            <a:spLocks noGrp="1"/>
          </p:cNvSpPr>
          <p:nvPr>
            <p:ph type="title"/>
          </p:nvPr>
        </p:nvSpPr>
        <p:spPr/>
        <p:txBody>
          <a:bodyPr/>
          <a:lstStyle/>
          <a:p>
            <a:r>
              <a:rPr lang="en-BE" b="1" dirty="0"/>
              <a:t>Full test coverage</a:t>
            </a:r>
          </a:p>
        </p:txBody>
      </p:sp>
      <p:sp>
        <p:nvSpPr>
          <p:cNvPr id="3" name="Content Placeholder 2">
            <a:extLst>
              <a:ext uri="{FF2B5EF4-FFF2-40B4-BE49-F238E27FC236}">
                <a16:creationId xmlns:a16="http://schemas.microsoft.com/office/drawing/2014/main" id="{66F287EA-AA23-9842-88FC-8ED09ACB7EC0}"/>
              </a:ext>
            </a:extLst>
          </p:cNvPr>
          <p:cNvSpPr>
            <a:spLocks noGrp="1"/>
          </p:cNvSpPr>
          <p:nvPr>
            <p:ph idx="1"/>
          </p:nvPr>
        </p:nvSpPr>
        <p:spPr/>
        <p:txBody>
          <a:bodyPr>
            <a:normAutofit/>
          </a:bodyPr>
          <a:lstStyle/>
          <a:p>
            <a:r>
              <a:rPr lang="en-BE" sz="3200" dirty="0"/>
              <a:t>You must include “happy” paths and “Sad” paths to get full test coverage</a:t>
            </a:r>
          </a:p>
          <a:p>
            <a:pPr lvl="1"/>
            <a:r>
              <a:rPr lang="en-GB" b="0" i="0" dirty="0">
                <a:solidFill>
                  <a:srgbClr val="333333"/>
                </a:solidFill>
                <a:effectLst/>
              </a:rPr>
              <a:t>100% test coverage only means that every line of code has been tested with some known good data.</a:t>
            </a:r>
          </a:p>
          <a:p>
            <a:pPr lvl="1"/>
            <a:r>
              <a:rPr lang="en-GB" b="0" i="0" dirty="0">
                <a:solidFill>
                  <a:srgbClr val="333333"/>
                </a:solidFill>
                <a:effectLst/>
                <a:latin typeface="OpenSans"/>
              </a:rPr>
              <a:t>You can still pass bad data into your code and find bugs.</a:t>
            </a:r>
            <a:endParaRPr lang="en-BE" dirty="0"/>
          </a:p>
          <a:p>
            <a:r>
              <a:rPr lang="en-BE" sz="3200" dirty="0"/>
              <a:t>Even with 100% test coverage, your code can still have bugs</a:t>
            </a:r>
          </a:p>
          <a:p>
            <a:r>
              <a:rPr lang="en-BE" sz="3200" dirty="0"/>
              <a:t>Don’t stop testing when your code reaches 100%</a:t>
            </a:r>
          </a:p>
        </p:txBody>
      </p:sp>
    </p:spTree>
    <p:extLst>
      <p:ext uri="{BB962C8B-B14F-4D97-AF65-F5344CB8AC3E}">
        <p14:creationId xmlns:p14="http://schemas.microsoft.com/office/powerpoint/2010/main" val="20644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725F-C180-D8A9-E02A-486EE1AA9228}"/>
              </a:ext>
            </a:extLst>
          </p:cNvPr>
          <p:cNvSpPr>
            <a:spLocks noGrp="1"/>
          </p:cNvSpPr>
          <p:nvPr>
            <p:ph type="title"/>
          </p:nvPr>
        </p:nvSpPr>
        <p:spPr/>
        <p:txBody>
          <a:bodyPr/>
          <a:lstStyle/>
          <a:p>
            <a:r>
              <a:rPr lang="en-GB" dirty="0"/>
              <a:t>Example: a function to test</a:t>
            </a:r>
            <a:endParaRPr lang="en-BE" dirty="0"/>
          </a:p>
        </p:txBody>
      </p:sp>
      <p:pic>
        <p:nvPicPr>
          <p:cNvPr id="13" name="Picture 12" descr="Graphical user interface, text&#10;&#10;Description automatically generated">
            <a:extLst>
              <a:ext uri="{FF2B5EF4-FFF2-40B4-BE49-F238E27FC236}">
                <a16:creationId xmlns:a16="http://schemas.microsoft.com/office/drawing/2014/main" id="{93BEBF85-C67F-8D3D-B7BF-63EB6971A50E}"/>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521278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11" name="Picture 10" descr="Graphical user interface, text&#10;&#10;Description automatically generated">
            <a:extLst>
              <a:ext uri="{FF2B5EF4-FFF2-40B4-BE49-F238E27FC236}">
                <a16:creationId xmlns:a16="http://schemas.microsoft.com/office/drawing/2014/main" id="{8811C712-211D-0008-4267-580BFC0D33F6}"/>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231885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Tree>
    <p:extLst>
      <p:ext uri="{BB962C8B-B14F-4D97-AF65-F5344CB8AC3E}">
        <p14:creationId xmlns:p14="http://schemas.microsoft.com/office/powerpoint/2010/main" val="408259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p:txBody>
          <a:bodyPr/>
          <a:lstStyle/>
          <a:p>
            <a:r>
              <a:rPr lang="en-BE" dirty="0"/>
              <a:t>Testing</a:t>
            </a:r>
          </a:p>
        </p:txBody>
      </p:sp>
      <p:sp>
        <p:nvSpPr>
          <p:cNvPr id="3" name="Content Placeholder 2">
            <a:extLst>
              <a:ext uri="{FF2B5EF4-FFF2-40B4-BE49-F238E27FC236}">
                <a16:creationId xmlns:a16="http://schemas.microsoft.com/office/drawing/2014/main" id="{40E8DB44-C720-6E58-C5BE-1A2130237CED}"/>
              </a:ext>
            </a:extLst>
          </p:cNvPr>
          <p:cNvSpPr>
            <a:spLocks noGrp="1"/>
          </p:cNvSpPr>
          <p:nvPr>
            <p:ph idx="1"/>
          </p:nvPr>
        </p:nvSpPr>
        <p:spPr>
          <a:xfrm>
            <a:off x="838200" y="1825625"/>
            <a:ext cx="10088880" cy="2212975"/>
          </a:xfrm>
          <a:ln w="38100">
            <a:solidFill>
              <a:srgbClr val="2602FC"/>
            </a:solidFill>
          </a:ln>
        </p:spPr>
        <p:txBody>
          <a:bodyPr>
            <a:normAutofit/>
          </a:bodyPr>
          <a:lstStyle/>
          <a:p>
            <a:pPr marL="0" indent="0">
              <a:buNone/>
            </a:pPr>
            <a:r>
              <a:rPr lang="en-GB" sz="3200" dirty="0"/>
              <a:t>“If it is worth building, it is worth testing.</a:t>
            </a:r>
          </a:p>
          <a:p>
            <a:pPr marL="0" indent="0">
              <a:buNone/>
            </a:pPr>
            <a:endParaRPr lang="en-GB" sz="3200" dirty="0"/>
          </a:p>
          <a:p>
            <a:pPr marL="0" indent="0">
              <a:buNone/>
            </a:pPr>
            <a:r>
              <a:rPr lang="en-GB" sz="3200" dirty="0"/>
              <a:t>If it is not worth testing, why are you wasting your time working on it?”      </a:t>
            </a:r>
          </a:p>
        </p:txBody>
      </p:sp>
      <p:sp>
        <p:nvSpPr>
          <p:cNvPr id="5" name="TextBox 4">
            <a:extLst>
              <a:ext uri="{FF2B5EF4-FFF2-40B4-BE49-F238E27FC236}">
                <a16:creationId xmlns:a16="http://schemas.microsoft.com/office/drawing/2014/main" id="{C1B31590-FCF7-0968-1BF4-9CEE2A58F160}"/>
              </a:ext>
            </a:extLst>
          </p:cNvPr>
          <p:cNvSpPr txBox="1"/>
          <p:nvPr/>
        </p:nvSpPr>
        <p:spPr>
          <a:xfrm>
            <a:off x="7086600" y="4173537"/>
            <a:ext cx="4373880" cy="461665"/>
          </a:xfrm>
          <a:prstGeom prst="rect">
            <a:avLst/>
          </a:prstGeom>
          <a:noFill/>
        </p:spPr>
        <p:txBody>
          <a:bodyPr wrap="square">
            <a:spAutoFit/>
          </a:bodyPr>
          <a:lstStyle/>
          <a:p>
            <a:r>
              <a:rPr lang="en-GB" sz="2400" dirty="0"/>
              <a:t>Scott Ambler, </a:t>
            </a:r>
            <a:r>
              <a:rPr lang="en-GB" sz="2400" dirty="0" err="1"/>
              <a:t>agiledata.org</a:t>
            </a:r>
            <a:endParaRPr lang="en-BE" sz="2400" dirty="0"/>
          </a:p>
        </p:txBody>
      </p:sp>
    </p:spTree>
    <p:extLst>
      <p:ext uri="{BB962C8B-B14F-4D97-AF65-F5344CB8AC3E}">
        <p14:creationId xmlns:p14="http://schemas.microsoft.com/office/powerpoint/2010/main" val="681735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-1;</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
        <p:nvSpPr>
          <p:cNvPr id="11" name="TextBox 10">
            <a:extLst>
              <a:ext uri="{FF2B5EF4-FFF2-40B4-BE49-F238E27FC236}">
                <a16:creationId xmlns:a16="http://schemas.microsoft.com/office/drawing/2014/main" id="{EF3D2AC8-6DF1-29C7-B9FE-837D40F034C1}"/>
              </a:ext>
            </a:extLst>
          </p:cNvPr>
          <p:cNvSpPr txBox="1"/>
          <p:nvPr/>
        </p:nvSpPr>
        <p:spPr>
          <a:xfrm>
            <a:off x="4309973" y="1849718"/>
            <a:ext cx="1133566" cy="400110"/>
          </a:xfrm>
          <a:prstGeom prst="rect">
            <a:avLst/>
          </a:prstGeom>
          <a:solidFill>
            <a:srgbClr val="FFFF00"/>
          </a:solidFill>
          <a:ln>
            <a:solidFill>
              <a:srgbClr val="FFFF00"/>
            </a:solidFill>
          </a:ln>
        </p:spPr>
        <p:txBody>
          <a:bodyPr wrap="square" rtlCol="0">
            <a:spAutoFit/>
          </a:bodyPr>
          <a:lstStyle/>
          <a:p>
            <a:r>
              <a:rPr lang="en-BE" sz="2000" dirty="0">
                <a:latin typeface="Courier" pitchFamily="2" charset="0"/>
              </a:rPr>
              <a:t>false</a:t>
            </a:r>
          </a:p>
        </p:txBody>
      </p:sp>
      <p:grpSp>
        <p:nvGrpSpPr>
          <p:cNvPr id="21" name="Group 20">
            <a:extLst>
              <a:ext uri="{FF2B5EF4-FFF2-40B4-BE49-F238E27FC236}">
                <a16:creationId xmlns:a16="http://schemas.microsoft.com/office/drawing/2014/main" id="{CE5A43A7-5B15-CF69-5382-62E5D051AD78}"/>
              </a:ext>
            </a:extLst>
          </p:cNvPr>
          <p:cNvGrpSpPr/>
          <p:nvPr/>
        </p:nvGrpSpPr>
        <p:grpSpPr>
          <a:xfrm>
            <a:off x="1185863" y="3429000"/>
            <a:ext cx="5343525" cy="1800225"/>
            <a:chOff x="1185863" y="3429000"/>
            <a:chExt cx="5343525" cy="1800225"/>
          </a:xfrm>
        </p:grpSpPr>
        <p:sp>
          <p:nvSpPr>
            <p:cNvPr id="12" name="TextBox 11">
              <a:extLst>
                <a:ext uri="{FF2B5EF4-FFF2-40B4-BE49-F238E27FC236}">
                  <a16:creationId xmlns:a16="http://schemas.microsoft.com/office/drawing/2014/main" id="{7E800343-CBEB-9A66-4AED-209CBF619D27}"/>
                </a:ext>
              </a:extLst>
            </p:cNvPr>
            <p:cNvSpPr txBox="1"/>
            <p:nvPr/>
          </p:nvSpPr>
          <p:spPr>
            <a:xfrm>
              <a:off x="1185863" y="3943350"/>
              <a:ext cx="1700211" cy="400110"/>
            </a:xfrm>
            <a:prstGeom prst="rect">
              <a:avLst/>
            </a:prstGeom>
            <a:solidFill>
              <a:srgbClr val="FFFF00"/>
            </a:solidFill>
          </p:spPr>
          <p:txBody>
            <a:bodyPr wrap="square" rtlCol="0">
              <a:spAutoFit/>
            </a:bodyPr>
            <a:lstStyle/>
            <a:p>
              <a:r>
                <a:rPr lang="en-GB" sz="2000" dirty="0">
                  <a:latin typeface="Courier" pitchFamily="2" charset="0"/>
                </a:rPr>
                <a:t>    x</a:t>
              </a:r>
              <a:r>
                <a:rPr lang="en-BE" sz="2000" dirty="0">
                  <a:latin typeface="Courier" pitchFamily="2" charset="0"/>
                </a:rPr>
                <a:t>++;</a:t>
              </a:r>
            </a:p>
          </p:txBody>
        </p:sp>
        <p:cxnSp>
          <p:nvCxnSpPr>
            <p:cNvPr id="14" name="Straight Connector 13">
              <a:extLst>
                <a:ext uri="{FF2B5EF4-FFF2-40B4-BE49-F238E27FC236}">
                  <a16:creationId xmlns:a16="http://schemas.microsoft.com/office/drawing/2014/main" id="{39B1DC96-5824-36AC-F734-334EF206CA15}"/>
                </a:ext>
              </a:extLst>
            </p:cNvPr>
            <p:cNvCxnSpPr>
              <a:cxnSpLocks/>
            </p:cNvCxnSpPr>
            <p:nvPr/>
          </p:nvCxnSpPr>
          <p:spPr>
            <a:xfrm flipH="1">
              <a:off x="3586163" y="4200525"/>
              <a:ext cx="723810" cy="102870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D0CA71-1C77-65B1-8779-9096181DA91C}"/>
                </a:ext>
              </a:extLst>
            </p:cNvPr>
            <p:cNvCxnSpPr>
              <a:cxnSpLocks/>
            </p:cNvCxnSpPr>
            <p:nvPr/>
          </p:nvCxnSpPr>
          <p:spPr>
            <a:xfrm>
              <a:off x="3586163" y="4200525"/>
              <a:ext cx="723810" cy="10287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9F1D85-CD0C-80A4-70A1-0CCE5C3A83D1}"/>
                    </a:ext>
                  </a:extLst>
                </p:cNvPr>
                <p:cNvSpPr txBox="1"/>
                <p:nvPr/>
              </p:nvSpPr>
              <p:spPr>
                <a:xfrm>
                  <a:off x="4181475" y="3429000"/>
                  <a:ext cx="2347913" cy="625812"/>
                </a:xfrm>
                <a:prstGeom prst="rect">
                  <a:avLst/>
                </a:prstGeom>
                <a:noFill/>
                <a:ln w="28575">
                  <a:solidFill>
                    <a:srgbClr val="17792D"/>
                  </a:solidFill>
                </a:ln>
              </p:spPr>
              <p:txBody>
                <a:bodyPr wrap="square" rtlCol="0">
                  <a:spAutoFit/>
                </a:bodyPr>
                <a:lstStyle/>
                <a:p>
                  <a14:m>
                    <m:oMath xmlns:m="http://schemas.openxmlformats.org/officeDocument/2006/math">
                      <m:f>
                        <m:fPr>
                          <m:ctrlPr>
                            <a:rPr lang="en-BE" sz="2400" b="1" i="1" smtClean="0">
                              <a:solidFill>
                                <a:srgbClr val="17792D"/>
                              </a:solidFill>
                              <a:latin typeface="Cambria Math" panose="02040503050406030204" pitchFamily="18" charset="0"/>
                            </a:rPr>
                          </m:ctrlPr>
                        </m:fPr>
                        <m:num>
                          <m:r>
                            <a:rPr lang="en-US" sz="2400" b="1" i="1" smtClean="0">
                              <a:solidFill>
                                <a:srgbClr val="17792D"/>
                              </a:solidFill>
                              <a:latin typeface="Cambria Math" panose="02040503050406030204" pitchFamily="18" charset="0"/>
                            </a:rPr>
                            <m:t>𝟖</m:t>
                          </m:r>
                        </m:num>
                        <m:den>
                          <m:r>
                            <a:rPr lang="en-US" sz="2400" b="1" i="1" smtClean="0">
                              <a:solidFill>
                                <a:srgbClr val="17792D"/>
                              </a:solidFill>
                              <a:latin typeface="Cambria Math" panose="02040503050406030204" pitchFamily="18" charset="0"/>
                            </a:rPr>
                            <m:t>𝟗</m:t>
                          </m:r>
                        </m:den>
                      </m:f>
                    </m:oMath>
                  </a14:m>
                  <a:r>
                    <a:rPr lang="en-BE" sz="2400" b="1" dirty="0">
                      <a:solidFill>
                        <a:srgbClr val="17792D"/>
                      </a:solidFill>
                    </a:rPr>
                    <a:t> x100%  = 88.9%</a:t>
                  </a:r>
                </a:p>
              </p:txBody>
            </p:sp>
          </mc:Choice>
          <mc:Fallback xmlns="">
            <p:sp>
              <p:nvSpPr>
                <p:cNvPr id="20" name="TextBox 19">
                  <a:extLst>
                    <a:ext uri="{FF2B5EF4-FFF2-40B4-BE49-F238E27FC236}">
                      <a16:creationId xmlns:a16="http://schemas.microsoft.com/office/drawing/2014/main" id="{B19F1D85-CD0C-80A4-70A1-0CCE5C3A83D1}"/>
                    </a:ext>
                  </a:extLst>
                </p:cNvPr>
                <p:cNvSpPr txBox="1">
                  <a:spLocks noRot="1" noChangeAspect="1" noMove="1" noResize="1" noEditPoints="1" noAdjustHandles="1" noChangeArrowheads="1" noChangeShapeType="1" noTextEdit="1"/>
                </p:cNvSpPr>
                <p:nvPr/>
              </p:nvSpPr>
              <p:spPr>
                <a:xfrm>
                  <a:off x="4181475" y="3429000"/>
                  <a:ext cx="2347913" cy="625812"/>
                </a:xfrm>
                <a:prstGeom prst="rect">
                  <a:avLst/>
                </a:prstGeom>
                <a:blipFill>
                  <a:blip r:embed="rId4"/>
                  <a:stretch>
                    <a:fillRect r="-2660" b="-5769"/>
                  </a:stretch>
                </a:blipFill>
                <a:ln w="28575">
                  <a:solidFill>
                    <a:srgbClr val="17792D"/>
                  </a:solidFill>
                </a:ln>
              </p:spPr>
              <p:txBody>
                <a:bodyPr/>
                <a:lstStyle/>
                <a:p>
                  <a:r>
                    <a:rPr lang="en-BE">
                      <a:noFill/>
                    </a:rPr>
                    <a:t> </a:t>
                  </a:r>
                </a:p>
              </p:txBody>
            </p:sp>
          </mc:Fallback>
        </mc:AlternateContent>
      </p:grpSp>
    </p:spTree>
    <p:extLst>
      <p:ext uri="{BB962C8B-B14F-4D97-AF65-F5344CB8AC3E}">
        <p14:creationId xmlns:p14="http://schemas.microsoft.com/office/powerpoint/2010/main" val="4014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9DF2D030-F50B-B7AF-877C-B980205F1B10}"/>
              </a:ext>
            </a:extLst>
          </p:cNvPr>
          <p:cNvPicPr>
            <a:picLocks noChangeAspect="1"/>
          </p:cNvPicPr>
          <p:nvPr/>
        </p:nvPicPr>
        <p:blipFill>
          <a:blip r:embed="rId3"/>
          <a:stretch>
            <a:fillRect/>
          </a:stretch>
        </p:blipFill>
        <p:spPr>
          <a:xfrm>
            <a:off x="1010275" y="2568579"/>
            <a:ext cx="7970993" cy="3853900"/>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spTree>
    <p:extLst>
      <p:ext uri="{BB962C8B-B14F-4D97-AF65-F5344CB8AC3E}">
        <p14:creationId xmlns:p14="http://schemas.microsoft.com/office/powerpoint/2010/main" val="214383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70D752A9-42EE-AC72-C5CB-98DAA28F8EC7}"/>
              </a:ext>
            </a:extLst>
          </p:cNvPr>
          <p:cNvPicPr>
            <a:picLocks noChangeAspect="1"/>
          </p:cNvPicPr>
          <p:nvPr/>
        </p:nvPicPr>
        <p:blipFill>
          <a:blip r:embed="rId3"/>
          <a:stretch>
            <a:fillRect/>
          </a:stretch>
        </p:blipFill>
        <p:spPr>
          <a:xfrm>
            <a:off x="1010275" y="2600504"/>
            <a:ext cx="7970992" cy="3825322"/>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9" name="Rounded Rectangular Callout 8">
            <a:extLst>
              <a:ext uri="{FF2B5EF4-FFF2-40B4-BE49-F238E27FC236}">
                <a16:creationId xmlns:a16="http://schemas.microsoft.com/office/drawing/2014/main" id="{C47835F7-DAFB-067F-5C25-638BE422DF6C}"/>
              </a:ext>
            </a:extLst>
          </p:cNvPr>
          <p:cNvSpPr/>
          <p:nvPr/>
        </p:nvSpPr>
        <p:spPr>
          <a:xfrm>
            <a:off x="9510712" y="988130"/>
            <a:ext cx="1843088" cy="909816"/>
          </a:xfrm>
          <a:prstGeom prst="wedgeRoundRectCallout">
            <a:avLst>
              <a:gd name="adj1" fmla="val -70445"/>
              <a:gd name="adj2" fmla="val 104900"/>
              <a:gd name="adj3" fmla="val 16667"/>
            </a:avLst>
          </a:prstGeom>
          <a:solidFill>
            <a:srgbClr val="15BE23"/>
          </a:solidFill>
          <a:ln>
            <a:solidFill>
              <a:srgbClr val="15B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t>New Test</a:t>
            </a:r>
          </a:p>
        </p:txBody>
      </p:sp>
    </p:spTree>
    <p:extLst>
      <p:ext uri="{BB962C8B-B14F-4D97-AF65-F5344CB8AC3E}">
        <p14:creationId xmlns:p14="http://schemas.microsoft.com/office/powerpoint/2010/main" val="28182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sp>
        <p:nvSpPr>
          <p:cNvPr id="3" name="Content Placeholder 2">
            <a:extLst>
              <a:ext uri="{FF2B5EF4-FFF2-40B4-BE49-F238E27FC236}">
                <a16:creationId xmlns:a16="http://schemas.microsoft.com/office/drawing/2014/main" id="{C0A8D1BE-CFEF-D723-FB0E-65DCF7AAAB2D}"/>
              </a:ext>
            </a:extLst>
          </p:cNvPr>
          <p:cNvSpPr>
            <a:spLocks noGrp="1"/>
          </p:cNvSpPr>
          <p:nvPr>
            <p:ph idx="1"/>
          </p:nvPr>
        </p:nvSpPr>
        <p:spPr>
          <a:xfrm>
            <a:off x="838200" y="1825626"/>
            <a:ext cx="10515600" cy="488950"/>
          </a:xfrm>
        </p:spPr>
        <p:txBody>
          <a:bodyPr>
            <a:noAutofit/>
          </a:bodyPr>
          <a:lstStyle/>
          <a:p>
            <a:pPr marL="0" indent="0">
              <a:buNone/>
            </a:pPr>
            <a:r>
              <a:rPr lang="en-GB" sz="3200" dirty="0"/>
              <a:t>Paths for three “if” each can be either true (T) or false (F)</a:t>
            </a:r>
            <a:endParaRPr lang="en-BE" sz="3200"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2"/>
          <a:stretch>
            <a:fillRect/>
          </a:stretch>
        </p:blipFill>
        <p:spPr>
          <a:xfrm>
            <a:off x="3048000" y="2701000"/>
            <a:ext cx="5295900" cy="3684850"/>
          </a:xfrm>
          <a:prstGeom prst="rect">
            <a:avLst/>
          </a:prstGeom>
        </p:spPr>
      </p:pic>
      <p:sp>
        <p:nvSpPr>
          <p:cNvPr id="6" name="TextBox 5">
            <a:extLst>
              <a:ext uri="{FF2B5EF4-FFF2-40B4-BE49-F238E27FC236}">
                <a16:creationId xmlns:a16="http://schemas.microsoft.com/office/drawing/2014/main" id="{3AA9874E-1C8F-DD73-8A9C-AA8343B28A3D}"/>
              </a:ext>
            </a:extLst>
          </p:cNvPr>
          <p:cNvSpPr txBox="1"/>
          <p:nvPr/>
        </p:nvSpPr>
        <p:spPr>
          <a:xfrm>
            <a:off x="1905000" y="3289300"/>
            <a:ext cx="1562100" cy="584775"/>
          </a:xfrm>
          <a:prstGeom prst="rect">
            <a:avLst/>
          </a:prstGeom>
          <a:noFill/>
        </p:spPr>
        <p:txBody>
          <a:bodyPr wrap="square" rtlCol="0">
            <a:spAutoFit/>
          </a:bodyPr>
          <a:lstStyle/>
          <a:p>
            <a:r>
              <a:rPr lang="en-BE" sz="3200" dirty="0"/>
              <a:t>8-Paths</a:t>
            </a:r>
          </a:p>
        </p:txBody>
      </p:sp>
    </p:spTree>
    <p:extLst>
      <p:ext uri="{BB962C8B-B14F-4D97-AF65-F5344CB8AC3E}">
        <p14:creationId xmlns:p14="http://schemas.microsoft.com/office/powerpoint/2010/main" val="335049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3"/>
          <a:stretch>
            <a:fillRect/>
          </a:stretch>
        </p:blipFill>
        <p:spPr>
          <a:xfrm>
            <a:off x="3048000" y="2701000"/>
            <a:ext cx="5295900" cy="3684850"/>
          </a:xfrm>
          <a:prstGeom prst="rect">
            <a:avLst/>
          </a:prstGeom>
        </p:spPr>
      </p:pic>
      <p:sp>
        <p:nvSpPr>
          <p:cNvPr id="7" name="TextBox 6">
            <a:extLst>
              <a:ext uri="{FF2B5EF4-FFF2-40B4-BE49-F238E27FC236}">
                <a16:creationId xmlns:a16="http://schemas.microsoft.com/office/drawing/2014/main" id="{219DB70C-AB4D-1362-0896-E82FC1641088}"/>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8" name="Oval 7">
            <a:extLst>
              <a:ext uri="{FF2B5EF4-FFF2-40B4-BE49-F238E27FC236}">
                <a16:creationId xmlns:a16="http://schemas.microsoft.com/office/drawing/2014/main" id="{99D25EDC-6E1B-A331-A658-452E06189408}"/>
              </a:ext>
            </a:extLst>
          </p:cNvPr>
          <p:cNvSpPr/>
          <p:nvPr/>
        </p:nvSpPr>
        <p:spPr>
          <a:xfrm>
            <a:off x="3086096" y="5857875"/>
            <a:ext cx="471488" cy="513687"/>
          </a:xfrm>
          <a:prstGeom prst="ellipse">
            <a:avLst/>
          </a:prstGeom>
          <a:solidFill>
            <a:srgbClr val="15BE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F58A909F-133F-7C55-E14D-B18A4C954A78}"/>
              </a:ext>
            </a:extLst>
          </p:cNvPr>
          <p:cNvSpPr/>
          <p:nvPr/>
        </p:nvSpPr>
        <p:spPr>
          <a:xfrm>
            <a:off x="7829548" y="5857874"/>
            <a:ext cx="471488" cy="513687"/>
          </a:xfrm>
          <a:prstGeom prst="ellipse">
            <a:avLst/>
          </a:prstGeom>
          <a:solidFill>
            <a:srgbClr val="15BE2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DAA44BC-F6B0-EE70-09BE-ACAB40E9A58B}"/>
              </a:ext>
            </a:extLst>
          </p:cNvPr>
          <p:cNvSpPr txBox="1"/>
          <p:nvPr/>
        </p:nvSpPr>
        <p:spPr>
          <a:xfrm>
            <a:off x="7631906" y="2768601"/>
            <a:ext cx="3450432" cy="584775"/>
          </a:xfrm>
          <a:prstGeom prst="rect">
            <a:avLst/>
          </a:prstGeom>
          <a:noFill/>
          <a:ln w="28575">
            <a:solidFill>
              <a:srgbClr val="C00000"/>
            </a:solidFill>
          </a:ln>
        </p:spPr>
        <p:txBody>
          <a:bodyPr wrap="square" rtlCol="0">
            <a:spAutoFit/>
          </a:bodyPr>
          <a:lstStyle/>
          <a:p>
            <a:r>
              <a:rPr lang="en-BE" sz="3200" dirty="0">
                <a:solidFill>
                  <a:srgbClr val="C00000"/>
                </a:solidFill>
              </a:rPr>
              <a:t>25% Path Coverage</a:t>
            </a:r>
          </a:p>
        </p:txBody>
      </p:sp>
      <p:pic>
        <p:nvPicPr>
          <p:cNvPr id="1026" name="Picture 2" descr="Animal, bug, insect, virus, virus bug icon icon - Download on Iconfinder">
            <a:extLst>
              <a:ext uri="{FF2B5EF4-FFF2-40B4-BE49-F238E27FC236}">
                <a16:creationId xmlns:a16="http://schemas.microsoft.com/office/drawing/2014/main" id="{66EB8586-A359-F7CE-48F1-020613191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371562"/>
            <a:ext cx="361952" cy="36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 drive the development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fontScale="92500" lnSpcReduction="10000"/>
          </a:bodyPr>
          <a:lstStyle/>
          <a:p>
            <a:r>
              <a:rPr lang="en-GB" sz="2800" b="0" i="0" dirty="0">
                <a:solidFill>
                  <a:srgbClr val="333333"/>
                </a:solidFill>
                <a:effectLst/>
              </a:rPr>
              <a:t>TDD means that your tests drive the design and development of your code.  You don't write code and then write tests. You write the tests first.</a:t>
            </a:r>
            <a:endParaRPr lang="en-BE" dirty="0"/>
          </a:p>
          <a:p>
            <a:r>
              <a:rPr lang="en-BE" dirty="0"/>
              <a:t>Write test cases based on the requirements.</a:t>
            </a:r>
          </a:p>
          <a:p>
            <a:r>
              <a:rPr lang="en-BE" dirty="0"/>
              <a:t>Write the code to make the test cases pass.</a:t>
            </a:r>
          </a:p>
          <a:p>
            <a:r>
              <a:rPr lang="en-GB" b="0" i="0" dirty="0">
                <a:solidFill>
                  <a:srgbClr val="333333"/>
                </a:solidFill>
                <a:effectLst/>
                <a:latin typeface="OpenSans"/>
              </a:rPr>
              <a:t>You know that if you wrote the code first, you’d still probably write a little program to test it.</a:t>
            </a:r>
          </a:p>
          <a:p>
            <a:r>
              <a:rPr lang="en-GB" b="0" i="0" dirty="0">
                <a:solidFill>
                  <a:srgbClr val="1F1F1F"/>
                </a:solidFill>
                <a:effectLst/>
                <a:latin typeface="Source Sans Pro" panose="020B0503030403020204" pitchFamily="34" charset="0"/>
              </a:rPr>
              <a:t>Why not make that program into a formal test case from the start?</a:t>
            </a:r>
          </a:p>
          <a:p>
            <a:r>
              <a:rPr lang="en-GB" b="0" i="0" dirty="0">
                <a:solidFill>
                  <a:srgbClr val="333333"/>
                </a:solidFill>
                <a:effectLst/>
                <a:latin typeface="OpenSans"/>
              </a:rPr>
              <a:t>TDD workflow is a back-and-forth process.  You write a test case, and then you write the code.  You write more test cases to check different inputs or affected behaviours, and then you write more code.</a:t>
            </a:r>
          </a:p>
          <a:p>
            <a:r>
              <a:rPr lang="en-GB" dirty="0">
                <a:solidFill>
                  <a:srgbClr val="1F1F1F"/>
                </a:solidFill>
                <a:latin typeface="Source Sans Pro" panose="020B0503030403020204" pitchFamily="34" charset="0"/>
              </a:rPr>
              <a:t>TDD yields higher code quality.</a:t>
            </a:r>
            <a:endParaRPr lang="en-BE" dirty="0"/>
          </a:p>
          <a:p>
            <a:endParaRPr lang="en-GB" b="0" i="0" dirty="0">
              <a:solidFill>
                <a:srgbClr val="333333"/>
              </a:solidFill>
              <a:effectLst/>
              <a:latin typeface="OpenSans"/>
            </a:endParaRPr>
          </a:p>
          <a:p>
            <a:endParaRPr lang="en-BE" dirty="0"/>
          </a:p>
          <a:p>
            <a:endParaRPr lang="en-BE" dirty="0"/>
          </a:p>
        </p:txBody>
      </p:sp>
    </p:spTree>
    <p:extLst>
      <p:ext uri="{BB962C8B-B14F-4D97-AF65-F5344CB8AC3E}">
        <p14:creationId xmlns:p14="http://schemas.microsoft.com/office/powerpoint/2010/main" val="2743627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Basic TDD workflow</a:t>
            </a:r>
          </a:p>
        </p:txBody>
      </p:sp>
      <p:cxnSp>
        <p:nvCxnSpPr>
          <p:cNvPr id="17" name="Straight Arrow Connector 16">
            <a:extLst>
              <a:ext uri="{FF2B5EF4-FFF2-40B4-BE49-F238E27FC236}">
                <a16:creationId xmlns:a16="http://schemas.microsoft.com/office/drawing/2014/main" id="{ECE58D6A-DE67-0E41-1B7A-0B35F70F259E}"/>
              </a:ext>
            </a:extLst>
          </p:cNvPr>
          <p:cNvCxnSpPr>
            <a:cxnSpLocks/>
          </p:cNvCxnSpPr>
          <p:nvPr/>
        </p:nvCxnSpPr>
        <p:spPr>
          <a:xfrm flipV="1">
            <a:off x="3998976" y="2865120"/>
            <a:ext cx="853440" cy="126492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ABEE3D-9BF1-D7B2-F70D-C02BBB1D3A82}"/>
              </a:ext>
            </a:extLst>
          </p:cNvPr>
          <p:cNvSpPr txBox="1"/>
          <p:nvPr/>
        </p:nvSpPr>
        <p:spPr>
          <a:xfrm>
            <a:off x="5050536" y="3282619"/>
            <a:ext cx="1426464" cy="1200329"/>
          </a:xfrm>
          <a:prstGeom prst="rect">
            <a:avLst/>
          </a:prstGeom>
          <a:noFill/>
        </p:spPr>
        <p:txBody>
          <a:bodyPr wrap="square" rtlCol="0">
            <a:spAutoFit/>
          </a:bodyPr>
          <a:lstStyle/>
          <a:p>
            <a:pPr algn="ctr"/>
            <a:r>
              <a:rPr lang="en-BE" sz="2400" dirty="0">
                <a:solidFill>
                  <a:srgbClr val="C00000"/>
                </a:solidFill>
              </a:rPr>
              <a:t>Red</a:t>
            </a:r>
            <a:r>
              <a:rPr lang="en-BE" sz="2400" dirty="0"/>
              <a:t>, </a:t>
            </a:r>
          </a:p>
          <a:p>
            <a:pPr algn="ctr"/>
            <a:r>
              <a:rPr lang="en-BE" sz="2400" dirty="0">
                <a:solidFill>
                  <a:srgbClr val="17792D"/>
                </a:solidFill>
              </a:rPr>
              <a:t>Green</a:t>
            </a:r>
            <a:r>
              <a:rPr lang="en-BE" sz="2400" dirty="0"/>
              <a:t>,</a:t>
            </a:r>
          </a:p>
          <a:p>
            <a:pPr algn="ctr"/>
            <a:r>
              <a:rPr lang="en-BE" sz="2400" dirty="0">
                <a:solidFill>
                  <a:srgbClr val="0C00FF"/>
                </a:solidFill>
              </a:rPr>
              <a:t>Refactor</a:t>
            </a:r>
          </a:p>
        </p:txBody>
      </p:sp>
      <p:grpSp>
        <p:nvGrpSpPr>
          <p:cNvPr id="23" name="Group 22">
            <a:extLst>
              <a:ext uri="{FF2B5EF4-FFF2-40B4-BE49-F238E27FC236}">
                <a16:creationId xmlns:a16="http://schemas.microsoft.com/office/drawing/2014/main" id="{2E511F23-ECE6-51CE-01C7-F167CE331AA9}"/>
              </a:ext>
            </a:extLst>
          </p:cNvPr>
          <p:cNvGrpSpPr/>
          <p:nvPr/>
        </p:nvGrpSpPr>
        <p:grpSpPr>
          <a:xfrm>
            <a:off x="4669536" y="1338071"/>
            <a:ext cx="3694176" cy="1633729"/>
            <a:chOff x="4669536" y="1338071"/>
            <a:chExt cx="3694176" cy="1633729"/>
          </a:xfrm>
        </p:grpSpPr>
        <p:sp>
          <p:nvSpPr>
            <p:cNvPr id="4" name="Oval 3">
              <a:extLst>
                <a:ext uri="{FF2B5EF4-FFF2-40B4-BE49-F238E27FC236}">
                  <a16:creationId xmlns:a16="http://schemas.microsoft.com/office/drawing/2014/main" id="{B2FB32CC-1B1F-B4EC-AC82-7234103FC371}"/>
                </a:ext>
              </a:extLst>
            </p:cNvPr>
            <p:cNvSpPr/>
            <p:nvPr/>
          </p:nvSpPr>
          <p:spPr>
            <a:xfrm>
              <a:off x="4669536" y="1338071"/>
              <a:ext cx="1706880" cy="1633729"/>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RED</a:t>
              </a:r>
            </a:p>
            <a:p>
              <a:pPr algn="ctr"/>
              <a:r>
                <a:rPr lang="en-BE" sz="2400" dirty="0"/>
                <a:t>(Fail)</a:t>
              </a:r>
            </a:p>
          </p:txBody>
        </p:sp>
        <p:sp>
          <p:nvSpPr>
            <p:cNvPr id="20" name="TextBox 19">
              <a:extLst>
                <a:ext uri="{FF2B5EF4-FFF2-40B4-BE49-F238E27FC236}">
                  <a16:creationId xmlns:a16="http://schemas.microsoft.com/office/drawing/2014/main" id="{AE975BE8-A0C1-41A9-ACDC-650ACAE24449}"/>
                </a:ext>
              </a:extLst>
            </p:cNvPr>
            <p:cNvSpPr txBox="1"/>
            <p:nvPr/>
          </p:nvSpPr>
          <p:spPr>
            <a:xfrm>
              <a:off x="6510528" y="1650414"/>
              <a:ext cx="1853184" cy="646331"/>
            </a:xfrm>
            <a:prstGeom prst="rect">
              <a:avLst/>
            </a:prstGeom>
            <a:noFill/>
          </p:spPr>
          <p:txBody>
            <a:bodyPr wrap="square" rtlCol="0">
              <a:spAutoFit/>
            </a:bodyPr>
            <a:lstStyle/>
            <a:p>
              <a:r>
                <a:rPr lang="en-BE" dirty="0">
                  <a:solidFill>
                    <a:srgbClr val="C00000"/>
                  </a:solidFill>
                </a:rPr>
                <a:t>Write test case that fails</a:t>
              </a:r>
            </a:p>
          </p:txBody>
        </p:sp>
      </p:grpSp>
      <p:grpSp>
        <p:nvGrpSpPr>
          <p:cNvPr id="24" name="Group 23">
            <a:extLst>
              <a:ext uri="{FF2B5EF4-FFF2-40B4-BE49-F238E27FC236}">
                <a16:creationId xmlns:a16="http://schemas.microsoft.com/office/drawing/2014/main" id="{D60BCA5A-50D3-AB9E-3D2C-5BDB3D69184D}"/>
              </a:ext>
            </a:extLst>
          </p:cNvPr>
          <p:cNvGrpSpPr/>
          <p:nvPr/>
        </p:nvGrpSpPr>
        <p:grpSpPr>
          <a:xfrm>
            <a:off x="6376416" y="2609088"/>
            <a:ext cx="4218432" cy="3194303"/>
            <a:chOff x="6376416" y="2609088"/>
            <a:chExt cx="4218432" cy="3194303"/>
          </a:xfrm>
        </p:grpSpPr>
        <p:sp>
          <p:nvSpPr>
            <p:cNvPr id="5" name="Oval 4">
              <a:extLst>
                <a:ext uri="{FF2B5EF4-FFF2-40B4-BE49-F238E27FC236}">
                  <a16:creationId xmlns:a16="http://schemas.microsoft.com/office/drawing/2014/main" id="{784178EA-4EB7-FAB8-7D1F-583CC412F1F9}"/>
                </a:ext>
              </a:extLst>
            </p:cNvPr>
            <p:cNvSpPr/>
            <p:nvPr/>
          </p:nvSpPr>
          <p:spPr>
            <a:xfrm>
              <a:off x="6961632" y="4169662"/>
              <a:ext cx="1706880" cy="1633729"/>
            </a:xfrm>
            <a:prstGeom prst="ellipse">
              <a:avLst/>
            </a:prstGeom>
            <a:solidFill>
              <a:srgbClr val="17792D"/>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GREEN</a:t>
              </a:r>
            </a:p>
            <a:p>
              <a:pPr algn="ctr"/>
              <a:r>
                <a:rPr lang="en-BE" sz="2400" dirty="0"/>
                <a:t>(Pass)</a:t>
              </a:r>
            </a:p>
          </p:txBody>
        </p:sp>
        <p:cxnSp>
          <p:nvCxnSpPr>
            <p:cNvPr id="13" name="Straight Arrow Connector 12">
              <a:extLst>
                <a:ext uri="{FF2B5EF4-FFF2-40B4-BE49-F238E27FC236}">
                  <a16:creationId xmlns:a16="http://schemas.microsoft.com/office/drawing/2014/main" id="{FC2BC5B2-5C55-993D-F57D-7DDB891B2457}"/>
                </a:ext>
              </a:extLst>
            </p:cNvPr>
            <p:cNvCxnSpPr/>
            <p:nvPr/>
          </p:nvCxnSpPr>
          <p:spPr>
            <a:xfrm>
              <a:off x="6376416" y="2609088"/>
              <a:ext cx="963168" cy="140208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7466CF-EC64-A603-C5ED-F691D0814973}"/>
                </a:ext>
              </a:extLst>
            </p:cNvPr>
            <p:cNvSpPr txBox="1"/>
            <p:nvPr/>
          </p:nvSpPr>
          <p:spPr>
            <a:xfrm>
              <a:off x="8741664" y="4697909"/>
              <a:ext cx="1853184" cy="646331"/>
            </a:xfrm>
            <a:prstGeom prst="rect">
              <a:avLst/>
            </a:prstGeom>
            <a:noFill/>
          </p:spPr>
          <p:txBody>
            <a:bodyPr wrap="square" rtlCol="0">
              <a:spAutoFit/>
            </a:bodyPr>
            <a:lstStyle/>
            <a:p>
              <a:r>
                <a:rPr lang="en-BE" dirty="0">
                  <a:solidFill>
                    <a:srgbClr val="17792D"/>
                  </a:solidFill>
                </a:rPr>
                <a:t>Write test case that fails</a:t>
              </a:r>
            </a:p>
          </p:txBody>
        </p:sp>
      </p:grpSp>
      <p:grpSp>
        <p:nvGrpSpPr>
          <p:cNvPr id="25" name="Group 24">
            <a:extLst>
              <a:ext uri="{FF2B5EF4-FFF2-40B4-BE49-F238E27FC236}">
                <a16:creationId xmlns:a16="http://schemas.microsoft.com/office/drawing/2014/main" id="{1A59A064-3B25-F5A9-1A5E-5F4FB6BD1445}"/>
              </a:ext>
            </a:extLst>
          </p:cNvPr>
          <p:cNvGrpSpPr/>
          <p:nvPr/>
        </p:nvGrpSpPr>
        <p:grpSpPr>
          <a:xfrm>
            <a:off x="1164336" y="4169663"/>
            <a:ext cx="5596128" cy="1673351"/>
            <a:chOff x="1164336" y="4169663"/>
            <a:chExt cx="5596128" cy="1673351"/>
          </a:xfrm>
        </p:grpSpPr>
        <p:sp>
          <p:nvSpPr>
            <p:cNvPr id="6" name="Oval 5">
              <a:extLst>
                <a:ext uri="{FF2B5EF4-FFF2-40B4-BE49-F238E27FC236}">
                  <a16:creationId xmlns:a16="http://schemas.microsoft.com/office/drawing/2014/main" id="{96A1CE0C-4811-078E-69AE-BCA7C93AC122}"/>
                </a:ext>
              </a:extLst>
            </p:cNvPr>
            <p:cNvSpPr/>
            <p:nvPr/>
          </p:nvSpPr>
          <p:spPr>
            <a:xfrm>
              <a:off x="2865120" y="4169663"/>
              <a:ext cx="1706880" cy="1633729"/>
            </a:xfrm>
            <a:prstGeom prst="ellipse">
              <a:avLst/>
            </a:prstGeom>
            <a:solidFill>
              <a:srgbClr val="0C00FF"/>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REFACTOR</a:t>
              </a:r>
            </a:p>
          </p:txBody>
        </p:sp>
        <p:cxnSp>
          <p:nvCxnSpPr>
            <p:cNvPr id="14" name="Straight Arrow Connector 13">
              <a:extLst>
                <a:ext uri="{FF2B5EF4-FFF2-40B4-BE49-F238E27FC236}">
                  <a16:creationId xmlns:a16="http://schemas.microsoft.com/office/drawing/2014/main" id="{1FD75121-BE08-9C8D-E6D0-79BBCD2A9688}"/>
                </a:ext>
              </a:extLst>
            </p:cNvPr>
            <p:cNvCxnSpPr>
              <a:cxnSpLocks/>
            </p:cNvCxnSpPr>
            <p:nvPr/>
          </p:nvCxnSpPr>
          <p:spPr>
            <a:xfrm flipH="1">
              <a:off x="4767072" y="5102351"/>
              <a:ext cx="199339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087929-8189-5F90-9F59-34C43C960AC2}"/>
                </a:ext>
              </a:extLst>
            </p:cNvPr>
            <p:cNvSpPr txBox="1"/>
            <p:nvPr/>
          </p:nvSpPr>
          <p:spPr>
            <a:xfrm>
              <a:off x="1164336" y="5196683"/>
              <a:ext cx="1853184" cy="646331"/>
            </a:xfrm>
            <a:prstGeom prst="rect">
              <a:avLst/>
            </a:prstGeom>
            <a:noFill/>
          </p:spPr>
          <p:txBody>
            <a:bodyPr wrap="square" rtlCol="0">
              <a:spAutoFit/>
            </a:bodyPr>
            <a:lstStyle/>
            <a:p>
              <a:r>
                <a:rPr lang="en-BE" dirty="0">
                  <a:solidFill>
                    <a:srgbClr val="0C00FF"/>
                  </a:solidFill>
                </a:rPr>
                <a:t>Improve the code quality</a:t>
              </a:r>
            </a:p>
          </p:txBody>
        </p:sp>
      </p:grpSp>
      <p:sp>
        <p:nvSpPr>
          <p:cNvPr id="3" name="TextBox 2">
            <a:extLst>
              <a:ext uri="{FF2B5EF4-FFF2-40B4-BE49-F238E27FC236}">
                <a16:creationId xmlns:a16="http://schemas.microsoft.com/office/drawing/2014/main" id="{956DF46C-F76B-D94F-F71A-D3E26B2D14D9}"/>
              </a:ext>
            </a:extLst>
          </p:cNvPr>
          <p:cNvSpPr txBox="1"/>
          <p:nvPr/>
        </p:nvSpPr>
        <p:spPr>
          <a:xfrm>
            <a:off x="577406" y="6117596"/>
            <a:ext cx="10017442" cy="523220"/>
          </a:xfrm>
          <a:prstGeom prst="rect">
            <a:avLst/>
          </a:prstGeom>
          <a:noFill/>
          <a:ln w="28575">
            <a:solidFill>
              <a:srgbClr val="0C00FF"/>
            </a:solidFill>
          </a:ln>
        </p:spPr>
        <p:txBody>
          <a:bodyPr wrap="square" rtlCol="0">
            <a:spAutoFit/>
          </a:bodyPr>
          <a:lstStyle/>
          <a:p>
            <a:r>
              <a:rPr lang="en-BE" sz="2800" dirty="0"/>
              <a:t>I have prepared the lab which will guide you in practicing with TDD</a:t>
            </a:r>
          </a:p>
        </p:txBody>
      </p:sp>
    </p:spTree>
    <p:extLst>
      <p:ext uri="{BB962C8B-B14F-4D97-AF65-F5344CB8AC3E}">
        <p14:creationId xmlns:p14="http://schemas.microsoft.com/office/powerpoint/2010/main" val="219251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1E96-5722-D2C1-5642-DB0A374056D3}"/>
              </a:ext>
            </a:extLst>
          </p:cNvPr>
          <p:cNvSpPr>
            <a:spLocks noGrp="1"/>
          </p:cNvSpPr>
          <p:nvPr>
            <p:ph type="title"/>
          </p:nvPr>
        </p:nvSpPr>
        <p:spPr>
          <a:xfrm>
            <a:off x="838200" y="365126"/>
            <a:ext cx="10515600" cy="561150"/>
          </a:xfrm>
        </p:spPr>
        <p:txBody>
          <a:bodyPr>
            <a:normAutofit fontScale="90000"/>
          </a:bodyPr>
          <a:lstStyle/>
          <a:p>
            <a:r>
              <a:rPr lang="en-BE" dirty="0"/>
              <a:t>Tools for Testing</a:t>
            </a:r>
          </a:p>
        </p:txBody>
      </p:sp>
      <p:sp>
        <p:nvSpPr>
          <p:cNvPr id="3" name="Content Placeholder 2">
            <a:extLst>
              <a:ext uri="{FF2B5EF4-FFF2-40B4-BE49-F238E27FC236}">
                <a16:creationId xmlns:a16="http://schemas.microsoft.com/office/drawing/2014/main" id="{62D745DB-4BA5-6087-04A2-BEB538B2ECD1}"/>
              </a:ext>
            </a:extLst>
          </p:cNvPr>
          <p:cNvSpPr>
            <a:spLocks noGrp="1"/>
          </p:cNvSpPr>
          <p:nvPr>
            <p:ph idx="1"/>
          </p:nvPr>
        </p:nvSpPr>
        <p:spPr/>
        <p:txBody>
          <a:bodyPr/>
          <a:lstStyle/>
          <a:p>
            <a:r>
              <a:rPr lang="en-GB" b="0" i="0" dirty="0" err="1">
                <a:solidFill>
                  <a:srgbClr val="1F1F1F"/>
                </a:solidFill>
                <a:effectLst/>
                <a:latin typeface="Source Sans Pro" panose="020B0503030403020204" pitchFamily="34" charset="0"/>
              </a:rPr>
              <a:t>xUnit</a:t>
            </a:r>
            <a:r>
              <a:rPr lang="en-GB" b="0" i="0" dirty="0">
                <a:solidFill>
                  <a:srgbClr val="1F1F1F"/>
                </a:solidFill>
                <a:effectLst/>
                <a:latin typeface="Source Sans Pro" panose="020B0503030403020204" pitchFamily="34" charset="0"/>
              </a:rPr>
              <a:t> series:</a:t>
            </a:r>
          </a:p>
          <a:p>
            <a:pPr lvl="1"/>
            <a:r>
              <a:rPr lang="en-GB" b="0" i="0" dirty="0">
                <a:solidFill>
                  <a:srgbClr val="333333"/>
                </a:solidFill>
                <a:effectLst/>
                <a:latin typeface="OpenSans"/>
              </a:rPr>
              <a:t>JUnit for Java, </a:t>
            </a:r>
          </a:p>
          <a:p>
            <a:pPr lvl="1"/>
            <a:r>
              <a:rPr lang="en-GB" b="0" i="0" dirty="0" err="1">
                <a:solidFill>
                  <a:srgbClr val="333333"/>
                </a:solidFill>
                <a:effectLst/>
                <a:latin typeface="OpenSans"/>
              </a:rPr>
              <a:t>PyUnit</a:t>
            </a:r>
            <a:r>
              <a:rPr lang="en-GB" b="0" i="0" dirty="0">
                <a:solidFill>
                  <a:srgbClr val="333333"/>
                </a:solidFill>
                <a:effectLst/>
                <a:latin typeface="OpenSans"/>
              </a:rPr>
              <a:t> for Python, </a:t>
            </a:r>
          </a:p>
          <a:p>
            <a:pPr lvl="1"/>
            <a:r>
              <a:rPr lang="en-GB" b="0" i="0" dirty="0" err="1">
                <a:solidFill>
                  <a:srgbClr val="333333"/>
                </a:solidFill>
                <a:effectLst/>
                <a:latin typeface="OpenSans"/>
              </a:rPr>
              <a:t>NUnit</a:t>
            </a:r>
            <a:r>
              <a:rPr lang="en-GB" b="0" i="0" dirty="0">
                <a:solidFill>
                  <a:srgbClr val="333333"/>
                </a:solidFill>
                <a:effectLst/>
                <a:latin typeface="OpenSans"/>
              </a:rPr>
              <a:t> for </a:t>
            </a:r>
            <a:r>
              <a:rPr lang="en-GB" b="0" i="0" dirty="0" err="1">
                <a:solidFill>
                  <a:srgbClr val="333333"/>
                </a:solidFill>
                <a:effectLst/>
                <a:latin typeface="OpenSans"/>
              </a:rPr>
              <a:t>.Net</a:t>
            </a:r>
            <a:r>
              <a:rPr lang="en-GB" b="0" i="0" dirty="0">
                <a:solidFill>
                  <a:srgbClr val="333333"/>
                </a:solidFill>
                <a:effectLst/>
                <a:latin typeface="OpenSans"/>
              </a:rPr>
              <a:t> platform, and </a:t>
            </a:r>
          </a:p>
          <a:p>
            <a:pPr lvl="1"/>
            <a:r>
              <a:rPr lang="en-GB" b="0" i="0" dirty="0" err="1">
                <a:solidFill>
                  <a:srgbClr val="333333"/>
                </a:solidFill>
                <a:effectLst/>
                <a:latin typeface="OpenSans"/>
              </a:rPr>
              <a:t>Embunit</a:t>
            </a:r>
            <a:r>
              <a:rPr lang="en-GB" b="0" i="0" dirty="0">
                <a:solidFill>
                  <a:srgbClr val="333333"/>
                </a:solidFill>
                <a:effectLst/>
                <a:latin typeface="OpenSans"/>
              </a:rPr>
              <a:t> for C and C++</a:t>
            </a:r>
          </a:p>
          <a:p>
            <a:r>
              <a:rPr lang="en-GB" dirty="0">
                <a:solidFill>
                  <a:srgbClr val="333333"/>
                </a:solidFill>
                <a:latin typeface="OpenSans"/>
              </a:rPr>
              <a:t>Jasmine for JavaScript</a:t>
            </a:r>
          </a:p>
          <a:p>
            <a:r>
              <a:rPr lang="en-GB" b="0" i="0" dirty="0">
                <a:solidFill>
                  <a:srgbClr val="333333"/>
                </a:solidFill>
                <a:effectLst/>
                <a:latin typeface="OpenSans"/>
              </a:rPr>
              <a:t>Mocha for Node.js</a:t>
            </a:r>
          </a:p>
          <a:p>
            <a:r>
              <a:rPr lang="en-GB" dirty="0">
                <a:solidFill>
                  <a:srgbClr val="333333"/>
                </a:solidFill>
                <a:latin typeface="OpenSans"/>
              </a:rPr>
              <a:t>Simplest for PHP</a:t>
            </a:r>
            <a:endParaRPr lang="en-GB" b="0" i="0" dirty="0">
              <a:solidFill>
                <a:srgbClr val="333333"/>
              </a:solidFill>
              <a:effectLst/>
              <a:latin typeface="OpenSans"/>
            </a:endParaRPr>
          </a:p>
          <a:p>
            <a:pPr lvl="1"/>
            <a:endParaRPr lang="en-BE" dirty="0"/>
          </a:p>
        </p:txBody>
      </p:sp>
    </p:spTree>
    <p:extLst>
      <p:ext uri="{BB962C8B-B14F-4D97-AF65-F5344CB8AC3E}">
        <p14:creationId xmlns:p14="http://schemas.microsoft.com/office/powerpoint/2010/main" val="2603154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Testing Coverage for the Project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GB" dirty="0"/>
              <a:t>It is required to show coverage for your Project (DP II and DP III)</a:t>
            </a:r>
          </a:p>
          <a:p>
            <a:pPr lvl="1"/>
            <a:r>
              <a:rPr lang="en-GB" dirty="0"/>
              <a:t>At least </a:t>
            </a:r>
            <a:r>
              <a:rPr lang="en-GB" b="1" dirty="0"/>
              <a:t>Statement</a:t>
            </a:r>
            <a:r>
              <a:rPr lang="en-GB" dirty="0"/>
              <a:t> Coverage, but </a:t>
            </a:r>
            <a:r>
              <a:rPr lang="en-GB" b="1" dirty="0"/>
              <a:t>Branch</a:t>
            </a:r>
            <a:r>
              <a:rPr lang="en-GB" dirty="0"/>
              <a:t> Coverage is better.</a:t>
            </a:r>
          </a:p>
          <a:p>
            <a:r>
              <a:rPr lang="en-GB" dirty="0"/>
              <a:t>If your project has very low coverage, you better have a good explanation for that.</a:t>
            </a:r>
          </a:p>
          <a:p>
            <a:r>
              <a:rPr lang="en-GB" dirty="0"/>
              <a:t>Focus on increasing the coverage for the system parts that will be affected by your change.</a:t>
            </a:r>
            <a:endParaRPr lang="en-BE" dirty="0"/>
          </a:p>
        </p:txBody>
      </p:sp>
    </p:spTree>
    <p:extLst>
      <p:ext uri="{BB962C8B-B14F-4D97-AF65-F5344CB8AC3E}">
        <p14:creationId xmlns:p14="http://schemas.microsoft.com/office/powerpoint/2010/main" val="2630280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84B9BB8-60C3-1C5F-199D-895DE39ED79C}"/>
              </a:ext>
            </a:extLst>
          </p:cNvPr>
          <p:cNvPicPr>
            <a:picLocks noChangeAspect="1"/>
          </p:cNvPicPr>
          <p:nvPr/>
        </p:nvPicPr>
        <p:blipFill>
          <a:blip r:embed="rId2"/>
          <a:stretch>
            <a:fillRect/>
          </a:stretch>
        </p:blipFill>
        <p:spPr>
          <a:xfrm rot="1092423">
            <a:off x="1281346" y="2270124"/>
            <a:ext cx="10357865" cy="2416175"/>
          </a:xfrm>
          <a:prstGeom prst="rect">
            <a:avLst/>
          </a:prstGeom>
        </p:spPr>
      </p:pic>
    </p:spTree>
    <p:extLst>
      <p:ext uri="{BB962C8B-B14F-4D97-AF65-F5344CB8AC3E}">
        <p14:creationId xmlns:p14="http://schemas.microsoft.com/office/powerpoint/2010/main" val="387737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280" y="1001865"/>
            <a:ext cx="6241775" cy="4800482"/>
            <a:chOff x="1032699" y="1369856"/>
            <a:chExt cx="6241775" cy="480048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699" y="1369856"/>
              <a:ext cx="6241775" cy="646331"/>
            </a:xfrm>
            <a:prstGeom prst="rect">
              <a:avLst/>
            </a:prstGeom>
            <a:noFill/>
          </p:spPr>
          <p:txBody>
            <a:bodyPr wrap="square">
              <a:spAutoFit/>
            </a:bodyPr>
            <a:lstStyle/>
            <a:p>
              <a:pPr algn="ctr"/>
              <a:r>
                <a:rPr lang="en-GB" i="1" dirty="0">
                  <a:effectLst/>
                  <a:latin typeface="Helvetica" pitchFamily="2" charset="0"/>
                </a:rPr>
                <a:t>KILLED BY A MACHINE: THE THERAC-251986: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BEC8DCB-B23F-AEC9-3073-E7248D288460}"/>
              </a:ext>
            </a:extLst>
          </p:cNvPr>
          <p:cNvGrpSpPr/>
          <p:nvPr/>
        </p:nvGrpSpPr>
        <p:grpSpPr>
          <a:xfrm>
            <a:off x="8051347" y="2564257"/>
            <a:ext cx="3573180" cy="1832215"/>
            <a:chOff x="8051347" y="2564257"/>
            <a:chExt cx="3573180" cy="1832215"/>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347" y="2774230"/>
              <a:ext cx="1225859" cy="122585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10069311" y="2564257"/>
              <a:ext cx="1555216" cy="1832215"/>
              <a:chOff x="10024705" y="2260930"/>
              <a:chExt cx="1555216" cy="1832215"/>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4705" y="2260930"/>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10169822" y="3816146"/>
                <a:ext cx="1359679" cy="276999"/>
              </a:xfrm>
              <a:prstGeom prst="rect">
                <a:avLst/>
              </a:prstGeom>
              <a:noFill/>
            </p:spPr>
            <p:txBody>
              <a:bodyPr wrap="square" rtlCol="0">
                <a:spAutoFit/>
              </a:bodyPr>
              <a:lstStyle/>
              <a:p>
                <a:pPr algn="ctr"/>
                <a:r>
                  <a:rPr lang="en-GB" sz="1200" dirty="0"/>
                  <a:t>I</a:t>
                </a:r>
                <a:r>
                  <a:rPr lang="en-BE" sz="1200" dirty="0"/>
                  <a:t>nsufficient testing</a:t>
                </a:r>
              </a:p>
            </p:txBody>
          </p:sp>
        </p:grpSp>
      </p:grpSp>
      <p:grpSp>
        <p:nvGrpSpPr>
          <p:cNvPr id="30" name="Group 29">
            <a:extLst>
              <a:ext uri="{FF2B5EF4-FFF2-40B4-BE49-F238E27FC236}">
                <a16:creationId xmlns:a16="http://schemas.microsoft.com/office/drawing/2014/main" id="{1A776911-251F-45D1-26B1-9A0B936BFBBF}"/>
              </a:ext>
            </a:extLst>
          </p:cNvPr>
          <p:cNvGrpSpPr/>
          <p:nvPr/>
        </p:nvGrpSpPr>
        <p:grpSpPr>
          <a:xfrm>
            <a:off x="5468011" y="2267833"/>
            <a:ext cx="1153292" cy="1415769"/>
            <a:chOff x="5468011" y="2267833"/>
            <a:chExt cx="1153292" cy="1415769"/>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8011" y="2530310"/>
              <a:ext cx="1153292" cy="115329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99EEC0F-C8A1-F1FA-4ECC-01FDC2FCA64A}"/>
                </a:ext>
              </a:extLst>
            </p:cNvPr>
            <p:cNvSpPr txBox="1"/>
            <p:nvPr/>
          </p:nvSpPr>
          <p:spPr>
            <a:xfrm>
              <a:off x="5468011" y="2267833"/>
              <a:ext cx="1153292" cy="261610"/>
            </a:xfrm>
            <a:prstGeom prst="rect">
              <a:avLst/>
            </a:prstGeom>
            <a:solidFill>
              <a:schemeClr val="bg1"/>
            </a:solidFill>
          </p:spPr>
          <p:txBody>
            <a:bodyPr wrap="square" rtlCol="0">
              <a:spAutoFit/>
            </a:bodyPr>
            <a:lstStyle/>
            <a:p>
              <a:r>
                <a:rPr lang="en-BE" sz="1100" dirty="0"/>
                <a:t>Control Software</a:t>
              </a:r>
            </a:p>
          </p:txBody>
        </p:sp>
      </p:grpSp>
      <p:grpSp>
        <p:nvGrpSpPr>
          <p:cNvPr id="32" name="Group 31">
            <a:extLst>
              <a:ext uri="{FF2B5EF4-FFF2-40B4-BE49-F238E27FC236}">
                <a16:creationId xmlns:a16="http://schemas.microsoft.com/office/drawing/2014/main" id="{D805A901-9D4C-C5E4-D364-DAE68752F943}"/>
              </a:ext>
            </a:extLst>
          </p:cNvPr>
          <p:cNvGrpSpPr/>
          <p:nvPr/>
        </p:nvGrpSpPr>
        <p:grpSpPr>
          <a:xfrm>
            <a:off x="6713503" y="411351"/>
            <a:ext cx="3744279" cy="2118959"/>
            <a:chOff x="6713503" y="411351"/>
            <a:chExt cx="3744279" cy="2118959"/>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0509" y="411351"/>
              <a:ext cx="1621263" cy="162126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503" y="1720801"/>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7007855" y="1785942"/>
              <a:ext cx="1295068" cy="276999"/>
            </a:xfrm>
            <a:prstGeom prst="rect">
              <a:avLst/>
            </a:prstGeom>
            <a:noFill/>
          </p:spPr>
          <p:txBody>
            <a:bodyPr wrap="square" rtlCol="0">
              <a:spAutoFit/>
            </a:bodyPr>
            <a:lstStyle/>
            <a:p>
              <a:r>
                <a:rPr lang="en-BE" sz="1200" dirty="0"/>
                <a:t>One developer</a:t>
              </a:r>
            </a:p>
          </p:txBody>
        </p:sp>
        <p:cxnSp>
          <p:nvCxnSpPr>
            <p:cNvPr id="29" name="Straight Arrow Connector 28">
              <a:extLst>
                <a:ext uri="{FF2B5EF4-FFF2-40B4-BE49-F238E27FC236}">
                  <a16:creationId xmlns:a16="http://schemas.microsoft.com/office/drawing/2014/main" id="{46B5DC03-92FA-274D-FCD4-EEA490D84D5C}"/>
                </a:ext>
              </a:extLst>
            </p:cNvPr>
            <p:cNvCxnSpPr>
              <a:cxnSpLocks/>
            </p:cNvCxnSpPr>
            <p:nvPr/>
          </p:nvCxnSpPr>
          <p:spPr>
            <a:xfrm>
              <a:off x="9890449" y="1608293"/>
              <a:ext cx="567333" cy="6018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Software testing levels</a:t>
            </a:r>
          </a:p>
        </p:txBody>
      </p:sp>
      <p:sp>
        <p:nvSpPr>
          <p:cNvPr id="7" name="Rectangle 6">
            <a:extLst>
              <a:ext uri="{FF2B5EF4-FFF2-40B4-BE49-F238E27FC236}">
                <a16:creationId xmlns:a16="http://schemas.microsoft.com/office/drawing/2014/main" id="{D1E22871-B54B-E79D-15D1-77E35E3DD088}"/>
              </a:ext>
            </a:extLst>
          </p:cNvPr>
          <p:cNvSpPr/>
          <p:nvPr/>
        </p:nvSpPr>
        <p:spPr>
          <a:xfrm>
            <a:off x="518278" y="5693664"/>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Unit Test</a:t>
            </a:r>
          </a:p>
        </p:txBody>
      </p:sp>
      <p:sp>
        <p:nvSpPr>
          <p:cNvPr id="8" name="TextBox 7">
            <a:extLst>
              <a:ext uri="{FF2B5EF4-FFF2-40B4-BE49-F238E27FC236}">
                <a16:creationId xmlns:a16="http://schemas.microsoft.com/office/drawing/2014/main" id="{C13B24AA-55A5-F4EC-7952-12DD1CDF0D88}"/>
              </a:ext>
            </a:extLst>
          </p:cNvPr>
          <p:cNvSpPr txBox="1"/>
          <p:nvPr/>
        </p:nvSpPr>
        <p:spPr>
          <a:xfrm>
            <a:off x="4584074" y="5477547"/>
            <a:ext cx="6705600"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e.g., </a:t>
            </a:r>
            <a:r>
              <a:rPr lang="en-GB" dirty="0"/>
              <a:t>f</a:t>
            </a:r>
            <a:r>
              <a:rPr lang="en-BE" dirty="0"/>
              <a:t>unctions or methods</a:t>
            </a:r>
          </a:p>
          <a:p>
            <a:pPr marL="285750" indent="-285750">
              <a:buFont typeface="Arial" panose="020B0604020202020204" pitchFamily="34" charset="0"/>
              <a:buChar char="•"/>
            </a:pPr>
            <a:r>
              <a:rPr lang="en-BE" dirty="0"/>
              <a:t>Happy paths and sad paths, e.g., if and else paths</a:t>
            </a:r>
          </a:p>
          <a:p>
            <a:pPr marL="285750" indent="-285750">
              <a:buFont typeface="Arial" panose="020B0604020202020204" pitchFamily="34" charset="0"/>
              <a:buChar char="•"/>
            </a:pPr>
            <a:r>
              <a:rPr lang="en-GB" dirty="0"/>
              <a:t>I</a:t>
            </a:r>
            <a:r>
              <a:rPr lang="en-BE" dirty="0"/>
              <a:t>s my module working?</a:t>
            </a:r>
          </a:p>
          <a:p>
            <a:pPr marL="285750" indent="-285750">
              <a:buFont typeface="Arial" panose="020B0604020202020204" pitchFamily="34" charset="0"/>
              <a:buChar char="•"/>
            </a:pPr>
            <a:r>
              <a:rPr lang="en-BE" dirty="0"/>
              <a:t>Tests run in the CI server</a:t>
            </a:r>
          </a:p>
        </p:txBody>
      </p:sp>
      <p:sp>
        <p:nvSpPr>
          <p:cNvPr id="9" name="Rectangle 8">
            <a:extLst>
              <a:ext uri="{FF2B5EF4-FFF2-40B4-BE49-F238E27FC236}">
                <a16:creationId xmlns:a16="http://schemas.microsoft.com/office/drawing/2014/main" id="{A0E3B79D-E573-A48E-ECE6-47A4A688981A}"/>
              </a:ext>
            </a:extLst>
          </p:cNvPr>
          <p:cNvSpPr/>
          <p:nvPr/>
        </p:nvSpPr>
        <p:spPr>
          <a:xfrm>
            <a:off x="518278" y="4328315"/>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Integration Tests</a:t>
            </a:r>
          </a:p>
        </p:txBody>
      </p:sp>
      <p:sp>
        <p:nvSpPr>
          <p:cNvPr id="10" name="TextBox 9">
            <a:extLst>
              <a:ext uri="{FF2B5EF4-FFF2-40B4-BE49-F238E27FC236}">
                <a16:creationId xmlns:a16="http://schemas.microsoft.com/office/drawing/2014/main" id="{6B0B81BC-8307-5845-E14B-70669FB0F9CB}"/>
              </a:ext>
            </a:extLst>
          </p:cNvPr>
          <p:cNvSpPr txBox="1"/>
          <p:nvPr/>
        </p:nvSpPr>
        <p:spPr>
          <a:xfrm>
            <a:off x="4584074" y="4112198"/>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as a group</a:t>
            </a:r>
          </a:p>
          <a:p>
            <a:pPr marL="285750" indent="-285750">
              <a:buFont typeface="Arial" panose="020B0604020202020204" pitchFamily="34" charset="0"/>
              <a:buChar char="•"/>
            </a:pPr>
            <a:r>
              <a:rPr lang="en-BE" dirty="0"/>
              <a:t>Expose flaws between integrated units.</a:t>
            </a:r>
          </a:p>
          <a:p>
            <a:pPr marL="285750" indent="-285750">
              <a:buFont typeface="Arial" panose="020B0604020202020204" pitchFamily="34" charset="0"/>
              <a:buChar char="•"/>
            </a:pPr>
            <a:r>
              <a:rPr lang="en-BE" dirty="0"/>
              <a:t>Are the units calling the API correctly?</a:t>
            </a:r>
          </a:p>
          <a:p>
            <a:pPr marL="285750" indent="-285750">
              <a:buFont typeface="Arial" panose="020B0604020202020204" pitchFamily="34" charset="0"/>
              <a:buChar char="•"/>
            </a:pPr>
            <a:r>
              <a:rPr lang="en-BE" dirty="0"/>
              <a:t>Testing the behaviour of the different modules that make up the system</a:t>
            </a:r>
          </a:p>
        </p:txBody>
      </p:sp>
      <p:sp>
        <p:nvSpPr>
          <p:cNvPr id="11" name="Rectangle 10">
            <a:extLst>
              <a:ext uri="{FF2B5EF4-FFF2-40B4-BE49-F238E27FC236}">
                <a16:creationId xmlns:a16="http://schemas.microsoft.com/office/drawing/2014/main" id="{0274363B-1BCF-392B-1AF3-343DCCA535D3}"/>
              </a:ext>
            </a:extLst>
          </p:cNvPr>
          <p:cNvSpPr/>
          <p:nvPr/>
        </p:nvSpPr>
        <p:spPr>
          <a:xfrm>
            <a:off x="518278" y="2938272"/>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System Tests</a:t>
            </a:r>
          </a:p>
        </p:txBody>
      </p:sp>
      <p:sp>
        <p:nvSpPr>
          <p:cNvPr id="12" name="TextBox 11">
            <a:extLst>
              <a:ext uri="{FF2B5EF4-FFF2-40B4-BE49-F238E27FC236}">
                <a16:creationId xmlns:a16="http://schemas.microsoft.com/office/drawing/2014/main" id="{5E3CB337-C9F7-B3F7-47B2-556C852BAF74}"/>
              </a:ext>
            </a:extLst>
          </p:cNvPr>
          <p:cNvSpPr txBox="1"/>
          <p:nvPr/>
        </p:nvSpPr>
        <p:spPr>
          <a:xfrm>
            <a:off x="4584074" y="2913578"/>
            <a:ext cx="7223878" cy="923330"/>
          </a:xfrm>
          <a:prstGeom prst="rect">
            <a:avLst/>
          </a:prstGeom>
          <a:noFill/>
        </p:spPr>
        <p:txBody>
          <a:bodyPr wrap="square" rtlCol="0">
            <a:spAutoFit/>
          </a:bodyPr>
          <a:lstStyle/>
          <a:p>
            <a:pPr marL="285750" indent="-285750">
              <a:buFont typeface="Arial" panose="020B0604020202020204" pitchFamily="34" charset="0"/>
              <a:buChar char="•"/>
            </a:pPr>
            <a:r>
              <a:rPr lang="en-BE" dirty="0"/>
              <a:t>Entire software process is tested</a:t>
            </a:r>
          </a:p>
          <a:p>
            <a:pPr marL="285750" indent="-285750">
              <a:buFont typeface="Arial" panose="020B0604020202020204" pitchFamily="34" charset="0"/>
              <a:buChar char="•"/>
            </a:pPr>
            <a:r>
              <a:rPr lang="en-BE" dirty="0"/>
              <a:t>Evaluate the compliance with specific requirements</a:t>
            </a:r>
          </a:p>
          <a:p>
            <a:pPr marL="285750" indent="-285750">
              <a:buFont typeface="Arial" panose="020B0604020202020204" pitchFamily="34" charset="0"/>
              <a:buChar char="•"/>
            </a:pPr>
            <a:r>
              <a:rPr lang="en-BE" dirty="0"/>
              <a:t>Putting the whole system together</a:t>
            </a:r>
          </a:p>
        </p:txBody>
      </p:sp>
      <p:sp>
        <p:nvSpPr>
          <p:cNvPr id="13" name="Rectangle 12">
            <a:extLst>
              <a:ext uri="{FF2B5EF4-FFF2-40B4-BE49-F238E27FC236}">
                <a16:creationId xmlns:a16="http://schemas.microsoft.com/office/drawing/2014/main" id="{1320D132-F94C-7F70-9DF1-042E3F72CE2F}"/>
              </a:ext>
            </a:extLst>
          </p:cNvPr>
          <p:cNvSpPr/>
          <p:nvPr/>
        </p:nvSpPr>
        <p:spPr>
          <a:xfrm>
            <a:off x="518278" y="1469289"/>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Acceptance Tests</a:t>
            </a:r>
          </a:p>
        </p:txBody>
      </p:sp>
      <p:sp>
        <p:nvSpPr>
          <p:cNvPr id="14" name="TextBox 13">
            <a:extLst>
              <a:ext uri="{FF2B5EF4-FFF2-40B4-BE49-F238E27FC236}">
                <a16:creationId xmlns:a16="http://schemas.microsoft.com/office/drawing/2014/main" id="{1B46F707-B611-F59B-49ED-3F6D598C897B}"/>
              </a:ext>
            </a:extLst>
          </p:cNvPr>
          <p:cNvSpPr txBox="1"/>
          <p:nvPr/>
        </p:nvSpPr>
        <p:spPr>
          <a:xfrm>
            <a:off x="4584074" y="1391672"/>
            <a:ext cx="7223878" cy="923330"/>
          </a:xfrm>
          <a:prstGeom prst="rect">
            <a:avLst/>
          </a:prstGeom>
          <a:noFill/>
        </p:spPr>
        <p:txBody>
          <a:bodyPr wrap="square" rtlCol="0">
            <a:spAutoFit/>
          </a:bodyPr>
          <a:lstStyle/>
          <a:p>
            <a:pPr marL="285750" indent="-285750">
              <a:buFont typeface="Arial" panose="020B0604020202020204" pitchFamily="34" charset="0"/>
              <a:buChar char="•"/>
            </a:pPr>
            <a:r>
              <a:rPr lang="en-BE" dirty="0"/>
              <a:t>Testing for acceptability</a:t>
            </a:r>
          </a:p>
          <a:p>
            <a:pPr marL="285750" indent="-285750">
              <a:buFont typeface="Arial" panose="020B0604020202020204" pitchFamily="34" charset="0"/>
              <a:buChar char="•"/>
            </a:pPr>
            <a:r>
              <a:rPr lang="en-BE" dirty="0"/>
              <a:t>Evaluate the compliance with business requirements</a:t>
            </a:r>
          </a:p>
          <a:p>
            <a:pPr marL="285750" indent="-285750">
              <a:buFont typeface="Arial" panose="020B0604020202020204" pitchFamily="34" charset="0"/>
              <a:buChar char="•"/>
            </a:pPr>
            <a:r>
              <a:rPr lang="en-BE" dirty="0"/>
              <a:t>Done by the end user</a:t>
            </a:r>
          </a:p>
        </p:txBody>
      </p:sp>
      <p:sp>
        <p:nvSpPr>
          <p:cNvPr id="15" name="Rounded Rectangle 14">
            <a:extLst>
              <a:ext uri="{FF2B5EF4-FFF2-40B4-BE49-F238E27FC236}">
                <a16:creationId xmlns:a16="http://schemas.microsoft.com/office/drawing/2014/main" id="{B7AFD685-15BC-5CDF-C2A1-CBE925B5A8C7}"/>
              </a:ext>
            </a:extLst>
          </p:cNvPr>
          <p:cNvSpPr/>
          <p:nvPr/>
        </p:nvSpPr>
        <p:spPr>
          <a:xfrm>
            <a:off x="341376" y="5477547"/>
            <a:ext cx="10204704" cy="120032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Up Arrow 2">
            <a:extLst>
              <a:ext uri="{FF2B5EF4-FFF2-40B4-BE49-F238E27FC236}">
                <a16:creationId xmlns:a16="http://schemas.microsoft.com/office/drawing/2014/main" id="{E8B0E87B-733F-7C34-9C88-5318A2ACFFED}"/>
              </a:ext>
            </a:extLst>
          </p:cNvPr>
          <p:cNvSpPr/>
          <p:nvPr/>
        </p:nvSpPr>
        <p:spPr>
          <a:xfrm>
            <a:off x="2170176" y="5096411"/>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Up Arrow 3">
            <a:extLst>
              <a:ext uri="{FF2B5EF4-FFF2-40B4-BE49-F238E27FC236}">
                <a16:creationId xmlns:a16="http://schemas.microsoft.com/office/drawing/2014/main" id="{67D1A9FC-8A74-E75B-20BD-84ACEEEBE94C}"/>
              </a:ext>
            </a:extLst>
          </p:cNvPr>
          <p:cNvSpPr/>
          <p:nvPr/>
        </p:nvSpPr>
        <p:spPr>
          <a:xfrm>
            <a:off x="2161091" y="3720462"/>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Up Arrow 4">
            <a:extLst>
              <a:ext uri="{FF2B5EF4-FFF2-40B4-BE49-F238E27FC236}">
                <a16:creationId xmlns:a16="http://schemas.microsoft.com/office/drawing/2014/main" id="{102C239F-0441-BAEF-6706-0058DE22FECD}"/>
              </a:ext>
            </a:extLst>
          </p:cNvPr>
          <p:cNvSpPr/>
          <p:nvPr/>
        </p:nvSpPr>
        <p:spPr>
          <a:xfrm>
            <a:off x="2161091" y="2247985"/>
            <a:ext cx="329184" cy="66559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337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DAB9-AC17-7AC3-6831-2C68DA52892F}"/>
              </a:ext>
            </a:extLst>
          </p:cNvPr>
          <p:cNvSpPr>
            <a:spLocks noGrp="1"/>
          </p:cNvSpPr>
          <p:nvPr>
            <p:ph type="title"/>
          </p:nvPr>
        </p:nvSpPr>
        <p:spPr>
          <a:xfrm>
            <a:off x="838200" y="198870"/>
            <a:ext cx="10515600" cy="727405"/>
          </a:xfrm>
        </p:spPr>
        <p:txBody>
          <a:bodyPr/>
          <a:lstStyle/>
          <a:p>
            <a:r>
              <a:rPr lang="en-GB" b="1" dirty="0"/>
              <a:t>Unit Testing</a:t>
            </a:r>
            <a:endParaRPr lang="en-BE" b="1" dirty="0"/>
          </a:p>
        </p:txBody>
      </p:sp>
      <p:sp>
        <p:nvSpPr>
          <p:cNvPr id="3" name="Content Placeholder 2">
            <a:extLst>
              <a:ext uri="{FF2B5EF4-FFF2-40B4-BE49-F238E27FC236}">
                <a16:creationId xmlns:a16="http://schemas.microsoft.com/office/drawing/2014/main" id="{F56FDA03-92B0-B7B1-9D66-DD657DDC0E4C}"/>
              </a:ext>
            </a:extLst>
          </p:cNvPr>
          <p:cNvSpPr>
            <a:spLocks noGrp="1"/>
          </p:cNvSpPr>
          <p:nvPr>
            <p:ph idx="1"/>
          </p:nvPr>
        </p:nvSpPr>
        <p:spPr>
          <a:xfrm>
            <a:off x="838200" y="1825625"/>
            <a:ext cx="10515600" cy="2366365"/>
          </a:xfrm>
        </p:spPr>
        <p:txBody>
          <a:bodyPr>
            <a:normAutofit/>
          </a:bodyPr>
          <a:lstStyle/>
          <a:p>
            <a:r>
              <a:rPr lang="en-GB" dirty="0"/>
              <a:t>We focus on Unit Testing.</a:t>
            </a:r>
          </a:p>
          <a:p>
            <a:pPr lvl="1"/>
            <a:r>
              <a:rPr lang="en-GB" dirty="0"/>
              <a:t>Unit testing focuses on the smallest testable parts of an application called units (e.g., a class method or function)</a:t>
            </a:r>
          </a:p>
          <a:p>
            <a:r>
              <a:rPr lang="en-GB" sz="2400" dirty="0"/>
              <a:t>It does not mean that Unit Testing is more important, but those are the tests we can more easily automatize and benefit from tool support. </a:t>
            </a:r>
            <a:endParaRPr lang="en-BE" sz="2400" dirty="0"/>
          </a:p>
        </p:txBody>
      </p:sp>
    </p:spTree>
    <p:extLst>
      <p:ext uri="{BB962C8B-B14F-4D97-AF65-F5344CB8AC3E}">
        <p14:creationId xmlns:p14="http://schemas.microsoft.com/office/powerpoint/2010/main" val="113373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Test Pyramid</a:t>
            </a:r>
            <a:endParaRPr lang="en-BE" dirty="0"/>
          </a:p>
        </p:txBody>
      </p:sp>
      <p:grpSp>
        <p:nvGrpSpPr>
          <p:cNvPr id="17" name="Group 16">
            <a:extLst>
              <a:ext uri="{FF2B5EF4-FFF2-40B4-BE49-F238E27FC236}">
                <a16:creationId xmlns:a16="http://schemas.microsoft.com/office/drawing/2014/main" id="{7D79AEF4-6CFA-02F3-A2B4-0EB7EA7E8809}"/>
              </a:ext>
            </a:extLst>
          </p:cNvPr>
          <p:cNvGrpSpPr/>
          <p:nvPr/>
        </p:nvGrpSpPr>
        <p:grpSpPr>
          <a:xfrm>
            <a:off x="4155310" y="1362949"/>
            <a:ext cx="4288894" cy="4534708"/>
            <a:chOff x="4155310" y="924408"/>
            <a:chExt cx="4288894" cy="4534708"/>
          </a:xfrm>
        </p:grpSpPr>
        <p:pic>
          <p:nvPicPr>
            <p:cNvPr id="3" name="Picture 2" descr="Diagram&#10;&#10;Description automatically generated">
              <a:extLst>
                <a:ext uri="{FF2B5EF4-FFF2-40B4-BE49-F238E27FC236}">
                  <a16:creationId xmlns:a16="http://schemas.microsoft.com/office/drawing/2014/main" id="{F72AA3B5-FFA6-30EA-E6F8-8E080882D783}"/>
                </a:ext>
              </a:extLst>
            </p:cNvPr>
            <p:cNvPicPr>
              <a:picLocks noChangeAspect="1"/>
            </p:cNvPicPr>
            <p:nvPr/>
          </p:nvPicPr>
          <p:blipFill rotWithShape="1">
            <a:blip r:embed="rId3"/>
            <a:srcRect l="21255" t="7459" r="17833"/>
            <a:stretch/>
          </p:blipFill>
          <p:spPr>
            <a:xfrm>
              <a:off x="4155310" y="924408"/>
              <a:ext cx="4288894" cy="4534708"/>
            </a:xfrm>
            <a:prstGeom prst="rect">
              <a:avLst/>
            </a:prstGeom>
          </p:spPr>
        </p:pic>
        <p:sp>
          <p:nvSpPr>
            <p:cNvPr id="13" name="Rectangle 12">
              <a:extLst>
                <a:ext uri="{FF2B5EF4-FFF2-40B4-BE49-F238E27FC236}">
                  <a16:creationId xmlns:a16="http://schemas.microsoft.com/office/drawing/2014/main" id="{1FEB0FF4-22F8-4599-8FAF-2F2963A03E8E}"/>
                </a:ext>
              </a:extLst>
            </p:cNvPr>
            <p:cNvSpPr/>
            <p:nvPr/>
          </p:nvSpPr>
          <p:spPr>
            <a:xfrm>
              <a:off x="4155310" y="1398884"/>
              <a:ext cx="205274" cy="354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Rectangle 15">
              <a:extLst>
                <a:ext uri="{FF2B5EF4-FFF2-40B4-BE49-F238E27FC236}">
                  <a16:creationId xmlns:a16="http://schemas.microsoft.com/office/drawing/2014/main" id="{63C8DD98-B104-ACCB-C8E4-0D5DFAEC1938}"/>
                </a:ext>
              </a:extLst>
            </p:cNvPr>
            <p:cNvSpPr/>
            <p:nvPr/>
          </p:nvSpPr>
          <p:spPr>
            <a:xfrm>
              <a:off x="4155310" y="4677039"/>
              <a:ext cx="205274" cy="354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8" name="TextBox 17">
            <a:extLst>
              <a:ext uri="{FF2B5EF4-FFF2-40B4-BE49-F238E27FC236}">
                <a16:creationId xmlns:a16="http://schemas.microsoft.com/office/drawing/2014/main" id="{B5FA7079-CCC8-50D8-3A94-75E4E3904517}"/>
              </a:ext>
            </a:extLst>
          </p:cNvPr>
          <p:cNvSpPr txBox="1"/>
          <p:nvPr/>
        </p:nvSpPr>
        <p:spPr>
          <a:xfrm>
            <a:off x="4695914" y="5939250"/>
            <a:ext cx="3207685" cy="338554"/>
          </a:xfrm>
          <a:prstGeom prst="rect">
            <a:avLst/>
          </a:prstGeom>
          <a:noFill/>
          <a:ln w="38100">
            <a:solidFill>
              <a:srgbClr val="134C13"/>
            </a:solidFill>
          </a:ln>
        </p:spPr>
        <p:txBody>
          <a:bodyPr wrap="square" rtlCol="0">
            <a:spAutoFit/>
          </a:bodyPr>
          <a:lstStyle/>
          <a:p>
            <a:pPr algn="ctr"/>
            <a:r>
              <a:rPr lang="en-BE" sz="1600" dirty="0"/>
              <a:t>Aim to have more unit tests (100%)</a:t>
            </a:r>
          </a:p>
        </p:txBody>
      </p:sp>
      <p:grpSp>
        <p:nvGrpSpPr>
          <p:cNvPr id="26" name="Group 25">
            <a:extLst>
              <a:ext uri="{FF2B5EF4-FFF2-40B4-BE49-F238E27FC236}">
                <a16:creationId xmlns:a16="http://schemas.microsoft.com/office/drawing/2014/main" id="{BC81E245-966E-0CD0-B1F1-AF10E7A3CF3B}"/>
              </a:ext>
            </a:extLst>
          </p:cNvPr>
          <p:cNvGrpSpPr/>
          <p:nvPr/>
        </p:nvGrpSpPr>
        <p:grpSpPr>
          <a:xfrm>
            <a:off x="2459759" y="1420551"/>
            <a:ext cx="1742206" cy="4400841"/>
            <a:chOff x="2459759" y="1420551"/>
            <a:chExt cx="1742206" cy="4400841"/>
          </a:xfrm>
        </p:grpSpPr>
        <p:pic>
          <p:nvPicPr>
            <p:cNvPr id="6" name="Picture 5" descr="Diagram&#10;&#10;Description automatically generated">
              <a:extLst>
                <a:ext uri="{FF2B5EF4-FFF2-40B4-BE49-F238E27FC236}">
                  <a16:creationId xmlns:a16="http://schemas.microsoft.com/office/drawing/2014/main" id="{6696CE5D-86AE-A9B0-5936-C476D1F7D285}"/>
                </a:ext>
              </a:extLst>
            </p:cNvPr>
            <p:cNvPicPr>
              <a:picLocks noChangeAspect="1"/>
            </p:cNvPicPr>
            <p:nvPr/>
          </p:nvPicPr>
          <p:blipFill rotWithShape="1">
            <a:blip r:embed="rId3"/>
            <a:srcRect t="7459" r="77509" b="2732"/>
            <a:stretch/>
          </p:blipFill>
          <p:spPr>
            <a:xfrm>
              <a:off x="2618378" y="1420551"/>
              <a:ext cx="1583587" cy="4400841"/>
            </a:xfrm>
            <a:prstGeom prst="rect">
              <a:avLst/>
            </a:prstGeom>
          </p:spPr>
        </p:pic>
        <p:sp>
          <p:nvSpPr>
            <p:cNvPr id="22" name="TextBox 21">
              <a:extLst>
                <a:ext uri="{FF2B5EF4-FFF2-40B4-BE49-F238E27FC236}">
                  <a16:creationId xmlns:a16="http://schemas.microsoft.com/office/drawing/2014/main" id="{BC89C8D3-1EEC-1451-DF7C-C61DE633ABC1}"/>
                </a:ext>
              </a:extLst>
            </p:cNvPr>
            <p:cNvSpPr txBox="1"/>
            <p:nvPr/>
          </p:nvSpPr>
          <p:spPr>
            <a:xfrm>
              <a:off x="2459759" y="3412198"/>
              <a:ext cx="1416814" cy="523220"/>
            </a:xfrm>
            <a:prstGeom prst="rect">
              <a:avLst/>
            </a:prstGeom>
            <a:noFill/>
          </p:spPr>
          <p:txBody>
            <a:bodyPr wrap="square" rtlCol="0">
              <a:spAutoFit/>
            </a:bodyPr>
            <a:lstStyle/>
            <a:p>
              <a:pPr algn="ctr"/>
              <a:r>
                <a:rPr lang="en-BE" sz="1400" dirty="0"/>
                <a:t>Test Automation complexity</a:t>
              </a:r>
            </a:p>
          </p:txBody>
        </p:sp>
        <p:sp>
          <p:nvSpPr>
            <p:cNvPr id="24" name="TextBox 23">
              <a:extLst>
                <a:ext uri="{FF2B5EF4-FFF2-40B4-BE49-F238E27FC236}">
                  <a16:creationId xmlns:a16="http://schemas.microsoft.com/office/drawing/2014/main" id="{DE616A57-EB44-19B0-3184-B91FB4C72709}"/>
                </a:ext>
              </a:extLst>
            </p:cNvPr>
            <p:cNvSpPr txBox="1"/>
            <p:nvPr/>
          </p:nvSpPr>
          <p:spPr>
            <a:xfrm>
              <a:off x="3227035" y="4570627"/>
              <a:ext cx="565977" cy="307777"/>
            </a:xfrm>
            <a:prstGeom prst="rect">
              <a:avLst/>
            </a:prstGeom>
            <a:noFill/>
          </p:spPr>
          <p:txBody>
            <a:bodyPr wrap="square" rtlCol="0">
              <a:spAutoFit/>
            </a:bodyPr>
            <a:lstStyle/>
            <a:p>
              <a:r>
                <a:rPr lang="en-BE" sz="1400" dirty="0"/>
                <a:t>Easy</a:t>
              </a:r>
            </a:p>
          </p:txBody>
        </p:sp>
        <p:sp>
          <p:nvSpPr>
            <p:cNvPr id="25" name="TextBox 24">
              <a:extLst>
                <a:ext uri="{FF2B5EF4-FFF2-40B4-BE49-F238E27FC236}">
                  <a16:creationId xmlns:a16="http://schemas.microsoft.com/office/drawing/2014/main" id="{431BBD46-6C4B-8C98-5846-01CBE058870A}"/>
                </a:ext>
              </a:extLst>
            </p:cNvPr>
            <p:cNvSpPr txBox="1"/>
            <p:nvPr/>
          </p:nvSpPr>
          <p:spPr>
            <a:xfrm>
              <a:off x="3099023" y="2385235"/>
              <a:ext cx="565977" cy="307777"/>
            </a:xfrm>
            <a:prstGeom prst="rect">
              <a:avLst/>
            </a:prstGeom>
            <a:noFill/>
          </p:spPr>
          <p:txBody>
            <a:bodyPr wrap="square" rtlCol="0">
              <a:spAutoFit/>
            </a:bodyPr>
            <a:lstStyle/>
            <a:p>
              <a:r>
                <a:rPr lang="en-BE" sz="1400" dirty="0"/>
                <a:t>Hard</a:t>
              </a:r>
            </a:p>
          </p:txBody>
        </p:sp>
      </p:grpSp>
      <p:grpSp>
        <p:nvGrpSpPr>
          <p:cNvPr id="5" name="Group 4">
            <a:extLst>
              <a:ext uri="{FF2B5EF4-FFF2-40B4-BE49-F238E27FC236}">
                <a16:creationId xmlns:a16="http://schemas.microsoft.com/office/drawing/2014/main" id="{2F92C47E-F983-90BB-F651-0F99DDA5F004}"/>
              </a:ext>
            </a:extLst>
          </p:cNvPr>
          <p:cNvGrpSpPr/>
          <p:nvPr/>
        </p:nvGrpSpPr>
        <p:grpSpPr>
          <a:xfrm>
            <a:off x="8444204" y="1286684"/>
            <a:ext cx="3086852" cy="4534708"/>
            <a:chOff x="8444204" y="1286684"/>
            <a:chExt cx="3086852" cy="4534708"/>
          </a:xfrm>
        </p:grpSpPr>
        <p:grpSp>
          <p:nvGrpSpPr>
            <p:cNvPr id="27" name="Group 26">
              <a:extLst>
                <a:ext uri="{FF2B5EF4-FFF2-40B4-BE49-F238E27FC236}">
                  <a16:creationId xmlns:a16="http://schemas.microsoft.com/office/drawing/2014/main" id="{6FF295AB-F501-ED49-9B7D-0C45A4934A93}"/>
                </a:ext>
              </a:extLst>
            </p:cNvPr>
            <p:cNvGrpSpPr/>
            <p:nvPr/>
          </p:nvGrpSpPr>
          <p:grpSpPr>
            <a:xfrm>
              <a:off x="8444204" y="1286684"/>
              <a:ext cx="1984802" cy="4534708"/>
              <a:chOff x="8444204" y="1286684"/>
              <a:chExt cx="1984802" cy="4534708"/>
            </a:xfrm>
          </p:grpSpPr>
          <p:pic>
            <p:nvPicPr>
              <p:cNvPr id="4" name="Picture 3" descr="Diagram&#10;&#10;Description automatically generated">
                <a:extLst>
                  <a:ext uri="{FF2B5EF4-FFF2-40B4-BE49-F238E27FC236}">
                    <a16:creationId xmlns:a16="http://schemas.microsoft.com/office/drawing/2014/main" id="{657B94F8-6FC0-0E30-A396-00BD4BF7975E}"/>
                  </a:ext>
                </a:extLst>
              </p:cNvPr>
              <p:cNvPicPr>
                <a:picLocks noChangeAspect="1"/>
              </p:cNvPicPr>
              <p:nvPr/>
            </p:nvPicPr>
            <p:blipFill rotWithShape="1">
              <a:blip r:embed="rId3"/>
              <a:srcRect l="81991" t="7459"/>
              <a:stretch/>
            </p:blipFill>
            <p:spPr>
              <a:xfrm>
                <a:off x="8444204" y="1286684"/>
                <a:ext cx="1268063" cy="4534708"/>
              </a:xfrm>
              <a:prstGeom prst="rect">
                <a:avLst/>
              </a:prstGeom>
            </p:spPr>
          </p:pic>
          <p:sp>
            <p:nvSpPr>
              <p:cNvPr id="23" name="TextBox 22">
                <a:extLst>
                  <a:ext uri="{FF2B5EF4-FFF2-40B4-BE49-F238E27FC236}">
                    <a16:creationId xmlns:a16="http://schemas.microsoft.com/office/drawing/2014/main" id="{FA2F7570-57E2-7E58-6E85-05E4FF96FA9A}"/>
                  </a:ext>
                </a:extLst>
              </p:cNvPr>
              <p:cNvSpPr txBox="1"/>
              <p:nvPr/>
            </p:nvSpPr>
            <p:spPr>
              <a:xfrm>
                <a:off x="8718237" y="3368693"/>
                <a:ext cx="1710769" cy="738664"/>
              </a:xfrm>
              <a:prstGeom prst="rect">
                <a:avLst/>
              </a:prstGeom>
              <a:noFill/>
            </p:spPr>
            <p:txBody>
              <a:bodyPr wrap="square" rtlCol="0">
                <a:spAutoFit/>
              </a:bodyPr>
              <a:lstStyle/>
              <a:p>
                <a:pPr algn="ctr"/>
                <a:r>
                  <a:rPr lang="en-BE" sz="1400" dirty="0"/>
                  <a:t>Cost of test implementation / maintainance</a:t>
                </a:r>
              </a:p>
            </p:txBody>
          </p:sp>
        </p:grpSp>
        <p:pic>
          <p:nvPicPr>
            <p:cNvPr id="1026" name="Picture 2" descr="Dollar increase icon money symbol with arrow Vector Image">
              <a:extLst>
                <a:ext uri="{FF2B5EF4-FFF2-40B4-BE49-F238E27FC236}">
                  <a16:creationId xmlns:a16="http://schemas.microsoft.com/office/drawing/2014/main" id="{AD4D7446-DA0B-9432-CE57-9CBF99713D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736" b="23141"/>
            <a:stretch/>
          </p:blipFill>
          <p:spPr bwMode="auto">
            <a:xfrm rot="17721749">
              <a:off x="10065325" y="3175045"/>
              <a:ext cx="1933936" cy="997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83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874643" y="1672903"/>
            <a:ext cx="10389948" cy="3108543"/>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800" dirty="0">
                <a:effectLst/>
                <a:latin typeface="Times"/>
              </a:rPr>
              <a:t>A high coverage with unit tests can prevent time-consuming and frustrating debugging sessions.</a:t>
            </a:r>
            <a:endParaRPr lang="en-GB" sz="2800" dirty="0">
              <a:latin typeface="Times"/>
            </a:endParaRPr>
          </a:p>
          <a:p>
            <a:pPr marL="342900" indent="-342900">
              <a:buFont typeface="Arial" panose="020B0604020202020204" pitchFamily="34" charset="0"/>
              <a:buChar char="•"/>
            </a:pPr>
            <a:r>
              <a:rPr lang="en-GB" sz="2800" dirty="0">
                <a:effectLst/>
                <a:latin typeface="Times"/>
              </a:rPr>
              <a:t>Unit tests are a kind of executable documentation because they show exactly how the code is designed to be used.</a:t>
            </a:r>
          </a:p>
          <a:p>
            <a:pPr marL="342900" indent="-342900">
              <a:buFont typeface="Arial" panose="020B0604020202020204" pitchFamily="34" charset="0"/>
              <a:buChar char="•"/>
            </a:pPr>
            <a:r>
              <a:rPr lang="en-GB" sz="2800" dirty="0">
                <a:latin typeface="Times"/>
              </a:rPr>
              <a:t>Unit testing makes development go faster.</a:t>
            </a:r>
            <a:endParaRPr lang="en-GB" sz="2800" dirty="0">
              <a:effectLst/>
              <a:latin typeface="Times"/>
            </a:endParaRPr>
          </a:p>
        </p:txBody>
      </p:sp>
    </p:spTree>
    <p:extLst>
      <p:ext uri="{BB962C8B-B14F-4D97-AF65-F5344CB8AC3E}">
        <p14:creationId xmlns:p14="http://schemas.microsoft.com/office/powerpoint/2010/main" val="378496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Anatomy of a Test Case</a:t>
            </a:r>
          </a:p>
        </p:txBody>
      </p:sp>
      <p:grpSp>
        <p:nvGrpSpPr>
          <p:cNvPr id="27" name="Group 26">
            <a:extLst>
              <a:ext uri="{FF2B5EF4-FFF2-40B4-BE49-F238E27FC236}">
                <a16:creationId xmlns:a16="http://schemas.microsoft.com/office/drawing/2014/main" id="{D19C5AE5-CC1F-7B0B-8756-C593C9183D72}"/>
              </a:ext>
            </a:extLst>
          </p:cNvPr>
          <p:cNvGrpSpPr/>
          <p:nvPr/>
        </p:nvGrpSpPr>
        <p:grpSpPr>
          <a:xfrm>
            <a:off x="4412343" y="1534886"/>
            <a:ext cx="3933372" cy="3788228"/>
            <a:chOff x="8440057" y="1933057"/>
            <a:chExt cx="3011715" cy="3205000"/>
          </a:xfrm>
        </p:grpSpPr>
        <p:pic>
          <p:nvPicPr>
            <p:cNvPr id="1026" name="Picture 2" descr="Stack in C - Scaler Topics">
              <a:extLst>
                <a:ext uri="{FF2B5EF4-FFF2-40B4-BE49-F238E27FC236}">
                  <a16:creationId xmlns:a16="http://schemas.microsoft.com/office/drawing/2014/main" id="{FA5992D9-4D87-63BC-DF3D-F10BB867B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86" t="11005" r="34686" b="69608"/>
            <a:stretch/>
          </p:blipFill>
          <p:spPr bwMode="auto">
            <a:xfrm>
              <a:off x="8440057" y="1933057"/>
              <a:ext cx="1828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1" t="25519" r="79765" b="27297"/>
            <a:stretch/>
          </p:blipFill>
          <p:spPr bwMode="auto">
            <a:xfrm>
              <a:off x="8563429" y="2249714"/>
              <a:ext cx="1582057" cy="288834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781144" y="4424558"/>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ounded Rectangle 3">
              <a:extLst>
                <a:ext uri="{FF2B5EF4-FFF2-40B4-BE49-F238E27FC236}">
                  <a16:creationId xmlns:a16="http://schemas.microsoft.com/office/drawing/2014/main" id="{73D7E9FC-D7DB-69FE-C9D4-1F89D50B0714}"/>
                </a:ext>
              </a:extLst>
            </p:cNvPr>
            <p:cNvSpPr/>
            <p:nvPr/>
          </p:nvSpPr>
          <p:spPr>
            <a:xfrm>
              <a:off x="8781143" y="3870714"/>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ounded Rectangle 4">
              <a:extLst>
                <a:ext uri="{FF2B5EF4-FFF2-40B4-BE49-F238E27FC236}">
                  <a16:creationId xmlns:a16="http://schemas.microsoft.com/office/drawing/2014/main" id="{8544E9D0-DC9C-9682-AD8A-39EBCCA6F221}"/>
                </a:ext>
              </a:extLst>
            </p:cNvPr>
            <p:cNvSpPr/>
            <p:nvPr/>
          </p:nvSpPr>
          <p:spPr>
            <a:xfrm>
              <a:off x="8781143" y="3314213"/>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ounded Rectangle 5">
              <a:extLst>
                <a:ext uri="{FF2B5EF4-FFF2-40B4-BE49-F238E27FC236}">
                  <a16:creationId xmlns:a16="http://schemas.microsoft.com/office/drawing/2014/main" id="{A61D96F2-547F-FEDF-731B-4F3A989CE849}"/>
                </a:ext>
              </a:extLst>
            </p:cNvPr>
            <p:cNvSpPr/>
            <p:nvPr/>
          </p:nvSpPr>
          <p:spPr>
            <a:xfrm>
              <a:off x="8773886" y="2745857"/>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9DCE5D23-9FDC-FF5A-7F4A-2756B5D7E423}"/>
                </a:ext>
              </a:extLst>
            </p:cNvPr>
            <p:cNvCxnSpPr/>
            <p:nvPr/>
          </p:nvCxnSpPr>
          <p:spPr>
            <a:xfrm>
              <a:off x="9884228" y="2986492"/>
              <a:ext cx="783772" cy="0"/>
            </a:xfrm>
            <a:prstGeom prst="straightConnector1">
              <a:avLst/>
            </a:prstGeom>
            <a:ln w="127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FB7216-EBA4-E0D7-1A21-6EBEFC7BFA74}"/>
                </a:ext>
              </a:extLst>
            </p:cNvPr>
            <p:cNvSpPr txBox="1"/>
            <p:nvPr/>
          </p:nvSpPr>
          <p:spPr>
            <a:xfrm>
              <a:off x="10668000" y="2847992"/>
              <a:ext cx="783772" cy="276999"/>
            </a:xfrm>
            <a:prstGeom prst="rect">
              <a:avLst/>
            </a:prstGeom>
            <a:noFill/>
          </p:spPr>
          <p:txBody>
            <a:bodyPr wrap="square" rtlCol="0">
              <a:spAutoFit/>
            </a:bodyPr>
            <a:lstStyle/>
            <a:p>
              <a:r>
                <a:rPr lang="en-BE" sz="1200" dirty="0"/>
                <a:t>Peek</a:t>
              </a:r>
            </a:p>
          </p:txBody>
        </p:sp>
      </p:grpSp>
    </p:spTree>
    <p:extLst>
      <p:ext uri="{BB962C8B-B14F-4D97-AF65-F5344CB8AC3E}">
        <p14:creationId xmlns:p14="http://schemas.microsoft.com/office/powerpoint/2010/main" val="10191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32113</TotalTime>
  <Words>3334</Words>
  <Application>Microsoft Macintosh PowerPoint</Application>
  <PresentationFormat>Widescreen</PresentationFormat>
  <Paragraphs>381</Paragraphs>
  <Slides>39</Slides>
  <Notes>33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Abadi MT Condensed Light</vt:lpstr>
      <vt:lpstr>Arial</vt:lpstr>
      <vt:lpstr>Calibri</vt:lpstr>
      <vt:lpstr>Calibri Light</vt:lpstr>
      <vt:lpstr>Cambria Math</vt:lpstr>
      <vt:lpstr>Courier</vt:lpstr>
      <vt:lpstr>Helvetica</vt:lpstr>
      <vt:lpstr>OpenSans</vt:lpstr>
      <vt:lpstr>Roboto</vt:lpstr>
      <vt:lpstr>Source Sans Pro</vt:lpstr>
      <vt:lpstr>Times</vt:lpstr>
      <vt:lpstr>Office Theme</vt:lpstr>
      <vt:lpstr>Dynamic Analysis: Testing</vt:lpstr>
      <vt:lpstr>PowerPoint Presentation</vt:lpstr>
      <vt:lpstr>Testing</vt:lpstr>
      <vt:lpstr>The Need for Testing</vt:lpstr>
      <vt:lpstr>Software testing levels</vt:lpstr>
      <vt:lpstr>Unit Testing</vt:lpstr>
      <vt:lpstr>The Test Pyramid</vt:lpstr>
      <vt:lpstr>Why are unit tests useful?</vt:lpstr>
      <vt:lpstr>Anatomy of a Test Case</vt:lpstr>
      <vt:lpstr>Test Case for push() and pop() function</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of a Test Suite</vt:lpstr>
      <vt:lpstr>Test Coverage</vt:lpstr>
      <vt:lpstr>Importance of test coverage</vt:lpstr>
      <vt:lpstr>Full test coverage</vt:lpstr>
      <vt:lpstr>Example: a function to test</vt:lpstr>
      <vt:lpstr>Statement/Line/Code Coverage</vt:lpstr>
      <vt:lpstr>Statement/Line/Code Coverage</vt:lpstr>
      <vt:lpstr>Statement/Line/Code Coverage</vt:lpstr>
      <vt:lpstr>Branch/Condition Coverage</vt:lpstr>
      <vt:lpstr>Branch/Condition Coverage</vt:lpstr>
      <vt:lpstr>Path Coverage</vt:lpstr>
      <vt:lpstr>Path Coverage</vt:lpstr>
      <vt:lpstr>Test drive the development</vt:lpstr>
      <vt:lpstr>Basic TDD workflow</vt:lpstr>
      <vt:lpstr>Tools for Testing</vt:lpstr>
      <vt:lpstr>Testing Coverage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Analysis: Testing</dc:title>
  <dc:creator>John Businge</dc:creator>
  <cp:lastModifiedBy>John Businge</cp:lastModifiedBy>
  <cp:revision>43</cp:revision>
  <dcterms:created xsi:type="dcterms:W3CDTF">2022-09-24T23:45:38Z</dcterms:created>
  <dcterms:modified xsi:type="dcterms:W3CDTF">2024-01-30T23:27:28Z</dcterms:modified>
</cp:coreProperties>
</file>