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57" r:id="rId4"/>
    <p:sldId id="277" r:id="rId5"/>
    <p:sldId id="311" r:id="rId6"/>
    <p:sldId id="312" r:id="rId7"/>
    <p:sldId id="313" r:id="rId8"/>
    <p:sldId id="258" r:id="rId9"/>
    <p:sldId id="260" r:id="rId10"/>
    <p:sldId id="259" r:id="rId11"/>
    <p:sldId id="261" r:id="rId12"/>
    <p:sldId id="263" r:id="rId13"/>
    <p:sldId id="262" r:id="rId14"/>
    <p:sldId id="264" r:id="rId15"/>
    <p:sldId id="265" r:id="rId16"/>
    <p:sldId id="266" r:id="rId17"/>
    <p:sldId id="268" r:id="rId18"/>
    <p:sldId id="269" r:id="rId19"/>
    <p:sldId id="271" r:id="rId20"/>
    <p:sldId id="270" r:id="rId21"/>
    <p:sldId id="272" r:id="rId22"/>
    <p:sldId id="273" r:id="rId23"/>
    <p:sldId id="274" r:id="rId24"/>
    <p:sldId id="275" r:id="rId25"/>
    <p:sldId id="314" r:id="rId26"/>
    <p:sldId id="315" r:id="rId27"/>
    <p:sldId id="316" r:id="rId2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37FF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0943"/>
  </p:normalViewPr>
  <p:slideViewPr>
    <p:cSldViewPr snapToGrid="0">
      <p:cViewPr varScale="1">
        <p:scale>
          <a:sx n="96" d="100"/>
          <a:sy n="96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346B-715E-CA4E-A294-01B0C7460D3C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0A86-051A-7C48-98C3-08CACFB937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527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12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may have worked on small programs, so you may worked on a larger-scale system. Take a minute and think of the projects that you worked on.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answered yes to any of these questions, chances are you could benefit from a better design. Good design isn't just about code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During the design process, a number of questions need to be answered</a:t>
            </a:r>
            <a:b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5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Consider this scenario.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join a project that's been in development for a while.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look at the code and become instantly overwhelmed. 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Open Sans"/>
                <a:sym typeface="Source Sans Pro"/>
              </a:rPr>
              <a:t>If there is no high level design of the code, your life would be a living hell for you to do anything on this project</a:t>
            </a:r>
            <a:endParaRPr b="0" i="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picture is an example of a repository and I'' explain what social coding </a:t>
            </a:r>
            <a:r>
              <a:rPr lang="en-GB" dirty="0" err="1"/>
              <a:t>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picture pretty much sums up most of the elements of my talk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 &gt;9K Revisions (commits),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- 12K pull requests or change requests (new features, bug fixes, </a:t>
            </a:r>
            <a:r>
              <a:rPr lang="en-GB" dirty="0" err="1"/>
              <a:t>refactorings</a:t>
            </a:r>
            <a:r>
              <a:rPr lang="en-GB" dirty="0"/>
              <a:t>, optimizations, dependency upgrades, and test cases)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There are over 1.7k contributors responsible for the PRs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some of the 11K forks are responsible for these PRs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The repository is written in a range of programming languages </a:t>
            </a:r>
            <a:endParaRPr dirty="0"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 to these.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629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next step is, therefore, to spell out the details of how the system meets its responsibilities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Sequence Diagrams are a great UML tool for describing responsibilities of classes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Back to our use case of registering users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clerk issues a request to the system to add a new member. The system responds by asking for the data about the new member. This interaction occurs between the library staff member and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instance. The clerk enters the requested data, which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accepts.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1.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within the Library class, then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2. Create a Member object with the supplied parameters and return a reference to the Member object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3. Insert the member into the member list and return the result of the operation.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Invoke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constructor from within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method of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 The constructor returns a reference to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and an operation,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insertMember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is invoked on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MemberList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to add the new member.</a:t>
            </a:r>
          </a:p>
          <a:p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512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case, when the request is made by the actor, the system enters a loop. Since the loop involves interacting repeatedly with the actor, the loop control mechanism is in the UI itself.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first operation is to get the data about the book to be added. The algorithm here consists of the following steps: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create a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object,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add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to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catalog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and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return the result of the operation. 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This is handled in a manner similar to the previous use case.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(iv) The UI returns the result and continues until the actor indicates an exit.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65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phase, we code, test, and debug the classes that implement the business logic (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etc.) and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433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phase, we code, test, and debug the classes that implement the business logic (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etc.) and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747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338-D4BF-63C1-8361-560428BC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B33B-D24D-A607-D07F-FB6B6D39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DCB5-EF6D-9E80-03F4-2ED04EFB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DEDC-6B67-6CD9-4B0F-CF2F4F0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847-C5AC-85F3-9FD5-0A55F33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68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0255-B7BA-3704-346D-5453C2C3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C00C-44DB-1E4F-7DD1-3A66B04CB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3060-A9EA-490F-30B9-0130AE3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23EB-46A1-99A7-128F-0902840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46E6-B784-ED9B-F576-9F583B5F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7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F506F-2428-ACD9-E81C-5C34D7094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30FD-8831-9BDD-3703-B03056DF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D94D-E8FA-867E-243D-944A6B07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DFF6-9A45-BAC1-F0F6-669AA362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25EF-90C0-B247-CEB8-2BA3920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9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583-176C-5FD6-7091-8D1865B2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3370-9955-AF6E-9D22-E0BFF73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8C37-DBDE-77E0-0D0D-319BCEE4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DEA8-5E41-EECC-2F72-7375BA4F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D68D-C953-D3F6-FA9A-A84CCE28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868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A76C-D5D1-F97D-C36A-261E42BC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296C-03D6-3B41-6DBA-83C32D0C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AF7D-ACBA-95B4-93F1-CA843CE7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C8B6-032F-00A9-8020-2C016EB4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9562-4C63-EC1E-8258-751A2DF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14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3DF-1951-80D7-7D8F-473A68B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1DC6-E6D4-242D-FA12-A84AFED0E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4202-08A1-BFEF-9E45-D9C64394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F2AD-12EF-E04D-5BBC-6276C3EC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D995-ADC4-FEB4-DE0B-E779320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7B2-D6B3-D7C4-92D4-6202EF25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0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16CC-7CB6-A70E-8112-F7AF54E0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6133-46AE-CD7E-C1A7-9C3084EE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7AE51-1139-839C-B51B-D97EFE0C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6CA53-85DD-06D2-5CF5-0E255DFD7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EDDC-B200-AA31-37FF-0312D102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1210-18E0-E8D8-093C-FCA5222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ED9E-EAAF-F2AB-2641-45BBF09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1FEBB-ABEE-1CBA-CB17-10E02E0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3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585F-6FCF-9478-5060-53B74497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14A72-C4BA-1B4F-339A-1B654110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E89A0-5ECF-9578-F46C-BD06E5E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BC91-EDCD-E011-B081-68BB1F1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57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6B45C-B701-6032-9C0F-C4DBA89B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A0ED5-AEED-B85D-AFD5-C8710F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4D14-A2EB-9B44-C1BA-95B55F0F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56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4FD-71A8-BD24-A6FA-39A858DB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F4C1-0E29-75B4-B644-993C9712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3BE6-C986-70A6-FA1E-E5C9B627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1456-587E-967D-D465-AB3FBA9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6DB79-C222-57DF-342D-6FC47CC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2CB4-8900-C252-6051-0AAE06B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9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FBE-9EB0-B72F-2532-3D143A3D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7B5B4-6E12-35EE-F9C8-DF7BAF1E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19A-2871-BA0E-56DE-266357E6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0D149-493D-A359-6735-E099FC0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256D-7BB1-18D9-E036-B3866630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1CC5E-20D3-5201-2202-71A288AB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901F-9BFC-DC7B-97F9-7148FD22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6409-BB71-519B-DD09-E2286300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A3D3-F715-CFDC-3DED-C4B7FDAF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5E83-BDD3-3F47-8DA5-8D6610ED5E3B}" type="datetimeFigureOut">
              <a:rPr lang="en-BE" smtClean="0"/>
              <a:t>04/10/2023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09C2-855B-B1BF-E91D-7B99D782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AD7C-BFBE-9158-7E25-C2D4C06B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2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24280-4_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319-24280-4_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4DCB-4FA0-3888-F823-548AC27B8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Software Analysis, Design and Implementation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91069-3B92-5EB1-FC8F-EE09098BE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John Businge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John.businge@unlv.edu</a:t>
            </a:r>
            <a:endParaRPr lang="en-GB" dirty="0">
              <a:solidFill>
                <a:schemeClr val="tx1"/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73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3074" name="Picture 2" descr="Fig. 2.6">
            <a:extLst>
              <a:ext uri="{FF2B5EF4-FFF2-40B4-BE49-F238E27FC236}">
                <a16:creationId xmlns:a16="http://schemas.microsoft.com/office/drawing/2014/main" id="{8EAB6E03-A54A-02E7-4E79-C6F0A21E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34" y="3135520"/>
            <a:ext cx="4810441" cy="21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E7DDE-5437-909B-21FE-6F15611CAE67}"/>
              </a:ext>
            </a:extLst>
          </p:cNvPr>
          <p:cNvSpPr txBox="1"/>
          <p:nvPr/>
        </p:nvSpPr>
        <p:spPr>
          <a:xfrm>
            <a:off x="1523999" y="5815053"/>
            <a:ext cx="2716697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Actor – human or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99E9-6801-4731-9E29-BE042903067E}"/>
              </a:ext>
            </a:extLst>
          </p:cNvPr>
          <p:cNvSpPr txBox="1"/>
          <p:nvPr/>
        </p:nvSpPr>
        <p:spPr>
          <a:xfrm>
            <a:off x="2941982" y="2430015"/>
            <a:ext cx="69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Interaction between an actor and the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2ED8-F36B-7CE2-9BB3-A1138B1FE38D}"/>
              </a:ext>
            </a:extLst>
          </p:cNvPr>
          <p:cNvSpPr txBox="1"/>
          <p:nvPr/>
        </p:nvSpPr>
        <p:spPr>
          <a:xfrm>
            <a:off x="8560904" y="5815053"/>
            <a:ext cx="1086679" cy="400110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000" dirty="0"/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DE1AC3-20A4-435A-5682-56E2C6FECFD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712765" y="4982817"/>
            <a:ext cx="1391479" cy="83223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6A99C-70D3-75D6-7353-01DF2F1AC55B}"/>
              </a:ext>
            </a:extLst>
          </p:cNvPr>
          <p:cNvCxnSpPr>
            <a:stCxn id="4" idx="0"/>
          </p:cNvCxnSpPr>
          <p:nvPr/>
        </p:nvCxnSpPr>
        <p:spPr>
          <a:xfrm flipV="1">
            <a:off x="2882348" y="5221357"/>
            <a:ext cx="748749" cy="59369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2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5122" name="Picture 2" descr="figure bj">
            <a:extLst>
              <a:ext uri="{FF2B5EF4-FFF2-40B4-BE49-F238E27FC236}">
                <a16:creationId xmlns:a16="http://schemas.microsoft.com/office/drawing/2014/main" id="{312150AF-5573-6953-B461-F9A73153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71" y="2060575"/>
            <a:ext cx="60071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2DC45-A897-EFD6-401F-60C200609FCA}"/>
              </a:ext>
            </a:extLst>
          </p:cNvPr>
          <p:cNvSpPr txBox="1"/>
          <p:nvPr/>
        </p:nvSpPr>
        <p:spPr>
          <a:xfrm>
            <a:off x="3717234" y="1605585"/>
            <a:ext cx="475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400" dirty="0"/>
              <a:t>Use case for withdrawing money</a:t>
            </a:r>
          </a:p>
        </p:txBody>
      </p:sp>
    </p:spTree>
    <p:extLst>
      <p:ext uri="{BB962C8B-B14F-4D97-AF65-F5344CB8AC3E}">
        <p14:creationId xmlns:p14="http://schemas.microsoft.com/office/powerpoint/2010/main" val="335097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A1F7-4899-42E8-DE2F-481BE12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CB70-6491-D452-487D-217E6430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35133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describes how objects in your system interact </a:t>
            </a:r>
            <a:r>
              <a:rPr lang="en-GB" sz="20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complete a specific task. </a:t>
            </a:r>
            <a:endParaRPr lang="en-GB" sz="2000" b="0" i="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BE" dirty="0"/>
          </a:p>
        </p:txBody>
      </p:sp>
      <p:pic>
        <p:nvPicPr>
          <p:cNvPr id="7170" name="Picture 2" descr="Fig. 2.7">
            <a:extLst>
              <a:ext uri="{FF2B5EF4-FFF2-40B4-BE49-F238E27FC236}">
                <a16:creationId xmlns:a16="http://schemas.microsoft.com/office/drawing/2014/main" id="{36FB80E4-920F-0B10-E81D-4BDC6DC86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56" y="2489200"/>
            <a:ext cx="6078331" cy="41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1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14C-B90B-FA43-82DF-32DF92F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Class Diagram</a:t>
            </a:r>
          </a:p>
        </p:txBody>
      </p:sp>
      <p:pic>
        <p:nvPicPr>
          <p:cNvPr id="6146" name="Picture 2" descr="Fig. 2.5">
            <a:extLst>
              <a:ext uri="{FF2B5EF4-FFF2-40B4-BE49-F238E27FC236}">
                <a16:creationId xmlns:a16="http://schemas.microsoft.com/office/drawing/2014/main" id="{FE2BA7EC-A2C2-8884-6BF7-F550B888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685342"/>
            <a:ext cx="4406811" cy="30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177E8-FBDA-12D1-64B2-B333055F11D6}"/>
              </a:ext>
            </a:extLst>
          </p:cNvPr>
          <p:cNvSpPr txBox="1"/>
          <p:nvPr/>
        </p:nvSpPr>
        <p:spPr>
          <a:xfrm>
            <a:off x="4658602" y="1685342"/>
            <a:ext cx="9806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A230-C534-F85E-DA5F-20F9ED65E47C}"/>
              </a:ext>
            </a:extLst>
          </p:cNvPr>
          <p:cNvSpPr txBox="1"/>
          <p:nvPr/>
        </p:nvSpPr>
        <p:spPr>
          <a:xfrm>
            <a:off x="4658602" y="2334405"/>
            <a:ext cx="1454425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94B-9A3A-3F20-A1ED-BF67C21D9655}"/>
              </a:ext>
            </a:extLst>
          </p:cNvPr>
          <p:cNvSpPr txBox="1"/>
          <p:nvPr/>
        </p:nvSpPr>
        <p:spPr>
          <a:xfrm>
            <a:off x="4757530" y="4154264"/>
            <a:ext cx="31904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Methods and their return types</a:t>
            </a:r>
          </a:p>
        </p:txBody>
      </p:sp>
      <p:pic>
        <p:nvPicPr>
          <p:cNvPr id="8" name="Picture 7" descr="A diagram of a pill&#10;&#10;Description automatically generated">
            <a:extLst>
              <a:ext uri="{FF2B5EF4-FFF2-40B4-BE49-F238E27FC236}">
                <a16:creationId xmlns:a16="http://schemas.microsoft.com/office/drawing/2014/main" id="{ADC651BD-089B-B4B1-69BF-8761B18B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77" y="711451"/>
            <a:ext cx="5043420" cy="2686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42ADF-DE46-01D9-6C33-7000D3A80862}"/>
              </a:ext>
            </a:extLst>
          </p:cNvPr>
          <p:cNvSpPr txBox="1"/>
          <p:nvPr/>
        </p:nvSpPr>
        <p:spPr>
          <a:xfrm>
            <a:off x="3479160" y="3846487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+ve: 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B12E1-6459-E505-7344-36FC6520C26F}"/>
              </a:ext>
            </a:extLst>
          </p:cNvPr>
          <p:cNvSpPr txBox="1"/>
          <p:nvPr/>
        </p:nvSpPr>
        <p:spPr>
          <a:xfrm>
            <a:off x="2850144" y="2236514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-ve: private</a:t>
            </a:r>
          </a:p>
        </p:txBody>
      </p:sp>
    </p:spTree>
    <p:extLst>
      <p:ext uri="{BB962C8B-B14F-4D97-AF65-F5344CB8AC3E}">
        <p14:creationId xmlns:p14="http://schemas.microsoft.com/office/powerpoint/2010/main" val="135472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127-4519-4C57-703F-3552972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Object Oriented Analysis,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92A4-06A4-B1D3-D48B-43291EDE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We will examine steps in Object-oriented software development</a:t>
            </a:r>
          </a:p>
          <a:p>
            <a:pPr lvl="1"/>
            <a:r>
              <a:rPr lang="en-BE" dirty="0"/>
              <a:t>Analysis</a:t>
            </a:r>
          </a:p>
          <a:p>
            <a:pPr lvl="1"/>
            <a:r>
              <a:rPr lang="en-BE" dirty="0"/>
              <a:t>Design</a:t>
            </a:r>
          </a:p>
          <a:p>
            <a:pPr lvl="1"/>
            <a:r>
              <a:rPr lang="en-GB" dirty="0"/>
              <a:t>I</a:t>
            </a:r>
            <a:r>
              <a:rPr lang="en-BE" dirty="0"/>
              <a:t>mplementation</a:t>
            </a:r>
          </a:p>
          <a:p>
            <a:r>
              <a:rPr lang="en-BE" dirty="0"/>
              <a:t>To illustrate the process, let us study a relatively simple example</a:t>
            </a:r>
          </a:p>
          <a:p>
            <a:pPr lvl="1"/>
            <a:r>
              <a:rPr lang="en-GB" dirty="0"/>
              <a:t>Software to manage a small library</a:t>
            </a:r>
          </a:p>
          <a:p>
            <a:pPr lvl="1"/>
            <a:r>
              <a:rPr lang="en-GB" dirty="0"/>
              <a:t>Functions:</a:t>
            </a:r>
          </a:p>
          <a:p>
            <a:pPr lvl="2"/>
            <a:r>
              <a:rPr lang="en-BE" dirty="0"/>
              <a:t>Lending books</a:t>
            </a:r>
          </a:p>
          <a:p>
            <a:pPr lvl="2"/>
            <a:r>
              <a:rPr lang="en-GB" dirty="0"/>
              <a:t>R</a:t>
            </a:r>
            <a:r>
              <a:rPr lang="en-BE" dirty="0"/>
              <a:t>eceiving back books</a:t>
            </a:r>
          </a:p>
          <a:p>
            <a:pPr lvl="2"/>
            <a:r>
              <a:rPr lang="en-BE" dirty="0"/>
              <a:t>Doing operations such as: querrying, registering members, e.t.c, and keeping track of the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651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6DEE-F4E8-4C6B-94D5-BC38722B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/>
          <a:lstStyle/>
          <a:p>
            <a:r>
              <a:rPr lang="en-GB" dirty="0"/>
              <a:t>Involves gathering, documenting the requirements, and developing a conceptual model of the system.</a:t>
            </a: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dirty="0"/>
              <a:t>Software to manage a small library – functional requirements</a:t>
            </a:r>
          </a:p>
          <a:p>
            <a:pPr lvl="1"/>
            <a:r>
              <a:rPr lang="en-GB" dirty="0"/>
              <a:t>Register a members</a:t>
            </a:r>
          </a:p>
          <a:p>
            <a:pPr lvl="1"/>
            <a:r>
              <a:rPr lang="en-GB" dirty="0"/>
              <a:t>Add books</a:t>
            </a:r>
          </a:p>
          <a:p>
            <a:pPr lvl="1"/>
            <a:r>
              <a:rPr lang="en-GB" dirty="0"/>
              <a:t>Issue books</a:t>
            </a:r>
          </a:p>
          <a:p>
            <a:pPr lvl="1"/>
            <a:r>
              <a:rPr lang="en-GB" dirty="0"/>
              <a:t>Return books</a:t>
            </a:r>
          </a:p>
          <a:p>
            <a:pPr lvl="1"/>
            <a:r>
              <a:rPr lang="en-GB" dirty="0"/>
              <a:t>Remove books</a:t>
            </a:r>
          </a:p>
          <a:p>
            <a:pPr lvl="1"/>
            <a:r>
              <a:rPr lang="en-GB" dirty="0"/>
              <a:t>….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99E8B8-A198-9E39-1DC3-8937A6FE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Analysis phase overview</a:t>
            </a:r>
          </a:p>
        </p:txBody>
      </p:sp>
      <p:pic>
        <p:nvPicPr>
          <p:cNvPr id="8194" name="Picture 2" descr="Fig. 6.1">
            <a:extLst>
              <a:ext uri="{FF2B5EF4-FFF2-40B4-BE49-F238E27FC236}">
                <a16:creationId xmlns:a16="http://schemas.microsoft.com/office/drawing/2014/main" id="{BA740B79-37A4-5AE1-B502-BE533205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C8DC0-E8BF-B4E2-AA4E-9110D9939E3F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</p:spTree>
    <p:extLst>
      <p:ext uri="{BB962C8B-B14F-4D97-AF65-F5344CB8AC3E}">
        <p14:creationId xmlns:p14="http://schemas.microsoft.com/office/powerpoint/2010/main" val="37461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6EB4D-8F42-C430-3258-43C389480BEF}"/>
              </a:ext>
            </a:extLst>
          </p:cNvPr>
          <p:cNvGrpSpPr/>
          <p:nvPr/>
        </p:nvGrpSpPr>
        <p:grpSpPr>
          <a:xfrm>
            <a:off x="285471" y="294105"/>
            <a:ext cx="8996513" cy="2955353"/>
            <a:chOff x="285471" y="294105"/>
            <a:chExt cx="8996513" cy="295535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CBAE30-B496-DA11-89B0-09EA4FE18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71" y="623682"/>
              <a:ext cx="8996513" cy="2625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7E1A6-EC97-AADA-EC64-3F7916A2C82E}"/>
                </a:ext>
              </a:extLst>
            </p:cNvPr>
            <p:cNvSpPr txBox="1"/>
            <p:nvPr/>
          </p:nvSpPr>
          <p:spPr>
            <a:xfrm>
              <a:off x="3684105" y="294105"/>
              <a:ext cx="3511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BE" dirty="0"/>
                <a:t>Use case Register New Member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63F69-5DA4-933F-92FA-8655FA943D6F}"/>
              </a:ext>
            </a:extLst>
          </p:cNvPr>
          <p:cNvGrpSpPr/>
          <p:nvPr/>
        </p:nvGrpSpPr>
        <p:grpSpPr>
          <a:xfrm>
            <a:off x="285471" y="3742950"/>
            <a:ext cx="9136825" cy="2700897"/>
            <a:chOff x="285471" y="3742950"/>
            <a:chExt cx="9136825" cy="27008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3CACB7-1E35-6DB2-AA8D-9FF02845DE5F}"/>
                </a:ext>
              </a:extLst>
            </p:cNvPr>
            <p:cNvSpPr txBox="1"/>
            <p:nvPr/>
          </p:nvSpPr>
          <p:spPr>
            <a:xfrm>
              <a:off x="3473124" y="3742950"/>
              <a:ext cx="3087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i="0" dirty="0">
                  <a:solidFill>
                    <a:srgbClr val="333333"/>
                  </a:solidFill>
                  <a:effectLst/>
                </a:rPr>
                <a:t>Use case Adding New Books</a:t>
              </a:r>
              <a:endParaRPr lang="en-BE" dirty="0"/>
            </a:p>
          </p:txBody>
        </p:sp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E580941-F633-94E2-4D56-71345DF8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71" y="4112282"/>
              <a:ext cx="9136825" cy="2331565"/>
            </a:xfrm>
            <a:prstGeom prst="rect">
              <a:avLst/>
            </a:prstGeom>
          </p:spPr>
        </p:pic>
      </p:grpSp>
      <p:pic>
        <p:nvPicPr>
          <p:cNvPr id="12" name="Picture 2" descr="Fig. 6.1">
            <a:extLst>
              <a:ext uri="{FF2B5EF4-FFF2-40B4-BE49-F238E27FC236}">
                <a16:creationId xmlns:a16="http://schemas.microsoft.com/office/drawing/2014/main" id="{95FFAB53-73D8-A501-B236-7313276B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9DADB7-CE27-3E35-4006-302438F58868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687A70-F126-9AE5-AB56-A65A0DB01F85}"/>
              </a:ext>
            </a:extLst>
          </p:cNvPr>
          <p:cNvSpPr/>
          <p:nvPr/>
        </p:nvSpPr>
        <p:spPr>
          <a:xfrm>
            <a:off x="10893288" y="2771086"/>
            <a:ext cx="778759" cy="54073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99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A392EB-6BE5-B21F-84CA-95D5AD4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</a:t>
            </a:r>
            <a:endParaRPr lang="en-BE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528E3-4831-5B9F-4AFC-BDB75794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Design process questions</a:t>
            </a:r>
          </a:p>
          <a:p>
            <a:r>
              <a:rPr lang="en-GB" dirty="0"/>
              <a:t>On what platform(s) (hardware and software) will the system run?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languages and programming paradigms will be used for implementation?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user interfaces will the system provide?</a:t>
            </a:r>
            <a:endParaRPr lang="en-GB" dirty="0">
              <a:solidFill>
                <a:srgbClr val="333333"/>
              </a:solidFill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classes and interfaces need to be coded? What are their responsibilities?</a:t>
            </a:r>
          </a:p>
          <a:p>
            <a:r>
              <a:rPr lang="en-GB" dirty="0">
                <a:solidFill>
                  <a:srgbClr val="333333"/>
                </a:solidFill>
                <a:latin typeface="-apple-system"/>
              </a:rPr>
              <a:t>….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914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0021-D713-581E-86DD-1B96C976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Business logic: </a:t>
            </a:r>
            <a:r>
              <a:rPr lang="en-GB" dirty="0"/>
              <a:t>This subsystem deals with input data processing, data creation, queries, and data updates.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User interface:</a:t>
            </a:r>
            <a:r>
              <a:rPr lang="en-GB" dirty="0"/>
              <a:t> This subsystem interacts with the user, accepting and outputting information.</a:t>
            </a: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46336C-4AA3-2733-F701-8365453F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Major Subsystems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259604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Identifying software classes</a:t>
            </a:r>
            <a:endParaRPr lang="en-BE" sz="3600" dirty="0"/>
          </a:p>
        </p:txBody>
      </p:sp>
      <p:pic>
        <p:nvPicPr>
          <p:cNvPr id="40" name="Picture 3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1A6383-B6F9-CA19-A5A6-4C1549CC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0" y="1624691"/>
            <a:ext cx="4064655" cy="225007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9661E24-E05F-55D7-CD1F-A693D5835FB1}"/>
              </a:ext>
            </a:extLst>
          </p:cNvPr>
          <p:cNvSpPr/>
          <p:nvPr/>
        </p:nvSpPr>
        <p:spPr>
          <a:xfrm>
            <a:off x="653143" y="4106271"/>
            <a:ext cx="3903582" cy="117112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Conceptual Design</a:t>
            </a:r>
          </a:p>
        </p:txBody>
      </p:sp>
      <p:grpSp>
        <p:nvGrpSpPr>
          <p:cNvPr id="45" name="Google Shape;271;p16">
            <a:extLst>
              <a:ext uri="{FF2B5EF4-FFF2-40B4-BE49-F238E27FC236}">
                <a16:creationId xmlns:a16="http://schemas.microsoft.com/office/drawing/2014/main" id="{9E485821-79AA-C446-5BF9-E6743F229DD8}"/>
              </a:ext>
            </a:extLst>
          </p:cNvPr>
          <p:cNvGrpSpPr/>
          <p:nvPr/>
        </p:nvGrpSpPr>
        <p:grpSpPr>
          <a:xfrm>
            <a:off x="8174534" y="2381067"/>
            <a:ext cx="3414713" cy="1200329"/>
            <a:chOff x="2057400" y="4959346"/>
            <a:chExt cx="3414713" cy="1200329"/>
          </a:xfrm>
        </p:grpSpPr>
        <p:cxnSp>
          <p:nvCxnSpPr>
            <p:cNvPr id="46" name="Google Shape;272;p16">
              <a:extLst>
                <a:ext uri="{FF2B5EF4-FFF2-40B4-BE49-F238E27FC236}">
                  <a16:creationId xmlns:a16="http://schemas.microsoft.com/office/drawing/2014/main" id="{802B7462-2871-AA50-70A1-A58AEDE6BD5D}"/>
                </a:ext>
              </a:extLst>
            </p:cNvPr>
            <p:cNvCxnSpPr/>
            <p:nvPr/>
          </p:nvCxnSpPr>
          <p:spPr>
            <a:xfrm>
              <a:off x="2057400" y="5476873"/>
              <a:ext cx="1414463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7" name="Google Shape;273;p16">
              <a:extLst>
                <a:ext uri="{FF2B5EF4-FFF2-40B4-BE49-F238E27FC236}">
                  <a16:creationId xmlns:a16="http://schemas.microsoft.com/office/drawing/2014/main" id="{7AD45256-FA9E-7100-248B-98723647A25A}"/>
                </a:ext>
              </a:extLst>
            </p:cNvPr>
            <p:cNvSpPr txBox="1"/>
            <p:nvPr/>
          </p:nvSpPr>
          <p:spPr>
            <a:xfrm>
              <a:off x="2084289" y="5010803"/>
              <a:ext cx="1086446" cy="100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</a:t>
              </a:r>
              <a:endParaRPr dirty="0"/>
            </a:p>
          </p:txBody>
        </p:sp>
        <p:sp>
          <p:nvSpPr>
            <p:cNvPr id="48" name="Google Shape;274;p16">
              <a:extLst>
                <a:ext uri="{FF2B5EF4-FFF2-40B4-BE49-F238E27FC236}">
                  <a16:creationId xmlns:a16="http://schemas.microsoft.com/office/drawing/2014/main" id="{CECA3AE2-C7A5-7921-E1DE-73A5F0762A79}"/>
                </a:ext>
              </a:extLst>
            </p:cNvPr>
            <p:cNvSpPr txBox="1"/>
            <p:nvPr/>
          </p:nvSpPr>
          <p:spPr>
            <a:xfrm>
              <a:off x="3614738" y="4959346"/>
              <a:ext cx="1857375" cy="1200329"/>
            </a:xfrm>
            <a:prstGeom prst="rect">
              <a:avLst/>
            </a:prstGeom>
            <a:noFill/>
            <a:ln w="38100" cap="flat" cmpd="sng">
              <a:solidFill>
                <a:srgbClr val="1666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Classes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6BFF0C-19AA-7563-409A-8D32EE652FC8}"/>
              </a:ext>
            </a:extLst>
          </p:cNvPr>
          <p:cNvGrpSpPr/>
          <p:nvPr/>
        </p:nvGrpSpPr>
        <p:grpSpPr>
          <a:xfrm>
            <a:off x="5357404" y="1856194"/>
            <a:ext cx="2173803" cy="2480239"/>
            <a:chOff x="5357404" y="2417898"/>
            <a:chExt cx="2173803" cy="2480239"/>
          </a:xfrm>
        </p:grpSpPr>
        <p:pic>
          <p:nvPicPr>
            <p:cNvPr id="42" name="Picture 41" descr="A computer screen shot of a search book&#10;&#10;Description automatically generated">
              <a:extLst>
                <a:ext uri="{FF2B5EF4-FFF2-40B4-BE49-F238E27FC236}">
                  <a16:creationId xmlns:a16="http://schemas.microsoft.com/office/drawing/2014/main" id="{8CA880DB-0CF8-03FB-A3B1-EBF04CCB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7404" y="2417898"/>
              <a:ext cx="2173803" cy="2250077"/>
            </a:xfrm>
            <a:prstGeom prst="rect">
              <a:avLst/>
            </a:prstGeom>
          </p:spPr>
        </p:pic>
        <p:sp>
          <p:nvSpPr>
            <p:cNvPr id="49" name="Google Shape;270;p16">
              <a:extLst>
                <a:ext uri="{FF2B5EF4-FFF2-40B4-BE49-F238E27FC236}">
                  <a16:creationId xmlns:a16="http://schemas.microsoft.com/office/drawing/2014/main" id="{0AB6B17E-AF59-1598-C2B1-9DA5FC89B936}"/>
                </a:ext>
              </a:extLst>
            </p:cNvPr>
            <p:cNvSpPr txBox="1"/>
            <p:nvPr/>
          </p:nvSpPr>
          <p:spPr>
            <a:xfrm>
              <a:off x="5501330" y="4436472"/>
              <a:ext cx="18859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CCA799-699B-0052-A35A-9E98FC258F46}"/>
              </a:ext>
            </a:extLst>
          </p:cNvPr>
          <p:cNvSpPr txBox="1"/>
          <p:nvPr/>
        </p:nvSpPr>
        <p:spPr>
          <a:xfrm>
            <a:off x="6505303" y="4558937"/>
            <a:ext cx="4990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11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B02A-6D2C-8593-D1D2-0F7F93D9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13C0-2F22-7B03-F87C-066C9440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Last week of face-to-face classes</a:t>
            </a:r>
          </a:p>
          <a:p>
            <a:r>
              <a:rPr lang="en-BE" dirty="0"/>
              <a:t>Weekly survey -  best to fill after your weekly meetings</a:t>
            </a:r>
          </a:p>
          <a:p>
            <a:pPr lvl="1"/>
            <a:r>
              <a:rPr lang="en-BE" dirty="0"/>
              <a:t>Leaders, kindly remind your colleagues to fill in the survey</a:t>
            </a:r>
          </a:p>
          <a:p>
            <a:pPr lvl="1"/>
            <a:r>
              <a:rPr lang="en-BE" dirty="0"/>
              <a:t>I will be discussing the results of the survey with groups in discord where necessary</a:t>
            </a:r>
          </a:p>
          <a:p>
            <a:r>
              <a:rPr lang="en-BE" dirty="0"/>
              <a:t>My colleague Prof. Andy Stefik – informed me of the a talk by one of the founders of the “Agile manifesto”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561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pic>
        <p:nvPicPr>
          <p:cNvPr id="13314" name="Picture 2" descr="Fig. 7.1">
            <a:extLst>
              <a:ext uri="{FF2B5EF4-FFF2-40B4-BE49-F238E27FC236}">
                <a16:creationId xmlns:a16="http://schemas.microsoft.com/office/drawing/2014/main" id="{B3566DBB-96BF-7687-DC76-37FE449A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94" y="2767874"/>
            <a:ext cx="690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432594" y="2105087"/>
            <a:ext cx="7024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registering a new member</a:t>
            </a:r>
            <a:endParaRPr lang="en-BE" sz="2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4F1AE3-9345-76AF-71E5-496297182337}"/>
              </a:ext>
            </a:extLst>
          </p:cNvPr>
          <p:cNvCxnSpPr/>
          <p:nvPr/>
        </p:nvCxnSpPr>
        <p:spPr>
          <a:xfrm>
            <a:off x="2834640" y="2767874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61A77D-9145-2726-5FE5-16476F069957}"/>
              </a:ext>
            </a:extLst>
          </p:cNvPr>
          <p:cNvCxnSpPr/>
          <p:nvPr/>
        </p:nvCxnSpPr>
        <p:spPr>
          <a:xfrm>
            <a:off x="2704011" y="3058550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9479AA-1CC1-5939-BD1D-2735A0C4F60C}"/>
              </a:ext>
            </a:extLst>
          </p:cNvPr>
          <p:cNvCxnSpPr>
            <a:cxnSpLocks/>
          </p:cNvCxnSpPr>
          <p:nvPr/>
        </p:nvCxnSpPr>
        <p:spPr>
          <a:xfrm flipV="1">
            <a:off x="3069771" y="4091143"/>
            <a:ext cx="555172" cy="556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F822-0C1D-B36C-99ED-A1C540F03AD5}"/>
              </a:ext>
            </a:extLst>
          </p:cNvPr>
          <p:cNvCxnSpPr>
            <a:cxnSpLocks/>
          </p:cNvCxnSpPr>
          <p:nvPr/>
        </p:nvCxnSpPr>
        <p:spPr>
          <a:xfrm>
            <a:off x="5238206" y="3098437"/>
            <a:ext cx="185058" cy="777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2" name="Straight Arrow Connector 13311">
            <a:extLst>
              <a:ext uri="{FF2B5EF4-FFF2-40B4-BE49-F238E27FC236}">
                <a16:creationId xmlns:a16="http://schemas.microsoft.com/office/drawing/2014/main" id="{3E970B9D-9EEC-1B82-0A0A-33116603F675}"/>
              </a:ext>
            </a:extLst>
          </p:cNvPr>
          <p:cNvCxnSpPr>
            <a:cxnSpLocks/>
          </p:cNvCxnSpPr>
          <p:nvPr/>
        </p:nvCxnSpPr>
        <p:spPr>
          <a:xfrm>
            <a:off x="7354751" y="3291562"/>
            <a:ext cx="212637" cy="6600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3AC31B-4FD6-3D25-6C39-3870E33AA74F}"/>
              </a:ext>
            </a:extLst>
          </p:cNvPr>
          <p:cNvCxnSpPr>
            <a:cxnSpLocks/>
          </p:cNvCxnSpPr>
          <p:nvPr/>
        </p:nvCxnSpPr>
        <p:spPr>
          <a:xfrm flipV="1">
            <a:off x="7461069" y="4876800"/>
            <a:ext cx="238444" cy="5963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758441" y="2097153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adding books</a:t>
            </a:r>
            <a:endParaRPr lang="en-BE" sz="2400" dirty="0"/>
          </a:p>
        </p:txBody>
      </p:sp>
      <p:pic>
        <p:nvPicPr>
          <p:cNvPr id="16386" name="Picture 2" descr="Fig. 7.2">
            <a:extLst>
              <a:ext uri="{FF2B5EF4-FFF2-40B4-BE49-F238E27FC236}">
                <a16:creationId xmlns:a16="http://schemas.microsoft.com/office/drawing/2014/main" id="{97984E17-D5E8-6265-0EC7-9BB7A08B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78" y="2558818"/>
            <a:ext cx="8022668" cy="3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7410" name="Picture 2" descr="Fig. 7.11">
            <a:extLst>
              <a:ext uri="{FF2B5EF4-FFF2-40B4-BE49-F238E27FC236}">
                <a16:creationId xmlns:a16="http://schemas.microsoft.com/office/drawing/2014/main" id="{536740BA-99B1-389D-D2F2-C8DE969A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35" y="1480638"/>
            <a:ext cx="7461565" cy="4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197E09-B86B-79F5-A0F4-D7D0AF86E5E8}"/>
              </a:ext>
            </a:extLst>
          </p:cNvPr>
          <p:cNvCxnSpPr>
            <a:cxnSpLocks/>
          </p:cNvCxnSpPr>
          <p:nvPr/>
        </p:nvCxnSpPr>
        <p:spPr>
          <a:xfrm>
            <a:off x="6096000" y="4585063"/>
            <a:ext cx="943792" cy="1454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312AF-2C95-151F-1E67-B3B7EFA2E883}"/>
              </a:ext>
            </a:extLst>
          </p:cNvPr>
          <p:cNvCxnSpPr>
            <a:cxnSpLocks/>
            <a:endCxn id="17412" idx="3"/>
          </p:cNvCxnSpPr>
          <p:nvPr/>
        </p:nvCxnSpPr>
        <p:spPr>
          <a:xfrm flipH="1">
            <a:off x="7667898" y="5656217"/>
            <a:ext cx="1580605" cy="56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Many Icons">
            <a:extLst>
              <a:ext uri="{FF2B5EF4-FFF2-40B4-BE49-F238E27FC236}">
                <a16:creationId xmlns:a16="http://schemas.microsoft.com/office/drawing/2014/main" id="{ED723FA0-ED2C-83BA-772A-DE5ADF424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12970" r="7534" b="12514"/>
          <a:stretch/>
        </p:blipFill>
        <p:spPr bwMode="auto">
          <a:xfrm>
            <a:off x="7040880" y="5943392"/>
            <a:ext cx="627018" cy="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AB842-FB75-5F05-8F2F-BF065FCC7E9F}"/>
              </a:ext>
            </a:extLst>
          </p:cNvPr>
          <p:cNvSpPr txBox="1"/>
          <p:nvPr/>
        </p:nvSpPr>
        <p:spPr>
          <a:xfrm>
            <a:off x="274322" y="2136338"/>
            <a:ext cx="2588148" cy="2308324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1788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9460" name="Picture 4" descr="Fig. 7.14">
            <a:extLst>
              <a:ext uri="{FF2B5EF4-FFF2-40B4-BE49-F238E27FC236}">
                <a16:creationId xmlns:a16="http://schemas.microsoft.com/office/drawing/2014/main" id="{50788290-FEDE-5CF7-312E-B693FE8C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37" y="1299164"/>
            <a:ext cx="3928465" cy="42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Fig. 7.15">
            <a:extLst>
              <a:ext uri="{FF2B5EF4-FFF2-40B4-BE49-F238E27FC236}">
                <a16:creationId xmlns:a16="http://schemas.microsoft.com/office/drawing/2014/main" id="{9A872233-99F0-7A80-E9F0-602BB564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02" y="3927741"/>
            <a:ext cx="3081564" cy="13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mputer screen shot of a library&#10;&#10;Description automatically generated">
            <a:extLst>
              <a:ext uri="{FF2B5EF4-FFF2-40B4-BE49-F238E27FC236}">
                <a16:creationId xmlns:a16="http://schemas.microsoft.com/office/drawing/2014/main" id="{21279833-636C-C777-3340-2A82D8AE9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52" y="1429579"/>
            <a:ext cx="3928465" cy="2176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16398-D31A-52C0-F861-00144D6B410B}"/>
              </a:ext>
            </a:extLst>
          </p:cNvPr>
          <p:cNvSpPr txBox="1"/>
          <p:nvPr/>
        </p:nvSpPr>
        <p:spPr>
          <a:xfrm>
            <a:off x="274322" y="2136338"/>
            <a:ext cx="2588148" cy="2308324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351808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Implementing Our Design</a:t>
            </a:r>
          </a:p>
        </p:txBody>
      </p:sp>
      <p:pic>
        <p:nvPicPr>
          <p:cNvPr id="3084" name="Picture 12" descr="Testing icon PNG and SVG Vector Free Download">
            <a:extLst>
              <a:ext uri="{FF2B5EF4-FFF2-40B4-BE49-F238E27FC236}">
                <a16:creationId xmlns:a16="http://schemas.microsoft.com/office/drawing/2014/main" id="{87BDFA17-47F3-08C4-92E0-54883E08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45" y="3256601"/>
            <a:ext cx="1593798" cy="175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759BFB-24D7-79C7-96F8-3EB5AB47AEC7}"/>
              </a:ext>
            </a:extLst>
          </p:cNvPr>
          <p:cNvSpPr txBox="1"/>
          <p:nvPr/>
        </p:nvSpPr>
        <p:spPr>
          <a:xfrm>
            <a:off x="274322" y="2136338"/>
            <a:ext cx="2588148" cy="2585323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UserInterface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6406D0-F824-DCFB-9A85-63224CCD94CA}"/>
              </a:ext>
            </a:extLst>
          </p:cNvPr>
          <p:cNvGrpSpPr/>
          <p:nvPr/>
        </p:nvGrpSpPr>
        <p:grpSpPr>
          <a:xfrm>
            <a:off x="3087757" y="1412492"/>
            <a:ext cx="4929809" cy="5201380"/>
            <a:chOff x="3087757" y="1412492"/>
            <a:chExt cx="4929809" cy="5201380"/>
          </a:xfrm>
        </p:grpSpPr>
        <p:pic>
          <p:nvPicPr>
            <p:cNvPr id="3088" name="Picture 16" descr="Debugging - Free animals icons">
              <a:extLst>
                <a:ext uri="{FF2B5EF4-FFF2-40B4-BE49-F238E27FC236}">
                  <a16:creationId xmlns:a16="http://schemas.microsoft.com/office/drawing/2014/main" id="{89B4A029-C636-8B8A-A00C-00721944C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923" y="5204448"/>
              <a:ext cx="1409424" cy="1409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8259B0-C3D5-0363-493B-B9D3C8A7E9CB}"/>
                </a:ext>
              </a:extLst>
            </p:cNvPr>
            <p:cNvGrpSpPr/>
            <p:nvPr/>
          </p:nvGrpSpPr>
          <p:grpSpPr>
            <a:xfrm>
              <a:off x="3087757" y="1412492"/>
              <a:ext cx="4929809" cy="4704577"/>
              <a:chOff x="3087757" y="1412492"/>
              <a:chExt cx="4929809" cy="4704577"/>
            </a:xfrm>
          </p:grpSpPr>
          <p:pic>
            <p:nvPicPr>
              <p:cNvPr id="3086" name="Picture 14" descr="Free Website Icon - Download in Line Style">
                <a:extLst>
                  <a:ext uri="{FF2B5EF4-FFF2-40B4-BE49-F238E27FC236}">
                    <a16:creationId xmlns:a16="http://schemas.microsoft.com/office/drawing/2014/main" id="{1EA75C3D-584D-50B0-23E5-6D6EA7D70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258" y="1412492"/>
                <a:ext cx="1646463" cy="1646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A5E9D7-5E97-5F35-0661-56A620EBBAB3}"/>
                  </a:ext>
                </a:extLst>
              </p:cNvPr>
              <p:cNvSpPr txBox="1"/>
              <p:nvPr/>
            </p:nvSpPr>
            <p:spPr>
              <a:xfrm>
                <a:off x="7053468" y="1961666"/>
                <a:ext cx="69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Code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8B2434-1DA4-2576-D841-AC3BE37DC71D}"/>
                  </a:ext>
                </a:extLst>
              </p:cNvPr>
              <p:cNvSpPr txBox="1"/>
              <p:nvPr/>
            </p:nvSpPr>
            <p:spPr>
              <a:xfrm>
                <a:off x="7326244" y="3447150"/>
                <a:ext cx="69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Test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11FC89-083D-A2EE-4623-C8969887A9A6}"/>
                  </a:ext>
                </a:extLst>
              </p:cNvPr>
              <p:cNvSpPr txBox="1"/>
              <p:nvPr/>
            </p:nvSpPr>
            <p:spPr>
              <a:xfrm>
                <a:off x="6980582" y="5747737"/>
                <a:ext cx="8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dirty="0"/>
                  <a:t>Debug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596DB1D-CB16-EE1F-0307-F048DE5F613D}"/>
                  </a:ext>
                </a:extLst>
              </p:cNvPr>
              <p:cNvCxnSpPr>
                <a:stCxn id="3086" idx="1"/>
              </p:cNvCxnSpPr>
              <p:nvPr/>
            </p:nvCxnSpPr>
            <p:spPr>
              <a:xfrm flipH="1">
                <a:off x="3087757" y="2235724"/>
                <a:ext cx="2459501" cy="82323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BA42A40-F294-6116-7E4D-4761B31A3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80522" y="3564835"/>
                <a:ext cx="2419401" cy="25164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0759EF6-4240-04EF-17B2-4C157298F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7757" y="4028661"/>
                <a:ext cx="2459501" cy="128546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757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Implementing Our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E28B9-8209-C653-80C6-ACE3185A9516}"/>
              </a:ext>
            </a:extLst>
          </p:cNvPr>
          <p:cNvSpPr txBox="1"/>
          <p:nvPr/>
        </p:nvSpPr>
        <p:spPr>
          <a:xfrm>
            <a:off x="1602722" y="1214846"/>
            <a:ext cx="198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New Books</a:t>
            </a:r>
          </a:p>
        </p:txBody>
      </p:sp>
      <p:pic>
        <p:nvPicPr>
          <p:cNvPr id="13" name="Picture 2" descr="Fig. 7.2">
            <a:extLst>
              <a:ext uri="{FF2B5EF4-FFF2-40B4-BE49-F238E27FC236}">
                <a16:creationId xmlns:a16="http://schemas.microsoft.com/office/drawing/2014/main" id="{BC66B04F-FC63-E87E-6B83-5716A2448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8" y="1596844"/>
            <a:ext cx="4868657" cy="231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9404925-F678-3669-ACF6-6768CAB577AA}"/>
              </a:ext>
            </a:extLst>
          </p:cNvPr>
          <p:cNvGrpSpPr/>
          <p:nvPr/>
        </p:nvGrpSpPr>
        <p:grpSpPr>
          <a:xfrm>
            <a:off x="6358033" y="1227512"/>
            <a:ext cx="4572001" cy="3531598"/>
            <a:chOff x="6358033" y="1227512"/>
            <a:chExt cx="4572001" cy="35315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C529D8-72F9-9CFB-34D4-BDB8A7B07884}"/>
                </a:ext>
              </a:extLst>
            </p:cNvPr>
            <p:cNvSpPr txBox="1"/>
            <p:nvPr/>
          </p:nvSpPr>
          <p:spPr>
            <a:xfrm>
              <a:off x="6358034" y="1227512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b="1" dirty="0"/>
                <a:t>addBooks</a:t>
              </a:r>
              <a:r>
                <a:rPr lang="en-BE" dirty="0"/>
                <a:t> method in the </a:t>
              </a:r>
              <a:r>
                <a:rPr lang="en-BE" b="1" dirty="0"/>
                <a:t>UserInterface</a:t>
              </a:r>
              <a:r>
                <a:rPr lang="en-BE" dirty="0"/>
                <a:t> class</a:t>
              </a:r>
            </a:p>
          </p:txBody>
        </p:sp>
        <p:pic>
          <p:nvPicPr>
            <p:cNvPr id="3078" name="Picture 6" descr="figure e">
              <a:extLst>
                <a:ext uri="{FF2B5EF4-FFF2-40B4-BE49-F238E27FC236}">
                  <a16:creationId xmlns:a16="http://schemas.microsoft.com/office/drawing/2014/main" id="{4664DD2F-C118-FAFC-E7A8-1B95D454B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8033" y="1609510"/>
              <a:ext cx="4572000" cy="3149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8BBFA-0B0F-A7C7-6F11-C318BACF8EF8}"/>
              </a:ext>
            </a:extLst>
          </p:cNvPr>
          <p:cNvCxnSpPr/>
          <p:nvPr/>
        </p:nvCxnSpPr>
        <p:spPr>
          <a:xfrm>
            <a:off x="838200" y="1584178"/>
            <a:ext cx="0" cy="3241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851893-E946-9D56-239D-557531839ADE}"/>
              </a:ext>
            </a:extLst>
          </p:cNvPr>
          <p:cNvCxnSpPr/>
          <p:nvPr/>
        </p:nvCxnSpPr>
        <p:spPr>
          <a:xfrm>
            <a:off x="2196548" y="2120891"/>
            <a:ext cx="0" cy="324135"/>
          </a:xfrm>
          <a:prstGeom prst="straightConnector1">
            <a:avLst/>
          </a:prstGeom>
          <a:ln w="57150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1E38B9-7ADA-100E-2687-BB17A1CC04B4}"/>
              </a:ext>
            </a:extLst>
          </p:cNvPr>
          <p:cNvGrpSpPr/>
          <p:nvPr/>
        </p:nvGrpSpPr>
        <p:grpSpPr>
          <a:xfrm>
            <a:off x="355600" y="4465060"/>
            <a:ext cx="5384800" cy="1699686"/>
            <a:chOff x="355600" y="4465060"/>
            <a:chExt cx="5384800" cy="1699686"/>
          </a:xfrm>
        </p:grpSpPr>
        <p:pic>
          <p:nvPicPr>
            <p:cNvPr id="3080" name="Picture 8" descr="figure f">
              <a:extLst>
                <a:ext uri="{FF2B5EF4-FFF2-40B4-BE49-F238E27FC236}">
                  <a16:creationId xmlns:a16="http://schemas.microsoft.com/office/drawing/2014/main" id="{43B623BF-B8DC-7833-3A46-AB0E85215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00" y="4907446"/>
              <a:ext cx="5384800" cy="1257300"/>
            </a:xfrm>
            <a:prstGeom prst="rect">
              <a:avLst/>
            </a:prstGeom>
            <a:noFill/>
            <a:ln w="28575">
              <a:solidFill>
                <a:srgbClr val="00905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688E9-07B0-23F9-FA17-BF7180FB5BD9}"/>
                </a:ext>
              </a:extLst>
            </p:cNvPr>
            <p:cNvSpPr txBox="1"/>
            <p:nvPr/>
          </p:nvSpPr>
          <p:spPr>
            <a:xfrm>
              <a:off x="742122" y="4465060"/>
              <a:ext cx="4108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b="1" dirty="0"/>
                <a:t>addBook</a:t>
              </a:r>
              <a:r>
                <a:rPr lang="en-BE" dirty="0"/>
                <a:t> method inside the </a:t>
              </a:r>
              <a:r>
                <a:rPr lang="en-BE" b="1" dirty="0"/>
                <a:t>Library</a:t>
              </a:r>
              <a:r>
                <a:rPr lang="en-BE" dirty="0"/>
                <a:t> class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0AE2EA-249A-9AA3-AD45-DFAE1F964B25}"/>
              </a:ext>
            </a:extLst>
          </p:cNvPr>
          <p:cNvCxnSpPr/>
          <p:nvPr/>
        </p:nvCxnSpPr>
        <p:spPr>
          <a:xfrm>
            <a:off x="3590549" y="2120891"/>
            <a:ext cx="0" cy="324135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14B114-3EDA-2500-E72F-D2566450BE51}"/>
              </a:ext>
            </a:extLst>
          </p:cNvPr>
          <p:cNvCxnSpPr>
            <a:cxnSpLocks/>
          </p:cNvCxnSpPr>
          <p:nvPr/>
        </p:nvCxnSpPr>
        <p:spPr>
          <a:xfrm flipH="1">
            <a:off x="4153767" y="5168348"/>
            <a:ext cx="404981" cy="0"/>
          </a:xfrm>
          <a:prstGeom prst="straightConnector1">
            <a:avLst/>
          </a:prstGeom>
          <a:ln w="571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3FDD3C-617D-82D9-55EB-DC00BFB264C6}"/>
              </a:ext>
            </a:extLst>
          </p:cNvPr>
          <p:cNvCxnSpPr>
            <a:cxnSpLocks/>
          </p:cNvCxnSpPr>
          <p:nvPr/>
        </p:nvCxnSpPr>
        <p:spPr>
          <a:xfrm flipV="1">
            <a:off x="3947569" y="3074980"/>
            <a:ext cx="0" cy="354020"/>
          </a:xfrm>
          <a:prstGeom prst="straightConnector1">
            <a:avLst/>
          </a:prstGeom>
          <a:ln w="5715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8AD816-DD84-1501-3C63-FEF4374F3B34}"/>
              </a:ext>
            </a:extLst>
          </p:cNvPr>
          <p:cNvGrpSpPr/>
          <p:nvPr/>
        </p:nvGrpSpPr>
        <p:grpSpPr>
          <a:xfrm>
            <a:off x="6673463" y="4983682"/>
            <a:ext cx="3941139" cy="1666560"/>
            <a:chOff x="6673463" y="4983682"/>
            <a:chExt cx="3941139" cy="1666560"/>
          </a:xfrm>
        </p:grpSpPr>
        <p:pic>
          <p:nvPicPr>
            <p:cNvPr id="3082" name="Picture 10" descr="figure g">
              <a:extLst>
                <a:ext uri="{FF2B5EF4-FFF2-40B4-BE49-F238E27FC236}">
                  <a16:creationId xmlns:a16="http://schemas.microsoft.com/office/drawing/2014/main" id="{86AD203C-BD36-1967-F817-C07325CC8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083" y="5392942"/>
              <a:ext cx="3517900" cy="1257300"/>
            </a:xfrm>
            <a:prstGeom prst="rect">
              <a:avLst/>
            </a:prstGeom>
            <a:noFill/>
            <a:ln w="28575">
              <a:solidFill>
                <a:srgbClr val="9437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A1B343-DA6F-3B1D-29AB-D28C36C805FE}"/>
                </a:ext>
              </a:extLst>
            </p:cNvPr>
            <p:cNvSpPr txBox="1"/>
            <p:nvPr/>
          </p:nvSpPr>
          <p:spPr>
            <a:xfrm>
              <a:off x="6673463" y="4983682"/>
              <a:ext cx="3941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dirty="0"/>
                <a:t>insertBook method in the </a:t>
              </a:r>
              <a:r>
                <a:rPr lang="en-BE" b="1" dirty="0"/>
                <a:t>Catalog</a:t>
              </a:r>
              <a:r>
                <a:rPr lang="en-BE" dirty="0"/>
                <a:t> class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C5DB41-9D73-FB55-1C99-5F01BD3A0204}"/>
              </a:ext>
            </a:extLst>
          </p:cNvPr>
          <p:cNvCxnSpPr/>
          <p:nvPr/>
        </p:nvCxnSpPr>
        <p:spPr>
          <a:xfrm>
            <a:off x="10402983" y="2431700"/>
            <a:ext cx="0" cy="324135"/>
          </a:xfrm>
          <a:prstGeom prst="straightConnector1">
            <a:avLst/>
          </a:prstGeom>
          <a:ln w="57150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5A8BE8-02C6-2199-72B4-653FE65AA85F}"/>
              </a:ext>
            </a:extLst>
          </p:cNvPr>
          <p:cNvCxnSpPr>
            <a:cxnSpLocks/>
          </p:cNvCxnSpPr>
          <p:nvPr/>
        </p:nvCxnSpPr>
        <p:spPr>
          <a:xfrm flipH="1">
            <a:off x="3361159" y="5334337"/>
            <a:ext cx="458779" cy="0"/>
          </a:xfrm>
          <a:prstGeom prst="straightConnector1">
            <a:avLst/>
          </a:prstGeom>
          <a:ln w="57150">
            <a:solidFill>
              <a:srgbClr val="943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973F-4AAC-6BBA-9B38-696F6C3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F6D2-1C9C-329F-0736-4BD87688D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 expect use of at least the three UML diagrams</a:t>
            </a:r>
          </a:p>
          <a:p>
            <a:pPr lvl="1"/>
            <a:r>
              <a:rPr lang="en-GB" dirty="0"/>
              <a:t>U</a:t>
            </a:r>
            <a:r>
              <a:rPr lang="en-BE" dirty="0"/>
              <a:t>se case diagrams</a:t>
            </a:r>
          </a:p>
          <a:p>
            <a:pPr lvl="1"/>
            <a:r>
              <a:rPr lang="en-BE" dirty="0"/>
              <a:t>Class diagrams</a:t>
            </a:r>
          </a:p>
          <a:p>
            <a:pPr lvl="1"/>
            <a:r>
              <a:rPr lang="en-BE" dirty="0"/>
              <a:t>Sequence diagrams</a:t>
            </a:r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EB7A234B-C54D-F82B-FFB1-9573737C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18" y="3737665"/>
            <a:ext cx="9414648" cy="29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98730-9FF3-D2C7-F520-07DD0192547F}"/>
              </a:ext>
            </a:extLst>
          </p:cNvPr>
          <p:cNvSpPr txBox="1"/>
          <p:nvPr/>
        </p:nvSpPr>
        <p:spPr>
          <a:xfrm>
            <a:off x="1805775" y="4110480"/>
            <a:ext cx="6096000" cy="120032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stix"/>
              </a:rPr>
              <a:t>Team success depends on many factors: 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Good-faith participation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Effective communication</a:t>
            </a:r>
          </a:p>
          <a:p>
            <a:pPr lvl="1"/>
            <a:r>
              <a:rPr lang="en-GB" dirty="0">
                <a:solidFill>
                  <a:srgbClr val="333333"/>
                </a:solidFill>
                <a:latin typeface="stix"/>
              </a:rPr>
              <a:t>Equitable contributions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270DA-8156-B919-9C0B-98DC445CA05E}"/>
              </a:ext>
            </a:extLst>
          </p:cNvPr>
          <p:cNvSpPr txBox="1"/>
          <p:nvPr/>
        </p:nvSpPr>
        <p:spPr>
          <a:xfrm>
            <a:off x="1805775" y="1740847"/>
            <a:ext cx="6097656" cy="1569660"/>
          </a:xfrm>
          <a:prstGeom prst="rect">
            <a:avLst/>
          </a:prstGeom>
          <a:noFill/>
          <a:ln w="28575">
            <a:solidFill>
              <a:srgbClr val="2602FC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3200" b="0" i="0" dirty="0">
                <a:solidFill>
                  <a:srgbClr val="333333"/>
                </a:solidFill>
                <a:effectLst/>
                <a:latin typeface="OpenSans"/>
              </a:rPr>
              <a:t>“People-related factors tend to be the greatest challenges—not technology.”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7318D-4C05-87A2-37FF-326ABED81971}"/>
              </a:ext>
            </a:extLst>
          </p:cNvPr>
          <p:cNvSpPr txBox="1"/>
          <p:nvPr/>
        </p:nvSpPr>
        <p:spPr>
          <a:xfrm>
            <a:off x="7903431" y="2064012"/>
            <a:ext cx="2382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George Spafford,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Senior Director Analyst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Sans"/>
              </a:rPr>
              <a:t>at Gartner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58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BCF2C-39A4-F502-ED12-500E66ACB060}"/>
              </a:ext>
            </a:extLst>
          </p:cNvPr>
          <p:cNvSpPr txBox="1"/>
          <p:nvPr/>
        </p:nvSpPr>
        <p:spPr>
          <a:xfrm>
            <a:off x="983391" y="5771541"/>
            <a:ext cx="762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Free PDF version on Springer</a:t>
            </a:r>
          </a:p>
          <a:p>
            <a:pPr algn="ctr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https://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/10.1007/978-3-319-24280-4_7</a:t>
            </a:r>
            <a:endParaRPr lang="en-BE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8306D3-1636-4738-A50B-09F7B0AD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1" y="440128"/>
            <a:ext cx="3426154" cy="4999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451D1-F246-F4A5-B1F2-8C719152C465}"/>
              </a:ext>
            </a:extLst>
          </p:cNvPr>
          <p:cNvSpPr txBox="1"/>
          <p:nvPr/>
        </p:nvSpPr>
        <p:spPr>
          <a:xfrm>
            <a:off x="5426765" y="2478157"/>
            <a:ext cx="640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Chapters 6 -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Chapter 6 - </a:t>
            </a:r>
            <a:r>
              <a:rPr lang="en-GB" dirty="0"/>
              <a:t>Analysing a System</a:t>
            </a:r>
            <a:endParaRPr lang="en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https://link.springer.com/chapter/10.1007/978-3-319-24280-4_6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Chapter 7 - Design and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https://link.springer.com/chapter/10.1007/978-3-319-24280-4_7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6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Software design questions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8786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None/>
            </a:pPr>
            <a:r>
              <a:rPr lang="en-GB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a minute and think of the projects that you worked 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None/>
            </a:pPr>
            <a:endParaRPr lang="en-GB" b="0" i="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Did they have a good design?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Could the design be done better?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there even a design at all?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How do you know if the software was well-designed?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Think of how easy it was to make changes to your code.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Did a small code change produce a ripple-effect for changes elsewhere in the code?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your code hard to reuse?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Char char="•"/>
            </a:pPr>
            <a:r>
              <a:rPr lang="en-GB" b="0" i="0" dirty="0">
                <a:latin typeface="Source Sans Pro"/>
                <a:ea typeface="Source Sans Pro"/>
                <a:cs typeface="Source Sans Pro"/>
                <a:sym typeface="Source Sans Pro"/>
              </a:rPr>
              <a:t>Was the software difficult to maintain after a release? </a:t>
            </a:r>
            <a:endParaRPr b="0" i="0" dirty="0">
              <a:latin typeface="Open Sans"/>
              <a:ea typeface="Open Sans"/>
              <a:cs typeface="Open Sans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The Design Process Questions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838200" y="16054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On what platform(s) (hardware and software) will the system run?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languages and programming paradigms will be used for implementation?</a:t>
            </a:r>
            <a:r>
              <a:rPr lang="en-GB" b="0" i="0" dirty="0">
                <a:latin typeface="+mn-lt"/>
                <a:ea typeface="Source Sans Pro"/>
                <a:cs typeface="Source Sans Pro"/>
                <a:sym typeface="Source Sans Pro"/>
              </a:rPr>
              <a:t> </a:t>
            </a:r>
            <a:endParaRPr b="0" i="0" dirty="0">
              <a:latin typeface="+mn-lt"/>
              <a:ea typeface="Open Sans"/>
              <a:cs typeface="Open Sans"/>
              <a:sym typeface="Open Sans"/>
            </a:endParaRP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user interfaces will the system provide? These include GUI screens, printouts, and other devices.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classes and interfaces need to be coded? What are their responsibilities?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How is data stored on a permanent basis? What medium will be used? What model will be used for data storage?</a:t>
            </a:r>
            <a:r>
              <a:rPr lang="en-GB" b="0" i="0" dirty="0">
                <a:latin typeface="+mn-lt"/>
                <a:ea typeface="Source Sans Pro"/>
                <a:cs typeface="Source Sans Pro"/>
                <a:sym typeface="Source Sans Pro"/>
              </a:rPr>
              <a:t> </a:t>
            </a:r>
          </a:p>
          <a:p>
            <a:pPr marL="514350" lvl="0" indent="-514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800"/>
              <a:buFont typeface="+mj-lt"/>
              <a:buAutoNum type="arabicPeriod"/>
            </a:pPr>
            <a:r>
              <a:rPr lang="en-GB" b="0" i="0" dirty="0">
                <a:effectLst/>
                <a:latin typeface="+mn-lt"/>
              </a:rPr>
              <a:t>What happens if there is a failure? Ideally, we would like to prevent data loss and corruption. What mechanisms are needed for realising this?</a:t>
            </a:r>
          </a:p>
        </p:txBody>
      </p:sp>
    </p:spTree>
    <p:extLst>
      <p:ext uri="{BB962C8B-B14F-4D97-AF65-F5344CB8AC3E}">
        <p14:creationId xmlns:p14="http://schemas.microsoft.com/office/powerpoint/2010/main" val="17195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1228226" y="426782"/>
            <a:ext cx="8395093" cy="5782926"/>
            <a:chOff x="1210197" y="51165"/>
            <a:chExt cx="8395093" cy="5782926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/>
            </a:blip>
            <a:srcRect l="20317" t="18888"/>
            <a:stretch/>
          </p:blipFill>
          <p:spPr>
            <a:xfrm>
              <a:off x="1210197" y="750267"/>
              <a:ext cx="8395093" cy="5083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 rotWithShape="1">
            <a:blip r:embed="rId4">
              <a:alphaModFix/>
            </a:blip>
            <a:srcRect l="64880" t="2554" r="70" b="-2553"/>
            <a:stretch/>
          </p:blipFill>
          <p:spPr>
            <a:xfrm>
              <a:off x="3861257" y="51165"/>
              <a:ext cx="5715273" cy="1060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/>
            <p:cNvPicPr preferRelativeResize="0"/>
            <p:nvPr/>
          </p:nvPicPr>
          <p:blipFill rotWithShape="1">
            <a:blip r:embed="rId4">
              <a:alphaModFix/>
            </a:blip>
            <a:srcRect t="11046" r="76556"/>
            <a:stretch/>
          </p:blipFill>
          <p:spPr>
            <a:xfrm>
              <a:off x="1230516" y="56936"/>
              <a:ext cx="4044613" cy="998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1330712" y="6302654"/>
            <a:ext cx="6975664" cy="338514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Apache Kafka is a distributed event store and stream-processing platform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4404" y="932319"/>
            <a:ext cx="2553816" cy="45931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1567460" y="414013"/>
            <a:ext cx="2022046" cy="411480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4833105" y="404918"/>
            <a:ext cx="3309719" cy="797572"/>
            <a:chOff x="4800077" y="122369"/>
            <a:chExt cx="3309719" cy="797572"/>
          </a:xfrm>
        </p:grpSpPr>
        <p:sp>
          <p:nvSpPr>
            <p:cNvPr id="115" name="Google Shape;115;p4"/>
            <p:cNvSpPr txBox="1"/>
            <p:nvPr/>
          </p:nvSpPr>
          <p:spPr>
            <a:xfrm>
              <a:off x="6729052" y="122369"/>
              <a:ext cx="1380744" cy="521208"/>
            </a:xfrm>
            <a:prstGeom prst="rect">
              <a:avLst/>
            </a:prstGeom>
            <a:noFill/>
            <a:ln w="28575" cap="flat" cmpd="sng">
              <a:solidFill>
                <a:srgbClr val="0432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4"/>
            <p:cNvCxnSpPr/>
            <p:nvPr/>
          </p:nvCxnSpPr>
          <p:spPr>
            <a:xfrm rot="10800000">
              <a:off x="7498080" y="613616"/>
              <a:ext cx="0" cy="306325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 rot="10800000" flipH="1">
              <a:off x="4800077" y="910797"/>
              <a:ext cx="2725435" cy="9144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18" name="Google Shape;118;p4"/>
          <p:cNvPicPr preferRelativeResize="0"/>
          <p:nvPr/>
        </p:nvPicPr>
        <p:blipFill rotWithShape="1">
          <a:blip r:embed="rId6">
            <a:alphaModFix/>
          </a:blip>
          <a:srcRect t="60415"/>
          <a:stretch/>
        </p:blipFill>
        <p:spPr>
          <a:xfrm>
            <a:off x="3218547" y="4563643"/>
            <a:ext cx="3199993" cy="1308240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9" name="Google Shape;119;p4"/>
          <p:cNvGrpSpPr/>
          <p:nvPr/>
        </p:nvGrpSpPr>
        <p:grpSpPr>
          <a:xfrm>
            <a:off x="329504" y="1487231"/>
            <a:ext cx="4152274" cy="1528087"/>
            <a:chOff x="329504" y="1487231"/>
            <a:chExt cx="4152274" cy="1528087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329504" y="1487231"/>
              <a:ext cx="4116030" cy="1528087"/>
              <a:chOff x="2742215" y="1011954"/>
              <a:chExt cx="4116030" cy="1528087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2742215" y="1011954"/>
                <a:ext cx="4116030" cy="1528087"/>
                <a:chOff x="4044612" y="1528229"/>
                <a:chExt cx="4116030" cy="1528087"/>
              </a:xfrm>
            </p:grpSpPr>
            <p:grpSp>
              <p:nvGrpSpPr>
                <p:cNvPr id="122" name="Google Shape;122;p4"/>
                <p:cNvGrpSpPr/>
                <p:nvPr/>
              </p:nvGrpSpPr>
              <p:grpSpPr>
                <a:xfrm>
                  <a:off x="4044612" y="1949892"/>
                  <a:ext cx="4116030" cy="1106424"/>
                  <a:chOff x="3930790" y="2483256"/>
                  <a:chExt cx="4116030" cy="1106424"/>
                </a:xfrm>
              </p:grpSpPr>
              <p:sp>
                <p:nvSpPr>
                  <p:cNvPr id="123" name="Google Shape;123;p4"/>
                  <p:cNvSpPr/>
                  <p:nvPr/>
                </p:nvSpPr>
                <p:spPr>
                  <a:xfrm>
                    <a:off x="3930790" y="2483256"/>
                    <a:ext cx="4116030" cy="1106424"/>
                  </a:xfrm>
                  <a:prstGeom prst="rect">
                    <a:avLst/>
                  </a:prstGeom>
                  <a:solidFill>
                    <a:schemeClr val="lt1"/>
                  </a:solidFill>
                  <a:ln w="28575" cap="flat" cmpd="sng">
                    <a:solidFill>
                      <a:srgbClr val="0432F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id="124" name="Google Shape;124;p4" descr="Bug Fix Icons - Download Free Vector Icons | Noun Project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/>
                  <a:stretch/>
                </p:blipFill>
                <p:spPr>
                  <a:xfrm>
                    <a:off x="4546458" y="2753182"/>
                    <a:ext cx="566573" cy="5665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5" name="Google Shape;125;p4" descr="Content management, features, order management, software application,  survey icon - Download on Iconfinder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/>
                  <a:stretch/>
                </p:blipFill>
                <p:spPr>
                  <a:xfrm>
                    <a:off x="3990383" y="2753182"/>
                    <a:ext cx="548831" cy="5488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26" name="Google Shape;126;p4" descr="Modernize, refactor, refactoring, refurbish, refurbished, restructure icon  - Download on Iconfinder"/>
                  <p:cNvPicPr preferRelativeResize="0"/>
                  <p:nvPr/>
                </p:nvPicPr>
                <p:blipFill rotWithShape="1">
                  <a:blip r:embed="rId9">
                    <a:alphaModFix/>
                  </a:blip>
                  <a:srcRect/>
                  <a:stretch/>
                </p:blipFill>
                <p:spPr>
                  <a:xfrm rot="5400000">
                    <a:off x="5144607" y="2772638"/>
                    <a:ext cx="566579" cy="5665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6422306" y="1528229"/>
                  <a:ext cx="0" cy="411652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pic>
            <p:nvPicPr>
              <p:cNvPr id="128" name="Google Shape;128;p4" descr="Optimization - Free business and finance icons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4481983" y="1692513"/>
                <a:ext cx="701024" cy="64599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9" name="Google Shape;129;p4"/>
              <p:cNvGrpSpPr/>
              <p:nvPr/>
            </p:nvGrpSpPr>
            <p:grpSpPr>
              <a:xfrm>
                <a:off x="5195883" y="1653606"/>
                <a:ext cx="885218" cy="787938"/>
                <a:chOff x="2401557" y="2921334"/>
                <a:chExt cx="1332688" cy="1369115"/>
              </a:xfrm>
            </p:grpSpPr>
            <p:grpSp>
              <p:nvGrpSpPr>
                <p:cNvPr id="130" name="Google Shape;130;p4"/>
                <p:cNvGrpSpPr/>
                <p:nvPr/>
              </p:nvGrpSpPr>
              <p:grpSpPr>
                <a:xfrm>
                  <a:off x="2401557" y="2921334"/>
                  <a:ext cx="1332688" cy="756855"/>
                  <a:chOff x="2401557" y="2921334"/>
                  <a:chExt cx="1332688" cy="756855"/>
                </a:xfrm>
              </p:grpSpPr>
              <p:sp>
                <p:nvSpPr>
                  <p:cNvPr id="131" name="Google Shape;131;p4"/>
                  <p:cNvSpPr/>
                  <p:nvPr/>
                </p:nvSpPr>
                <p:spPr>
                  <a:xfrm>
                    <a:off x="2401557" y="2969970"/>
                    <a:ext cx="194553" cy="214011"/>
                  </a:xfrm>
                  <a:prstGeom prst="rect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>
                    <a:off x="2883076" y="2921334"/>
                    <a:ext cx="282102" cy="262648"/>
                  </a:xfrm>
                  <a:prstGeom prst="pentagon">
                    <a:avLst>
                      <a:gd name="hf" fmla="val 105146"/>
                      <a:gd name="vf" fmla="val 110557"/>
                    </a:avLst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3" name="Google Shape;133;p4"/>
                  <p:cNvCxnSpPr>
                    <a:endCxn id="132" idx="3"/>
                  </p:cNvCxnSpPr>
                  <p:nvPr/>
                </p:nvCxnSpPr>
                <p:spPr>
                  <a:xfrm rot="10800000" flipH="1">
                    <a:off x="3021727" y="3183982"/>
                    <a:ext cx="2400" cy="4572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34" name="Google Shape;134;p4"/>
                  <p:cNvCxnSpPr>
                    <a:endCxn id="131" idx="2"/>
                  </p:cNvCxnSpPr>
                  <p:nvPr/>
                </p:nvCxnSpPr>
                <p:spPr>
                  <a:xfrm rot="10800000">
                    <a:off x="2498834" y="3183981"/>
                    <a:ext cx="364200" cy="4941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3452143" y="2921334"/>
                    <a:ext cx="282102" cy="24805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36" name="Google Shape;136;p4"/>
                  <p:cNvCxnSpPr>
                    <a:endCxn id="135" idx="3"/>
                  </p:cNvCxnSpPr>
                  <p:nvPr/>
                </p:nvCxnSpPr>
                <p:spPr>
                  <a:xfrm rot="10800000" flipH="1">
                    <a:off x="3189694" y="3169389"/>
                    <a:ext cx="403500" cy="5088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  <p:pic>
              <p:nvPicPr>
                <p:cNvPr id="137" name="Google Shape;137;p4" descr="Software upgrade icon Images, Stock Photos &amp; Vectors | Shutterstock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l="27292" t="18951" r="27180" b="26661"/>
                <a:stretch/>
              </p:blipFill>
              <p:spPr>
                <a:xfrm>
                  <a:off x="2754727" y="3610124"/>
                  <a:ext cx="528831" cy="680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138" name="Google Shape;138;p4" descr="Definition of a test case – Bartek Rohard Warszawski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rot="-916863">
              <a:off x="3668670" y="2089823"/>
              <a:ext cx="717889" cy="818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4"/>
          <p:cNvSpPr txBox="1"/>
          <p:nvPr/>
        </p:nvSpPr>
        <p:spPr>
          <a:xfrm>
            <a:off x="7346608" y="1559186"/>
            <a:ext cx="2129190" cy="521208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4"/>
          <p:cNvGrpSpPr/>
          <p:nvPr/>
        </p:nvGrpSpPr>
        <p:grpSpPr>
          <a:xfrm>
            <a:off x="4566712" y="1391606"/>
            <a:ext cx="2677051" cy="2988585"/>
            <a:chOff x="4566712" y="1391606"/>
            <a:chExt cx="2677051" cy="2988585"/>
          </a:xfrm>
        </p:grpSpPr>
        <p:grpSp>
          <p:nvGrpSpPr>
            <p:cNvPr id="141" name="Google Shape;141;p4"/>
            <p:cNvGrpSpPr/>
            <p:nvPr/>
          </p:nvGrpSpPr>
          <p:grpSpPr>
            <a:xfrm>
              <a:off x="4566712" y="2813788"/>
              <a:ext cx="2677051" cy="1566403"/>
              <a:chOff x="5499933" y="2396092"/>
              <a:chExt cx="2677051" cy="1566403"/>
            </a:xfrm>
          </p:grpSpPr>
          <p:pic>
            <p:nvPicPr>
              <p:cNvPr id="142" name="Google Shape;142;p4"/>
              <p:cNvPicPr preferRelativeResize="0"/>
              <p:nvPr/>
            </p:nvPicPr>
            <p:blipFill rotWithShape="1">
              <a:blip r:embed="rId6">
                <a:alphaModFix/>
              </a:blip>
              <a:srcRect r="11735" b="49994"/>
              <a:stretch/>
            </p:blipFill>
            <p:spPr>
              <a:xfrm>
                <a:off x="5499933" y="2396092"/>
                <a:ext cx="2677051" cy="1566403"/>
              </a:xfrm>
              <a:prstGeom prst="rect">
                <a:avLst/>
              </a:prstGeom>
              <a:noFill/>
              <a:ln w="28575" cap="flat" cmpd="sng">
                <a:solidFill>
                  <a:srgbClr val="0432F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43" name="Google Shape;143;p4"/>
              <p:cNvSpPr txBox="1"/>
              <p:nvPr/>
            </p:nvSpPr>
            <p:spPr>
              <a:xfrm>
                <a:off x="7188736" y="3294471"/>
                <a:ext cx="651754" cy="369332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1.7k</a:t>
                </a:r>
                <a:endParaRPr/>
              </a:p>
            </p:txBody>
          </p:sp>
        </p:grpSp>
        <p:cxnSp>
          <p:nvCxnSpPr>
            <p:cNvPr id="144" name="Google Shape;144;p4"/>
            <p:cNvCxnSpPr/>
            <p:nvPr/>
          </p:nvCxnSpPr>
          <p:spPr>
            <a:xfrm>
              <a:off x="5818556" y="1399030"/>
              <a:ext cx="0" cy="1414758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4"/>
            <p:cNvCxnSpPr/>
            <p:nvPr/>
          </p:nvCxnSpPr>
          <p:spPr>
            <a:xfrm rot="10800000">
              <a:off x="4833105" y="1391606"/>
              <a:ext cx="1003491" cy="0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pic>
        <p:nvPicPr>
          <p:cNvPr id="146" name="Google Shape;146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535" y="869628"/>
            <a:ext cx="1463837" cy="536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400784" y="936768"/>
            <a:ext cx="3432322" cy="521208"/>
          </a:xfrm>
          <a:prstGeom prst="rect">
            <a:avLst/>
          </a:prstGeom>
          <a:noFill/>
          <a:ln w="28575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87630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C47DC-A6DC-646D-119C-7A76C7E7B098}"/>
              </a:ext>
            </a:extLst>
          </p:cNvPr>
          <p:cNvSpPr txBox="1"/>
          <p:nvPr/>
        </p:nvSpPr>
        <p:spPr>
          <a:xfrm>
            <a:off x="1666678" y="706255"/>
            <a:ext cx="9857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400" dirty="0"/>
              <a:t>UML is the most popular modeling language and become the de-facto standard to design today's large object-oriented systems</a:t>
            </a:r>
          </a:p>
        </p:txBody>
      </p:sp>
      <p:pic>
        <p:nvPicPr>
          <p:cNvPr id="8" name="Picture 7" descr="A logo for a company&#10;&#10;Description automatically generated">
            <a:extLst>
              <a:ext uri="{FF2B5EF4-FFF2-40B4-BE49-F238E27FC236}">
                <a16:creationId xmlns:a16="http://schemas.microsoft.com/office/drawing/2014/main" id="{F51902ED-98F6-35CE-89CE-EE7CB76B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82" y="1537252"/>
            <a:ext cx="3801866" cy="2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3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8C8F-313D-FFE4-31EC-38326526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Structure diagrams: </a:t>
            </a:r>
            <a:r>
              <a:rPr lang="en-GB" dirty="0"/>
              <a:t>show the static architecture of the system irrespective of time. </a:t>
            </a:r>
          </a:p>
          <a:p>
            <a:pPr lvl="1"/>
            <a:r>
              <a:rPr lang="en-GB" dirty="0"/>
              <a:t>University system  - Student, Faculty, etc.</a:t>
            </a:r>
          </a:p>
          <a:p>
            <a:r>
              <a:rPr lang="en-GB" b="1" dirty="0"/>
              <a:t>Behaviour diagrams</a:t>
            </a:r>
            <a:r>
              <a:rPr lang="en-GB" dirty="0"/>
              <a:t>: depicts the behaviour of a system or business process.</a:t>
            </a:r>
          </a:p>
          <a:p>
            <a:r>
              <a:rPr lang="en-GB" b="1" dirty="0"/>
              <a:t>Interaction diagrams</a:t>
            </a:r>
            <a:r>
              <a:rPr lang="en-GB" dirty="0"/>
              <a:t>: show the methods, interactions and activities of the objects. </a:t>
            </a:r>
          </a:p>
          <a:p>
            <a:pPr lvl="1"/>
            <a:r>
              <a:rPr lang="en-GB" dirty="0"/>
              <a:t>University system:  show how a student registers for a course.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695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pic>
        <p:nvPicPr>
          <p:cNvPr id="1026" name="Picture 2" descr="This image shows a diagram of the different types of diagrams. It is a tree structure with Diagram at the top and cascades down with various types in a tree structure.">
            <a:extLst>
              <a:ext uri="{FF2B5EF4-FFF2-40B4-BE49-F238E27FC236}">
                <a16:creationId xmlns:a16="http://schemas.microsoft.com/office/drawing/2014/main" id="{5D3A7186-49C4-E90C-B5BB-62AF53FAC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2" y="1825625"/>
            <a:ext cx="79284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61AB-7771-4404-58A5-0D02CEB2C61D}"/>
              </a:ext>
            </a:extLst>
          </p:cNvPr>
          <p:cNvSpPr/>
          <p:nvPr/>
        </p:nvSpPr>
        <p:spPr>
          <a:xfrm>
            <a:off x="4174435" y="4522304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D431E-CFF1-99A7-7FEB-7A8C0A5200BB}"/>
              </a:ext>
            </a:extLst>
          </p:cNvPr>
          <p:cNvSpPr/>
          <p:nvPr/>
        </p:nvSpPr>
        <p:spPr>
          <a:xfrm>
            <a:off x="4485861" y="5443330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B9CCE-5DB6-1504-6F9D-E2C4FA977882}"/>
              </a:ext>
            </a:extLst>
          </p:cNvPr>
          <p:cNvSpPr/>
          <p:nvPr/>
        </p:nvSpPr>
        <p:spPr>
          <a:xfrm>
            <a:off x="6241774" y="3784289"/>
            <a:ext cx="821635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1768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1506</Words>
  <Application>Microsoft Macintosh PowerPoint</Application>
  <PresentationFormat>Widescreen</PresentationFormat>
  <Paragraphs>216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Courier New</vt:lpstr>
      <vt:lpstr>Georgia</vt:lpstr>
      <vt:lpstr>Helvetica Neue</vt:lpstr>
      <vt:lpstr>Open Sans</vt:lpstr>
      <vt:lpstr>OpenSans</vt:lpstr>
      <vt:lpstr>Source Sans Pro</vt:lpstr>
      <vt:lpstr>stix</vt:lpstr>
      <vt:lpstr>Office Theme</vt:lpstr>
      <vt:lpstr>Software Analysis, Design and Implementation</vt:lpstr>
      <vt:lpstr>Announcements</vt:lpstr>
      <vt:lpstr>PowerPoint Presentation</vt:lpstr>
      <vt:lpstr>Software design questions</vt:lpstr>
      <vt:lpstr>The Design Process Questions</vt:lpstr>
      <vt:lpstr>PowerPoint Presentation</vt:lpstr>
      <vt:lpstr>PowerPoint Presentation</vt:lpstr>
      <vt:lpstr>There are may Kinds of UML Diagrams</vt:lpstr>
      <vt:lpstr>There are may Kinds of UML Diagrams</vt:lpstr>
      <vt:lpstr>Use Case Diagram</vt:lpstr>
      <vt:lpstr>Use Case Diagram</vt:lpstr>
      <vt:lpstr>Sequence Diagrams</vt:lpstr>
      <vt:lpstr>Class Diagram</vt:lpstr>
      <vt:lpstr>Object Oriented Analysis, Design and Implementation</vt:lpstr>
      <vt:lpstr>Analysis phase overview</vt:lpstr>
      <vt:lpstr>PowerPoint Presentation</vt:lpstr>
      <vt:lpstr>Software Design</vt:lpstr>
      <vt:lpstr>Software Design -  Major Subsystems</vt:lpstr>
      <vt:lpstr>Software Design -  Identifying software classes</vt:lpstr>
      <vt:lpstr>Software Design -  Assigning Responsibilities to Classes</vt:lpstr>
      <vt:lpstr>Software Design -  Assigning Responsibilities to Classes</vt:lpstr>
      <vt:lpstr>Class Diagrams</vt:lpstr>
      <vt:lpstr>Class Diagrams</vt:lpstr>
      <vt:lpstr>Implementing Our Design</vt:lpstr>
      <vt:lpstr>Implementing Our Design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Unified Modeling Language</dc:title>
  <dc:creator>John Businge</dc:creator>
  <cp:lastModifiedBy>John Businge</cp:lastModifiedBy>
  <cp:revision>11</cp:revision>
  <dcterms:created xsi:type="dcterms:W3CDTF">2023-10-02T17:24:10Z</dcterms:created>
  <dcterms:modified xsi:type="dcterms:W3CDTF">2023-10-04T20:56:46Z</dcterms:modified>
</cp:coreProperties>
</file>