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79" r:id="rId3"/>
    <p:sldId id="257" r:id="rId4"/>
    <p:sldId id="271" r:id="rId5"/>
    <p:sldId id="270" r:id="rId6"/>
    <p:sldId id="258" r:id="rId7"/>
    <p:sldId id="259" r:id="rId8"/>
    <p:sldId id="266" r:id="rId9"/>
    <p:sldId id="261" r:id="rId10"/>
    <p:sldId id="260" r:id="rId11"/>
    <p:sldId id="265" r:id="rId12"/>
    <p:sldId id="264" r:id="rId13"/>
    <p:sldId id="267" r:id="rId14"/>
    <p:sldId id="268" r:id="rId15"/>
    <p:sldId id="269" r:id="rId16"/>
    <p:sldId id="272" r:id="rId17"/>
    <p:sldId id="273" r:id="rId18"/>
    <p:sldId id="274" r:id="rId19"/>
    <p:sldId id="275" r:id="rId20"/>
    <p:sldId id="276" r:id="rId21"/>
    <p:sldId id="278" r:id="rId22"/>
    <p:sldId id="277" r:id="rId23"/>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EA"/>
    <a:srgbClr val="178351"/>
    <a:srgbClr val="8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78"/>
    <p:restoredTop sz="87239"/>
  </p:normalViewPr>
  <p:slideViewPr>
    <p:cSldViewPr snapToGrid="0">
      <p:cViewPr varScale="1">
        <p:scale>
          <a:sx n="133" d="100"/>
          <a:sy n="133" d="100"/>
        </p:scale>
        <p:origin x="208"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F2D54-6202-E54A-A0D1-8207B5B01C7A}" type="datetimeFigureOut">
              <a:rPr lang="en-US" smtClean="0"/>
              <a:t>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35761-B443-A74D-9BA5-3B6258AF7342}" type="slidenum">
              <a:rPr lang="en-US" smtClean="0"/>
              <a:t>‹#›</a:t>
            </a:fld>
            <a:endParaRPr lang="en-US"/>
          </a:p>
        </p:txBody>
      </p:sp>
    </p:spTree>
    <p:extLst>
      <p:ext uri="{BB962C8B-B14F-4D97-AF65-F5344CB8AC3E}">
        <p14:creationId xmlns:p14="http://schemas.microsoft.com/office/powerpoint/2010/main" val="223820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ldrgKjSR-lk&amp;list=PLZ9NgFYEMxp72Zo0yrTNS6utAXxYpqNGl&amp;index=5"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Open Sans" panose="020B0606030504020204" pitchFamily="34" charset="0"/>
              </a:rPr>
              <a:t>The initial hype around using LLMs for software development has already started to cool down</a:t>
            </a:r>
          </a:p>
          <a:p>
            <a:r>
              <a:rPr lang="en-GB" b="0" i="0" dirty="0">
                <a:effectLst/>
                <a:latin typeface="Open Sans" panose="020B0606030504020204" pitchFamily="34" charset="0"/>
              </a:rPr>
              <a:t>The conversation has shifted from expecting LLMs to replace software developers (i.e., artificial intelligence) to considering LLMs as partners and focusing on where to best apply them (i.e., </a:t>
            </a:r>
            <a:r>
              <a:rPr lang="en-GB" b="0" i="0" dirty="0">
                <a:effectLst/>
                <a:latin typeface="Open Sans" panose="020B0606030504020204" pitchFamily="34" charset="0"/>
                <a:hlinkClick r:id="rId3"/>
              </a:rPr>
              <a:t>augmented intelligence</a:t>
            </a:r>
            <a:r>
              <a:rPr lang="en-GB" b="0" i="0" dirty="0">
                <a:effectLst/>
                <a:latin typeface="Open Sans" panose="020B0606030504020204" pitchFamily="34" charset="0"/>
              </a:rPr>
              <a:t>).</a:t>
            </a:r>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3</a:t>
            </a:fld>
            <a:endParaRPr lang="en-US"/>
          </a:p>
        </p:txBody>
      </p:sp>
    </p:spTree>
    <p:extLst>
      <p:ext uri="{BB962C8B-B14F-4D97-AF65-F5344CB8AC3E}">
        <p14:creationId xmlns:p14="http://schemas.microsoft.com/office/powerpoint/2010/main" val="3863183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21</a:t>
            </a:fld>
            <a:endParaRPr lang="en-US"/>
          </a:p>
        </p:txBody>
      </p:sp>
    </p:spTree>
    <p:extLst>
      <p:ext uri="{BB962C8B-B14F-4D97-AF65-F5344CB8AC3E}">
        <p14:creationId xmlns:p14="http://schemas.microsoft.com/office/powerpoint/2010/main" val="1828426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dirty="0">
                <a:effectLst/>
                <a:latin typeface="Helvetica" pitchFamily="2" charset="0"/>
              </a:rPr>
              <a:t>Traceability automation. Software and system traceability refers to the ability to establish and maintain relationships between software artifacts, such as requirements, design definitions, code, and test cases, for product querying and development support</a:t>
            </a:r>
            <a:endParaRPr lang="en-US" i="0" dirty="0"/>
          </a:p>
        </p:txBody>
      </p:sp>
      <p:sp>
        <p:nvSpPr>
          <p:cNvPr id="4" name="Slide Number Placeholder 3"/>
          <p:cNvSpPr>
            <a:spLocks noGrp="1"/>
          </p:cNvSpPr>
          <p:nvPr>
            <p:ph type="sldNum" sz="quarter" idx="5"/>
          </p:nvPr>
        </p:nvSpPr>
        <p:spPr/>
        <p:txBody>
          <a:bodyPr/>
          <a:lstStyle/>
          <a:p>
            <a:fld id="{83E35761-B443-A74D-9BA5-3B6258AF7342}" type="slidenum">
              <a:rPr lang="en-US" smtClean="0"/>
              <a:t>6</a:t>
            </a:fld>
            <a:endParaRPr lang="en-US"/>
          </a:p>
        </p:txBody>
      </p:sp>
    </p:spTree>
    <p:extLst>
      <p:ext uri="{BB962C8B-B14F-4D97-AF65-F5344CB8AC3E}">
        <p14:creationId xmlns:p14="http://schemas.microsoft.com/office/powerpoint/2010/main" val="761380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10</a:t>
            </a:fld>
            <a:endParaRPr lang="en-US"/>
          </a:p>
        </p:txBody>
      </p:sp>
    </p:spTree>
    <p:extLst>
      <p:ext uri="{BB962C8B-B14F-4D97-AF65-F5344CB8AC3E}">
        <p14:creationId xmlns:p14="http://schemas.microsoft.com/office/powerpoint/2010/main" val="3953173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11</a:t>
            </a:fld>
            <a:endParaRPr lang="en-US"/>
          </a:p>
        </p:txBody>
      </p:sp>
    </p:spTree>
    <p:extLst>
      <p:ext uri="{BB962C8B-B14F-4D97-AF65-F5344CB8AC3E}">
        <p14:creationId xmlns:p14="http://schemas.microsoft.com/office/powerpoint/2010/main" val="1967571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14</a:t>
            </a:fld>
            <a:endParaRPr lang="en-US"/>
          </a:p>
        </p:txBody>
      </p:sp>
    </p:spTree>
    <p:extLst>
      <p:ext uri="{BB962C8B-B14F-4D97-AF65-F5344CB8AC3E}">
        <p14:creationId xmlns:p14="http://schemas.microsoft.com/office/powerpoint/2010/main" val="1976498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17</a:t>
            </a:fld>
            <a:endParaRPr lang="en-US"/>
          </a:p>
        </p:txBody>
      </p:sp>
    </p:spTree>
    <p:extLst>
      <p:ext uri="{BB962C8B-B14F-4D97-AF65-F5344CB8AC3E}">
        <p14:creationId xmlns:p14="http://schemas.microsoft.com/office/powerpoint/2010/main" val="3425547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18</a:t>
            </a:fld>
            <a:endParaRPr lang="en-US"/>
          </a:p>
        </p:txBody>
      </p:sp>
    </p:spTree>
    <p:extLst>
      <p:ext uri="{BB962C8B-B14F-4D97-AF65-F5344CB8AC3E}">
        <p14:creationId xmlns:p14="http://schemas.microsoft.com/office/powerpoint/2010/main" val="2092226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19</a:t>
            </a:fld>
            <a:endParaRPr lang="en-US"/>
          </a:p>
        </p:txBody>
      </p:sp>
    </p:spTree>
    <p:extLst>
      <p:ext uri="{BB962C8B-B14F-4D97-AF65-F5344CB8AC3E}">
        <p14:creationId xmlns:p14="http://schemas.microsoft.com/office/powerpoint/2010/main" val="3851005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20</a:t>
            </a:fld>
            <a:endParaRPr lang="en-US"/>
          </a:p>
        </p:txBody>
      </p:sp>
    </p:spTree>
    <p:extLst>
      <p:ext uri="{BB962C8B-B14F-4D97-AF65-F5344CB8AC3E}">
        <p14:creationId xmlns:p14="http://schemas.microsoft.com/office/powerpoint/2010/main" val="465745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5FD4-1517-06FA-3218-C1105692699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F07426CB-20D0-A8FD-F756-81766686A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23B3578C-4B5A-7505-E269-66C8A683B73D}"/>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5" name="Footer Placeholder 4">
            <a:extLst>
              <a:ext uri="{FF2B5EF4-FFF2-40B4-BE49-F238E27FC236}">
                <a16:creationId xmlns:a16="http://schemas.microsoft.com/office/drawing/2014/main" id="{ACCFE509-79AB-CC03-7E04-604E71487C1E}"/>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E28A0AB-3D6B-37CE-6631-5171E3F9CD69}"/>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102450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2F8C-BA65-7643-4ADE-FE7F3EF87BCE}"/>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658EBE1-00CC-17F2-7335-A8D3BC7C7CD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3075CEF-1D7F-B035-7B6A-3ABBD3C6ADEE}"/>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5" name="Footer Placeholder 4">
            <a:extLst>
              <a:ext uri="{FF2B5EF4-FFF2-40B4-BE49-F238E27FC236}">
                <a16:creationId xmlns:a16="http://schemas.microsoft.com/office/drawing/2014/main" id="{4B775FE6-CAD7-8B5F-5BF8-F9A52BC6537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45F2F559-249A-9556-B7B8-E1797EECD674}"/>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437523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94FE3A-F72A-58EB-A04A-CBFC7C103C6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57A1952-55BE-C80F-01DE-CB0550AE0A5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FD639547-ED13-AED8-8CD3-B7E8E4FF8AF3}"/>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5" name="Footer Placeholder 4">
            <a:extLst>
              <a:ext uri="{FF2B5EF4-FFF2-40B4-BE49-F238E27FC236}">
                <a16:creationId xmlns:a16="http://schemas.microsoft.com/office/drawing/2014/main" id="{DD2BD2D6-7C16-767B-8DF1-79B4D9039F8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627652AA-18FB-F6D4-2E76-D41A8C0F01FD}"/>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227339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9B96-AE32-C352-3412-65F79B3C5317}"/>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7917456A-551A-5713-8E8F-5ADF5948C9C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098C59F4-E4C3-59A9-449B-59FB6AFFEEC4}"/>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5" name="Footer Placeholder 4">
            <a:extLst>
              <a:ext uri="{FF2B5EF4-FFF2-40B4-BE49-F238E27FC236}">
                <a16:creationId xmlns:a16="http://schemas.microsoft.com/office/drawing/2014/main" id="{0FE69FC5-07EB-4D5B-507B-A61AEB3B956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D977510C-D902-1979-CD1D-0990E877CC2C}"/>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17829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4FBC4-52C7-D172-5317-80699CB24B0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1A9BAF78-2BF5-C69D-6F97-D8C220F4C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61F53DB-3BFC-983F-0CC4-EBE842916A46}"/>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5" name="Footer Placeholder 4">
            <a:extLst>
              <a:ext uri="{FF2B5EF4-FFF2-40B4-BE49-F238E27FC236}">
                <a16:creationId xmlns:a16="http://schemas.microsoft.com/office/drawing/2014/main" id="{71ECCFDF-40FA-EF42-003F-7625DA0A3C8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9D6AA6A-B59C-DF9E-DD46-20CE2A5F41FF}"/>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277517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6D5D-B121-8D21-93C6-725FD0295F0F}"/>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024399B-799B-D321-39E9-29E5A9D53AA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C5641801-5D0F-9649-E23C-06566E0F71D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F11A92F1-62B4-948E-B139-60156C4494B4}"/>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6" name="Footer Placeholder 5">
            <a:extLst>
              <a:ext uri="{FF2B5EF4-FFF2-40B4-BE49-F238E27FC236}">
                <a16:creationId xmlns:a16="http://schemas.microsoft.com/office/drawing/2014/main" id="{4049F768-F8E7-A336-F8C4-0C771C14E2D4}"/>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ACBC987A-83AF-2469-EC6B-CEEC8B5C5572}"/>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23977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2A39-EB92-4769-6870-27D16DA0CF32}"/>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79C6AE9-E075-E681-2ABE-D326A4689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918982F-73B1-5643-58A3-8DA48EE54DD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6F1B1417-BCD9-83E9-CF18-E02FA308F0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97E6CF9-8AD4-F899-82DA-DEFAAA86A95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9DAE7640-7F4B-6933-2697-9F1D96309FC4}"/>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8" name="Footer Placeholder 7">
            <a:extLst>
              <a:ext uri="{FF2B5EF4-FFF2-40B4-BE49-F238E27FC236}">
                <a16:creationId xmlns:a16="http://schemas.microsoft.com/office/drawing/2014/main" id="{914373CE-8572-A2CB-C0B9-6D7CBCA95DEE}"/>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E08F7AC7-BF0A-9C61-ADBD-8EA2D8F4B023}"/>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054965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C97F-2163-7AC5-D4E9-D074DB260601}"/>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B45FB07E-32ED-71BE-9611-E60D2747484B}"/>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4" name="Footer Placeholder 3">
            <a:extLst>
              <a:ext uri="{FF2B5EF4-FFF2-40B4-BE49-F238E27FC236}">
                <a16:creationId xmlns:a16="http://schemas.microsoft.com/office/drawing/2014/main" id="{A30A47F9-0821-AF90-D76F-3F0FEC3DF323}"/>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DB359321-B4E4-5FD2-EAD4-5FC0D493C235}"/>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386949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8A20D4-6FCF-9A9E-7F68-95E2A5F2699E}"/>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3" name="Footer Placeholder 2">
            <a:extLst>
              <a:ext uri="{FF2B5EF4-FFF2-40B4-BE49-F238E27FC236}">
                <a16:creationId xmlns:a16="http://schemas.microsoft.com/office/drawing/2014/main" id="{8304959A-ECBB-9514-0CFB-CC2F6FD1DB5A}"/>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44B0BB7A-16A6-6ACC-24FD-5FE0A8EA182C}"/>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397388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DDE6-D20C-03D4-D4AF-2DC9EFADB52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D714776B-A6FF-863D-8451-761975AC24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DC4CF8A0-43D4-5918-6429-C2946836D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9698B0-4CD0-D07D-02A6-B3752AB7797C}"/>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6" name="Footer Placeholder 5">
            <a:extLst>
              <a:ext uri="{FF2B5EF4-FFF2-40B4-BE49-F238E27FC236}">
                <a16:creationId xmlns:a16="http://schemas.microsoft.com/office/drawing/2014/main" id="{FF7996A1-EB15-23FD-FCE1-08EE242B2085}"/>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BC1BE24-8FA0-78B6-A294-6610F19C3F07}"/>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3456543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9591-39E7-9376-92A2-546E2C0F880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8F71E416-F201-A48F-B1F7-F71BEE454C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09959398-AA88-8319-6B94-D56CC9900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194AC0-1B6B-9FFC-9292-1D6E88E08741}"/>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6" name="Footer Placeholder 5">
            <a:extLst>
              <a:ext uri="{FF2B5EF4-FFF2-40B4-BE49-F238E27FC236}">
                <a16:creationId xmlns:a16="http://schemas.microsoft.com/office/drawing/2014/main" id="{A16504FC-BB24-6CA8-48F6-C1F6E7D8F2AB}"/>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F411AC8F-3B21-010D-DEA5-4147611B979A}"/>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08220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40BEC7-2743-7E63-9BFE-A1AC45E953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2337603-D105-E99F-FCC3-A030CD1EE4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81E64D9-FF2A-2483-5426-F66A13C96F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22CE5-0016-994A-A0D0-1AC6E2C9C5AB}" type="datetimeFigureOut">
              <a:rPr lang="en-BE" smtClean="0"/>
              <a:t>09/02/2024</a:t>
            </a:fld>
            <a:endParaRPr lang="en-BE"/>
          </a:p>
        </p:txBody>
      </p:sp>
      <p:sp>
        <p:nvSpPr>
          <p:cNvPr id="5" name="Footer Placeholder 4">
            <a:extLst>
              <a:ext uri="{FF2B5EF4-FFF2-40B4-BE49-F238E27FC236}">
                <a16:creationId xmlns:a16="http://schemas.microsoft.com/office/drawing/2014/main" id="{AD169EB4-FED9-F949-B248-10CA4D068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F4512563-DEF2-B955-C3C1-517FB19624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5020B-BDCF-C844-937D-74E2E6AC172F}" type="slidenum">
              <a:rPr lang="en-BE" smtClean="0"/>
              <a:t>‹#›</a:t>
            </a:fld>
            <a:endParaRPr lang="en-BE"/>
          </a:p>
        </p:txBody>
      </p:sp>
    </p:spTree>
    <p:extLst>
      <p:ext uri="{BB962C8B-B14F-4D97-AF65-F5344CB8AC3E}">
        <p14:creationId xmlns:p14="http://schemas.microsoft.com/office/powerpoint/2010/main" val="2346168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3.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4.jpeg"/><Relationship Id="rId4" Type="http://schemas.openxmlformats.org/officeDocument/2006/relationships/image" Target="../media/image21.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rxiv.org/pdf/2308.10620.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arxiv.org/pdf/2308.10620.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arxiv.org/pdf/2308.10620.pdf"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E862-7000-E519-9E0F-2A83E85598EE}"/>
              </a:ext>
            </a:extLst>
          </p:cNvPr>
          <p:cNvSpPr>
            <a:spLocks noGrp="1"/>
          </p:cNvSpPr>
          <p:nvPr>
            <p:ph type="ctrTitle"/>
          </p:nvPr>
        </p:nvSpPr>
        <p:spPr/>
        <p:txBody>
          <a:bodyPr>
            <a:normAutofit/>
          </a:bodyPr>
          <a:lstStyle/>
          <a:p>
            <a:r>
              <a:rPr lang="en-GB" sz="5400" b="0" i="0" dirty="0">
                <a:effectLst/>
                <a:latin typeface="+mn-lt"/>
              </a:rPr>
              <a:t>Leveraging </a:t>
            </a:r>
            <a:r>
              <a:rPr lang="en-GB" sz="5400" b="0" i="0" dirty="0" err="1">
                <a:effectLst/>
                <a:latin typeface="+mn-lt"/>
              </a:rPr>
              <a:t>ChatGPT</a:t>
            </a:r>
            <a:r>
              <a:rPr lang="en-GB" sz="5400" b="0" i="0" dirty="0">
                <a:effectLst/>
                <a:latin typeface="+mn-lt"/>
              </a:rPr>
              <a:t> in Software Engineering</a:t>
            </a:r>
          </a:p>
        </p:txBody>
      </p:sp>
      <p:sp>
        <p:nvSpPr>
          <p:cNvPr id="3" name="Subtitle 2">
            <a:extLst>
              <a:ext uri="{FF2B5EF4-FFF2-40B4-BE49-F238E27FC236}">
                <a16:creationId xmlns:a16="http://schemas.microsoft.com/office/drawing/2014/main" id="{D6218BDF-20AA-9AF8-6D13-86A3DE5AFEE0}"/>
              </a:ext>
            </a:extLst>
          </p:cNvPr>
          <p:cNvSpPr>
            <a:spLocks noGrp="1"/>
          </p:cNvSpPr>
          <p:nvPr>
            <p:ph type="subTitle" idx="1"/>
          </p:nvPr>
        </p:nvSpPr>
        <p:spPr>
          <a:xfrm>
            <a:off x="1208314" y="4614410"/>
            <a:ext cx="9144000" cy="1655762"/>
          </a:xfrm>
        </p:spPr>
        <p:txBody>
          <a:bodyPr/>
          <a:lstStyle/>
          <a:p>
            <a:pPr algn="l"/>
            <a:r>
              <a:rPr lang="en-BE" dirty="0"/>
              <a:t>Prepared by: John Businge</a:t>
            </a:r>
          </a:p>
          <a:p>
            <a:pPr algn="l"/>
            <a:r>
              <a:rPr lang="en-BE" dirty="0"/>
              <a:t>john.businge@unlv.edu</a:t>
            </a:r>
          </a:p>
          <a:p>
            <a:endParaRPr lang="en-BE" dirty="0"/>
          </a:p>
        </p:txBody>
      </p:sp>
    </p:spTree>
    <p:extLst>
      <p:ext uri="{BB962C8B-B14F-4D97-AF65-F5344CB8AC3E}">
        <p14:creationId xmlns:p14="http://schemas.microsoft.com/office/powerpoint/2010/main" val="316846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F2E5F27-CD1D-D0BC-9B2C-E46FB3189F03}"/>
              </a:ext>
            </a:extLst>
          </p:cNvPr>
          <p:cNvSpPr>
            <a:spLocks noGrp="1"/>
          </p:cNvSpPr>
          <p:nvPr>
            <p:ph type="title"/>
          </p:nvPr>
        </p:nvSpPr>
        <p:spPr>
          <a:xfrm>
            <a:off x="639418" y="0"/>
            <a:ext cx="10515600" cy="967409"/>
          </a:xfrm>
        </p:spPr>
        <p:txBody>
          <a:bodyPr>
            <a:normAutofit/>
          </a:bodyPr>
          <a:lstStyle/>
          <a:p>
            <a:r>
              <a:rPr lang="en-US" sz="3600" dirty="0"/>
              <a:t>How are developers using LLMs to solve SE tasks?</a:t>
            </a:r>
          </a:p>
        </p:txBody>
      </p:sp>
      <p:grpSp>
        <p:nvGrpSpPr>
          <p:cNvPr id="14" name="Group 13">
            <a:extLst>
              <a:ext uri="{FF2B5EF4-FFF2-40B4-BE49-F238E27FC236}">
                <a16:creationId xmlns:a16="http://schemas.microsoft.com/office/drawing/2014/main" id="{8C177D02-3B04-D7EB-8544-FE94E32520BA}"/>
              </a:ext>
            </a:extLst>
          </p:cNvPr>
          <p:cNvGrpSpPr/>
          <p:nvPr/>
        </p:nvGrpSpPr>
        <p:grpSpPr>
          <a:xfrm>
            <a:off x="347472" y="1296593"/>
            <a:ext cx="6172200" cy="3847520"/>
            <a:chOff x="347472" y="1296593"/>
            <a:chExt cx="6172200" cy="3847520"/>
          </a:xfrm>
        </p:grpSpPr>
        <p:pic>
          <p:nvPicPr>
            <p:cNvPr id="3" name="Picture 2" descr="A close-up of a message&#10;&#10;Description automatically generated">
              <a:extLst>
                <a:ext uri="{FF2B5EF4-FFF2-40B4-BE49-F238E27FC236}">
                  <a16:creationId xmlns:a16="http://schemas.microsoft.com/office/drawing/2014/main" id="{B2701607-EFF3-4EE6-E2C3-8691DC7C5F26}"/>
                </a:ext>
              </a:extLst>
            </p:cNvPr>
            <p:cNvPicPr>
              <a:picLocks noChangeAspect="1"/>
            </p:cNvPicPr>
            <p:nvPr/>
          </p:nvPicPr>
          <p:blipFill>
            <a:blip r:embed="rId3"/>
            <a:stretch>
              <a:fillRect/>
            </a:stretch>
          </p:blipFill>
          <p:spPr>
            <a:xfrm>
              <a:off x="347472" y="1296593"/>
              <a:ext cx="6172200" cy="853271"/>
            </a:xfrm>
            <a:prstGeom prst="rect">
              <a:avLst/>
            </a:prstGeom>
          </p:spPr>
        </p:pic>
        <p:pic>
          <p:nvPicPr>
            <p:cNvPr id="1026" name="Picture 2" descr="ShareChatGPTConversations">
              <a:extLst>
                <a:ext uri="{FF2B5EF4-FFF2-40B4-BE49-F238E27FC236}">
                  <a16:creationId xmlns:a16="http://schemas.microsoft.com/office/drawing/2014/main" id="{50E4F823-C1AA-502B-1218-4D1C7B6005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418" y="2233554"/>
              <a:ext cx="4210878" cy="2910559"/>
            </a:xfrm>
            <a:prstGeom prst="rect">
              <a:avLst/>
            </a:prstGeom>
            <a:noFill/>
            <a:extLst>
              <a:ext uri="{909E8E84-426E-40DD-AFC4-6F175D3DCCD1}">
                <a14:hiddenFill xmlns:a14="http://schemas.microsoft.com/office/drawing/2010/main">
                  <a:solidFill>
                    <a:srgbClr val="FFFFFF"/>
                  </a:solidFill>
                </a14:hiddenFill>
              </a:ext>
            </a:extLst>
          </p:spPr>
        </p:pic>
      </p:grpSp>
      <p:pic>
        <p:nvPicPr>
          <p:cNvPr id="1028" name="Picture 4" descr="ShareChatGPTConversations">
            <a:extLst>
              <a:ext uri="{FF2B5EF4-FFF2-40B4-BE49-F238E27FC236}">
                <a16:creationId xmlns:a16="http://schemas.microsoft.com/office/drawing/2014/main" id="{89232016-44D1-24C4-9A5B-3A7081063B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6092" y="2233554"/>
            <a:ext cx="4262040" cy="25170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Logo and symbol, meaning, history, PNG, brand">
            <a:extLst>
              <a:ext uri="{FF2B5EF4-FFF2-40B4-BE49-F238E27FC236}">
                <a16:creationId xmlns:a16="http://schemas.microsoft.com/office/drawing/2014/main" id="{971CB55D-8F65-8403-E31D-5382B85BD43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3805" r="14462"/>
          <a:stretch/>
        </p:blipFill>
        <p:spPr bwMode="auto">
          <a:xfrm>
            <a:off x="8897112" y="749371"/>
            <a:ext cx="1088136" cy="8532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C772CD1-74FB-9781-3BBD-9814ADB55A2D}"/>
              </a:ext>
            </a:extLst>
          </p:cNvPr>
          <p:cNvSpPr txBox="1"/>
          <p:nvPr/>
        </p:nvSpPr>
        <p:spPr>
          <a:xfrm>
            <a:off x="4230150" y="927261"/>
            <a:ext cx="3751293" cy="369332"/>
          </a:xfrm>
          <a:prstGeom prst="rect">
            <a:avLst/>
          </a:prstGeom>
          <a:noFill/>
          <a:ln w="28575">
            <a:solidFill>
              <a:srgbClr val="0000EA"/>
            </a:solidFill>
          </a:ln>
        </p:spPr>
        <p:txBody>
          <a:bodyPr wrap="square" rtlCol="0">
            <a:spAutoFit/>
          </a:bodyPr>
          <a:lstStyle/>
          <a:p>
            <a:r>
              <a:rPr lang="en-US" dirty="0"/>
              <a:t>SE Task – Deployment Documentation</a:t>
            </a:r>
          </a:p>
        </p:txBody>
      </p:sp>
      <p:pic>
        <p:nvPicPr>
          <p:cNvPr id="6" name="Picture 2" descr="Chatgpt logo open ai logotype chatbot chat Vector Image">
            <a:extLst>
              <a:ext uri="{FF2B5EF4-FFF2-40B4-BE49-F238E27FC236}">
                <a16:creationId xmlns:a16="http://schemas.microsoft.com/office/drawing/2014/main" id="{0532792B-7C2F-CECC-6767-35B4C69B511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8271"/>
          <a:stretch/>
        </p:blipFill>
        <p:spPr bwMode="auto">
          <a:xfrm>
            <a:off x="3170299" y="919887"/>
            <a:ext cx="526546" cy="53556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27C73CF-2438-27DC-5141-7AF6E178D9D6}"/>
              </a:ext>
            </a:extLst>
          </p:cNvPr>
          <p:cNvSpPr txBox="1"/>
          <p:nvPr/>
        </p:nvSpPr>
        <p:spPr>
          <a:xfrm>
            <a:off x="347472" y="5211673"/>
            <a:ext cx="11516650" cy="923330"/>
          </a:xfrm>
          <a:prstGeom prst="rect">
            <a:avLst/>
          </a:prstGeom>
          <a:noFill/>
        </p:spPr>
        <p:txBody>
          <a:bodyPr wrap="square">
            <a:spAutoFit/>
          </a:bodyPr>
          <a:lstStyle/>
          <a:p>
            <a:r>
              <a:rPr lang="en-US" dirty="0"/>
              <a:t>The software developer was seeking assistance from </a:t>
            </a:r>
            <a:r>
              <a:rPr lang="en-US" dirty="0" err="1"/>
              <a:t>ChatGPT</a:t>
            </a:r>
            <a:r>
              <a:rPr lang="en-US" dirty="0"/>
              <a:t> in creating concise and user-friendly documentation for a Bash script named `</a:t>
            </a:r>
            <a:r>
              <a:rPr lang="en-US" b="1" dirty="0" err="1"/>
              <a:t>release.sh</a:t>
            </a:r>
            <a:r>
              <a:rPr lang="en-US" dirty="0"/>
              <a:t>`. </a:t>
            </a:r>
            <a:r>
              <a:rPr lang="en-GB" b="0" i="0" dirty="0">
                <a:solidFill>
                  <a:srgbClr val="374151"/>
                </a:solidFill>
                <a:effectLst/>
                <a:latin typeface="Söhne"/>
              </a:rPr>
              <a:t>Specifically, the developer wanted guidance on summarizing the script's functionality and providing clear instructions on how to use it effectively. </a:t>
            </a:r>
            <a:endParaRPr lang="en-US" dirty="0"/>
          </a:p>
        </p:txBody>
      </p:sp>
    </p:spTree>
    <p:extLst>
      <p:ext uri="{BB962C8B-B14F-4D97-AF65-F5344CB8AC3E}">
        <p14:creationId xmlns:p14="http://schemas.microsoft.com/office/powerpoint/2010/main" val="120699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23" name="Group 4122">
            <a:extLst>
              <a:ext uri="{FF2B5EF4-FFF2-40B4-BE49-F238E27FC236}">
                <a16:creationId xmlns:a16="http://schemas.microsoft.com/office/drawing/2014/main" id="{F7B03719-768D-CE78-AFBB-4991167B39C8}"/>
              </a:ext>
            </a:extLst>
          </p:cNvPr>
          <p:cNvGrpSpPr/>
          <p:nvPr/>
        </p:nvGrpSpPr>
        <p:grpSpPr>
          <a:xfrm>
            <a:off x="3390405" y="4339303"/>
            <a:ext cx="4340781" cy="859510"/>
            <a:chOff x="3390405" y="4472524"/>
            <a:chExt cx="4340781" cy="859510"/>
          </a:xfrm>
        </p:grpSpPr>
        <p:grpSp>
          <p:nvGrpSpPr>
            <p:cNvPr id="118" name="Group 117">
              <a:extLst>
                <a:ext uri="{FF2B5EF4-FFF2-40B4-BE49-F238E27FC236}">
                  <a16:creationId xmlns:a16="http://schemas.microsoft.com/office/drawing/2014/main" id="{E28F6219-1323-AE63-BA1F-01543A75C01F}"/>
                </a:ext>
              </a:extLst>
            </p:cNvPr>
            <p:cNvGrpSpPr/>
            <p:nvPr/>
          </p:nvGrpSpPr>
          <p:grpSpPr>
            <a:xfrm>
              <a:off x="3390405" y="4472524"/>
              <a:ext cx="4340781" cy="762461"/>
              <a:chOff x="5781627" y="1522723"/>
              <a:chExt cx="4340781" cy="762461"/>
            </a:xfrm>
          </p:grpSpPr>
          <p:cxnSp>
            <p:nvCxnSpPr>
              <p:cNvPr id="119" name="Straight Arrow Connector 118">
                <a:extLst>
                  <a:ext uri="{FF2B5EF4-FFF2-40B4-BE49-F238E27FC236}">
                    <a16:creationId xmlns:a16="http://schemas.microsoft.com/office/drawing/2014/main" id="{136829D5-81FE-63BB-2A7D-1A1AA0C40CEF}"/>
                  </a:ext>
                </a:extLst>
              </p:cNvPr>
              <p:cNvCxnSpPr>
                <a:cxnSpLocks/>
              </p:cNvCxnSpPr>
              <p:nvPr/>
            </p:nvCxnSpPr>
            <p:spPr>
              <a:xfrm>
                <a:off x="5781627" y="2284274"/>
                <a:ext cx="4340781" cy="9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0" name="Picture 2" descr="GitHub logo and symbol, meaning, history, PNG">
                <a:extLst>
                  <a:ext uri="{FF2B5EF4-FFF2-40B4-BE49-F238E27FC236}">
                    <a16:creationId xmlns:a16="http://schemas.microsoft.com/office/drawing/2014/main" id="{1DAC82EE-8123-12A2-8B9E-883D6CC979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06" r="19303"/>
              <a:stretch/>
            </p:blipFill>
            <p:spPr bwMode="auto">
              <a:xfrm>
                <a:off x="5781627" y="1522723"/>
                <a:ext cx="681478" cy="622376"/>
              </a:xfrm>
              <a:prstGeom prst="rect">
                <a:avLst/>
              </a:prstGeom>
              <a:noFill/>
              <a:extLst>
                <a:ext uri="{909E8E84-426E-40DD-AFC4-6F175D3DCCD1}">
                  <a14:hiddenFill xmlns:a14="http://schemas.microsoft.com/office/drawing/2010/main">
                    <a:solidFill>
                      <a:srgbClr val="FFFFFF"/>
                    </a:solidFill>
                  </a14:hiddenFill>
                </a:ext>
              </a:extLst>
            </p:spPr>
          </p:pic>
        </p:grpSp>
        <p:sp>
          <p:nvSpPr>
            <p:cNvPr id="122" name="Oval 121">
              <a:extLst>
                <a:ext uri="{FF2B5EF4-FFF2-40B4-BE49-F238E27FC236}">
                  <a16:creationId xmlns:a16="http://schemas.microsoft.com/office/drawing/2014/main" id="{CB60E9F9-D444-F81D-DF5B-D6E74F31AF24}"/>
                </a:ext>
              </a:extLst>
            </p:cNvPr>
            <p:cNvSpPr/>
            <p:nvPr/>
          </p:nvSpPr>
          <p:spPr>
            <a:xfrm>
              <a:off x="4744009" y="5099780"/>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pic>
        <p:nvPicPr>
          <p:cNvPr id="4103" name="Picture 4102" descr="A black and white text box&#10;&#10;Description automatically generated">
            <a:extLst>
              <a:ext uri="{FF2B5EF4-FFF2-40B4-BE49-F238E27FC236}">
                <a16:creationId xmlns:a16="http://schemas.microsoft.com/office/drawing/2014/main" id="{628CE356-443C-159C-01CB-888C964DBA21}"/>
              </a:ext>
            </a:extLst>
          </p:cNvPr>
          <p:cNvPicPr>
            <a:picLocks noChangeAspect="1"/>
          </p:cNvPicPr>
          <p:nvPr/>
        </p:nvPicPr>
        <p:blipFill>
          <a:blip r:embed="rId4"/>
          <a:stretch>
            <a:fillRect/>
          </a:stretch>
        </p:blipFill>
        <p:spPr>
          <a:xfrm>
            <a:off x="4108550" y="3939479"/>
            <a:ext cx="1004799" cy="1004799"/>
          </a:xfrm>
          <a:prstGeom prst="rect">
            <a:avLst/>
          </a:prstGeom>
        </p:spPr>
      </p:pic>
      <p:grpSp>
        <p:nvGrpSpPr>
          <p:cNvPr id="4113" name="Group 4112">
            <a:extLst>
              <a:ext uri="{FF2B5EF4-FFF2-40B4-BE49-F238E27FC236}">
                <a16:creationId xmlns:a16="http://schemas.microsoft.com/office/drawing/2014/main" id="{D1CD323A-EB59-F55A-592F-EC98B734DA6F}"/>
              </a:ext>
            </a:extLst>
          </p:cNvPr>
          <p:cNvGrpSpPr/>
          <p:nvPr/>
        </p:nvGrpSpPr>
        <p:grpSpPr>
          <a:xfrm>
            <a:off x="5871076" y="5231406"/>
            <a:ext cx="1662198" cy="901983"/>
            <a:chOff x="5738554" y="3000042"/>
            <a:chExt cx="1662198" cy="901983"/>
          </a:xfrm>
        </p:grpSpPr>
        <p:pic>
          <p:nvPicPr>
            <p:cNvPr id="4104" name="Picture 2" descr="Chatgpt logo open ai logotype chatbot chat Vector Image">
              <a:extLst>
                <a:ext uri="{FF2B5EF4-FFF2-40B4-BE49-F238E27FC236}">
                  <a16:creationId xmlns:a16="http://schemas.microsoft.com/office/drawing/2014/main" id="{81272467-5BB2-001A-ACB4-DFC02DABD08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271"/>
            <a:stretch/>
          </p:blipFill>
          <p:spPr bwMode="auto">
            <a:xfrm>
              <a:off x="5738554" y="3229577"/>
              <a:ext cx="526546" cy="535561"/>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4104" descr="A patch with text and black text&#10;&#10;Description automatically generated with medium confidence">
              <a:extLst>
                <a:ext uri="{FF2B5EF4-FFF2-40B4-BE49-F238E27FC236}">
                  <a16:creationId xmlns:a16="http://schemas.microsoft.com/office/drawing/2014/main" id="{91683A10-F481-E74D-AA3D-90A917B1F1FE}"/>
                </a:ext>
              </a:extLst>
            </p:cNvPr>
            <p:cNvPicPr>
              <a:picLocks noChangeAspect="1"/>
            </p:cNvPicPr>
            <p:nvPr/>
          </p:nvPicPr>
          <p:blipFill>
            <a:blip r:embed="rId6"/>
            <a:stretch>
              <a:fillRect/>
            </a:stretch>
          </p:blipFill>
          <p:spPr>
            <a:xfrm>
              <a:off x="6375210" y="3000042"/>
              <a:ext cx="1025542" cy="901983"/>
            </a:xfrm>
            <a:prstGeom prst="rect">
              <a:avLst/>
            </a:prstGeom>
          </p:spPr>
        </p:pic>
      </p:grpSp>
      <p:grpSp>
        <p:nvGrpSpPr>
          <p:cNvPr id="4117" name="Group 4116">
            <a:extLst>
              <a:ext uri="{FF2B5EF4-FFF2-40B4-BE49-F238E27FC236}">
                <a16:creationId xmlns:a16="http://schemas.microsoft.com/office/drawing/2014/main" id="{4C5C4D3F-FDCB-396F-610E-5C409F168B71}"/>
              </a:ext>
            </a:extLst>
          </p:cNvPr>
          <p:cNvGrpSpPr/>
          <p:nvPr/>
        </p:nvGrpSpPr>
        <p:grpSpPr>
          <a:xfrm>
            <a:off x="5113349" y="3680372"/>
            <a:ext cx="2407162" cy="1526057"/>
            <a:chOff x="4980827" y="1439864"/>
            <a:chExt cx="2407162" cy="1526057"/>
          </a:xfrm>
        </p:grpSpPr>
        <p:grpSp>
          <p:nvGrpSpPr>
            <p:cNvPr id="4116" name="Group 4115">
              <a:extLst>
                <a:ext uri="{FF2B5EF4-FFF2-40B4-BE49-F238E27FC236}">
                  <a16:creationId xmlns:a16="http://schemas.microsoft.com/office/drawing/2014/main" id="{9BAD7DE6-C8B5-19F1-CDAA-D3FFCA290C61}"/>
                </a:ext>
              </a:extLst>
            </p:cNvPr>
            <p:cNvGrpSpPr/>
            <p:nvPr/>
          </p:nvGrpSpPr>
          <p:grpSpPr>
            <a:xfrm>
              <a:off x="4980827" y="1439864"/>
              <a:ext cx="2407162" cy="1526057"/>
              <a:chOff x="4980827" y="1439864"/>
              <a:chExt cx="2407162" cy="1526057"/>
            </a:xfrm>
          </p:grpSpPr>
          <p:sp>
            <p:nvSpPr>
              <p:cNvPr id="123" name="Oval 122">
                <a:extLst>
                  <a:ext uri="{FF2B5EF4-FFF2-40B4-BE49-F238E27FC236}">
                    <a16:creationId xmlns:a16="http://schemas.microsoft.com/office/drawing/2014/main" id="{D953C7B7-324F-B968-8F61-0B419013690E}"/>
                  </a:ext>
                </a:extLst>
              </p:cNvPr>
              <p:cNvSpPr/>
              <p:nvPr/>
            </p:nvSpPr>
            <p:spPr>
              <a:xfrm>
                <a:off x="6007892" y="2733667"/>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4109" name="Group 4108">
                <a:extLst>
                  <a:ext uri="{FF2B5EF4-FFF2-40B4-BE49-F238E27FC236}">
                    <a16:creationId xmlns:a16="http://schemas.microsoft.com/office/drawing/2014/main" id="{FE876307-9CA9-F191-3DCF-DEEA4DFEE06C}"/>
                  </a:ext>
                </a:extLst>
              </p:cNvPr>
              <p:cNvGrpSpPr/>
              <p:nvPr/>
            </p:nvGrpSpPr>
            <p:grpSpPr>
              <a:xfrm>
                <a:off x="4980827" y="1439864"/>
                <a:ext cx="2407162" cy="1430956"/>
                <a:chOff x="4969658" y="1448341"/>
                <a:chExt cx="2407162" cy="1430956"/>
              </a:xfrm>
            </p:grpSpPr>
            <p:grpSp>
              <p:nvGrpSpPr>
                <p:cNvPr id="125" name="Group 124">
                  <a:extLst>
                    <a:ext uri="{FF2B5EF4-FFF2-40B4-BE49-F238E27FC236}">
                      <a16:creationId xmlns:a16="http://schemas.microsoft.com/office/drawing/2014/main" id="{6796F487-13DF-0291-678B-4533F60A0288}"/>
                    </a:ext>
                  </a:extLst>
                </p:cNvPr>
                <p:cNvGrpSpPr/>
                <p:nvPr/>
              </p:nvGrpSpPr>
              <p:grpSpPr>
                <a:xfrm>
                  <a:off x="4969658" y="1740074"/>
                  <a:ext cx="1420174" cy="1139223"/>
                  <a:chOff x="7493402" y="1154858"/>
                  <a:chExt cx="1420174" cy="1139223"/>
                </a:xfrm>
              </p:grpSpPr>
              <p:cxnSp>
                <p:nvCxnSpPr>
                  <p:cNvPr id="126" name="Straight Arrow Connector 125">
                    <a:extLst>
                      <a:ext uri="{FF2B5EF4-FFF2-40B4-BE49-F238E27FC236}">
                        <a16:creationId xmlns:a16="http://schemas.microsoft.com/office/drawing/2014/main" id="{879F8BDB-EF6F-8050-9CB5-4DEDD3A94A6C}"/>
                      </a:ext>
                    </a:extLst>
                  </p:cNvPr>
                  <p:cNvCxnSpPr>
                    <a:cxnSpLocks/>
                  </p:cNvCxnSpPr>
                  <p:nvPr/>
                </p:nvCxnSpPr>
                <p:spPr>
                  <a:xfrm flipH="1">
                    <a:off x="8624981" y="1417213"/>
                    <a:ext cx="5937" cy="7521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73592162-F184-7EB3-DC4C-8601BF52A03E}"/>
                      </a:ext>
                    </a:extLst>
                  </p:cNvPr>
                  <p:cNvGrpSpPr/>
                  <p:nvPr/>
                </p:nvGrpSpPr>
                <p:grpSpPr>
                  <a:xfrm>
                    <a:off x="7493402" y="1154858"/>
                    <a:ext cx="1420174" cy="1139223"/>
                    <a:chOff x="7522568" y="1154592"/>
                    <a:chExt cx="1420174" cy="1139223"/>
                  </a:xfrm>
                </p:grpSpPr>
                <p:sp>
                  <p:nvSpPr>
                    <p:cNvPr id="4096" name="TextBox 4095">
                      <a:extLst>
                        <a:ext uri="{FF2B5EF4-FFF2-40B4-BE49-F238E27FC236}">
                          <a16:creationId xmlns:a16="http://schemas.microsoft.com/office/drawing/2014/main" id="{552BEF88-BDF3-CB3E-B901-EC812A640CAF}"/>
                        </a:ext>
                      </a:extLst>
                    </p:cNvPr>
                    <p:cNvSpPr txBox="1"/>
                    <p:nvPr/>
                  </p:nvSpPr>
                  <p:spPr>
                    <a:xfrm rot="17184383">
                      <a:off x="7284510" y="1392650"/>
                      <a:ext cx="814669" cy="338554"/>
                    </a:xfrm>
                    <a:prstGeom prst="rect">
                      <a:avLst/>
                    </a:prstGeom>
                    <a:noFill/>
                  </p:spPr>
                  <p:txBody>
                    <a:bodyPr wrap="square" rtlCol="0">
                      <a:spAutoFit/>
                    </a:bodyPr>
                    <a:lstStyle/>
                    <a:p>
                      <a:r>
                        <a:rPr lang="en-BE" sz="1600" dirty="0"/>
                        <a:t>fork</a:t>
                      </a:r>
                    </a:p>
                  </p:txBody>
                </p:sp>
                <p:grpSp>
                  <p:nvGrpSpPr>
                    <p:cNvPr id="4097" name="Group 4096">
                      <a:extLst>
                        <a:ext uri="{FF2B5EF4-FFF2-40B4-BE49-F238E27FC236}">
                          <a16:creationId xmlns:a16="http://schemas.microsoft.com/office/drawing/2014/main" id="{FAEAF138-2207-AE94-723B-CA9E1DA41C6F}"/>
                        </a:ext>
                      </a:extLst>
                    </p:cNvPr>
                    <p:cNvGrpSpPr/>
                    <p:nvPr/>
                  </p:nvGrpSpPr>
                  <p:grpSpPr>
                    <a:xfrm>
                      <a:off x="7571266" y="1367015"/>
                      <a:ext cx="1371476" cy="926800"/>
                      <a:chOff x="7571266" y="1367015"/>
                      <a:chExt cx="1371476" cy="926800"/>
                    </a:xfrm>
                  </p:grpSpPr>
                  <p:cxnSp>
                    <p:nvCxnSpPr>
                      <p:cNvPr id="4099" name="Straight Connector 4098">
                        <a:extLst>
                          <a:ext uri="{FF2B5EF4-FFF2-40B4-BE49-F238E27FC236}">
                            <a16:creationId xmlns:a16="http://schemas.microsoft.com/office/drawing/2014/main" id="{8477A499-A2BE-107E-38A6-2CB41F89C49F}"/>
                          </a:ext>
                        </a:extLst>
                      </p:cNvPr>
                      <p:cNvCxnSpPr>
                        <a:cxnSpLocks/>
                      </p:cNvCxnSpPr>
                      <p:nvPr/>
                    </p:nvCxnSpPr>
                    <p:spPr>
                      <a:xfrm flipV="1">
                        <a:off x="7571266" y="1400977"/>
                        <a:ext cx="282127" cy="8832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00" name="Straight Arrow Connector 4099">
                        <a:extLst>
                          <a:ext uri="{FF2B5EF4-FFF2-40B4-BE49-F238E27FC236}">
                            <a16:creationId xmlns:a16="http://schemas.microsoft.com/office/drawing/2014/main" id="{362EFC50-84FE-A64E-1F72-7AAF43C1D0E2}"/>
                          </a:ext>
                        </a:extLst>
                      </p:cNvPr>
                      <p:cNvCxnSpPr>
                        <a:cxnSpLocks/>
                      </p:cNvCxnSpPr>
                      <p:nvPr/>
                    </p:nvCxnSpPr>
                    <p:spPr>
                      <a:xfrm>
                        <a:off x="7837587" y="1409203"/>
                        <a:ext cx="100161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01" name="TextBox 4100">
                        <a:extLst>
                          <a:ext uri="{FF2B5EF4-FFF2-40B4-BE49-F238E27FC236}">
                            <a16:creationId xmlns:a16="http://schemas.microsoft.com/office/drawing/2014/main" id="{DAF387C4-E45B-DC17-E50E-B31F26B1C2FB}"/>
                          </a:ext>
                        </a:extLst>
                      </p:cNvPr>
                      <p:cNvSpPr txBox="1"/>
                      <p:nvPr/>
                    </p:nvSpPr>
                    <p:spPr>
                      <a:xfrm rot="5400000">
                        <a:off x="8186955" y="1538027"/>
                        <a:ext cx="926800" cy="584775"/>
                      </a:xfrm>
                      <a:prstGeom prst="rect">
                        <a:avLst/>
                      </a:prstGeom>
                      <a:noFill/>
                    </p:spPr>
                    <p:txBody>
                      <a:bodyPr wrap="square" rtlCol="0">
                        <a:spAutoFit/>
                      </a:bodyPr>
                      <a:lstStyle/>
                      <a:p>
                        <a:pPr algn="ctr"/>
                        <a:r>
                          <a:rPr lang="en-GB" sz="1600" dirty="0"/>
                          <a:t>P</a:t>
                        </a:r>
                        <a:r>
                          <a:rPr lang="en-BE" sz="1600" dirty="0"/>
                          <a:t>ull request</a:t>
                        </a:r>
                      </a:p>
                    </p:txBody>
                  </p:sp>
                </p:grpSp>
              </p:grpSp>
            </p:grpSp>
            <p:pic>
              <p:nvPicPr>
                <p:cNvPr id="4102" name="Picture 4101" descr="A paper with lines and text&#10;&#10;Description automatically generated with medium confidence">
                  <a:extLst>
                    <a:ext uri="{FF2B5EF4-FFF2-40B4-BE49-F238E27FC236}">
                      <a16:creationId xmlns:a16="http://schemas.microsoft.com/office/drawing/2014/main" id="{99CFFBC1-7123-CAD4-20C5-AD802C049734}"/>
                    </a:ext>
                  </a:extLst>
                </p:cNvPr>
                <p:cNvPicPr>
                  <a:picLocks noChangeAspect="1"/>
                </p:cNvPicPr>
                <p:nvPr/>
              </p:nvPicPr>
              <p:blipFill>
                <a:blip r:embed="rId7"/>
                <a:stretch>
                  <a:fillRect/>
                </a:stretch>
              </p:blipFill>
              <p:spPr>
                <a:xfrm>
                  <a:off x="6375210" y="1448341"/>
                  <a:ext cx="1001610" cy="1363638"/>
                </a:xfrm>
                <a:prstGeom prst="rect">
                  <a:avLst/>
                </a:prstGeom>
              </p:spPr>
            </p:pic>
          </p:grpSp>
        </p:grpSp>
        <p:sp>
          <p:nvSpPr>
            <p:cNvPr id="4108" name="Oval 4107">
              <a:extLst>
                <a:ext uri="{FF2B5EF4-FFF2-40B4-BE49-F238E27FC236}">
                  <a16:creationId xmlns:a16="http://schemas.microsoft.com/office/drawing/2014/main" id="{8F857265-07DF-1D74-B795-0C33DF88A1B6}"/>
                </a:ext>
              </a:extLst>
            </p:cNvPr>
            <p:cNvSpPr/>
            <p:nvPr/>
          </p:nvSpPr>
          <p:spPr>
            <a:xfrm>
              <a:off x="5598444" y="1861855"/>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4112" name="Group 4111">
            <a:extLst>
              <a:ext uri="{FF2B5EF4-FFF2-40B4-BE49-F238E27FC236}">
                <a16:creationId xmlns:a16="http://schemas.microsoft.com/office/drawing/2014/main" id="{FF3A27A7-AF12-8A05-279A-7DF38F97991B}"/>
              </a:ext>
            </a:extLst>
          </p:cNvPr>
          <p:cNvGrpSpPr/>
          <p:nvPr/>
        </p:nvGrpSpPr>
        <p:grpSpPr>
          <a:xfrm>
            <a:off x="6572932" y="4370296"/>
            <a:ext cx="874787" cy="1350480"/>
            <a:chOff x="6440410" y="2138932"/>
            <a:chExt cx="874787" cy="1350480"/>
          </a:xfrm>
        </p:grpSpPr>
        <p:sp>
          <p:nvSpPr>
            <p:cNvPr id="4106" name="Rounded Rectangle 4105">
              <a:extLst>
                <a:ext uri="{FF2B5EF4-FFF2-40B4-BE49-F238E27FC236}">
                  <a16:creationId xmlns:a16="http://schemas.microsoft.com/office/drawing/2014/main" id="{8D304B64-B65E-F5BC-5AFC-C5706EC649F2}"/>
                </a:ext>
              </a:extLst>
            </p:cNvPr>
            <p:cNvSpPr/>
            <p:nvPr/>
          </p:nvSpPr>
          <p:spPr>
            <a:xfrm>
              <a:off x="6497752" y="3258487"/>
              <a:ext cx="810536" cy="230925"/>
            </a:xfrm>
            <a:prstGeom prst="roundRect">
              <a:avLst/>
            </a:prstGeom>
            <a:noFill/>
            <a:ln w="19050">
              <a:solidFill>
                <a:srgbClr val="172CE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ounded Rectangle 4110">
              <a:extLst>
                <a:ext uri="{FF2B5EF4-FFF2-40B4-BE49-F238E27FC236}">
                  <a16:creationId xmlns:a16="http://schemas.microsoft.com/office/drawing/2014/main" id="{DEC5775D-467D-719A-E903-34923FFCAAF7}"/>
                </a:ext>
              </a:extLst>
            </p:cNvPr>
            <p:cNvSpPr/>
            <p:nvPr/>
          </p:nvSpPr>
          <p:spPr>
            <a:xfrm>
              <a:off x="6440410" y="2138932"/>
              <a:ext cx="874787" cy="223589"/>
            </a:xfrm>
            <a:prstGeom prst="roundRect">
              <a:avLst/>
            </a:prstGeom>
            <a:noFill/>
            <a:ln w="19050">
              <a:solidFill>
                <a:srgbClr val="172CE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22" name="TextBox 4121">
            <a:extLst>
              <a:ext uri="{FF2B5EF4-FFF2-40B4-BE49-F238E27FC236}">
                <a16:creationId xmlns:a16="http://schemas.microsoft.com/office/drawing/2014/main" id="{C69C9B9E-AC14-F893-EA0C-D1C9AAFA9077}"/>
              </a:ext>
            </a:extLst>
          </p:cNvPr>
          <p:cNvSpPr txBox="1"/>
          <p:nvPr/>
        </p:nvSpPr>
        <p:spPr>
          <a:xfrm>
            <a:off x="975441" y="279075"/>
            <a:ext cx="10673219" cy="2492990"/>
          </a:xfrm>
          <a:prstGeom prst="rect">
            <a:avLst/>
          </a:prstGeom>
          <a:noFill/>
        </p:spPr>
        <p:txBody>
          <a:bodyPr wrap="square">
            <a:spAutoFit/>
          </a:bodyPr>
          <a:lstStyle/>
          <a:p>
            <a:pPr marL="457200" indent="-457200" algn="l">
              <a:buFont typeface="Arial" panose="020B0604020202020204" pitchFamily="34" charset="0"/>
              <a:buChar char="•"/>
            </a:pPr>
            <a:r>
              <a:rPr lang="en-GB" sz="2800" b="0" i="0" dirty="0">
                <a:solidFill>
                  <a:srgbClr val="333333"/>
                </a:solidFill>
                <a:effectLst/>
              </a:rPr>
              <a:t>In instances where developers have incorporated the code provided by </a:t>
            </a:r>
            <a:r>
              <a:rPr lang="en-GB" sz="2800" b="0" i="0" dirty="0" err="1">
                <a:solidFill>
                  <a:srgbClr val="333333"/>
                </a:solidFill>
                <a:effectLst/>
              </a:rPr>
              <a:t>ChatGPT</a:t>
            </a:r>
            <a:r>
              <a:rPr lang="en-GB" sz="2800" b="0" i="0" dirty="0">
                <a:solidFill>
                  <a:srgbClr val="333333"/>
                </a:solidFill>
                <a:effectLst/>
              </a:rPr>
              <a:t> into their projects, to what extent do they modify this code prior to use?</a:t>
            </a:r>
          </a:p>
          <a:p>
            <a:pPr marL="914400" lvl="1" indent="-457200">
              <a:buFont typeface="Arial" panose="020B0604020202020204" pitchFamily="34" charset="0"/>
              <a:buChar char="•"/>
            </a:pPr>
            <a:r>
              <a:rPr lang="en-US" sz="2200" dirty="0"/>
              <a:t>We carried out an investigation of  108 Pull requests from 83 repositories. </a:t>
            </a:r>
          </a:p>
          <a:p>
            <a:pPr marL="914400" lvl="1" indent="-457200">
              <a:buFont typeface="Arial" panose="020B0604020202020204" pitchFamily="34" charset="0"/>
              <a:buChar char="•"/>
            </a:pPr>
            <a:r>
              <a:rPr lang="en-US" sz="2200" dirty="0"/>
              <a:t>All the 83 repositories are from real software engineering projects since we filtered out experimental projects</a:t>
            </a:r>
            <a:endParaRPr lang="en-GB" sz="2200" b="0" i="0" dirty="0">
              <a:solidFill>
                <a:srgbClr val="333333"/>
              </a:solidFill>
              <a:effectLst/>
            </a:endParaRPr>
          </a:p>
        </p:txBody>
      </p:sp>
      <p:sp>
        <p:nvSpPr>
          <p:cNvPr id="4125" name="TextBox 4124">
            <a:extLst>
              <a:ext uri="{FF2B5EF4-FFF2-40B4-BE49-F238E27FC236}">
                <a16:creationId xmlns:a16="http://schemas.microsoft.com/office/drawing/2014/main" id="{387BFD47-D70B-FCE9-14B9-9CCA8CC36BDB}"/>
              </a:ext>
            </a:extLst>
          </p:cNvPr>
          <p:cNvSpPr txBox="1"/>
          <p:nvPr/>
        </p:nvSpPr>
        <p:spPr>
          <a:xfrm>
            <a:off x="5113349" y="2822689"/>
            <a:ext cx="3545180" cy="523220"/>
          </a:xfrm>
          <a:prstGeom prst="rect">
            <a:avLst/>
          </a:prstGeom>
          <a:noFill/>
        </p:spPr>
        <p:txBody>
          <a:bodyPr wrap="square" rtlCol="0">
            <a:spAutoFit/>
          </a:bodyPr>
          <a:lstStyle/>
          <a:p>
            <a:r>
              <a:rPr lang="en-US" sz="2800" dirty="0"/>
              <a:t>Method Illustration</a:t>
            </a:r>
          </a:p>
        </p:txBody>
      </p:sp>
      <p:grpSp>
        <p:nvGrpSpPr>
          <p:cNvPr id="4140" name="Group 4139">
            <a:extLst>
              <a:ext uri="{FF2B5EF4-FFF2-40B4-BE49-F238E27FC236}">
                <a16:creationId xmlns:a16="http://schemas.microsoft.com/office/drawing/2014/main" id="{E186DF58-8F20-82EC-F23C-4FAA745B7DEB}"/>
              </a:ext>
            </a:extLst>
          </p:cNvPr>
          <p:cNvGrpSpPr/>
          <p:nvPr/>
        </p:nvGrpSpPr>
        <p:grpSpPr>
          <a:xfrm>
            <a:off x="7553200" y="3193750"/>
            <a:ext cx="3877074" cy="2282494"/>
            <a:chOff x="7553200" y="3578759"/>
            <a:chExt cx="3877074" cy="2282494"/>
          </a:xfrm>
        </p:grpSpPr>
        <p:grpSp>
          <p:nvGrpSpPr>
            <p:cNvPr id="4130" name="Group 4129">
              <a:extLst>
                <a:ext uri="{FF2B5EF4-FFF2-40B4-BE49-F238E27FC236}">
                  <a16:creationId xmlns:a16="http://schemas.microsoft.com/office/drawing/2014/main" id="{68B6ECBC-A401-A686-745E-B43727C2CCA4}"/>
                </a:ext>
              </a:extLst>
            </p:cNvPr>
            <p:cNvGrpSpPr/>
            <p:nvPr/>
          </p:nvGrpSpPr>
          <p:grpSpPr>
            <a:xfrm>
              <a:off x="8658529" y="3578759"/>
              <a:ext cx="2771745" cy="2198480"/>
              <a:chOff x="8658529" y="3578759"/>
              <a:chExt cx="2771745" cy="2198480"/>
            </a:xfrm>
          </p:grpSpPr>
          <p:grpSp>
            <p:nvGrpSpPr>
              <p:cNvPr id="4126" name="Group 4125">
                <a:extLst>
                  <a:ext uri="{FF2B5EF4-FFF2-40B4-BE49-F238E27FC236}">
                    <a16:creationId xmlns:a16="http://schemas.microsoft.com/office/drawing/2014/main" id="{377804BC-7976-4880-D608-1CCA7A06217B}"/>
                  </a:ext>
                </a:extLst>
              </p:cNvPr>
              <p:cNvGrpSpPr/>
              <p:nvPr/>
            </p:nvGrpSpPr>
            <p:grpSpPr>
              <a:xfrm>
                <a:off x="8658529" y="3578759"/>
                <a:ext cx="2771745" cy="1086944"/>
                <a:chOff x="8050864" y="2490005"/>
                <a:chExt cx="3148129" cy="1083631"/>
              </a:xfrm>
            </p:grpSpPr>
            <p:pic>
              <p:nvPicPr>
                <p:cNvPr id="4127" name="Picture 2" descr="Clone icon simple line element from biotechnology Vector Image">
                  <a:extLst>
                    <a:ext uri="{FF2B5EF4-FFF2-40B4-BE49-F238E27FC236}">
                      <a16:creationId xmlns:a16="http://schemas.microsoft.com/office/drawing/2014/main" id="{F9F196B2-E3B8-44E1-510B-34ABB5B4862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7115" t="27801" r="16553" b="46809"/>
                <a:stretch/>
              </p:blipFill>
              <p:spPr bwMode="auto">
                <a:xfrm>
                  <a:off x="8632294" y="2852619"/>
                  <a:ext cx="1744135" cy="721017"/>
                </a:xfrm>
                <a:prstGeom prst="rect">
                  <a:avLst/>
                </a:prstGeom>
                <a:noFill/>
                <a:extLst>
                  <a:ext uri="{909E8E84-426E-40DD-AFC4-6F175D3DCCD1}">
                    <a14:hiddenFill xmlns:a14="http://schemas.microsoft.com/office/drawing/2010/main">
                      <a:solidFill>
                        <a:srgbClr val="FFFFFF"/>
                      </a:solidFill>
                    </a14:hiddenFill>
                  </a:ext>
                </a:extLst>
              </p:spPr>
            </p:pic>
            <p:sp>
              <p:nvSpPr>
                <p:cNvPr id="4128" name="TextBox 4127">
                  <a:extLst>
                    <a:ext uri="{FF2B5EF4-FFF2-40B4-BE49-F238E27FC236}">
                      <a16:creationId xmlns:a16="http://schemas.microsoft.com/office/drawing/2014/main" id="{6E4F01C8-36FB-B139-9F89-624DAE7BDC3E}"/>
                    </a:ext>
                  </a:extLst>
                </p:cNvPr>
                <p:cNvSpPr txBox="1"/>
                <p:nvPr/>
              </p:nvSpPr>
              <p:spPr>
                <a:xfrm>
                  <a:off x="8050864" y="2490005"/>
                  <a:ext cx="3148129" cy="400110"/>
                </a:xfrm>
                <a:prstGeom prst="rect">
                  <a:avLst/>
                </a:prstGeom>
                <a:noFill/>
              </p:spPr>
              <p:txBody>
                <a:bodyPr wrap="square" rtlCol="0">
                  <a:spAutoFit/>
                </a:bodyPr>
                <a:lstStyle/>
                <a:p>
                  <a:pPr algn="ctr"/>
                  <a:r>
                    <a:rPr lang="en-GB" sz="2000" b="1" dirty="0"/>
                    <a:t>c</a:t>
                  </a:r>
                  <a:r>
                    <a:rPr lang="en-BE" sz="2000" b="1" dirty="0"/>
                    <a:t>lone detection tool </a:t>
                  </a:r>
                </a:p>
              </p:txBody>
            </p:sp>
          </p:grpSp>
          <p:pic>
            <p:nvPicPr>
              <p:cNvPr id="4129" name="Picture 10" descr="Comparison - Free miscellaneous icons">
                <a:extLst>
                  <a:ext uri="{FF2B5EF4-FFF2-40B4-BE49-F238E27FC236}">
                    <a16:creationId xmlns:a16="http://schemas.microsoft.com/office/drawing/2014/main" id="{C19C1926-BB13-0F79-00F5-65401ED997F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82934" y="4719626"/>
                <a:ext cx="1057613" cy="1057613"/>
              </a:xfrm>
              <a:prstGeom prst="rect">
                <a:avLst/>
              </a:prstGeom>
              <a:noFill/>
              <a:extLst>
                <a:ext uri="{909E8E84-426E-40DD-AFC4-6F175D3DCCD1}">
                  <a14:hiddenFill xmlns:a14="http://schemas.microsoft.com/office/drawing/2010/main">
                    <a:solidFill>
                      <a:srgbClr val="FFFFFF"/>
                    </a:solidFill>
                  </a14:hiddenFill>
                </a:ext>
              </a:extLst>
            </p:spPr>
          </p:pic>
        </p:grpSp>
        <p:sp>
          <p:nvSpPr>
            <p:cNvPr id="4131" name="Left Arrow 4130">
              <a:extLst>
                <a:ext uri="{FF2B5EF4-FFF2-40B4-BE49-F238E27FC236}">
                  <a16:creationId xmlns:a16="http://schemas.microsoft.com/office/drawing/2014/main" id="{693B3B0D-E1C9-F073-9729-0DC9B399AB56}"/>
                </a:ext>
              </a:extLst>
            </p:cNvPr>
            <p:cNvSpPr/>
            <p:nvPr/>
          </p:nvSpPr>
          <p:spPr>
            <a:xfrm rot="11338714">
              <a:off x="7574205" y="4821713"/>
              <a:ext cx="1550423" cy="224066"/>
            </a:xfrm>
            <a:prstGeom prst="lef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2" name="Left Arrow 4131">
              <a:extLst>
                <a:ext uri="{FF2B5EF4-FFF2-40B4-BE49-F238E27FC236}">
                  <a16:creationId xmlns:a16="http://schemas.microsoft.com/office/drawing/2014/main" id="{D72461E2-7BD1-3206-CD5F-1E95BA743A32}"/>
                </a:ext>
              </a:extLst>
            </p:cNvPr>
            <p:cNvSpPr/>
            <p:nvPr/>
          </p:nvSpPr>
          <p:spPr>
            <a:xfrm rot="9563949">
              <a:off x="7553200" y="5637187"/>
              <a:ext cx="1550423" cy="224066"/>
            </a:xfrm>
            <a:prstGeom prst="lef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39" name="Group 4138">
            <a:extLst>
              <a:ext uri="{FF2B5EF4-FFF2-40B4-BE49-F238E27FC236}">
                <a16:creationId xmlns:a16="http://schemas.microsoft.com/office/drawing/2014/main" id="{7BC9B526-598E-C650-3544-5AE45FBECB7F}"/>
              </a:ext>
            </a:extLst>
          </p:cNvPr>
          <p:cNvGrpSpPr/>
          <p:nvPr/>
        </p:nvGrpSpPr>
        <p:grpSpPr>
          <a:xfrm>
            <a:off x="8658529" y="5299466"/>
            <a:ext cx="2639432" cy="1032949"/>
            <a:chOff x="8658529" y="5684475"/>
            <a:chExt cx="2639432" cy="1032949"/>
          </a:xfrm>
        </p:grpSpPr>
        <p:pic>
          <p:nvPicPr>
            <p:cNvPr id="4135" name="Picture 4134" descr="A black and white text box&#10;&#10;Description automatically generated">
              <a:extLst>
                <a:ext uri="{FF2B5EF4-FFF2-40B4-BE49-F238E27FC236}">
                  <a16:creationId xmlns:a16="http://schemas.microsoft.com/office/drawing/2014/main" id="{C392B663-39EE-5362-FD04-25B6C02AAA71}"/>
                </a:ext>
              </a:extLst>
            </p:cNvPr>
            <p:cNvPicPr>
              <a:picLocks noChangeAspect="1"/>
            </p:cNvPicPr>
            <p:nvPr/>
          </p:nvPicPr>
          <p:blipFill>
            <a:blip r:embed="rId4"/>
            <a:stretch>
              <a:fillRect/>
            </a:stretch>
          </p:blipFill>
          <p:spPr>
            <a:xfrm>
              <a:off x="9072131" y="5831162"/>
              <a:ext cx="579911" cy="579911"/>
            </a:xfrm>
            <a:prstGeom prst="rect">
              <a:avLst/>
            </a:prstGeom>
          </p:spPr>
        </p:pic>
        <p:pic>
          <p:nvPicPr>
            <p:cNvPr id="4136" name="Picture 4135" descr="A paper with lines and text&#10;&#10;Description automatically generated with medium confidence">
              <a:extLst>
                <a:ext uri="{FF2B5EF4-FFF2-40B4-BE49-F238E27FC236}">
                  <a16:creationId xmlns:a16="http://schemas.microsoft.com/office/drawing/2014/main" id="{D09878FB-2EFB-1B22-110E-E30B4449F847}"/>
                </a:ext>
              </a:extLst>
            </p:cNvPr>
            <p:cNvPicPr>
              <a:picLocks noChangeAspect="1"/>
            </p:cNvPicPr>
            <p:nvPr/>
          </p:nvPicPr>
          <p:blipFill>
            <a:blip r:embed="rId7"/>
            <a:stretch>
              <a:fillRect/>
            </a:stretch>
          </p:blipFill>
          <p:spPr>
            <a:xfrm>
              <a:off x="10444633" y="5684475"/>
              <a:ext cx="561973" cy="765096"/>
            </a:xfrm>
            <a:prstGeom prst="rect">
              <a:avLst/>
            </a:prstGeom>
          </p:spPr>
        </p:pic>
        <p:sp>
          <p:nvSpPr>
            <p:cNvPr id="4137" name="TextBox 4136">
              <a:extLst>
                <a:ext uri="{FF2B5EF4-FFF2-40B4-BE49-F238E27FC236}">
                  <a16:creationId xmlns:a16="http://schemas.microsoft.com/office/drawing/2014/main" id="{1B7DC145-D378-331C-EB9D-06C73961B513}"/>
                </a:ext>
              </a:extLst>
            </p:cNvPr>
            <p:cNvSpPr txBox="1"/>
            <p:nvPr/>
          </p:nvSpPr>
          <p:spPr>
            <a:xfrm>
              <a:off x="10240348" y="6412382"/>
              <a:ext cx="1057613" cy="276999"/>
            </a:xfrm>
            <a:prstGeom prst="rect">
              <a:avLst/>
            </a:prstGeom>
            <a:noFill/>
          </p:spPr>
          <p:txBody>
            <a:bodyPr wrap="square" rtlCol="0">
              <a:spAutoFit/>
            </a:bodyPr>
            <a:lstStyle/>
            <a:p>
              <a:r>
                <a:rPr lang="en-US" sz="1200" dirty="0"/>
                <a:t>Patch Applied</a:t>
              </a:r>
            </a:p>
          </p:txBody>
        </p:sp>
        <p:sp>
          <p:nvSpPr>
            <p:cNvPr id="4138" name="TextBox 4137">
              <a:extLst>
                <a:ext uri="{FF2B5EF4-FFF2-40B4-BE49-F238E27FC236}">
                  <a16:creationId xmlns:a16="http://schemas.microsoft.com/office/drawing/2014/main" id="{3943A777-89F5-3A97-7273-0EF32C43B5B6}"/>
                </a:ext>
              </a:extLst>
            </p:cNvPr>
            <p:cNvSpPr txBox="1"/>
            <p:nvPr/>
          </p:nvSpPr>
          <p:spPr>
            <a:xfrm>
              <a:off x="8658529" y="6440425"/>
              <a:ext cx="1333609" cy="276999"/>
            </a:xfrm>
            <a:prstGeom prst="rect">
              <a:avLst/>
            </a:prstGeom>
            <a:noFill/>
          </p:spPr>
          <p:txBody>
            <a:bodyPr wrap="square" rtlCol="0">
              <a:spAutoFit/>
            </a:bodyPr>
            <a:lstStyle/>
            <a:p>
              <a:r>
                <a:rPr lang="en-US" sz="1200" dirty="0"/>
                <a:t>Patch not Applied</a:t>
              </a:r>
            </a:p>
          </p:txBody>
        </p:sp>
      </p:grpSp>
    </p:spTree>
    <p:extLst>
      <p:ext uri="{BB962C8B-B14F-4D97-AF65-F5344CB8AC3E}">
        <p14:creationId xmlns:p14="http://schemas.microsoft.com/office/powerpoint/2010/main" val="269363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4123"/>
                                        </p:tgtEl>
                                        <p:attrNameLst>
                                          <p:attrName>style.visibility</p:attrName>
                                        </p:attrNameLst>
                                      </p:cBhvr>
                                      <p:to>
                                        <p:strVal val="visible"/>
                                      </p:to>
                                    </p:set>
                                    <p:animEffect transition="in" filter="dissolve">
                                      <p:cBhvr>
                                        <p:cTn id="19" dur="500"/>
                                        <p:tgtEl>
                                          <p:spTgt spid="412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10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1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11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112"/>
                                        </p:tgtEl>
                                        <p:attrNameLst>
                                          <p:attrName>style.visibility</p:attrName>
                                        </p:attrNameLst>
                                      </p:cBhvr>
                                      <p:to>
                                        <p:strVal val="visible"/>
                                      </p:to>
                                    </p:set>
                                    <p:animEffect transition="in" filter="dissolve">
                                      <p:cBhvr>
                                        <p:cTn id="36" dur="500"/>
                                        <p:tgtEl>
                                          <p:spTgt spid="4112"/>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4140"/>
                                        </p:tgtEl>
                                        <p:attrNameLst>
                                          <p:attrName>style.visibility</p:attrName>
                                        </p:attrNameLst>
                                      </p:cBhvr>
                                      <p:to>
                                        <p:strVal val="visible"/>
                                      </p:to>
                                    </p:set>
                                    <p:animEffect transition="in" filter="dissolve">
                                      <p:cBhvr>
                                        <p:cTn id="41" dur="500"/>
                                        <p:tgtEl>
                                          <p:spTgt spid="414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4139"/>
                                        </p:tgtEl>
                                        <p:attrNameLst>
                                          <p:attrName>style.visibility</p:attrName>
                                        </p:attrNameLst>
                                      </p:cBhvr>
                                      <p:to>
                                        <p:strVal val="visible"/>
                                      </p:to>
                                    </p:set>
                                    <p:animEffect transition="in" filter="dissolve">
                                      <p:cBhvr>
                                        <p:cTn id="46" dur="500"/>
                                        <p:tgtEl>
                                          <p:spTgt spid="4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FCC1F-7095-1520-8C30-161C693F31E2}"/>
              </a:ext>
            </a:extLst>
          </p:cNvPr>
          <p:cNvSpPr>
            <a:spLocks noGrp="1"/>
          </p:cNvSpPr>
          <p:nvPr>
            <p:ph type="title"/>
          </p:nvPr>
        </p:nvSpPr>
        <p:spPr>
          <a:xfrm>
            <a:off x="838200" y="0"/>
            <a:ext cx="10515600" cy="1325563"/>
          </a:xfrm>
        </p:spPr>
        <p:txBody>
          <a:bodyPr/>
          <a:lstStyle/>
          <a:p>
            <a:r>
              <a:rPr lang="en-US" dirty="0"/>
              <a:t>Results</a:t>
            </a:r>
          </a:p>
        </p:txBody>
      </p:sp>
      <p:pic>
        <p:nvPicPr>
          <p:cNvPr id="2050" name="Picture 2">
            <a:extLst>
              <a:ext uri="{FF2B5EF4-FFF2-40B4-BE49-F238E27FC236}">
                <a16:creationId xmlns:a16="http://schemas.microsoft.com/office/drawing/2014/main" id="{237D6BFF-9254-C6FE-F02D-549302EE2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133" y="953418"/>
            <a:ext cx="7269733" cy="49511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D86C605-6B64-E9EF-C76F-BEF6E844BB9B}"/>
              </a:ext>
            </a:extLst>
          </p:cNvPr>
          <p:cNvSpPr txBox="1"/>
          <p:nvPr/>
        </p:nvSpPr>
        <p:spPr>
          <a:xfrm>
            <a:off x="2050050" y="5904582"/>
            <a:ext cx="8852452" cy="707886"/>
          </a:xfrm>
          <a:prstGeom prst="rect">
            <a:avLst/>
          </a:prstGeom>
          <a:noFill/>
        </p:spPr>
        <p:txBody>
          <a:bodyPr wrap="square">
            <a:spAutoFit/>
          </a:bodyPr>
          <a:lstStyle/>
          <a:p>
            <a:r>
              <a:rPr lang="en-GB" sz="2000" b="0" i="0" dirty="0">
                <a:solidFill>
                  <a:schemeClr val="tx1">
                    <a:lumMod val="75000"/>
                    <a:lumOff val="25000"/>
                  </a:schemeClr>
                </a:solidFill>
                <a:effectLst/>
                <a:latin typeface="gg sans"/>
              </a:rPr>
              <a:t>CC: Cannot Classify - The programming language is not supported by our tool. </a:t>
            </a:r>
          </a:p>
          <a:p>
            <a:r>
              <a:rPr lang="en-GB" sz="2000" b="0" i="0" dirty="0">
                <a:solidFill>
                  <a:schemeClr val="tx1">
                    <a:lumMod val="75000"/>
                    <a:lumOff val="25000"/>
                  </a:schemeClr>
                </a:solidFill>
                <a:effectLst/>
                <a:latin typeface="gg sans"/>
              </a:rPr>
              <a:t>NE: The developer used </a:t>
            </a:r>
            <a:r>
              <a:rPr lang="en-GB" sz="2000" b="0" i="0" dirty="0" err="1">
                <a:solidFill>
                  <a:schemeClr val="tx1">
                    <a:lumMod val="75000"/>
                    <a:lumOff val="25000"/>
                  </a:schemeClr>
                </a:solidFill>
                <a:effectLst/>
                <a:latin typeface="gg sans"/>
              </a:rPr>
              <a:t>ChatGPT</a:t>
            </a:r>
            <a:r>
              <a:rPr lang="en-GB" sz="2000" b="0" i="0" dirty="0">
                <a:solidFill>
                  <a:schemeClr val="tx1">
                    <a:lumMod val="75000"/>
                    <a:lumOff val="25000"/>
                  </a:schemeClr>
                </a:solidFill>
                <a:effectLst/>
                <a:latin typeface="gg sans"/>
              </a:rPr>
              <a:t> but no code snippet was suggested by </a:t>
            </a:r>
            <a:r>
              <a:rPr lang="en-GB" sz="2000" b="0" i="0" dirty="0" err="1">
                <a:solidFill>
                  <a:schemeClr val="tx1">
                    <a:lumMod val="75000"/>
                    <a:lumOff val="25000"/>
                  </a:schemeClr>
                </a:solidFill>
                <a:effectLst/>
                <a:latin typeface="gg sans"/>
              </a:rPr>
              <a:t>ChatGPT</a:t>
            </a:r>
            <a:r>
              <a:rPr lang="en-GB" sz="2000" b="0" i="0" dirty="0">
                <a:solidFill>
                  <a:schemeClr val="tx1">
                    <a:lumMod val="75000"/>
                    <a:lumOff val="25000"/>
                  </a:schemeClr>
                </a:solidFill>
                <a:effectLst/>
                <a:latin typeface="gg sans"/>
              </a:rPr>
              <a:t>.</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1017705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8C4A-972F-C1EB-5456-6AAAE2C4A7AD}"/>
              </a:ext>
            </a:extLst>
          </p:cNvPr>
          <p:cNvSpPr>
            <a:spLocks noGrp="1"/>
          </p:cNvSpPr>
          <p:nvPr>
            <p:ph type="title"/>
          </p:nvPr>
        </p:nvSpPr>
        <p:spPr>
          <a:xfrm>
            <a:off x="838200" y="260625"/>
            <a:ext cx="10515600" cy="840823"/>
          </a:xfrm>
        </p:spPr>
        <p:txBody>
          <a:bodyPr/>
          <a:lstStyle/>
          <a:p>
            <a:r>
              <a:rPr lang="en-US" dirty="0"/>
              <a:t>Ownership of AI generated code</a:t>
            </a:r>
          </a:p>
        </p:txBody>
      </p:sp>
      <p:pic>
        <p:nvPicPr>
          <p:cNvPr id="5" name="Picture 4" descr="A screenshot of a computer&#10;&#10;Description automatically generated">
            <a:extLst>
              <a:ext uri="{FF2B5EF4-FFF2-40B4-BE49-F238E27FC236}">
                <a16:creationId xmlns:a16="http://schemas.microsoft.com/office/drawing/2014/main" id="{A6097E42-0606-A6C3-2C35-B5E9187F2339}"/>
              </a:ext>
            </a:extLst>
          </p:cNvPr>
          <p:cNvPicPr>
            <a:picLocks noChangeAspect="1"/>
          </p:cNvPicPr>
          <p:nvPr/>
        </p:nvPicPr>
        <p:blipFill>
          <a:blip r:embed="rId2"/>
          <a:stretch>
            <a:fillRect/>
          </a:stretch>
        </p:blipFill>
        <p:spPr>
          <a:xfrm>
            <a:off x="690769" y="1267882"/>
            <a:ext cx="5664200" cy="2184400"/>
          </a:xfrm>
          <a:prstGeom prst="rect">
            <a:avLst/>
          </a:prstGeom>
          <a:ln>
            <a:solidFill>
              <a:schemeClr val="tx1"/>
            </a:solidFill>
          </a:ln>
        </p:spPr>
      </p:pic>
      <p:sp>
        <p:nvSpPr>
          <p:cNvPr id="7" name="TextBox 6">
            <a:extLst>
              <a:ext uri="{FF2B5EF4-FFF2-40B4-BE49-F238E27FC236}">
                <a16:creationId xmlns:a16="http://schemas.microsoft.com/office/drawing/2014/main" id="{AF00E492-1565-1E1B-359C-4C171A520ADF}"/>
              </a:ext>
            </a:extLst>
          </p:cNvPr>
          <p:cNvSpPr txBox="1"/>
          <p:nvPr/>
        </p:nvSpPr>
        <p:spPr>
          <a:xfrm>
            <a:off x="690769" y="3547532"/>
            <a:ext cx="3446669" cy="285575"/>
          </a:xfrm>
          <a:prstGeom prst="rect">
            <a:avLst/>
          </a:prstGeom>
          <a:noFill/>
        </p:spPr>
        <p:txBody>
          <a:bodyPr wrap="square">
            <a:spAutoFit/>
          </a:bodyPr>
          <a:lstStyle/>
          <a:p>
            <a:r>
              <a:rPr lang="en-US" sz="1200" dirty="0"/>
              <a:t>https://</a:t>
            </a:r>
            <a:r>
              <a:rPr lang="en-US" sz="1200" dirty="0" err="1"/>
              <a:t>github.com</a:t>
            </a:r>
            <a:r>
              <a:rPr lang="en-US" sz="1200" dirty="0"/>
              <a:t>/</a:t>
            </a:r>
            <a:r>
              <a:rPr lang="en-US" sz="1200" dirty="0" err="1"/>
              <a:t>fufexan</a:t>
            </a:r>
            <a:r>
              <a:rPr lang="en-US" sz="1200" dirty="0"/>
              <a:t>/nix-gaming/</a:t>
            </a:r>
            <a:r>
              <a:rPr lang="en-US" sz="1200" b="1" dirty="0"/>
              <a:t>pull</a:t>
            </a:r>
            <a:r>
              <a:rPr lang="en-US" sz="1200" dirty="0"/>
              <a:t>/73</a:t>
            </a:r>
          </a:p>
        </p:txBody>
      </p:sp>
      <p:pic>
        <p:nvPicPr>
          <p:cNvPr id="9" name="Picture 8" descr="A screenshot of a chat&#10;&#10;Description automatically generated">
            <a:extLst>
              <a:ext uri="{FF2B5EF4-FFF2-40B4-BE49-F238E27FC236}">
                <a16:creationId xmlns:a16="http://schemas.microsoft.com/office/drawing/2014/main" id="{E5444D35-2DBE-7732-AB4E-41B3309864C4}"/>
              </a:ext>
            </a:extLst>
          </p:cNvPr>
          <p:cNvPicPr>
            <a:picLocks noChangeAspect="1"/>
          </p:cNvPicPr>
          <p:nvPr/>
        </p:nvPicPr>
        <p:blipFill>
          <a:blip r:embed="rId3"/>
          <a:stretch>
            <a:fillRect/>
          </a:stretch>
        </p:blipFill>
        <p:spPr>
          <a:xfrm>
            <a:off x="482048" y="4110106"/>
            <a:ext cx="5872921" cy="2205294"/>
          </a:xfrm>
          <a:prstGeom prst="rect">
            <a:avLst/>
          </a:prstGeom>
          <a:ln>
            <a:solidFill>
              <a:schemeClr val="tx1"/>
            </a:solidFill>
          </a:ln>
        </p:spPr>
      </p:pic>
      <p:sp>
        <p:nvSpPr>
          <p:cNvPr id="11" name="TextBox 10">
            <a:extLst>
              <a:ext uri="{FF2B5EF4-FFF2-40B4-BE49-F238E27FC236}">
                <a16:creationId xmlns:a16="http://schemas.microsoft.com/office/drawing/2014/main" id="{CD31FA6C-2167-3B03-B566-80858600AD7B}"/>
              </a:ext>
            </a:extLst>
          </p:cNvPr>
          <p:cNvSpPr txBox="1"/>
          <p:nvPr/>
        </p:nvSpPr>
        <p:spPr>
          <a:xfrm>
            <a:off x="838200" y="6485006"/>
            <a:ext cx="3972339" cy="276999"/>
          </a:xfrm>
          <a:prstGeom prst="rect">
            <a:avLst/>
          </a:prstGeom>
          <a:noFill/>
        </p:spPr>
        <p:txBody>
          <a:bodyPr wrap="square">
            <a:spAutoFit/>
          </a:bodyPr>
          <a:lstStyle/>
          <a:p>
            <a:r>
              <a:rPr lang="en-US" sz="1200" dirty="0"/>
              <a:t>https://</a:t>
            </a:r>
            <a:r>
              <a:rPr lang="en-US" sz="1200" dirty="0" err="1"/>
              <a:t>github.com</a:t>
            </a:r>
            <a:r>
              <a:rPr lang="en-US" sz="1200" dirty="0"/>
              <a:t>/</a:t>
            </a:r>
            <a:r>
              <a:rPr lang="en-US" sz="1200" dirty="0" err="1"/>
              <a:t>danielgross</a:t>
            </a:r>
            <a:r>
              <a:rPr lang="en-US" sz="1200" dirty="0"/>
              <a:t>/</a:t>
            </a:r>
            <a:r>
              <a:rPr lang="en-US" sz="1200" dirty="0" err="1"/>
              <a:t>whatsapp-gpt</a:t>
            </a:r>
            <a:r>
              <a:rPr lang="en-US" sz="1200" dirty="0"/>
              <a:t>/</a:t>
            </a:r>
            <a:r>
              <a:rPr lang="en-US" sz="1200" b="1" dirty="0"/>
              <a:t>issues</a:t>
            </a:r>
            <a:r>
              <a:rPr lang="en-US" sz="1200" dirty="0"/>
              <a:t>/68</a:t>
            </a:r>
          </a:p>
        </p:txBody>
      </p:sp>
      <p:sp>
        <p:nvSpPr>
          <p:cNvPr id="13" name="TextBox 12">
            <a:extLst>
              <a:ext uri="{FF2B5EF4-FFF2-40B4-BE49-F238E27FC236}">
                <a16:creationId xmlns:a16="http://schemas.microsoft.com/office/drawing/2014/main" id="{A2195758-C961-00BD-B1C9-77884B2FC51D}"/>
              </a:ext>
            </a:extLst>
          </p:cNvPr>
          <p:cNvSpPr txBox="1"/>
          <p:nvPr/>
        </p:nvSpPr>
        <p:spPr>
          <a:xfrm>
            <a:off x="6586330" y="2828835"/>
            <a:ext cx="5115339" cy="1200329"/>
          </a:xfrm>
          <a:prstGeom prst="rect">
            <a:avLst/>
          </a:prstGeom>
          <a:noFill/>
          <a:ln w="28575">
            <a:solidFill>
              <a:srgbClr val="0000EA"/>
            </a:solidFill>
          </a:ln>
        </p:spPr>
        <p:txBody>
          <a:bodyPr wrap="square">
            <a:spAutoFit/>
          </a:bodyPr>
          <a:lstStyle/>
          <a:p>
            <a:r>
              <a:rPr lang="en-US" dirty="0"/>
              <a:t>These two cases are are representative of those instances in which the contributor explicitly states to be unsure about what was accomplished using </a:t>
            </a:r>
            <a:r>
              <a:rPr lang="en-US" dirty="0" err="1"/>
              <a:t>ChatGPT</a:t>
            </a:r>
            <a:r>
              <a:rPr lang="en-US" dirty="0"/>
              <a:t>.</a:t>
            </a:r>
          </a:p>
        </p:txBody>
      </p:sp>
      <p:sp>
        <p:nvSpPr>
          <p:cNvPr id="14" name="Rounded Rectangle 13">
            <a:extLst>
              <a:ext uri="{FF2B5EF4-FFF2-40B4-BE49-F238E27FC236}">
                <a16:creationId xmlns:a16="http://schemas.microsoft.com/office/drawing/2014/main" id="{0D4E399C-A841-8417-04F8-1D3EE16277CA}"/>
              </a:ext>
            </a:extLst>
          </p:cNvPr>
          <p:cNvSpPr/>
          <p:nvPr/>
        </p:nvSpPr>
        <p:spPr>
          <a:xfrm>
            <a:off x="1186069" y="2703443"/>
            <a:ext cx="2034209" cy="172279"/>
          </a:xfrm>
          <a:prstGeom prst="roundRect">
            <a:avLst/>
          </a:prstGeom>
          <a:noFill/>
          <a:ln w="19050">
            <a:solidFill>
              <a:srgbClr val="0000E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2A6D2E27-EA80-3B86-C2D4-EC89EE0D3B28}"/>
              </a:ext>
            </a:extLst>
          </p:cNvPr>
          <p:cNvSpPr/>
          <p:nvPr/>
        </p:nvSpPr>
        <p:spPr>
          <a:xfrm>
            <a:off x="1186069" y="3270533"/>
            <a:ext cx="1729409" cy="181749"/>
          </a:xfrm>
          <a:prstGeom prst="roundRect">
            <a:avLst/>
          </a:prstGeom>
          <a:noFill/>
          <a:ln w="19050">
            <a:solidFill>
              <a:srgbClr val="0000E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9712E272-DC21-258B-C21A-76B2E05C1CF7}"/>
              </a:ext>
            </a:extLst>
          </p:cNvPr>
          <p:cNvSpPr/>
          <p:nvPr/>
        </p:nvSpPr>
        <p:spPr>
          <a:xfrm>
            <a:off x="1186069" y="5563614"/>
            <a:ext cx="3955773" cy="187830"/>
          </a:xfrm>
          <a:prstGeom prst="roundRect">
            <a:avLst/>
          </a:prstGeom>
          <a:noFill/>
          <a:ln w="19050">
            <a:solidFill>
              <a:srgbClr val="0000E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95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8C4A-972F-C1EB-5456-6AAAE2C4A7AD}"/>
              </a:ext>
            </a:extLst>
          </p:cNvPr>
          <p:cNvSpPr>
            <a:spLocks noGrp="1"/>
          </p:cNvSpPr>
          <p:nvPr>
            <p:ph type="title"/>
          </p:nvPr>
        </p:nvSpPr>
        <p:spPr>
          <a:xfrm>
            <a:off x="838200" y="260625"/>
            <a:ext cx="10515600" cy="840823"/>
          </a:xfrm>
        </p:spPr>
        <p:txBody>
          <a:bodyPr/>
          <a:lstStyle/>
          <a:p>
            <a:r>
              <a:rPr lang="en-US" dirty="0"/>
              <a:t>Ownership of AI generated code</a:t>
            </a:r>
          </a:p>
        </p:txBody>
      </p:sp>
      <p:pic>
        <p:nvPicPr>
          <p:cNvPr id="4" name="Picture 3" descr="A screenshot of a computer&#10;&#10;Description automatically generated">
            <a:extLst>
              <a:ext uri="{FF2B5EF4-FFF2-40B4-BE49-F238E27FC236}">
                <a16:creationId xmlns:a16="http://schemas.microsoft.com/office/drawing/2014/main" id="{120DB418-2002-706E-6883-33135DDA644D}"/>
              </a:ext>
            </a:extLst>
          </p:cNvPr>
          <p:cNvPicPr>
            <a:picLocks noChangeAspect="1"/>
          </p:cNvPicPr>
          <p:nvPr/>
        </p:nvPicPr>
        <p:blipFill>
          <a:blip r:embed="rId3"/>
          <a:stretch>
            <a:fillRect/>
          </a:stretch>
        </p:blipFill>
        <p:spPr>
          <a:xfrm>
            <a:off x="326334" y="1151143"/>
            <a:ext cx="5422580" cy="3251201"/>
          </a:xfrm>
          <a:prstGeom prst="rect">
            <a:avLst/>
          </a:prstGeom>
          <a:ln>
            <a:solidFill>
              <a:schemeClr val="tx1"/>
            </a:solidFill>
          </a:ln>
        </p:spPr>
      </p:pic>
      <p:pic>
        <p:nvPicPr>
          <p:cNvPr id="8" name="Picture 7" descr="A screenshot of a chat&#10;&#10;Description automatically generated">
            <a:extLst>
              <a:ext uri="{FF2B5EF4-FFF2-40B4-BE49-F238E27FC236}">
                <a16:creationId xmlns:a16="http://schemas.microsoft.com/office/drawing/2014/main" id="{627E5A9C-F106-A1CD-B9C7-1FCB2F8B5760}"/>
              </a:ext>
            </a:extLst>
          </p:cNvPr>
          <p:cNvPicPr>
            <a:picLocks noChangeAspect="1"/>
          </p:cNvPicPr>
          <p:nvPr/>
        </p:nvPicPr>
        <p:blipFill>
          <a:blip r:embed="rId4"/>
          <a:stretch>
            <a:fillRect/>
          </a:stretch>
        </p:blipFill>
        <p:spPr>
          <a:xfrm>
            <a:off x="6096000" y="1336260"/>
            <a:ext cx="5913065" cy="3089275"/>
          </a:xfrm>
          <a:prstGeom prst="rect">
            <a:avLst/>
          </a:prstGeom>
          <a:ln>
            <a:solidFill>
              <a:schemeClr val="tx1"/>
            </a:solidFill>
          </a:ln>
        </p:spPr>
      </p:pic>
      <p:sp>
        <p:nvSpPr>
          <p:cNvPr id="10" name="Rounded Rectangle 9">
            <a:extLst>
              <a:ext uri="{FF2B5EF4-FFF2-40B4-BE49-F238E27FC236}">
                <a16:creationId xmlns:a16="http://schemas.microsoft.com/office/drawing/2014/main" id="{02C1D151-571A-BDDD-01BC-C173073309E1}"/>
              </a:ext>
            </a:extLst>
          </p:cNvPr>
          <p:cNvSpPr/>
          <p:nvPr/>
        </p:nvSpPr>
        <p:spPr>
          <a:xfrm>
            <a:off x="824948" y="4121426"/>
            <a:ext cx="2077278" cy="238539"/>
          </a:xfrm>
          <a:prstGeom prst="roundRect">
            <a:avLst/>
          </a:prstGeom>
          <a:noFill/>
          <a:ln w="28575">
            <a:solidFill>
              <a:srgbClr val="0000E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79192899-DE1E-0A85-F2D8-DEC073FD9763}"/>
              </a:ext>
            </a:extLst>
          </p:cNvPr>
          <p:cNvGrpSpPr/>
          <p:nvPr/>
        </p:nvGrpSpPr>
        <p:grpSpPr>
          <a:xfrm>
            <a:off x="6527993" y="3429000"/>
            <a:ext cx="5200181" cy="294860"/>
            <a:chOff x="6527993" y="3429000"/>
            <a:chExt cx="5200181" cy="294860"/>
          </a:xfrm>
        </p:grpSpPr>
        <p:cxnSp>
          <p:nvCxnSpPr>
            <p:cNvPr id="17" name="Straight Connector 16">
              <a:extLst>
                <a:ext uri="{FF2B5EF4-FFF2-40B4-BE49-F238E27FC236}">
                  <a16:creationId xmlns:a16="http://schemas.microsoft.com/office/drawing/2014/main" id="{54DA7C80-7A90-3A1F-ACB1-A570C13BD3D2}"/>
                </a:ext>
              </a:extLst>
            </p:cNvPr>
            <p:cNvCxnSpPr>
              <a:cxnSpLocks/>
            </p:cNvCxnSpPr>
            <p:nvPr/>
          </p:nvCxnSpPr>
          <p:spPr>
            <a:xfrm>
              <a:off x="7608045" y="3429000"/>
              <a:ext cx="4120129" cy="0"/>
            </a:xfrm>
            <a:prstGeom prst="line">
              <a:avLst/>
            </a:prstGeom>
            <a:ln w="28575">
              <a:solidFill>
                <a:srgbClr val="0000EA"/>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AE25CC-4A63-1CEB-6F18-2480E8B6E9AF}"/>
                </a:ext>
              </a:extLst>
            </p:cNvPr>
            <p:cNvCxnSpPr>
              <a:cxnSpLocks/>
            </p:cNvCxnSpPr>
            <p:nvPr/>
          </p:nvCxnSpPr>
          <p:spPr>
            <a:xfrm>
              <a:off x="6527993" y="3571460"/>
              <a:ext cx="5200181" cy="0"/>
            </a:xfrm>
            <a:prstGeom prst="line">
              <a:avLst/>
            </a:prstGeom>
            <a:ln w="28575">
              <a:solidFill>
                <a:srgbClr val="0000EA"/>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942724-4EB3-FF2A-661E-35996D1A2C28}"/>
                </a:ext>
              </a:extLst>
            </p:cNvPr>
            <p:cNvCxnSpPr>
              <a:cxnSpLocks/>
            </p:cNvCxnSpPr>
            <p:nvPr/>
          </p:nvCxnSpPr>
          <p:spPr>
            <a:xfrm>
              <a:off x="6527993" y="3723860"/>
              <a:ext cx="1080052" cy="0"/>
            </a:xfrm>
            <a:prstGeom prst="line">
              <a:avLst/>
            </a:prstGeom>
            <a:ln w="28575">
              <a:solidFill>
                <a:srgbClr val="0000EA"/>
              </a:solidFill>
            </a:ln>
          </p:spPr>
          <p:style>
            <a:lnRef idx="1">
              <a:schemeClr val="accent1"/>
            </a:lnRef>
            <a:fillRef idx="0">
              <a:schemeClr val="accent1"/>
            </a:fillRef>
            <a:effectRef idx="0">
              <a:schemeClr val="accent1"/>
            </a:effectRef>
            <a:fontRef idx="minor">
              <a:schemeClr val="tx1"/>
            </a:fontRef>
          </p:style>
        </p:cxnSp>
      </p:grpSp>
      <p:sp>
        <p:nvSpPr>
          <p:cNvPr id="28" name="Rounded Rectangle 27">
            <a:extLst>
              <a:ext uri="{FF2B5EF4-FFF2-40B4-BE49-F238E27FC236}">
                <a16:creationId xmlns:a16="http://schemas.microsoft.com/office/drawing/2014/main" id="{7670AFE8-79D7-4935-C586-ECB19C5FF7C5}"/>
              </a:ext>
            </a:extLst>
          </p:cNvPr>
          <p:cNvSpPr/>
          <p:nvPr/>
        </p:nvSpPr>
        <p:spPr>
          <a:xfrm>
            <a:off x="6554498" y="1736040"/>
            <a:ext cx="1953398" cy="437304"/>
          </a:xfrm>
          <a:prstGeom prst="roundRect">
            <a:avLst/>
          </a:prstGeom>
          <a:noFill/>
          <a:ln w="28575">
            <a:solidFill>
              <a:srgbClr val="0000E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6805C99A-870A-601B-11DB-298BD8B8E1AB}"/>
              </a:ext>
            </a:extLst>
          </p:cNvPr>
          <p:cNvSpPr txBox="1"/>
          <p:nvPr/>
        </p:nvSpPr>
        <p:spPr>
          <a:xfrm>
            <a:off x="2902226" y="4494347"/>
            <a:ext cx="4841454" cy="307777"/>
          </a:xfrm>
          <a:prstGeom prst="rect">
            <a:avLst/>
          </a:prstGeom>
          <a:noFill/>
        </p:spPr>
        <p:txBody>
          <a:bodyPr wrap="none" rtlCol="0">
            <a:spAutoFit/>
          </a:bodyPr>
          <a:lstStyle/>
          <a:p>
            <a:r>
              <a:rPr lang="en-US" sz="1400" dirty="0"/>
              <a:t>https://</a:t>
            </a:r>
            <a:r>
              <a:rPr lang="en-US" sz="1400" dirty="0" err="1"/>
              <a:t>github.com</a:t>
            </a:r>
            <a:r>
              <a:rPr lang="en-US" sz="1400" dirty="0"/>
              <a:t>/typescript-</a:t>
            </a:r>
            <a:r>
              <a:rPr lang="en-US" sz="1400" dirty="0" err="1"/>
              <a:t>eslint</a:t>
            </a:r>
            <a:r>
              <a:rPr lang="en-US" sz="1400" dirty="0"/>
              <a:t>/typescript-</a:t>
            </a:r>
            <a:r>
              <a:rPr lang="en-US" sz="1400" dirty="0" err="1"/>
              <a:t>eslint</a:t>
            </a:r>
            <a:r>
              <a:rPr lang="en-US" sz="1400" dirty="0"/>
              <a:t>/pull/6915</a:t>
            </a:r>
          </a:p>
        </p:txBody>
      </p:sp>
      <p:sp>
        <p:nvSpPr>
          <p:cNvPr id="34" name="TextBox 33">
            <a:extLst>
              <a:ext uri="{FF2B5EF4-FFF2-40B4-BE49-F238E27FC236}">
                <a16:creationId xmlns:a16="http://schemas.microsoft.com/office/drawing/2014/main" id="{DC4D5991-4DB9-3428-9CF2-E51C7129A041}"/>
              </a:ext>
            </a:extLst>
          </p:cNvPr>
          <p:cNvSpPr txBox="1"/>
          <p:nvPr/>
        </p:nvSpPr>
        <p:spPr>
          <a:xfrm>
            <a:off x="477078" y="4879751"/>
            <a:ext cx="11251096" cy="1661993"/>
          </a:xfrm>
          <a:prstGeom prst="rect">
            <a:avLst/>
          </a:prstGeom>
          <a:noFill/>
          <a:ln w="28575">
            <a:solidFill>
              <a:srgbClr val="0000EA"/>
            </a:solidFill>
          </a:ln>
        </p:spPr>
        <p:txBody>
          <a:bodyPr wrap="square">
            <a:spAutoFit/>
          </a:bodyPr>
          <a:lstStyle/>
          <a:p>
            <a:r>
              <a:rPr lang="en-GB" sz="2400" dirty="0">
                <a:effectLst/>
              </a:rPr>
              <a:t>In your </a:t>
            </a:r>
            <a:r>
              <a:rPr lang="en-GB" sz="2400" dirty="0"/>
              <a:t>team project y</a:t>
            </a:r>
            <a:r>
              <a:rPr lang="en-GB" sz="2400" dirty="0">
                <a:effectLst/>
              </a:rPr>
              <a:t>ou should define guidelines for projects’ contributions including AI-generated code, </a:t>
            </a:r>
          </a:p>
          <a:p>
            <a:pPr marL="342900" indent="-342900">
              <a:buFont typeface="Arial" panose="020B0604020202020204" pitchFamily="34" charset="0"/>
              <a:buChar char="•"/>
            </a:pPr>
            <a:r>
              <a:rPr lang="en-GB" dirty="0">
                <a:effectLst/>
              </a:rPr>
              <a:t>e.g., you may decide to only welcome AI-generated code from users that are</a:t>
            </a:r>
            <a:r>
              <a:rPr lang="en-GB" dirty="0"/>
              <a:t> </a:t>
            </a:r>
            <a:r>
              <a:rPr lang="en-GB" dirty="0">
                <a:effectLst/>
              </a:rPr>
              <a:t>confident in assessing the correctness of the contributed code.</a:t>
            </a:r>
          </a:p>
          <a:p>
            <a:pPr marL="342900" indent="-342900">
              <a:buFont typeface="Arial" panose="020B0604020202020204" pitchFamily="34" charset="0"/>
              <a:buChar char="•"/>
            </a:pPr>
            <a:r>
              <a:rPr lang="en-GB" dirty="0"/>
              <a:t>Conduct a thorough peer reviews on code suggested by LLMs</a:t>
            </a:r>
            <a:endParaRPr lang="en-GB" dirty="0">
              <a:effectLst/>
            </a:endParaRPr>
          </a:p>
        </p:txBody>
      </p:sp>
    </p:spTree>
    <p:extLst>
      <p:ext uri="{BB962C8B-B14F-4D97-AF65-F5344CB8AC3E}">
        <p14:creationId xmlns:p14="http://schemas.microsoft.com/office/powerpoint/2010/main" val="331229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dissolv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dissolve">
                                      <p:cBhvr>
                                        <p:cTn id="2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8" grpId="0" animBg="1"/>
      <p:bldP spid="3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8C4A-972F-C1EB-5456-6AAAE2C4A7AD}"/>
              </a:ext>
            </a:extLst>
          </p:cNvPr>
          <p:cNvSpPr>
            <a:spLocks noGrp="1"/>
          </p:cNvSpPr>
          <p:nvPr>
            <p:ph type="title"/>
          </p:nvPr>
        </p:nvSpPr>
        <p:spPr>
          <a:xfrm>
            <a:off x="838200" y="260625"/>
            <a:ext cx="10515600" cy="840823"/>
          </a:xfrm>
        </p:spPr>
        <p:txBody>
          <a:bodyPr/>
          <a:lstStyle/>
          <a:p>
            <a:r>
              <a:rPr lang="en-US" dirty="0"/>
              <a:t>LLM Hallucination</a:t>
            </a:r>
          </a:p>
        </p:txBody>
      </p:sp>
      <p:sp>
        <p:nvSpPr>
          <p:cNvPr id="7" name="TextBox 6">
            <a:extLst>
              <a:ext uri="{FF2B5EF4-FFF2-40B4-BE49-F238E27FC236}">
                <a16:creationId xmlns:a16="http://schemas.microsoft.com/office/drawing/2014/main" id="{7DA55AD3-E626-1AEE-49E4-3B65D6D0FBCA}"/>
              </a:ext>
            </a:extLst>
          </p:cNvPr>
          <p:cNvSpPr txBox="1"/>
          <p:nvPr/>
        </p:nvSpPr>
        <p:spPr>
          <a:xfrm>
            <a:off x="715617" y="1522455"/>
            <a:ext cx="9501809" cy="646331"/>
          </a:xfrm>
          <a:prstGeom prst="rect">
            <a:avLst/>
          </a:prstGeom>
          <a:noFill/>
        </p:spPr>
        <p:txBody>
          <a:bodyPr wrap="square">
            <a:spAutoFit/>
          </a:bodyPr>
          <a:lstStyle/>
          <a:p>
            <a:pPr marL="285750" indent="-285750">
              <a:buFont typeface="Arial" panose="020B0604020202020204" pitchFamily="34" charset="0"/>
              <a:buChar char="•"/>
            </a:pPr>
            <a:r>
              <a:rPr lang="en-GB" dirty="0">
                <a:solidFill>
                  <a:srgbClr val="0F0F0F"/>
                </a:solidFill>
                <a:latin typeface="Roboto" panose="02000000000000000000" pitchFamily="2" charset="0"/>
              </a:rPr>
              <a:t>W</a:t>
            </a:r>
            <a:r>
              <a:rPr lang="en-GB" b="0" i="0" dirty="0">
                <a:solidFill>
                  <a:srgbClr val="0F0F0F"/>
                </a:solidFill>
                <a:effectLst/>
                <a:latin typeface="Roboto" panose="02000000000000000000" pitchFamily="2" charset="0"/>
              </a:rPr>
              <a:t>hile large language models can generate fluent and coherent text on various topics and domains, they are also prone to just "make stuff up". Plausible sounding nonsense!</a:t>
            </a:r>
          </a:p>
        </p:txBody>
      </p:sp>
      <p:sp>
        <p:nvSpPr>
          <p:cNvPr id="9" name="TextBox 8">
            <a:extLst>
              <a:ext uri="{FF2B5EF4-FFF2-40B4-BE49-F238E27FC236}">
                <a16:creationId xmlns:a16="http://schemas.microsoft.com/office/drawing/2014/main" id="{D14BAD00-B5D6-1C8F-3B43-04D2A7B356D4}"/>
              </a:ext>
            </a:extLst>
          </p:cNvPr>
          <p:cNvSpPr txBox="1"/>
          <p:nvPr/>
        </p:nvSpPr>
        <p:spPr>
          <a:xfrm>
            <a:off x="636104" y="2994992"/>
            <a:ext cx="1152940" cy="523220"/>
          </a:xfrm>
          <a:prstGeom prst="rect">
            <a:avLst/>
          </a:prstGeom>
          <a:noFill/>
        </p:spPr>
        <p:txBody>
          <a:bodyPr wrap="square" rtlCol="0">
            <a:spAutoFit/>
          </a:bodyPr>
          <a:lstStyle/>
          <a:p>
            <a:r>
              <a:rPr lang="en-US" sz="2800" dirty="0"/>
              <a:t>What</a:t>
            </a:r>
          </a:p>
        </p:txBody>
      </p:sp>
      <p:sp>
        <p:nvSpPr>
          <p:cNvPr id="11" name="TextBox 10">
            <a:extLst>
              <a:ext uri="{FF2B5EF4-FFF2-40B4-BE49-F238E27FC236}">
                <a16:creationId xmlns:a16="http://schemas.microsoft.com/office/drawing/2014/main" id="{5A786545-2D60-4BE0-5959-AFC3AEB8B628}"/>
              </a:ext>
            </a:extLst>
          </p:cNvPr>
          <p:cNvSpPr txBox="1"/>
          <p:nvPr/>
        </p:nvSpPr>
        <p:spPr>
          <a:xfrm>
            <a:off x="4943060" y="3068984"/>
            <a:ext cx="1152940" cy="523220"/>
          </a:xfrm>
          <a:prstGeom prst="rect">
            <a:avLst/>
          </a:prstGeom>
          <a:noFill/>
        </p:spPr>
        <p:txBody>
          <a:bodyPr wrap="square" rtlCol="0">
            <a:spAutoFit/>
          </a:bodyPr>
          <a:lstStyle/>
          <a:p>
            <a:r>
              <a:rPr lang="en-US" sz="2800" dirty="0"/>
              <a:t>Why</a:t>
            </a:r>
          </a:p>
        </p:txBody>
      </p:sp>
      <p:sp>
        <p:nvSpPr>
          <p:cNvPr id="12" name="TextBox 11">
            <a:extLst>
              <a:ext uri="{FF2B5EF4-FFF2-40B4-BE49-F238E27FC236}">
                <a16:creationId xmlns:a16="http://schemas.microsoft.com/office/drawing/2014/main" id="{1556375C-ABB4-F113-073E-5375E30E9F3C}"/>
              </a:ext>
            </a:extLst>
          </p:cNvPr>
          <p:cNvSpPr txBox="1"/>
          <p:nvPr/>
        </p:nvSpPr>
        <p:spPr>
          <a:xfrm>
            <a:off x="8746432" y="3008245"/>
            <a:ext cx="1630019" cy="523220"/>
          </a:xfrm>
          <a:prstGeom prst="rect">
            <a:avLst/>
          </a:prstGeom>
          <a:noFill/>
        </p:spPr>
        <p:txBody>
          <a:bodyPr wrap="square" rtlCol="0">
            <a:spAutoFit/>
          </a:bodyPr>
          <a:lstStyle/>
          <a:p>
            <a:r>
              <a:rPr lang="en-US" sz="2800" dirty="0"/>
              <a:t>Minimize</a:t>
            </a:r>
          </a:p>
        </p:txBody>
      </p:sp>
      <p:sp>
        <p:nvSpPr>
          <p:cNvPr id="14" name="TextBox 13">
            <a:extLst>
              <a:ext uri="{FF2B5EF4-FFF2-40B4-BE49-F238E27FC236}">
                <a16:creationId xmlns:a16="http://schemas.microsoft.com/office/drawing/2014/main" id="{26B9032E-F21F-E397-DE8B-24199A80C012}"/>
              </a:ext>
            </a:extLst>
          </p:cNvPr>
          <p:cNvSpPr txBox="1"/>
          <p:nvPr/>
        </p:nvSpPr>
        <p:spPr>
          <a:xfrm>
            <a:off x="159027" y="3592204"/>
            <a:ext cx="2875721" cy="1384995"/>
          </a:xfrm>
          <a:prstGeom prst="rect">
            <a:avLst/>
          </a:prstGeom>
          <a:noFill/>
          <a:ln w="28575">
            <a:solidFill>
              <a:srgbClr val="0000EA"/>
            </a:solidFill>
          </a:ln>
        </p:spPr>
        <p:txBody>
          <a:bodyPr wrap="square">
            <a:spAutoFit/>
          </a:bodyPr>
          <a:lstStyle/>
          <a:p>
            <a:r>
              <a:rPr lang="en-GB" b="0" i="0" dirty="0">
                <a:solidFill>
                  <a:srgbClr val="0F0F0F"/>
                </a:solidFill>
                <a:effectLst/>
                <a:latin typeface="Roboto" panose="02000000000000000000" pitchFamily="2" charset="0"/>
              </a:rPr>
              <a:t>Deviation from facts or contextual logic</a:t>
            </a:r>
          </a:p>
          <a:p>
            <a:pPr marL="285750" indent="-285750">
              <a:buFont typeface="Arial" panose="020B0604020202020204" pitchFamily="34" charset="0"/>
              <a:buChar char="•"/>
            </a:pPr>
            <a:r>
              <a:rPr lang="en-GB" sz="1600" dirty="0">
                <a:solidFill>
                  <a:srgbClr val="0F0F0F"/>
                </a:solidFill>
                <a:latin typeface="Roboto" panose="02000000000000000000" pitchFamily="2" charset="0"/>
              </a:rPr>
              <a:t>Minor inconsistences</a:t>
            </a:r>
          </a:p>
          <a:p>
            <a:pPr marL="285750" indent="-285750">
              <a:buFont typeface="Arial" panose="020B0604020202020204" pitchFamily="34" charset="0"/>
              <a:buChar char="•"/>
            </a:pPr>
            <a:r>
              <a:rPr lang="en-GB" sz="1600" dirty="0">
                <a:solidFill>
                  <a:srgbClr val="0F0F0F"/>
                </a:solidFill>
                <a:latin typeface="Roboto" panose="02000000000000000000" pitchFamily="2" charset="0"/>
              </a:rPr>
              <a:t>Completely fabricated</a:t>
            </a:r>
          </a:p>
          <a:p>
            <a:pPr marL="285750" indent="-285750">
              <a:buFont typeface="Arial" panose="020B0604020202020204" pitchFamily="34" charset="0"/>
              <a:buChar char="•"/>
            </a:pPr>
            <a:r>
              <a:rPr lang="en-GB" sz="1600" dirty="0">
                <a:solidFill>
                  <a:srgbClr val="0F0F0F"/>
                </a:solidFill>
                <a:latin typeface="Roboto" panose="02000000000000000000" pitchFamily="2" charset="0"/>
              </a:rPr>
              <a:t>Contradicting statements </a:t>
            </a:r>
            <a:endParaRPr lang="en-US" sz="1600" dirty="0"/>
          </a:p>
        </p:txBody>
      </p:sp>
      <p:sp>
        <p:nvSpPr>
          <p:cNvPr id="15" name="TextBox 14">
            <a:extLst>
              <a:ext uri="{FF2B5EF4-FFF2-40B4-BE49-F238E27FC236}">
                <a16:creationId xmlns:a16="http://schemas.microsoft.com/office/drawing/2014/main" id="{BB7DEAC0-7613-4023-F6D4-E6FE9810B8D3}"/>
              </a:ext>
            </a:extLst>
          </p:cNvPr>
          <p:cNvSpPr txBox="1"/>
          <p:nvPr/>
        </p:nvSpPr>
        <p:spPr>
          <a:xfrm>
            <a:off x="3389242" y="3592204"/>
            <a:ext cx="4260576" cy="2062103"/>
          </a:xfrm>
          <a:prstGeom prst="rect">
            <a:avLst/>
          </a:prstGeom>
          <a:noFill/>
          <a:ln w="28575">
            <a:solidFill>
              <a:srgbClr val="0000EA"/>
            </a:solidFill>
          </a:ln>
        </p:spPr>
        <p:txBody>
          <a:bodyPr wrap="square">
            <a:spAutoFit/>
          </a:bodyPr>
          <a:lstStyle/>
          <a:p>
            <a:r>
              <a:rPr lang="en-GB" b="0" i="0" dirty="0">
                <a:solidFill>
                  <a:srgbClr val="0F0F0F"/>
                </a:solidFill>
                <a:effectLst/>
                <a:latin typeface="Roboto" panose="02000000000000000000" pitchFamily="2" charset="0"/>
              </a:rPr>
              <a:t>Data quality</a:t>
            </a:r>
          </a:p>
          <a:p>
            <a:pPr marL="285750" indent="-285750">
              <a:buFont typeface="Arial" panose="020B0604020202020204" pitchFamily="34" charset="0"/>
              <a:buChar char="•"/>
            </a:pPr>
            <a:r>
              <a:rPr lang="en-GB" sz="1600" dirty="0">
                <a:solidFill>
                  <a:srgbClr val="0F0F0F"/>
                </a:solidFill>
                <a:latin typeface="Roboto" panose="02000000000000000000" pitchFamily="2" charset="0"/>
              </a:rPr>
              <a:t>Trained on internet data</a:t>
            </a:r>
          </a:p>
          <a:p>
            <a:pPr marL="742950" lvl="1" indent="-285750">
              <a:buFont typeface="Arial" panose="020B0604020202020204" pitchFamily="34" charset="0"/>
              <a:buChar char="•"/>
            </a:pPr>
            <a:r>
              <a:rPr lang="en-GB" sz="1400" dirty="0">
                <a:solidFill>
                  <a:srgbClr val="0F0F0F"/>
                </a:solidFill>
                <a:latin typeface="Roboto" panose="02000000000000000000" pitchFamily="2" charset="0"/>
              </a:rPr>
              <a:t>E.g., Reddit and Wikipedia, right?</a:t>
            </a:r>
          </a:p>
          <a:p>
            <a:pPr marL="285750" indent="-285750">
              <a:buFont typeface="Arial" panose="020B0604020202020204" pitchFamily="34" charset="0"/>
              <a:buChar char="•"/>
            </a:pPr>
            <a:r>
              <a:rPr lang="en-GB" sz="1600" b="0" i="0" dirty="0">
                <a:effectLst/>
                <a:latin typeface="-apple-system"/>
              </a:rPr>
              <a:t>Semantically, LLMs have no idea what its saying. </a:t>
            </a:r>
          </a:p>
          <a:p>
            <a:pPr marL="742950" lvl="1" indent="-285750">
              <a:buFont typeface="Arial" panose="020B0604020202020204" pitchFamily="34" charset="0"/>
              <a:buChar char="•"/>
            </a:pPr>
            <a:r>
              <a:rPr lang="en-GB" sz="1600" dirty="0">
                <a:latin typeface="-apple-system"/>
              </a:rPr>
              <a:t>They are</a:t>
            </a:r>
            <a:r>
              <a:rPr lang="en-GB" sz="1600" b="0" i="0" dirty="0">
                <a:effectLst/>
                <a:latin typeface="-apple-system"/>
              </a:rPr>
              <a:t> just doing Math. </a:t>
            </a:r>
          </a:p>
          <a:p>
            <a:pPr marL="742950" lvl="1" indent="-285750">
              <a:buFont typeface="Arial" panose="020B0604020202020204" pitchFamily="34" charset="0"/>
              <a:buChar char="•"/>
            </a:pPr>
            <a:r>
              <a:rPr lang="en-GB" sz="1600" b="0" i="0" dirty="0">
                <a:effectLst/>
                <a:latin typeface="-apple-system"/>
              </a:rPr>
              <a:t>Factually, it can occasionally make errors</a:t>
            </a:r>
            <a:r>
              <a:rPr lang="en-GB" sz="1600" b="0" i="0" dirty="0">
                <a:solidFill>
                  <a:srgbClr val="0F0F0F"/>
                </a:solidFill>
                <a:effectLst/>
                <a:latin typeface="Roboto" panose="02000000000000000000" pitchFamily="2" charset="0"/>
              </a:rPr>
              <a:t>.</a:t>
            </a:r>
            <a:endParaRPr lang="en-US" sz="1600" dirty="0"/>
          </a:p>
        </p:txBody>
      </p:sp>
      <p:sp>
        <p:nvSpPr>
          <p:cNvPr id="16" name="TextBox 15">
            <a:extLst>
              <a:ext uri="{FF2B5EF4-FFF2-40B4-BE49-F238E27FC236}">
                <a16:creationId xmlns:a16="http://schemas.microsoft.com/office/drawing/2014/main" id="{7DCA6C57-2FE4-0ED0-77F4-F27E2AA72C0D}"/>
              </a:ext>
            </a:extLst>
          </p:cNvPr>
          <p:cNvSpPr txBox="1"/>
          <p:nvPr/>
        </p:nvSpPr>
        <p:spPr>
          <a:xfrm>
            <a:off x="8004312" y="3706251"/>
            <a:ext cx="3379305" cy="923330"/>
          </a:xfrm>
          <a:prstGeom prst="rect">
            <a:avLst/>
          </a:prstGeom>
          <a:noFill/>
          <a:ln w="28575">
            <a:solidFill>
              <a:srgbClr val="0000EA"/>
            </a:solidFill>
          </a:ln>
        </p:spPr>
        <p:txBody>
          <a:bodyPr wrap="square">
            <a:spAutoFit/>
          </a:bodyPr>
          <a:lstStyle/>
          <a:p>
            <a:r>
              <a:rPr lang="en-GB" b="0" i="0" dirty="0">
                <a:solidFill>
                  <a:srgbClr val="0F0F0F"/>
                </a:solidFill>
                <a:effectLst/>
                <a:latin typeface="Roboto" panose="02000000000000000000" pitchFamily="2" charset="0"/>
              </a:rPr>
              <a:t>Clear and specific prompts</a:t>
            </a:r>
          </a:p>
          <a:p>
            <a:pPr marL="285750" indent="-285750">
              <a:buFont typeface="Arial" panose="020B0604020202020204" pitchFamily="34" charset="0"/>
              <a:buChar char="•"/>
            </a:pPr>
            <a:r>
              <a:rPr lang="en-GB" dirty="0"/>
              <a:t>Structured prompting</a:t>
            </a:r>
          </a:p>
          <a:p>
            <a:pPr marL="285750" indent="-285750">
              <a:buFont typeface="Arial" panose="020B0604020202020204" pitchFamily="34" charset="0"/>
              <a:buChar char="•"/>
            </a:pPr>
            <a:r>
              <a:rPr lang="en-GB" dirty="0"/>
              <a:t>Role-based prompting</a:t>
            </a:r>
          </a:p>
        </p:txBody>
      </p:sp>
    </p:spTree>
    <p:extLst>
      <p:ext uri="{BB962C8B-B14F-4D97-AF65-F5344CB8AC3E}">
        <p14:creationId xmlns:p14="http://schemas.microsoft.com/office/powerpoint/2010/main" val="338741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4" grpId="0" animBg="1"/>
      <p:bldP spid="1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8C4A-972F-C1EB-5456-6AAAE2C4A7AD}"/>
              </a:ext>
            </a:extLst>
          </p:cNvPr>
          <p:cNvSpPr>
            <a:spLocks noGrp="1"/>
          </p:cNvSpPr>
          <p:nvPr>
            <p:ph type="title"/>
          </p:nvPr>
        </p:nvSpPr>
        <p:spPr>
          <a:xfrm>
            <a:off x="838200" y="260625"/>
            <a:ext cx="10515600" cy="840823"/>
          </a:xfrm>
        </p:spPr>
        <p:txBody>
          <a:bodyPr/>
          <a:lstStyle/>
          <a:p>
            <a:r>
              <a:rPr lang="en-US" dirty="0"/>
              <a:t>LLM Hallucination – What and Why</a:t>
            </a:r>
          </a:p>
        </p:txBody>
      </p:sp>
      <p:sp>
        <p:nvSpPr>
          <p:cNvPr id="6" name="TextBox 5">
            <a:extLst>
              <a:ext uri="{FF2B5EF4-FFF2-40B4-BE49-F238E27FC236}">
                <a16:creationId xmlns:a16="http://schemas.microsoft.com/office/drawing/2014/main" id="{A6BE68AB-26FA-3635-9371-1C139D1CF22D}"/>
              </a:ext>
            </a:extLst>
          </p:cNvPr>
          <p:cNvSpPr txBox="1"/>
          <p:nvPr/>
        </p:nvSpPr>
        <p:spPr>
          <a:xfrm>
            <a:off x="960890" y="6458875"/>
            <a:ext cx="5384801" cy="276999"/>
          </a:xfrm>
          <a:prstGeom prst="rect">
            <a:avLst/>
          </a:prstGeom>
          <a:noFill/>
        </p:spPr>
        <p:txBody>
          <a:bodyPr wrap="square">
            <a:spAutoFit/>
          </a:bodyPr>
          <a:lstStyle/>
          <a:p>
            <a:r>
              <a:rPr lang="en-US" sz="1200" dirty="0"/>
              <a:t>https://</a:t>
            </a:r>
            <a:r>
              <a:rPr lang="en-US" sz="1200" dirty="0" err="1"/>
              <a:t>github.com</a:t>
            </a:r>
            <a:r>
              <a:rPr lang="en-US" sz="1200" dirty="0"/>
              <a:t>/module-federation/module-federation-examples/issues/2942</a:t>
            </a:r>
          </a:p>
        </p:txBody>
      </p:sp>
      <p:pic>
        <p:nvPicPr>
          <p:cNvPr id="20" name="Picture 19" descr="A screenshot of a computer&#10;&#10;Description automatically generated">
            <a:extLst>
              <a:ext uri="{FF2B5EF4-FFF2-40B4-BE49-F238E27FC236}">
                <a16:creationId xmlns:a16="http://schemas.microsoft.com/office/drawing/2014/main" id="{FBFF2CF8-0974-81E8-466A-FB1C38EFC10A}"/>
              </a:ext>
            </a:extLst>
          </p:cNvPr>
          <p:cNvPicPr>
            <a:picLocks noChangeAspect="1"/>
          </p:cNvPicPr>
          <p:nvPr/>
        </p:nvPicPr>
        <p:blipFill rotWithShape="1">
          <a:blip r:embed="rId2"/>
          <a:srcRect b="7848"/>
          <a:stretch/>
        </p:blipFill>
        <p:spPr>
          <a:xfrm>
            <a:off x="561747" y="1101448"/>
            <a:ext cx="6183086" cy="2843091"/>
          </a:xfrm>
          <a:prstGeom prst="rect">
            <a:avLst/>
          </a:prstGeom>
          <a:ln>
            <a:solidFill>
              <a:schemeClr val="bg1">
                <a:lumMod val="65000"/>
              </a:schemeClr>
            </a:solidFill>
          </a:ln>
        </p:spPr>
      </p:pic>
      <p:pic>
        <p:nvPicPr>
          <p:cNvPr id="22" name="Picture 21" descr="A screenshot of a computer&#10;&#10;Description automatically generated">
            <a:extLst>
              <a:ext uri="{FF2B5EF4-FFF2-40B4-BE49-F238E27FC236}">
                <a16:creationId xmlns:a16="http://schemas.microsoft.com/office/drawing/2014/main" id="{5501AD58-77E4-14C7-5578-777AE617EF5D}"/>
              </a:ext>
            </a:extLst>
          </p:cNvPr>
          <p:cNvPicPr>
            <a:picLocks noChangeAspect="1"/>
          </p:cNvPicPr>
          <p:nvPr/>
        </p:nvPicPr>
        <p:blipFill>
          <a:blip r:embed="rId3"/>
          <a:stretch>
            <a:fillRect/>
          </a:stretch>
        </p:blipFill>
        <p:spPr>
          <a:xfrm>
            <a:off x="329065" y="4214313"/>
            <a:ext cx="6648450" cy="2244562"/>
          </a:xfrm>
          <a:prstGeom prst="rect">
            <a:avLst/>
          </a:prstGeom>
          <a:ln>
            <a:solidFill>
              <a:schemeClr val="bg1">
                <a:lumMod val="65000"/>
              </a:schemeClr>
            </a:solidFill>
          </a:ln>
        </p:spPr>
      </p:pic>
      <p:sp>
        <p:nvSpPr>
          <p:cNvPr id="26" name="TextBox 25">
            <a:extLst>
              <a:ext uri="{FF2B5EF4-FFF2-40B4-BE49-F238E27FC236}">
                <a16:creationId xmlns:a16="http://schemas.microsoft.com/office/drawing/2014/main" id="{35FA9920-7FBF-41F8-0E0E-1A981C6706E0}"/>
              </a:ext>
            </a:extLst>
          </p:cNvPr>
          <p:cNvSpPr txBox="1"/>
          <p:nvPr/>
        </p:nvSpPr>
        <p:spPr>
          <a:xfrm>
            <a:off x="7219788" y="1974122"/>
            <a:ext cx="4595975" cy="1477328"/>
          </a:xfrm>
          <a:prstGeom prst="rect">
            <a:avLst/>
          </a:prstGeom>
          <a:noFill/>
          <a:ln w="28575">
            <a:solidFill>
              <a:srgbClr val="C00000"/>
            </a:solidFill>
          </a:ln>
        </p:spPr>
        <p:txBody>
          <a:bodyPr wrap="square">
            <a:spAutoFit/>
          </a:bodyPr>
          <a:lstStyle/>
          <a:p>
            <a:r>
              <a:rPr lang="en-GB" b="0" i="0" dirty="0">
                <a:solidFill>
                  <a:srgbClr val="000000"/>
                </a:solidFill>
                <a:effectLst/>
              </a:rPr>
              <a:t>In modern development, </a:t>
            </a:r>
            <a:r>
              <a:rPr lang="en-GB" b="0" i="0" dirty="0" err="1">
                <a:solidFill>
                  <a:srgbClr val="000000"/>
                </a:solidFill>
                <a:effectLst/>
              </a:rPr>
              <a:t>ChatGPT's</a:t>
            </a:r>
            <a:r>
              <a:rPr lang="en-GB" b="0" i="0" dirty="0">
                <a:solidFill>
                  <a:srgbClr val="000000"/>
                </a:solidFill>
                <a:effectLst/>
              </a:rPr>
              <a:t> pre-2021 training restricts its understanding, resulting in speculative or inaccurate responses ("hallucinations") regarding newer technologies like </a:t>
            </a:r>
            <a:r>
              <a:rPr lang="en-GB" b="1" i="0" dirty="0">
                <a:solidFill>
                  <a:srgbClr val="000000"/>
                </a:solidFill>
                <a:effectLst/>
              </a:rPr>
              <a:t>Module Federation</a:t>
            </a:r>
            <a:r>
              <a:rPr lang="en-GB" b="0" i="0" dirty="0">
                <a:solidFill>
                  <a:srgbClr val="000000"/>
                </a:solidFill>
                <a:effectLst/>
              </a:rPr>
              <a:t>.</a:t>
            </a:r>
          </a:p>
        </p:txBody>
      </p:sp>
      <p:grpSp>
        <p:nvGrpSpPr>
          <p:cNvPr id="27" name="Group 26">
            <a:extLst>
              <a:ext uri="{FF2B5EF4-FFF2-40B4-BE49-F238E27FC236}">
                <a16:creationId xmlns:a16="http://schemas.microsoft.com/office/drawing/2014/main" id="{610A2CFB-2117-B324-07A2-6EA53E5A1AA3}"/>
              </a:ext>
            </a:extLst>
          </p:cNvPr>
          <p:cNvGrpSpPr/>
          <p:nvPr/>
        </p:nvGrpSpPr>
        <p:grpSpPr>
          <a:xfrm>
            <a:off x="443612" y="1453415"/>
            <a:ext cx="4426770" cy="3051208"/>
            <a:chOff x="314344" y="1568969"/>
            <a:chExt cx="4426770" cy="3051208"/>
          </a:xfrm>
        </p:grpSpPr>
        <p:sp>
          <p:nvSpPr>
            <p:cNvPr id="28" name="Rounded Rectangle 27">
              <a:extLst>
                <a:ext uri="{FF2B5EF4-FFF2-40B4-BE49-F238E27FC236}">
                  <a16:creationId xmlns:a16="http://schemas.microsoft.com/office/drawing/2014/main" id="{F03F7DEE-FC3E-8405-6EC1-417F846410EE}"/>
                </a:ext>
              </a:extLst>
            </p:cNvPr>
            <p:cNvSpPr/>
            <p:nvPr/>
          </p:nvSpPr>
          <p:spPr>
            <a:xfrm>
              <a:off x="1122871" y="1568969"/>
              <a:ext cx="3618243" cy="173254"/>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B98C6F52-FFE8-D210-E140-F1EC157AF2B2}"/>
                </a:ext>
              </a:extLst>
            </p:cNvPr>
            <p:cNvSpPr/>
            <p:nvPr/>
          </p:nvSpPr>
          <p:spPr>
            <a:xfrm>
              <a:off x="314344" y="4429469"/>
              <a:ext cx="2261087" cy="190708"/>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647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8C4A-972F-C1EB-5456-6AAAE2C4A7AD}"/>
              </a:ext>
            </a:extLst>
          </p:cNvPr>
          <p:cNvSpPr>
            <a:spLocks noGrp="1"/>
          </p:cNvSpPr>
          <p:nvPr>
            <p:ph type="title"/>
          </p:nvPr>
        </p:nvSpPr>
        <p:spPr>
          <a:xfrm>
            <a:off x="838200" y="260625"/>
            <a:ext cx="10515600" cy="840823"/>
          </a:xfrm>
        </p:spPr>
        <p:txBody>
          <a:bodyPr/>
          <a:lstStyle/>
          <a:p>
            <a:r>
              <a:rPr lang="en-US" dirty="0"/>
              <a:t>LLM Hallucination – What and Why</a:t>
            </a:r>
          </a:p>
        </p:txBody>
      </p:sp>
      <p:grpSp>
        <p:nvGrpSpPr>
          <p:cNvPr id="23" name="Group 22">
            <a:extLst>
              <a:ext uri="{FF2B5EF4-FFF2-40B4-BE49-F238E27FC236}">
                <a16:creationId xmlns:a16="http://schemas.microsoft.com/office/drawing/2014/main" id="{F38AA635-C701-7F46-A716-6163BEF3C54C}"/>
              </a:ext>
            </a:extLst>
          </p:cNvPr>
          <p:cNvGrpSpPr/>
          <p:nvPr/>
        </p:nvGrpSpPr>
        <p:grpSpPr>
          <a:xfrm>
            <a:off x="460828" y="6263226"/>
            <a:ext cx="5036459" cy="277002"/>
            <a:chOff x="460828" y="6263226"/>
            <a:chExt cx="5036459" cy="277002"/>
          </a:xfrm>
        </p:grpSpPr>
        <p:sp>
          <p:nvSpPr>
            <p:cNvPr id="6" name="TextBox 5">
              <a:extLst>
                <a:ext uri="{FF2B5EF4-FFF2-40B4-BE49-F238E27FC236}">
                  <a16:creationId xmlns:a16="http://schemas.microsoft.com/office/drawing/2014/main" id="{A6BE68AB-26FA-3635-9371-1C139D1CF22D}"/>
                </a:ext>
              </a:extLst>
            </p:cNvPr>
            <p:cNvSpPr txBox="1"/>
            <p:nvPr/>
          </p:nvSpPr>
          <p:spPr>
            <a:xfrm>
              <a:off x="460828" y="6263229"/>
              <a:ext cx="5036459" cy="276999"/>
            </a:xfrm>
            <a:prstGeom prst="rect">
              <a:avLst/>
            </a:prstGeom>
            <a:noFill/>
          </p:spPr>
          <p:txBody>
            <a:bodyPr wrap="square">
              <a:spAutoFit/>
            </a:bodyPr>
            <a:lstStyle/>
            <a:p>
              <a:r>
                <a:rPr lang="en-US" sz="1200" dirty="0"/>
                <a:t>https://</a:t>
              </a:r>
              <a:r>
                <a:rPr lang="en-US" sz="1200" dirty="0" err="1"/>
                <a:t>github.com</a:t>
              </a:r>
              <a:r>
                <a:rPr lang="en-US" sz="1200" dirty="0"/>
                <a:t>/</a:t>
              </a:r>
              <a:r>
                <a:rPr lang="en-US" sz="1200" dirty="0" err="1"/>
                <a:t>kohya</a:t>
              </a:r>
              <a:r>
                <a:rPr lang="en-US" sz="1200" dirty="0"/>
                <a:t>-ss/</a:t>
              </a:r>
              <a:r>
                <a:rPr lang="en-US" sz="1200" dirty="0" err="1"/>
                <a:t>sd</a:t>
              </a:r>
              <a:r>
                <a:rPr lang="en-US" sz="1200" dirty="0"/>
                <a:t>-</a:t>
              </a:r>
              <a:r>
                <a:rPr lang="en-US" sz="1200" dirty="0" err="1"/>
                <a:t>webui</a:t>
              </a:r>
              <a:r>
                <a:rPr lang="en-US" sz="1200" dirty="0"/>
                <a:t>-additional-networks/issues/43</a:t>
              </a:r>
            </a:p>
          </p:txBody>
        </p:sp>
        <p:sp>
          <p:nvSpPr>
            <p:cNvPr id="13" name="Rounded Rectangle 12">
              <a:extLst>
                <a:ext uri="{FF2B5EF4-FFF2-40B4-BE49-F238E27FC236}">
                  <a16:creationId xmlns:a16="http://schemas.microsoft.com/office/drawing/2014/main" id="{3F8AC7B0-293C-775F-3D6B-FF803B2B07DF}"/>
                </a:ext>
              </a:extLst>
            </p:cNvPr>
            <p:cNvSpPr/>
            <p:nvPr/>
          </p:nvSpPr>
          <p:spPr>
            <a:xfrm>
              <a:off x="4256314" y="6263226"/>
              <a:ext cx="653143" cy="27699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7D49A534-1B6D-F335-B956-9F563856E284}"/>
              </a:ext>
            </a:extLst>
          </p:cNvPr>
          <p:cNvGrpSpPr/>
          <p:nvPr/>
        </p:nvGrpSpPr>
        <p:grpSpPr>
          <a:xfrm>
            <a:off x="246969" y="1465415"/>
            <a:ext cx="5571197" cy="4349595"/>
            <a:chOff x="246969" y="1679734"/>
            <a:chExt cx="5571197" cy="4349595"/>
          </a:xfrm>
        </p:grpSpPr>
        <p:pic>
          <p:nvPicPr>
            <p:cNvPr id="4" name="Picture 3" descr="A screenshot of a computer error&#10;&#10;Description automatically generated">
              <a:extLst>
                <a:ext uri="{FF2B5EF4-FFF2-40B4-BE49-F238E27FC236}">
                  <a16:creationId xmlns:a16="http://schemas.microsoft.com/office/drawing/2014/main" id="{1000143E-FD11-B0AD-4B81-1FC19BCD9420}"/>
                </a:ext>
              </a:extLst>
            </p:cNvPr>
            <p:cNvPicPr>
              <a:picLocks noChangeAspect="1"/>
            </p:cNvPicPr>
            <p:nvPr/>
          </p:nvPicPr>
          <p:blipFill rotWithShape="1">
            <a:blip r:embed="rId3"/>
            <a:srcRect l="6591" t="22654" b="25525"/>
            <a:stretch/>
          </p:blipFill>
          <p:spPr>
            <a:xfrm>
              <a:off x="246969" y="1679734"/>
              <a:ext cx="5543456" cy="2306483"/>
            </a:xfrm>
            <a:prstGeom prst="rect">
              <a:avLst/>
            </a:prstGeom>
            <a:ln>
              <a:solidFill>
                <a:schemeClr val="bg1">
                  <a:lumMod val="65000"/>
                </a:schemeClr>
              </a:solidFill>
            </a:ln>
          </p:spPr>
        </p:pic>
        <p:pic>
          <p:nvPicPr>
            <p:cNvPr id="15" name="Picture 14" descr="A screenshot of a computer&#10;&#10;Description automatically generated">
              <a:extLst>
                <a:ext uri="{FF2B5EF4-FFF2-40B4-BE49-F238E27FC236}">
                  <a16:creationId xmlns:a16="http://schemas.microsoft.com/office/drawing/2014/main" id="{9FB4D1B2-AD32-FF11-B112-FBCC9DC562C1}"/>
                </a:ext>
              </a:extLst>
            </p:cNvPr>
            <p:cNvPicPr>
              <a:picLocks noChangeAspect="1"/>
            </p:cNvPicPr>
            <p:nvPr/>
          </p:nvPicPr>
          <p:blipFill>
            <a:blip r:embed="rId4"/>
            <a:stretch>
              <a:fillRect/>
            </a:stretch>
          </p:blipFill>
          <p:spPr>
            <a:xfrm>
              <a:off x="246969" y="4648747"/>
              <a:ext cx="5571197" cy="1380582"/>
            </a:xfrm>
            <a:prstGeom prst="rect">
              <a:avLst/>
            </a:prstGeom>
            <a:ln>
              <a:solidFill>
                <a:schemeClr val="bg1">
                  <a:lumMod val="65000"/>
                </a:schemeClr>
              </a:solidFill>
            </a:ln>
          </p:spPr>
        </p:pic>
      </p:grpSp>
      <p:grpSp>
        <p:nvGrpSpPr>
          <p:cNvPr id="21" name="Group 20">
            <a:extLst>
              <a:ext uri="{FF2B5EF4-FFF2-40B4-BE49-F238E27FC236}">
                <a16:creationId xmlns:a16="http://schemas.microsoft.com/office/drawing/2014/main" id="{FE2538B0-81D1-CFB5-5309-0E317E5A20CE}"/>
              </a:ext>
            </a:extLst>
          </p:cNvPr>
          <p:cNvGrpSpPr/>
          <p:nvPr/>
        </p:nvGrpSpPr>
        <p:grpSpPr>
          <a:xfrm>
            <a:off x="246969" y="1486776"/>
            <a:ext cx="2581956" cy="3189667"/>
            <a:chOff x="246969" y="1486776"/>
            <a:chExt cx="2581956" cy="3189667"/>
          </a:xfrm>
        </p:grpSpPr>
        <p:sp>
          <p:nvSpPr>
            <p:cNvPr id="7" name="Rounded Rectangle 6">
              <a:extLst>
                <a:ext uri="{FF2B5EF4-FFF2-40B4-BE49-F238E27FC236}">
                  <a16:creationId xmlns:a16="http://schemas.microsoft.com/office/drawing/2014/main" id="{CA255A1D-8795-8F8B-6D87-BB4217F07A38}"/>
                </a:ext>
              </a:extLst>
            </p:cNvPr>
            <p:cNvSpPr/>
            <p:nvPr/>
          </p:nvSpPr>
          <p:spPr>
            <a:xfrm>
              <a:off x="246969" y="1486776"/>
              <a:ext cx="2581956" cy="227724"/>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5EDF2A64-289A-C37C-34D0-E2BB9D0A2AE4}"/>
                </a:ext>
              </a:extLst>
            </p:cNvPr>
            <p:cNvSpPr/>
            <p:nvPr/>
          </p:nvSpPr>
          <p:spPr>
            <a:xfrm>
              <a:off x="246969" y="4448719"/>
              <a:ext cx="2581956" cy="227724"/>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EE7A9C5-AD56-93D7-710E-671F6C642646}"/>
              </a:ext>
            </a:extLst>
          </p:cNvPr>
          <p:cNvSpPr txBox="1"/>
          <p:nvPr/>
        </p:nvSpPr>
        <p:spPr>
          <a:xfrm>
            <a:off x="6095998" y="1674674"/>
            <a:ext cx="5942919" cy="1754326"/>
          </a:xfrm>
          <a:prstGeom prst="rect">
            <a:avLst/>
          </a:prstGeom>
          <a:noFill/>
          <a:ln w="28575">
            <a:solidFill>
              <a:srgbClr val="C00000"/>
            </a:solidFill>
          </a:ln>
        </p:spPr>
        <p:txBody>
          <a:bodyPr wrap="square">
            <a:spAutoFit/>
          </a:bodyPr>
          <a:lstStyle/>
          <a:p>
            <a:r>
              <a:rPr lang="en-US" dirty="0" err="1"/>
              <a:t>ChatGPT</a:t>
            </a:r>
            <a:r>
              <a:rPr lang="en-US" dirty="0"/>
              <a:t> hallucinated in this context because it lacks real-time awareness and understanding of the specific problem being discussed. The suggestions were based on general patterns or associations it learned from its training data, rather than a precise understanding of the developers' current task or the relevance of the library to the issue at hand.</a:t>
            </a:r>
          </a:p>
        </p:txBody>
      </p:sp>
      <p:sp>
        <p:nvSpPr>
          <p:cNvPr id="20" name="TextBox 19">
            <a:extLst>
              <a:ext uri="{FF2B5EF4-FFF2-40B4-BE49-F238E27FC236}">
                <a16:creationId xmlns:a16="http://schemas.microsoft.com/office/drawing/2014/main" id="{D70BB87C-0C33-820F-FC30-1FD0EC58CA28}"/>
              </a:ext>
            </a:extLst>
          </p:cNvPr>
          <p:cNvSpPr txBox="1"/>
          <p:nvPr/>
        </p:nvSpPr>
        <p:spPr>
          <a:xfrm>
            <a:off x="6095997" y="4247556"/>
            <a:ext cx="5942919" cy="1754326"/>
          </a:xfrm>
          <a:prstGeom prst="rect">
            <a:avLst/>
          </a:prstGeom>
          <a:noFill/>
          <a:ln w="28575">
            <a:solidFill>
              <a:srgbClr val="C00000"/>
            </a:solidFill>
          </a:ln>
        </p:spPr>
        <p:txBody>
          <a:bodyPr wrap="square">
            <a:spAutoFit/>
          </a:bodyPr>
          <a:lstStyle/>
          <a:p>
            <a:pPr algn="l"/>
            <a:r>
              <a:rPr lang="en-GB" b="0" i="0" dirty="0">
                <a:effectLst/>
              </a:rPr>
              <a:t>Developers should avoid relying solely on </a:t>
            </a:r>
            <a:r>
              <a:rPr lang="en-GB" b="0" i="0" dirty="0" err="1">
                <a:effectLst/>
              </a:rPr>
              <a:t>ChatGPT</a:t>
            </a:r>
            <a:r>
              <a:rPr lang="en-GB" b="0" i="0" dirty="0">
                <a:effectLst/>
              </a:rPr>
              <a:t> for guidance on cutting-edge or domain-specific topics beyond its training data, especially in rapidly evolving fields like software development. Instead, they should verify </a:t>
            </a:r>
            <a:r>
              <a:rPr lang="en-GB" b="0" i="0" dirty="0" err="1">
                <a:effectLst/>
              </a:rPr>
              <a:t>ChatGPT's</a:t>
            </a:r>
            <a:r>
              <a:rPr lang="en-GB" b="0" i="0" dirty="0">
                <a:effectLst/>
              </a:rPr>
              <a:t> suggestions with up-to-date sources or with domain experts to ensure accuracy and relevance.</a:t>
            </a:r>
          </a:p>
        </p:txBody>
      </p:sp>
      <p:sp>
        <p:nvSpPr>
          <p:cNvPr id="24" name="Rounded Rectangle 23">
            <a:extLst>
              <a:ext uri="{FF2B5EF4-FFF2-40B4-BE49-F238E27FC236}">
                <a16:creationId xmlns:a16="http://schemas.microsoft.com/office/drawing/2014/main" id="{1B970657-63BD-444C-4A9C-AAC655B0F50D}"/>
              </a:ext>
            </a:extLst>
          </p:cNvPr>
          <p:cNvSpPr/>
          <p:nvPr/>
        </p:nvSpPr>
        <p:spPr>
          <a:xfrm>
            <a:off x="6095996" y="6189044"/>
            <a:ext cx="5942919" cy="481263"/>
          </a:xfrm>
          <a:prstGeom prst="roundRect">
            <a:avLst/>
          </a:prstGeom>
          <a:noFill/>
          <a:ln w="28575">
            <a:solidFill>
              <a:srgbClr val="1783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These are the kind of collaborations your teams should be involved in to address </a:t>
            </a:r>
            <a:r>
              <a:rPr lang="en-US" sz="1600" dirty="0" err="1">
                <a:solidFill>
                  <a:schemeClr val="tx1"/>
                </a:solidFill>
              </a:rPr>
              <a:t>ChatGPT’s</a:t>
            </a:r>
            <a:r>
              <a:rPr lang="en-US" sz="1600" dirty="0">
                <a:solidFill>
                  <a:schemeClr val="tx1"/>
                </a:solidFill>
              </a:rPr>
              <a:t> hallucinations</a:t>
            </a:r>
          </a:p>
        </p:txBody>
      </p:sp>
    </p:spTree>
    <p:extLst>
      <p:ext uri="{BB962C8B-B14F-4D97-AF65-F5344CB8AC3E}">
        <p14:creationId xmlns:p14="http://schemas.microsoft.com/office/powerpoint/2010/main" val="189324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dissolv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8C4A-972F-C1EB-5456-6AAAE2C4A7AD}"/>
              </a:ext>
            </a:extLst>
          </p:cNvPr>
          <p:cNvSpPr>
            <a:spLocks noGrp="1"/>
          </p:cNvSpPr>
          <p:nvPr>
            <p:ph type="title"/>
          </p:nvPr>
        </p:nvSpPr>
        <p:spPr>
          <a:xfrm>
            <a:off x="838200" y="260625"/>
            <a:ext cx="10515600" cy="840823"/>
          </a:xfrm>
        </p:spPr>
        <p:txBody>
          <a:bodyPr/>
          <a:lstStyle/>
          <a:p>
            <a:r>
              <a:rPr lang="en-US" dirty="0"/>
              <a:t>LLM Hallucination – Minimize</a:t>
            </a:r>
          </a:p>
        </p:txBody>
      </p:sp>
      <p:sp>
        <p:nvSpPr>
          <p:cNvPr id="5" name="TextBox 4">
            <a:extLst>
              <a:ext uri="{FF2B5EF4-FFF2-40B4-BE49-F238E27FC236}">
                <a16:creationId xmlns:a16="http://schemas.microsoft.com/office/drawing/2014/main" id="{CF513948-617E-8A9F-0DC1-BC92891645AE}"/>
              </a:ext>
            </a:extLst>
          </p:cNvPr>
          <p:cNvSpPr txBox="1"/>
          <p:nvPr/>
        </p:nvSpPr>
        <p:spPr>
          <a:xfrm>
            <a:off x="1019176" y="1718016"/>
            <a:ext cx="10334624" cy="4524315"/>
          </a:xfrm>
          <a:prstGeom prst="rect">
            <a:avLst/>
          </a:prstGeom>
          <a:noFill/>
          <a:ln w="28575">
            <a:solidFill>
              <a:srgbClr val="0000EA"/>
            </a:solidFill>
          </a:ln>
        </p:spPr>
        <p:txBody>
          <a:bodyPr wrap="square">
            <a:spAutoFit/>
          </a:bodyPr>
          <a:lstStyle/>
          <a:p>
            <a:r>
              <a:rPr lang="en-US" sz="2400" dirty="0"/>
              <a:t>You are a senior software engineer tasked with {specific task}. You will be provided with {relevant details}, including the source code of {related files}. Your objective is to {describe the task in detail}.</a:t>
            </a:r>
          </a:p>
          <a:p>
            <a:endParaRPr lang="en-US" sz="2400" dirty="0"/>
          </a:p>
          <a:p>
            <a:r>
              <a:rPr lang="en-GB" sz="2400" b="1" i="0" dirty="0">
                <a:solidFill>
                  <a:srgbClr val="0D0D0D"/>
                </a:solidFill>
                <a:effectLst/>
              </a:rPr>
              <a:t>Project Description</a:t>
            </a:r>
            <a:r>
              <a:rPr lang="en-GB" sz="2400" b="0" i="0" dirty="0">
                <a:solidFill>
                  <a:srgbClr val="0D0D0D"/>
                </a:solidFill>
                <a:effectLst/>
              </a:rPr>
              <a:t>: {Provide a brief overview of the project and its context} </a:t>
            </a:r>
          </a:p>
          <a:p>
            <a:r>
              <a:rPr lang="en-GB" sz="2400" b="1" i="0" dirty="0">
                <a:solidFill>
                  <a:srgbClr val="0D0D0D"/>
                </a:solidFill>
                <a:effectLst/>
              </a:rPr>
              <a:t>Issue Description</a:t>
            </a:r>
            <a:r>
              <a:rPr lang="en-GB" sz="2400" b="0" i="0" dirty="0">
                <a:solidFill>
                  <a:srgbClr val="0D0D0D"/>
                </a:solidFill>
                <a:effectLst/>
              </a:rPr>
              <a:t>: {Describe the specific problem or task you need to address} </a:t>
            </a:r>
          </a:p>
          <a:p>
            <a:r>
              <a:rPr lang="en-GB" sz="2400" b="0" i="0" dirty="0">
                <a:solidFill>
                  <a:srgbClr val="0D0D0D"/>
                </a:solidFill>
                <a:effectLst/>
              </a:rPr>
              <a:t>{</a:t>
            </a:r>
            <a:r>
              <a:rPr lang="en-GB" sz="2400" b="1" i="0" dirty="0">
                <a:solidFill>
                  <a:srgbClr val="0D0D0D"/>
                </a:solidFill>
                <a:effectLst/>
              </a:rPr>
              <a:t>Source Code</a:t>
            </a:r>
            <a:r>
              <a:rPr lang="en-GB" sz="2400" b="0" i="0" dirty="0">
                <a:solidFill>
                  <a:srgbClr val="0D0D0D"/>
                </a:solidFill>
                <a:effectLst/>
              </a:rPr>
              <a:t>: Include any relevant code snippets or files}</a:t>
            </a:r>
          </a:p>
          <a:p>
            <a:endParaRPr lang="en-GB" sz="2400" dirty="0">
              <a:solidFill>
                <a:srgbClr val="0D0D0D"/>
              </a:solidFill>
            </a:endParaRPr>
          </a:p>
          <a:p>
            <a:pPr algn="l"/>
            <a:r>
              <a:rPr lang="en-GB" sz="2400" b="0" i="0" dirty="0">
                <a:solidFill>
                  <a:srgbClr val="0D0D0D"/>
                </a:solidFill>
                <a:effectLst/>
              </a:rPr>
              <a:t>Please address the task based on your expertise and understanding, ensuring that the solution is robust and well-documented. Provide the updated source code along with detailed comments explaining your approach and any modifications made.</a:t>
            </a:r>
          </a:p>
        </p:txBody>
      </p:sp>
      <p:sp>
        <p:nvSpPr>
          <p:cNvPr id="8" name="TextBox 7">
            <a:extLst>
              <a:ext uri="{FF2B5EF4-FFF2-40B4-BE49-F238E27FC236}">
                <a16:creationId xmlns:a16="http://schemas.microsoft.com/office/drawing/2014/main" id="{DC0B914C-E693-D28E-F717-DACAF12129E2}"/>
              </a:ext>
            </a:extLst>
          </p:cNvPr>
          <p:cNvSpPr txBox="1"/>
          <p:nvPr/>
        </p:nvSpPr>
        <p:spPr>
          <a:xfrm>
            <a:off x="1900236" y="1124857"/>
            <a:ext cx="6729413" cy="584775"/>
          </a:xfrm>
          <a:prstGeom prst="rect">
            <a:avLst/>
          </a:prstGeom>
          <a:noFill/>
        </p:spPr>
        <p:txBody>
          <a:bodyPr wrap="square" rtlCol="0">
            <a:spAutoFit/>
          </a:bodyPr>
          <a:lstStyle/>
          <a:p>
            <a:r>
              <a:rPr lang="en-US" sz="3200" dirty="0"/>
              <a:t>Structured or Role-based Prompting</a:t>
            </a:r>
          </a:p>
        </p:txBody>
      </p:sp>
    </p:spTree>
    <p:extLst>
      <p:ext uri="{BB962C8B-B14F-4D97-AF65-F5344CB8AC3E}">
        <p14:creationId xmlns:p14="http://schemas.microsoft.com/office/powerpoint/2010/main" val="1732528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8C4A-972F-C1EB-5456-6AAAE2C4A7AD}"/>
              </a:ext>
            </a:extLst>
          </p:cNvPr>
          <p:cNvSpPr>
            <a:spLocks noGrp="1"/>
          </p:cNvSpPr>
          <p:nvPr>
            <p:ph type="title"/>
          </p:nvPr>
        </p:nvSpPr>
        <p:spPr>
          <a:xfrm>
            <a:off x="838200" y="260625"/>
            <a:ext cx="10515600" cy="840823"/>
          </a:xfrm>
        </p:spPr>
        <p:txBody>
          <a:bodyPr/>
          <a:lstStyle/>
          <a:p>
            <a:r>
              <a:rPr lang="en-US" dirty="0"/>
              <a:t>LLM Hallucination – Minimize</a:t>
            </a:r>
          </a:p>
        </p:txBody>
      </p:sp>
      <p:sp>
        <p:nvSpPr>
          <p:cNvPr id="5" name="TextBox 4">
            <a:extLst>
              <a:ext uri="{FF2B5EF4-FFF2-40B4-BE49-F238E27FC236}">
                <a16:creationId xmlns:a16="http://schemas.microsoft.com/office/drawing/2014/main" id="{CF513948-617E-8A9F-0DC1-BC92891645AE}"/>
              </a:ext>
            </a:extLst>
          </p:cNvPr>
          <p:cNvSpPr txBox="1"/>
          <p:nvPr/>
        </p:nvSpPr>
        <p:spPr>
          <a:xfrm>
            <a:off x="657225" y="1718016"/>
            <a:ext cx="11029950" cy="4278094"/>
          </a:xfrm>
          <a:prstGeom prst="rect">
            <a:avLst/>
          </a:prstGeom>
          <a:noFill/>
          <a:ln w="28575">
            <a:solidFill>
              <a:srgbClr val="0000EA"/>
            </a:solidFill>
          </a:ln>
        </p:spPr>
        <p:txBody>
          <a:bodyPr wrap="square">
            <a:spAutoFit/>
          </a:bodyPr>
          <a:lstStyle/>
          <a:p>
            <a:r>
              <a:rPr lang="en-GB" sz="1600" b="0" i="0" dirty="0">
                <a:solidFill>
                  <a:srgbClr val="0D0D0D"/>
                </a:solidFill>
                <a:effectLst/>
              </a:rPr>
              <a:t>You are a senior software engineer tasked with optimizing the performance of a web application. You will be provided with the relevant codebase, including the source files for the frontend and backend components. Your objective is to identify and implement optimizations to enhance the application's speed and efficiency.</a:t>
            </a:r>
          </a:p>
          <a:p>
            <a:endParaRPr lang="en-GB" sz="1600" dirty="0">
              <a:solidFill>
                <a:srgbClr val="0D0D0D"/>
              </a:solidFill>
            </a:endParaRPr>
          </a:p>
          <a:p>
            <a:r>
              <a:rPr lang="en-GB" sz="1600" b="1" i="0" dirty="0">
                <a:solidFill>
                  <a:srgbClr val="0D0D0D"/>
                </a:solidFill>
                <a:effectLst/>
              </a:rPr>
              <a:t>Project Description</a:t>
            </a:r>
            <a:r>
              <a:rPr lang="en-GB" sz="1600" b="0" i="0" dirty="0">
                <a:solidFill>
                  <a:srgbClr val="0D0D0D"/>
                </a:solidFill>
                <a:effectLst/>
              </a:rPr>
              <a:t>: The web application is an e-commerce platform built with React for the frontend and Node.js for the backend. It allows users to browse products, add them to cart, and proceed to checkout. The application is experiencing slow load times and occasional server timeouts during peak traffic hours.</a:t>
            </a:r>
          </a:p>
          <a:p>
            <a:endParaRPr lang="en-GB" sz="1600" dirty="0">
              <a:solidFill>
                <a:srgbClr val="0D0D0D"/>
              </a:solidFill>
            </a:endParaRPr>
          </a:p>
          <a:p>
            <a:r>
              <a:rPr lang="en-GB" sz="1600" b="1" i="0" dirty="0">
                <a:solidFill>
                  <a:srgbClr val="0D0D0D"/>
                </a:solidFill>
                <a:effectLst/>
              </a:rPr>
              <a:t>Issue Description</a:t>
            </a:r>
            <a:r>
              <a:rPr lang="en-GB" sz="1600" b="0" i="0" dirty="0">
                <a:solidFill>
                  <a:srgbClr val="0D0D0D"/>
                </a:solidFill>
                <a:effectLst/>
              </a:rPr>
              <a:t>: The main performance bottlenecks are observed during database queries and rendering of large product </a:t>
            </a:r>
            <a:r>
              <a:rPr lang="en-GB" sz="1600" b="0" i="0" dirty="0" err="1">
                <a:solidFill>
                  <a:srgbClr val="0D0D0D"/>
                </a:solidFill>
                <a:effectLst/>
              </a:rPr>
              <a:t>catalogs</a:t>
            </a:r>
            <a:r>
              <a:rPr lang="en-GB" sz="1600" b="0" i="0" dirty="0">
                <a:solidFill>
                  <a:srgbClr val="0D0D0D"/>
                </a:solidFill>
                <a:effectLst/>
              </a:rPr>
              <a:t>. Additionally, some API endpoints are experiencing latency issues, impacting the overall responsiveness of the application.</a:t>
            </a:r>
          </a:p>
          <a:p>
            <a:endParaRPr lang="en-GB" sz="1600" dirty="0">
              <a:solidFill>
                <a:srgbClr val="0D0D0D"/>
              </a:solidFill>
            </a:endParaRPr>
          </a:p>
          <a:p>
            <a:r>
              <a:rPr lang="en-GB" sz="1600" b="1" i="0" dirty="0">
                <a:solidFill>
                  <a:srgbClr val="0D0D0D"/>
                </a:solidFill>
                <a:effectLst/>
              </a:rPr>
              <a:t>Source Code</a:t>
            </a:r>
            <a:r>
              <a:rPr lang="en-GB" sz="1600" b="0" i="0" dirty="0">
                <a:solidFill>
                  <a:srgbClr val="0D0D0D"/>
                </a:solidFill>
                <a:effectLst/>
              </a:rPr>
              <a:t>: </a:t>
            </a:r>
          </a:p>
          <a:p>
            <a:r>
              <a:rPr lang="en-GB" sz="1600" b="1" i="0" dirty="0">
                <a:solidFill>
                  <a:srgbClr val="0D0D0D"/>
                </a:solidFill>
                <a:effectLst/>
              </a:rPr>
              <a:t>Frontend</a:t>
            </a:r>
            <a:r>
              <a:rPr lang="en-GB" sz="1600" b="0" i="0" dirty="0">
                <a:solidFill>
                  <a:srgbClr val="0D0D0D"/>
                </a:solidFill>
                <a:effectLst/>
              </a:rPr>
              <a:t>: [link to frontend repository or relevant files] </a:t>
            </a:r>
          </a:p>
          <a:p>
            <a:r>
              <a:rPr lang="en-GB" sz="1600" b="1" i="0" dirty="0">
                <a:solidFill>
                  <a:srgbClr val="0D0D0D"/>
                </a:solidFill>
                <a:effectLst/>
              </a:rPr>
              <a:t>Backend</a:t>
            </a:r>
            <a:r>
              <a:rPr lang="en-GB" sz="1600" b="0" i="0" dirty="0">
                <a:solidFill>
                  <a:srgbClr val="0D0D0D"/>
                </a:solidFill>
                <a:effectLst/>
              </a:rPr>
              <a:t>: [link to backend repository or relevant files]</a:t>
            </a:r>
          </a:p>
          <a:p>
            <a:endParaRPr lang="en-GB" sz="1600" dirty="0">
              <a:solidFill>
                <a:srgbClr val="0D0D0D"/>
              </a:solidFill>
            </a:endParaRPr>
          </a:p>
          <a:p>
            <a:r>
              <a:rPr lang="en-GB" sz="1600" b="0" i="0" dirty="0">
                <a:solidFill>
                  <a:srgbClr val="0D0D0D"/>
                </a:solidFill>
                <a:effectLst/>
              </a:rPr>
              <a:t>Please address the task based on your expertise and understanding, ensuring that the solution is robust and well-documented. Provide the updated source code along with detailed comments explaining your approach and any modifications made.</a:t>
            </a:r>
          </a:p>
        </p:txBody>
      </p:sp>
      <p:sp>
        <p:nvSpPr>
          <p:cNvPr id="8" name="TextBox 7">
            <a:extLst>
              <a:ext uri="{FF2B5EF4-FFF2-40B4-BE49-F238E27FC236}">
                <a16:creationId xmlns:a16="http://schemas.microsoft.com/office/drawing/2014/main" id="{DC0B914C-E693-D28E-F717-DACAF12129E2}"/>
              </a:ext>
            </a:extLst>
          </p:cNvPr>
          <p:cNvSpPr txBox="1"/>
          <p:nvPr/>
        </p:nvSpPr>
        <p:spPr>
          <a:xfrm>
            <a:off x="1900236" y="1124857"/>
            <a:ext cx="8201027" cy="584775"/>
          </a:xfrm>
          <a:prstGeom prst="rect">
            <a:avLst/>
          </a:prstGeom>
          <a:noFill/>
        </p:spPr>
        <p:txBody>
          <a:bodyPr wrap="square" rtlCol="0">
            <a:spAutoFit/>
          </a:bodyPr>
          <a:lstStyle/>
          <a:p>
            <a:r>
              <a:rPr lang="en-US" sz="3200" dirty="0"/>
              <a:t>Structured or Role-based Prompting - Example</a:t>
            </a:r>
          </a:p>
        </p:txBody>
      </p:sp>
    </p:spTree>
    <p:extLst>
      <p:ext uri="{BB962C8B-B14F-4D97-AF65-F5344CB8AC3E}">
        <p14:creationId xmlns:p14="http://schemas.microsoft.com/office/powerpoint/2010/main" val="2242562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0D69B-03F3-2F5D-1DC5-0A1020DE7FC5}"/>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A5E64646-D954-694B-8362-8445B10292C8}"/>
              </a:ext>
            </a:extLst>
          </p:cNvPr>
          <p:cNvSpPr>
            <a:spLocks noGrp="1"/>
          </p:cNvSpPr>
          <p:nvPr>
            <p:ph idx="1"/>
          </p:nvPr>
        </p:nvSpPr>
        <p:spPr/>
        <p:txBody>
          <a:bodyPr/>
          <a:lstStyle/>
          <a:p>
            <a:r>
              <a:rPr lang="en-US" dirty="0"/>
              <a:t>Lab on </a:t>
            </a:r>
            <a:r>
              <a:rPr lang="en-US" dirty="0" err="1"/>
              <a:t>ChatGPT</a:t>
            </a:r>
            <a:r>
              <a:rPr lang="en-US" dirty="0"/>
              <a:t> is published</a:t>
            </a:r>
          </a:p>
          <a:p>
            <a:r>
              <a:rPr lang="en-US" dirty="0"/>
              <a:t>New team Repos are meant for the project</a:t>
            </a:r>
          </a:p>
          <a:p>
            <a:endParaRPr lang="en-US" dirty="0"/>
          </a:p>
        </p:txBody>
      </p:sp>
      <p:sp>
        <p:nvSpPr>
          <p:cNvPr id="4" name="AutoShape 2">
            <a:extLst>
              <a:ext uri="{FF2B5EF4-FFF2-40B4-BE49-F238E27FC236}">
                <a16:creationId xmlns:a16="http://schemas.microsoft.com/office/drawing/2014/main" id="{9BE7C47E-674B-C5A6-D99D-2F150E292E8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A white background with black text&#10;&#10;Description automatically generated">
            <a:extLst>
              <a:ext uri="{FF2B5EF4-FFF2-40B4-BE49-F238E27FC236}">
                <a16:creationId xmlns:a16="http://schemas.microsoft.com/office/drawing/2014/main" id="{E5745253-5F06-55B5-1BDA-2D3E37D84372}"/>
              </a:ext>
            </a:extLst>
          </p:cNvPr>
          <p:cNvPicPr>
            <a:picLocks noChangeAspect="1"/>
          </p:cNvPicPr>
          <p:nvPr/>
        </p:nvPicPr>
        <p:blipFill>
          <a:blip r:embed="rId2"/>
          <a:stretch>
            <a:fillRect/>
          </a:stretch>
        </p:blipFill>
        <p:spPr>
          <a:xfrm>
            <a:off x="679316" y="2862538"/>
            <a:ext cx="7347449" cy="2277511"/>
          </a:xfrm>
          <a:prstGeom prst="rect">
            <a:avLst/>
          </a:prstGeom>
        </p:spPr>
      </p:pic>
      <p:pic>
        <p:nvPicPr>
          <p:cNvPr id="8" name="Picture 7" descr="A pie chart with numbers and text&#10;&#10;Description automatically generated">
            <a:extLst>
              <a:ext uri="{FF2B5EF4-FFF2-40B4-BE49-F238E27FC236}">
                <a16:creationId xmlns:a16="http://schemas.microsoft.com/office/drawing/2014/main" id="{6D8B38FA-628E-9D84-6678-5B2CD63613BB}"/>
              </a:ext>
            </a:extLst>
          </p:cNvPr>
          <p:cNvPicPr>
            <a:picLocks noChangeAspect="1"/>
          </p:cNvPicPr>
          <p:nvPr/>
        </p:nvPicPr>
        <p:blipFill>
          <a:blip r:embed="rId3"/>
          <a:stretch>
            <a:fillRect/>
          </a:stretch>
        </p:blipFill>
        <p:spPr>
          <a:xfrm>
            <a:off x="3761205" y="4955520"/>
            <a:ext cx="3225800" cy="1739900"/>
          </a:xfrm>
          <a:prstGeom prst="rect">
            <a:avLst/>
          </a:prstGeom>
        </p:spPr>
      </p:pic>
      <p:sp>
        <p:nvSpPr>
          <p:cNvPr id="10" name="TextBox 9">
            <a:extLst>
              <a:ext uri="{FF2B5EF4-FFF2-40B4-BE49-F238E27FC236}">
                <a16:creationId xmlns:a16="http://schemas.microsoft.com/office/drawing/2014/main" id="{D72EF896-CE14-B0B3-6B5A-8EA4C00B2FB7}"/>
              </a:ext>
            </a:extLst>
          </p:cNvPr>
          <p:cNvSpPr txBox="1"/>
          <p:nvPr/>
        </p:nvSpPr>
        <p:spPr>
          <a:xfrm>
            <a:off x="3559007" y="4955520"/>
            <a:ext cx="3630195" cy="307777"/>
          </a:xfrm>
          <a:prstGeom prst="rect">
            <a:avLst/>
          </a:prstGeom>
          <a:noFill/>
        </p:spPr>
        <p:txBody>
          <a:bodyPr wrap="square">
            <a:spAutoFit/>
          </a:bodyPr>
          <a:lstStyle/>
          <a:p>
            <a:r>
              <a:rPr lang="en-US" sz="1400" dirty="0"/>
              <a:t>Career Preparation with Mr. James </a:t>
            </a:r>
            <a:r>
              <a:rPr lang="en-US" sz="1400" dirty="0" err="1"/>
              <a:t>Benaventa</a:t>
            </a:r>
            <a:endParaRPr lang="en-US" sz="1400" dirty="0"/>
          </a:p>
        </p:txBody>
      </p:sp>
    </p:spTree>
    <p:extLst>
      <p:ext uri="{BB962C8B-B14F-4D97-AF65-F5344CB8AC3E}">
        <p14:creationId xmlns:p14="http://schemas.microsoft.com/office/powerpoint/2010/main" val="1727067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8C4A-972F-C1EB-5456-6AAAE2C4A7AD}"/>
              </a:ext>
            </a:extLst>
          </p:cNvPr>
          <p:cNvSpPr>
            <a:spLocks noGrp="1"/>
          </p:cNvSpPr>
          <p:nvPr>
            <p:ph type="title"/>
          </p:nvPr>
        </p:nvSpPr>
        <p:spPr>
          <a:xfrm>
            <a:off x="838200" y="260625"/>
            <a:ext cx="10515600" cy="840823"/>
          </a:xfrm>
        </p:spPr>
        <p:txBody>
          <a:bodyPr/>
          <a:lstStyle/>
          <a:p>
            <a:r>
              <a:rPr lang="en-US" dirty="0"/>
              <a:t>Challenges of Using </a:t>
            </a:r>
            <a:r>
              <a:rPr lang="en-US" dirty="0" err="1"/>
              <a:t>ChatGPT</a:t>
            </a:r>
            <a:endParaRPr lang="en-US" dirty="0"/>
          </a:p>
        </p:txBody>
      </p:sp>
      <p:sp>
        <p:nvSpPr>
          <p:cNvPr id="4" name="TextBox 3">
            <a:extLst>
              <a:ext uri="{FF2B5EF4-FFF2-40B4-BE49-F238E27FC236}">
                <a16:creationId xmlns:a16="http://schemas.microsoft.com/office/drawing/2014/main" id="{4CFCB307-79AB-3EC9-0F99-7AD5D06F2FEF}"/>
              </a:ext>
            </a:extLst>
          </p:cNvPr>
          <p:cNvSpPr txBox="1"/>
          <p:nvPr/>
        </p:nvSpPr>
        <p:spPr>
          <a:xfrm>
            <a:off x="921617" y="1687447"/>
            <a:ext cx="9338913" cy="3877985"/>
          </a:xfrm>
          <a:prstGeom prst="rect">
            <a:avLst/>
          </a:prstGeom>
          <a:noFill/>
        </p:spPr>
        <p:txBody>
          <a:bodyPr wrap="square">
            <a:spAutoFit/>
          </a:bodyPr>
          <a:lstStyle/>
          <a:p>
            <a:pPr marL="285750" indent="-285750">
              <a:buFont typeface="Arial" panose="020B0604020202020204" pitchFamily="34" charset="0"/>
              <a:buChar char="•"/>
            </a:pPr>
            <a:r>
              <a:rPr lang="en-US" sz="2400" dirty="0"/>
              <a:t>Understanding </a:t>
            </a:r>
            <a:r>
              <a:rPr lang="en-US" sz="2400" dirty="0" err="1"/>
              <a:t>ChatGPT's</a:t>
            </a:r>
            <a:r>
              <a:rPr lang="en-US" sz="2400" dirty="0"/>
              <a:t> capabilities and limitations – hallucinations</a:t>
            </a:r>
          </a:p>
          <a:p>
            <a:pPr marL="742950" lvl="1" indent="-285750">
              <a:buFont typeface="Arial" panose="020B0604020202020204" pitchFamily="34" charset="0"/>
              <a:buChar char="•"/>
            </a:pPr>
            <a:r>
              <a:rPr lang="en-US" dirty="0"/>
              <a:t>You may struggle to discern when to rely on </a:t>
            </a:r>
            <a:r>
              <a:rPr lang="en-US" dirty="0" err="1"/>
              <a:t>ChatGPT</a:t>
            </a:r>
            <a:r>
              <a:rPr lang="en-US" dirty="0"/>
              <a:t> versus traditional problem-solving methods.</a:t>
            </a:r>
          </a:p>
          <a:p>
            <a:pPr marL="285750" indent="-285750">
              <a:buFont typeface="Arial" panose="020B0604020202020204" pitchFamily="34" charset="0"/>
              <a:buChar char="•"/>
            </a:pPr>
            <a:r>
              <a:rPr lang="en-US" sz="2400" dirty="0"/>
              <a:t>Interpreting and implementing </a:t>
            </a:r>
            <a:r>
              <a:rPr lang="en-US" sz="2400" dirty="0" err="1"/>
              <a:t>ChatGPT</a:t>
            </a:r>
            <a:r>
              <a:rPr lang="en-US" sz="2400" dirty="0"/>
              <a:t> suggestions effectively</a:t>
            </a:r>
          </a:p>
          <a:p>
            <a:pPr marL="742950" lvl="1" indent="-285750">
              <a:buFont typeface="Arial" panose="020B0604020202020204" pitchFamily="34" charset="0"/>
              <a:buChar char="•"/>
            </a:pPr>
            <a:r>
              <a:rPr lang="en-US" dirty="0"/>
              <a:t>This requires not only comprehending the suggestions but also ensuring they align with the project requirements and best practices.</a:t>
            </a:r>
          </a:p>
          <a:p>
            <a:pPr marL="285750" indent="-285750">
              <a:buFont typeface="Arial" panose="020B0604020202020204" pitchFamily="34" charset="0"/>
              <a:buChar char="•"/>
            </a:pPr>
            <a:r>
              <a:rPr lang="en-US" sz="2400" dirty="0"/>
              <a:t>Overreliance on </a:t>
            </a:r>
            <a:r>
              <a:rPr lang="en-US" sz="2400" dirty="0" err="1"/>
              <a:t>ChatGPT</a:t>
            </a:r>
            <a:r>
              <a:rPr lang="en-US" sz="2400" dirty="0"/>
              <a:t>: You may become overly reliant on </a:t>
            </a:r>
            <a:r>
              <a:rPr lang="en-US" sz="2400" dirty="0" err="1"/>
              <a:t>ChatGPT</a:t>
            </a:r>
            <a:r>
              <a:rPr lang="en-US" sz="2400" dirty="0"/>
              <a:t> as a solution-finding tool.</a:t>
            </a:r>
          </a:p>
          <a:p>
            <a:pPr marL="742950" lvl="1" indent="-285750">
              <a:buFont typeface="Arial" panose="020B0604020202020204" pitchFamily="34" charset="0"/>
              <a:buChar char="•"/>
            </a:pPr>
            <a:r>
              <a:rPr lang="en-US" dirty="0"/>
              <a:t>leading reduced critical thinking skills.</a:t>
            </a:r>
          </a:p>
          <a:p>
            <a:pPr marL="285750" indent="-285750">
              <a:buFont typeface="Arial" panose="020B0604020202020204" pitchFamily="34" charset="0"/>
              <a:buChar char="•"/>
            </a:pPr>
            <a:r>
              <a:rPr lang="en-US" sz="2400" dirty="0"/>
              <a:t>Limited Understanding of Software Engineering Concepts:</a:t>
            </a:r>
          </a:p>
          <a:p>
            <a:pPr marL="742950" lvl="1" indent="-285750">
              <a:buFont typeface="Arial" panose="020B0604020202020204" pitchFamily="34" charset="0"/>
              <a:buChar char="•"/>
            </a:pPr>
            <a:r>
              <a:rPr lang="en-US" dirty="0"/>
              <a:t>You may lack the foundational knowledge and understanding of key concepts, making it challenging to formulate precise queries or evaluate </a:t>
            </a:r>
            <a:r>
              <a:rPr lang="en-US" dirty="0" err="1"/>
              <a:t>ChatGPT's</a:t>
            </a:r>
            <a:r>
              <a:rPr lang="en-US" dirty="0"/>
              <a:t> responses effectively.</a:t>
            </a:r>
          </a:p>
        </p:txBody>
      </p:sp>
    </p:spTree>
    <p:extLst>
      <p:ext uri="{BB962C8B-B14F-4D97-AF65-F5344CB8AC3E}">
        <p14:creationId xmlns:p14="http://schemas.microsoft.com/office/powerpoint/2010/main" val="2273015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8C4A-972F-C1EB-5456-6AAAE2C4A7AD}"/>
              </a:ext>
            </a:extLst>
          </p:cNvPr>
          <p:cNvSpPr>
            <a:spLocks noGrp="1"/>
          </p:cNvSpPr>
          <p:nvPr>
            <p:ph type="title"/>
          </p:nvPr>
        </p:nvSpPr>
        <p:spPr>
          <a:xfrm>
            <a:off x="558265" y="260625"/>
            <a:ext cx="10895798" cy="840823"/>
          </a:xfrm>
        </p:spPr>
        <p:txBody>
          <a:bodyPr>
            <a:noAutofit/>
          </a:bodyPr>
          <a:lstStyle/>
          <a:p>
            <a:r>
              <a:rPr lang="en-US" sz="3000" dirty="0"/>
              <a:t>Fostering Collaboration to Mitigate Challenges with </a:t>
            </a:r>
            <a:r>
              <a:rPr lang="en-US" sz="3000" dirty="0" err="1"/>
              <a:t>ChatGPT</a:t>
            </a:r>
            <a:endParaRPr lang="en-US" sz="3000" dirty="0"/>
          </a:p>
        </p:txBody>
      </p:sp>
      <p:sp>
        <p:nvSpPr>
          <p:cNvPr id="4" name="TextBox 3">
            <a:extLst>
              <a:ext uri="{FF2B5EF4-FFF2-40B4-BE49-F238E27FC236}">
                <a16:creationId xmlns:a16="http://schemas.microsoft.com/office/drawing/2014/main" id="{4CFCB307-79AB-3EC9-0F99-7AD5D06F2FEF}"/>
              </a:ext>
            </a:extLst>
          </p:cNvPr>
          <p:cNvSpPr txBox="1"/>
          <p:nvPr/>
        </p:nvSpPr>
        <p:spPr>
          <a:xfrm>
            <a:off x="921617" y="1687447"/>
            <a:ext cx="9338913" cy="4401205"/>
          </a:xfrm>
          <a:prstGeom prst="rect">
            <a:avLst/>
          </a:prstGeom>
          <a:noFill/>
        </p:spPr>
        <p:txBody>
          <a:bodyPr wrap="square">
            <a:spAutoFit/>
          </a:bodyPr>
          <a:lstStyle/>
          <a:p>
            <a:pPr marL="285750" indent="-285750">
              <a:buFont typeface="Arial" panose="020B0604020202020204" pitchFamily="34" charset="0"/>
              <a:buChar char="•"/>
            </a:pPr>
            <a:r>
              <a:rPr lang="en-GB" sz="2000" b="1" i="0" dirty="0">
                <a:solidFill>
                  <a:srgbClr val="0D0D0D"/>
                </a:solidFill>
                <a:effectLst/>
              </a:rPr>
              <a:t>Understanding and Interpreting Responses:</a:t>
            </a:r>
            <a:r>
              <a:rPr lang="en-GB" sz="2000" b="0" i="0" dirty="0">
                <a:solidFill>
                  <a:srgbClr val="0D0D0D"/>
                </a:solidFill>
                <a:effectLst/>
              </a:rPr>
              <a:t> Collaborating with peers allows students to discuss and compare interpretations of </a:t>
            </a:r>
            <a:r>
              <a:rPr lang="en-GB" sz="2000" b="0" i="0" dirty="0" err="1">
                <a:solidFill>
                  <a:srgbClr val="0D0D0D"/>
                </a:solidFill>
                <a:effectLst/>
              </a:rPr>
              <a:t>ChatGPT</a:t>
            </a:r>
            <a:r>
              <a:rPr lang="en-GB" sz="2000" b="0" i="0" dirty="0">
                <a:solidFill>
                  <a:srgbClr val="0D0D0D"/>
                </a:solidFill>
                <a:effectLst/>
              </a:rPr>
              <a:t>-generated responses, facilitating clearer understanding.</a:t>
            </a:r>
          </a:p>
          <a:p>
            <a:pPr marL="285750" indent="-285750">
              <a:buFont typeface="Arial" panose="020B0604020202020204" pitchFamily="34" charset="0"/>
              <a:buChar char="•"/>
            </a:pPr>
            <a:r>
              <a:rPr lang="en-GB" sz="2000" b="1" i="0" dirty="0">
                <a:solidFill>
                  <a:srgbClr val="0D0D0D"/>
                </a:solidFill>
                <a:effectLst/>
              </a:rPr>
              <a:t>Dependency on Training Data</a:t>
            </a:r>
            <a:r>
              <a:rPr lang="en-GB" sz="2000" b="0" i="0" dirty="0">
                <a:solidFill>
                  <a:srgbClr val="0D0D0D"/>
                </a:solidFill>
                <a:effectLst/>
              </a:rPr>
              <a:t>: Diverse peer backgrounds supplement </a:t>
            </a:r>
            <a:r>
              <a:rPr lang="en-GB" sz="2000" b="0" i="0" dirty="0" err="1">
                <a:solidFill>
                  <a:srgbClr val="0D0D0D"/>
                </a:solidFill>
                <a:effectLst/>
              </a:rPr>
              <a:t>ChatGPT's</a:t>
            </a:r>
            <a:r>
              <a:rPr lang="en-GB" sz="2000" b="0" i="0" dirty="0">
                <a:solidFill>
                  <a:srgbClr val="0D0D0D"/>
                </a:solidFill>
                <a:effectLst/>
              </a:rPr>
              <a:t> responses with additional insights, compensating for training data gaps.</a:t>
            </a:r>
          </a:p>
          <a:p>
            <a:pPr marL="285750" indent="-285750">
              <a:buFont typeface="Arial" panose="020B0604020202020204" pitchFamily="34" charset="0"/>
              <a:buChar char="•"/>
            </a:pPr>
            <a:r>
              <a:rPr lang="en-GB" sz="2000" b="1" i="0" dirty="0">
                <a:solidFill>
                  <a:srgbClr val="0D0D0D"/>
                </a:solidFill>
                <a:effectLst/>
              </a:rPr>
              <a:t>Quality and Accuracy of Responses:</a:t>
            </a:r>
            <a:r>
              <a:rPr lang="en-GB" sz="2000" b="0" i="0" dirty="0">
                <a:solidFill>
                  <a:srgbClr val="0D0D0D"/>
                </a:solidFill>
                <a:effectLst/>
              </a:rPr>
              <a:t> Peer collaboration enables validation of response quality and accuracy, identifying errors or inaccuracies collectively.</a:t>
            </a:r>
          </a:p>
          <a:p>
            <a:pPr marL="285750" indent="-285750">
              <a:buFont typeface="Arial" panose="020B0604020202020204" pitchFamily="34" charset="0"/>
              <a:buChar char="•"/>
            </a:pPr>
            <a:r>
              <a:rPr lang="en-GB" sz="2000" b="1" i="0" dirty="0">
                <a:solidFill>
                  <a:srgbClr val="0D0D0D"/>
                </a:solidFill>
                <a:effectLst/>
              </a:rPr>
              <a:t>Limited Understanding of Software Engineering Concepts</a:t>
            </a:r>
            <a:r>
              <a:rPr lang="en-GB" sz="2000" b="0" i="0" dirty="0">
                <a:solidFill>
                  <a:srgbClr val="0D0D0D"/>
                </a:solidFill>
                <a:effectLst/>
              </a:rPr>
              <a:t>: Peer support fills knowledge gaps collaboratively, clarifying concepts and refining queries.</a:t>
            </a:r>
          </a:p>
          <a:p>
            <a:pPr marL="742950" lvl="1" indent="-285750">
              <a:buFont typeface="Arial" panose="020B0604020202020204" pitchFamily="34" charset="0"/>
              <a:buChar char="•"/>
            </a:pPr>
            <a:r>
              <a:rPr lang="en-GB" i="0" dirty="0">
                <a:solidFill>
                  <a:srgbClr val="111111"/>
                </a:solidFill>
                <a:effectLst/>
                <a:latin typeface="Open Sans" panose="020B0606030504020204" pitchFamily="34" charset="0"/>
              </a:rPr>
              <a:t>Read </a:t>
            </a:r>
            <a:r>
              <a:rPr lang="en-GB" b="1" i="0" dirty="0">
                <a:solidFill>
                  <a:srgbClr val="111111"/>
                </a:solidFill>
                <a:effectLst/>
                <a:latin typeface="Open Sans" panose="020B0606030504020204" pitchFamily="34" charset="0"/>
              </a:rPr>
              <a:t>Section 6</a:t>
            </a:r>
            <a:r>
              <a:rPr lang="en-GB" b="0" i="0" dirty="0">
                <a:solidFill>
                  <a:srgbClr val="111111"/>
                </a:solidFill>
                <a:effectLst/>
                <a:latin typeface="Open Sans" panose="020B0606030504020204" pitchFamily="34" charset="0"/>
              </a:rPr>
              <a:t> of the paper, Hou at al. </a:t>
            </a:r>
            <a:r>
              <a:rPr lang="en-GB" b="0" i="0" u="none" strike="noStrike" dirty="0">
                <a:solidFill>
                  <a:srgbClr val="0077CC"/>
                </a:solidFill>
                <a:effectLst/>
                <a:latin typeface="Open Sans" panose="020B0606030504020204" pitchFamily="34" charset="0"/>
                <a:hlinkClick r:id="rId3"/>
              </a:rPr>
              <a:t>LLMs for SE: A SLR</a:t>
            </a:r>
            <a:endParaRPr lang="en-GB" b="0" i="0" dirty="0">
              <a:solidFill>
                <a:srgbClr val="0D0D0D"/>
              </a:solidFill>
              <a:effectLst/>
            </a:endParaRPr>
          </a:p>
          <a:p>
            <a:pPr marL="285750" indent="-285750">
              <a:buFont typeface="Arial" panose="020B0604020202020204" pitchFamily="34" charset="0"/>
              <a:buChar char="•"/>
            </a:pPr>
            <a:r>
              <a:rPr lang="en-GB" sz="2000" b="1" i="0" dirty="0">
                <a:solidFill>
                  <a:srgbClr val="0D0D0D"/>
                </a:solidFill>
                <a:effectLst/>
              </a:rPr>
              <a:t>Overreliance on </a:t>
            </a:r>
            <a:r>
              <a:rPr lang="en-GB" sz="2000" b="1" i="0" dirty="0" err="1">
                <a:solidFill>
                  <a:srgbClr val="0D0D0D"/>
                </a:solidFill>
                <a:effectLst/>
              </a:rPr>
              <a:t>ChatGPT</a:t>
            </a:r>
            <a:r>
              <a:rPr lang="en-GB" sz="2000" b="0" i="0" dirty="0">
                <a:solidFill>
                  <a:srgbClr val="0D0D0D"/>
                </a:solidFill>
                <a:effectLst/>
              </a:rPr>
              <a:t>: Collaboration encourages a balanced problem-solving approach, avoiding overreliance and developing critical thinking skills.</a:t>
            </a:r>
          </a:p>
          <a:p>
            <a:pPr marL="285750" indent="-285750">
              <a:buFont typeface="Arial" panose="020B0604020202020204" pitchFamily="34" charset="0"/>
              <a:buChar char="•"/>
            </a:pPr>
            <a:r>
              <a:rPr lang="en-GB" sz="2000" b="1" i="0" dirty="0">
                <a:solidFill>
                  <a:srgbClr val="0D0D0D"/>
                </a:solidFill>
                <a:effectLst/>
              </a:rPr>
              <a:t>Integration with Existing Workflows</a:t>
            </a:r>
            <a:r>
              <a:rPr lang="en-GB" sz="2000" b="0" i="0" dirty="0">
                <a:solidFill>
                  <a:srgbClr val="0D0D0D"/>
                </a:solidFill>
                <a:effectLst/>
              </a:rPr>
              <a:t>: Peer sharing of best practices and technical expertise aids in effectively integrating </a:t>
            </a:r>
            <a:r>
              <a:rPr lang="en-GB" sz="2000" b="0" i="0" dirty="0" err="1">
                <a:solidFill>
                  <a:srgbClr val="0D0D0D"/>
                </a:solidFill>
                <a:effectLst/>
              </a:rPr>
              <a:t>ChatGPT</a:t>
            </a:r>
            <a:r>
              <a:rPr lang="en-GB" sz="2000" b="0" i="0" dirty="0">
                <a:solidFill>
                  <a:srgbClr val="0D0D0D"/>
                </a:solidFill>
                <a:effectLst/>
              </a:rPr>
              <a:t> into existing workflows.</a:t>
            </a:r>
          </a:p>
        </p:txBody>
      </p:sp>
    </p:spTree>
    <p:extLst>
      <p:ext uri="{BB962C8B-B14F-4D97-AF65-F5344CB8AC3E}">
        <p14:creationId xmlns:p14="http://schemas.microsoft.com/office/powerpoint/2010/main" val="2580400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9912-CA2E-3C48-106F-A3D1F121413D}"/>
              </a:ext>
            </a:extLst>
          </p:cNvPr>
          <p:cNvSpPr>
            <a:spLocks noGrp="1"/>
          </p:cNvSpPr>
          <p:nvPr>
            <p:ph type="title"/>
          </p:nvPr>
        </p:nvSpPr>
        <p:spPr/>
        <p:txBody>
          <a:bodyPr/>
          <a:lstStyle/>
          <a:p>
            <a:r>
              <a:rPr lang="en-GB" dirty="0">
                <a:solidFill>
                  <a:srgbClr val="0D0D0D"/>
                </a:solidFill>
                <a:latin typeface="Söhne"/>
              </a:rPr>
              <a:t>C</a:t>
            </a:r>
            <a:r>
              <a:rPr lang="en-GB" b="0" i="0" dirty="0">
                <a:solidFill>
                  <a:srgbClr val="0D0D0D"/>
                </a:solidFill>
                <a:effectLst/>
                <a:latin typeface="Söhne"/>
              </a:rPr>
              <a:t>onclusion</a:t>
            </a:r>
            <a:endParaRPr lang="en-US" dirty="0"/>
          </a:p>
        </p:txBody>
      </p:sp>
      <p:sp>
        <p:nvSpPr>
          <p:cNvPr id="5" name="TextBox 4">
            <a:extLst>
              <a:ext uri="{FF2B5EF4-FFF2-40B4-BE49-F238E27FC236}">
                <a16:creationId xmlns:a16="http://schemas.microsoft.com/office/drawing/2014/main" id="{B56798C5-9A8A-10E5-8A07-642EB7BB8A7F}"/>
              </a:ext>
            </a:extLst>
          </p:cNvPr>
          <p:cNvSpPr txBox="1"/>
          <p:nvPr/>
        </p:nvSpPr>
        <p:spPr>
          <a:xfrm>
            <a:off x="1337911" y="1905506"/>
            <a:ext cx="9307630" cy="3046988"/>
          </a:xfrm>
          <a:prstGeom prst="rect">
            <a:avLst/>
          </a:prstGeom>
          <a:noFill/>
          <a:ln w="28575">
            <a:solidFill>
              <a:srgbClr val="0000EA"/>
            </a:solidFill>
          </a:ln>
        </p:spPr>
        <p:txBody>
          <a:bodyPr wrap="square">
            <a:spAutoFit/>
          </a:bodyPr>
          <a:lstStyle/>
          <a:p>
            <a:pPr algn="l"/>
            <a:r>
              <a:rPr lang="en-GB" sz="2400" b="0" i="0" dirty="0">
                <a:solidFill>
                  <a:srgbClr val="0D0D0D"/>
                </a:solidFill>
                <a:effectLst/>
                <a:latin typeface="+mj-lt"/>
              </a:rPr>
              <a:t>Integrating </a:t>
            </a:r>
            <a:r>
              <a:rPr lang="en-GB" sz="2400" b="0" i="0" dirty="0" err="1">
                <a:solidFill>
                  <a:srgbClr val="0D0D0D"/>
                </a:solidFill>
                <a:effectLst/>
                <a:latin typeface="+mj-lt"/>
              </a:rPr>
              <a:t>ChatGPT</a:t>
            </a:r>
            <a:r>
              <a:rPr lang="en-GB" sz="2400" b="0" i="0" dirty="0">
                <a:solidFill>
                  <a:srgbClr val="0D0D0D"/>
                </a:solidFill>
                <a:effectLst/>
                <a:latin typeface="+mj-lt"/>
              </a:rPr>
              <a:t> into </a:t>
            </a:r>
            <a:r>
              <a:rPr lang="en-GB" sz="2400" dirty="0">
                <a:solidFill>
                  <a:srgbClr val="0D0D0D"/>
                </a:solidFill>
                <a:latin typeface="+mj-lt"/>
              </a:rPr>
              <a:t>your team projects</a:t>
            </a:r>
            <a:r>
              <a:rPr lang="en-GB" sz="2400" b="0" i="0" dirty="0">
                <a:solidFill>
                  <a:srgbClr val="0D0D0D"/>
                </a:solidFill>
                <a:effectLst/>
                <a:latin typeface="+mj-lt"/>
              </a:rPr>
              <a:t> offers exciting opportunities but also comes with challenges. By fostering collaboration, we can harness the potential of </a:t>
            </a:r>
            <a:r>
              <a:rPr lang="en-GB" sz="2400" b="0" i="0" dirty="0" err="1">
                <a:solidFill>
                  <a:srgbClr val="0D0D0D"/>
                </a:solidFill>
                <a:effectLst/>
                <a:latin typeface="+mj-lt"/>
              </a:rPr>
              <a:t>ChatGPT</a:t>
            </a:r>
            <a:r>
              <a:rPr lang="en-GB" sz="2400" b="0" i="0" dirty="0">
                <a:solidFill>
                  <a:srgbClr val="0D0D0D"/>
                </a:solidFill>
                <a:effectLst/>
                <a:latin typeface="+mj-lt"/>
              </a:rPr>
              <a:t> while developing critical thinking skills and ensuring the quality of our solutions.</a:t>
            </a:r>
          </a:p>
          <a:p>
            <a:pPr marL="342900" indent="-342900" algn="l">
              <a:buFont typeface="Arial" panose="020B0604020202020204" pitchFamily="34" charset="0"/>
              <a:buChar char="•"/>
            </a:pPr>
            <a:r>
              <a:rPr lang="en-GB" sz="2400" b="1" i="0" dirty="0">
                <a:solidFill>
                  <a:srgbClr val="0D0D0D"/>
                </a:solidFill>
                <a:effectLst/>
                <a:latin typeface="+mj-lt"/>
              </a:rPr>
              <a:t>Exploration in Team Projects</a:t>
            </a:r>
            <a:r>
              <a:rPr lang="en-GB" sz="2400" b="0" i="0" dirty="0">
                <a:solidFill>
                  <a:srgbClr val="0D0D0D"/>
                </a:solidFill>
                <a:effectLst/>
                <a:latin typeface="+mj-lt"/>
              </a:rPr>
              <a:t>: While the lab and class introduced limited software engineering tasks, the team projects will offer a broader range of tasks. For further insights, refer to </a:t>
            </a:r>
            <a:r>
              <a:rPr lang="en-GB" sz="2400" b="1" i="0" dirty="0">
                <a:solidFill>
                  <a:srgbClr val="111111"/>
                </a:solidFill>
                <a:effectLst/>
                <a:latin typeface="+mj-lt"/>
              </a:rPr>
              <a:t>Section 6</a:t>
            </a:r>
            <a:r>
              <a:rPr lang="en-GB" sz="2400" b="0" i="0" dirty="0">
                <a:solidFill>
                  <a:srgbClr val="111111"/>
                </a:solidFill>
                <a:effectLst/>
                <a:latin typeface="+mj-lt"/>
              </a:rPr>
              <a:t> of the paper, Hou at al. </a:t>
            </a:r>
            <a:r>
              <a:rPr lang="en-GB" sz="2400" b="0" i="0" u="none" strike="noStrike" dirty="0">
                <a:solidFill>
                  <a:srgbClr val="0077CC"/>
                </a:solidFill>
                <a:effectLst/>
                <a:latin typeface="+mj-lt"/>
                <a:hlinkClick r:id="rId2"/>
              </a:rPr>
              <a:t>LLMs for SE: A SLR</a:t>
            </a:r>
            <a:endParaRPr lang="en-GB" sz="2400" b="0" i="0" u="none" strike="noStrike" dirty="0">
              <a:solidFill>
                <a:srgbClr val="0077CC"/>
              </a:solidFill>
              <a:effectLst/>
              <a:latin typeface="+mj-lt"/>
            </a:endParaRPr>
          </a:p>
        </p:txBody>
      </p:sp>
    </p:spTree>
    <p:extLst>
      <p:ext uri="{BB962C8B-B14F-4D97-AF65-F5344CB8AC3E}">
        <p14:creationId xmlns:p14="http://schemas.microsoft.com/office/powerpoint/2010/main" val="95704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BAD0BFE-43B9-A5DF-66D0-A82B9C925FD1}"/>
              </a:ext>
            </a:extLst>
          </p:cNvPr>
          <p:cNvGrpSpPr/>
          <p:nvPr/>
        </p:nvGrpSpPr>
        <p:grpSpPr>
          <a:xfrm>
            <a:off x="1114183" y="3053048"/>
            <a:ext cx="3306021" cy="3495494"/>
            <a:chOff x="1722783" y="2926764"/>
            <a:chExt cx="3402495" cy="3725828"/>
          </a:xfrm>
        </p:grpSpPr>
        <p:pic>
          <p:nvPicPr>
            <p:cNvPr id="1026" name="Picture 2" descr="Replace pictures Vector Icons free download in SVG, PNG Format">
              <a:extLst>
                <a:ext uri="{FF2B5EF4-FFF2-40B4-BE49-F238E27FC236}">
                  <a16:creationId xmlns:a16="http://schemas.microsoft.com/office/drawing/2014/main" id="{3D14F272-FF94-D40E-AE42-7CD158BF1F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21" t="48454" r="54583"/>
            <a:stretch/>
          </p:blipFill>
          <p:spPr bwMode="auto">
            <a:xfrm>
              <a:off x="1908313" y="4572001"/>
              <a:ext cx="1683026" cy="208059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eplace pictures Vector Icons free download in SVG, PNG Format">
              <a:extLst>
                <a:ext uri="{FF2B5EF4-FFF2-40B4-BE49-F238E27FC236}">
                  <a16:creationId xmlns:a16="http://schemas.microsoft.com/office/drawing/2014/main" id="{D02AF08D-CE52-578C-AC18-EFEBDFEC32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103" b="53091"/>
            <a:stretch/>
          </p:blipFill>
          <p:spPr bwMode="auto">
            <a:xfrm>
              <a:off x="3313043" y="2926764"/>
              <a:ext cx="1812235" cy="18934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atGPT Logo and symbol, meaning, history, PNG, brand">
              <a:extLst>
                <a:ext uri="{FF2B5EF4-FFF2-40B4-BE49-F238E27FC236}">
                  <a16:creationId xmlns:a16="http://schemas.microsoft.com/office/drawing/2014/main" id="{D1BD8197-164B-0DEE-5A3E-EBAABD1BC3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1722783" y="3027810"/>
              <a:ext cx="1468280" cy="14908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veloper Icons - Free SVG &amp; PNG Developer Images - Noun Project">
              <a:extLst>
                <a:ext uri="{FF2B5EF4-FFF2-40B4-BE49-F238E27FC236}">
                  <a16:creationId xmlns:a16="http://schemas.microsoft.com/office/drawing/2014/main" id="{A774F618-7D06-0B25-FFF8-80F3E7DA72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8398" y="4668524"/>
              <a:ext cx="1796880" cy="1796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81CA338B-CD7C-577C-36D8-5E07309277F0}"/>
              </a:ext>
            </a:extLst>
          </p:cNvPr>
          <p:cNvGrpSpPr/>
          <p:nvPr/>
        </p:nvGrpSpPr>
        <p:grpSpPr>
          <a:xfrm>
            <a:off x="4902710" y="2695609"/>
            <a:ext cx="5801134" cy="3866180"/>
            <a:chOff x="4902710" y="2695609"/>
            <a:chExt cx="5801134" cy="3866180"/>
          </a:xfrm>
        </p:grpSpPr>
        <p:grpSp>
          <p:nvGrpSpPr>
            <p:cNvPr id="8" name="Group 7">
              <a:extLst>
                <a:ext uri="{FF2B5EF4-FFF2-40B4-BE49-F238E27FC236}">
                  <a16:creationId xmlns:a16="http://schemas.microsoft.com/office/drawing/2014/main" id="{83EFB75C-6509-5CEE-9314-D38E15285933}"/>
                </a:ext>
              </a:extLst>
            </p:cNvPr>
            <p:cNvGrpSpPr/>
            <p:nvPr/>
          </p:nvGrpSpPr>
          <p:grpSpPr>
            <a:xfrm>
              <a:off x="8575763" y="2695609"/>
              <a:ext cx="2128081" cy="3866180"/>
              <a:chOff x="7403547" y="2236304"/>
              <a:chExt cx="2244035" cy="4445152"/>
            </a:xfrm>
          </p:grpSpPr>
          <p:pic>
            <p:nvPicPr>
              <p:cNvPr id="1032" name="Picture 8" descr="21,915 Partnership Icons - Free in SVG, PNG, ICO - IconScout">
                <a:extLst>
                  <a:ext uri="{FF2B5EF4-FFF2-40B4-BE49-F238E27FC236}">
                    <a16:creationId xmlns:a16="http://schemas.microsoft.com/office/drawing/2014/main" id="{44B3D081-E702-2618-A7F3-BC1F63AFC0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03547" y="3246469"/>
                <a:ext cx="2244035" cy="22440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atGPT Logo and symbol, meaning, history, PNG, brand">
                <a:extLst>
                  <a:ext uri="{FF2B5EF4-FFF2-40B4-BE49-F238E27FC236}">
                    <a16:creationId xmlns:a16="http://schemas.microsoft.com/office/drawing/2014/main" id="{69AF5927-BD69-7A33-D8B7-A4BC2D36D0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7791424" y="2236304"/>
                <a:ext cx="1468280" cy="14908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Developer Icons - Free SVG &amp; PNG Developer Images - Noun Project">
                <a:extLst>
                  <a:ext uri="{FF2B5EF4-FFF2-40B4-BE49-F238E27FC236}">
                    <a16:creationId xmlns:a16="http://schemas.microsoft.com/office/drawing/2014/main" id="{2069A5D6-2D8A-D2CB-CA27-10A5648133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7124" y="5048876"/>
                <a:ext cx="1632580" cy="1632580"/>
              </a:xfrm>
              <a:prstGeom prst="rect">
                <a:avLst/>
              </a:prstGeom>
              <a:noFill/>
              <a:extLst>
                <a:ext uri="{909E8E84-426E-40DD-AFC4-6F175D3DCCD1}">
                  <a14:hiddenFill xmlns:a14="http://schemas.microsoft.com/office/drawing/2010/main">
                    <a:solidFill>
                      <a:srgbClr val="FFFFFF"/>
                    </a:solidFill>
                  </a14:hiddenFill>
                </a:ext>
              </a:extLst>
            </p:spPr>
          </p:pic>
        </p:grpSp>
        <p:pic>
          <p:nvPicPr>
            <p:cNvPr id="1034" name="Picture 10" descr="1- login Vector Icons free download in SVG, PNG Format">
              <a:extLst>
                <a:ext uri="{FF2B5EF4-FFF2-40B4-BE49-F238E27FC236}">
                  <a16:creationId xmlns:a16="http://schemas.microsoft.com/office/drawing/2014/main" id="{1C0F8E50-9850-38ED-FF75-94250F9AC3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2710" y="3828528"/>
              <a:ext cx="2869088" cy="20187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A23ED674-7AB9-1FE1-100C-A79CD22C3E91}"/>
              </a:ext>
            </a:extLst>
          </p:cNvPr>
          <p:cNvGrpSpPr/>
          <p:nvPr/>
        </p:nvGrpSpPr>
        <p:grpSpPr>
          <a:xfrm>
            <a:off x="4934022" y="1585925"/>
            <a:ext cx="2550439" cy="1726032"/>
            <a:chOff x="4778013" y="590584"/>
            <a:chExt cx="2550439" cy="1726032"/>
          </a:xfrm>
        </p:grpSpPr>
        <p:grpSp>
          <p:nvGrpSpPr>
            <p:cNvPr id="10" name="Group 9">
              <a:extLst>
                <a:ext uri="{FF2B5EF4-FFF2-40B4-BE49-F238E27FC236}">
                  <a16:creationId xmlns:a16="http://schemas.microsoft.com/office/drawing/2014/main" id="{D5AF0BE4-A582-36FE-3BE9-F605336898D9}"/>
                </a:ext>
              </a:extLst>
            </p:cNvPr>
            <p:cNvGrpSpPr/>
            <p:nvPr/>
          </p:nvGrpSpPr>
          <p:grpSpPr>
            <a:xfrm>
              <a:off x="4778013" y="590584"/>
              <a:ext cx="2379942" cy="1725701"/>
              <a:chOff x="4433457" y="1027906"/>
              <a:chExt cx="2379942" cy="1725701"/>
            </a:xfrm>
          </p:grpSpPr>
          <p:pic>
            <p:nvPicPr>
              <p:cNvPr id="1036" name="Picture 12" descr="Hype Icon Style 20788284 Vector Art at Vecteezy">
                <a:extLst>
                  <a:ext uri="{FF2B5EF4-FFF2-40B4-BE49-F238E27FC236}">
                    <a16:creationId xmlns:a16="http://schemas.microsoft.com/office/drawing/2014/main" id="{81F65447-62F3-BD30-E330-91C2C12C39E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 t="15625" r="36177" b="13494"/>
              <a:stretch/>
            </p:blipFill>
            <p:spPr bwMode="auto">
              <a:xfrm>
                <a:off x="4433457" y="1243214"/>
                <a:ext cx="1360003" cy="15103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hatGPT Logo and symbol, meaning, history, PNG, brand">
                <a:extLst>
                  <a:ext uri="{FF2B5EF4-FFF2-40B4-BE49-F238E27FC236}">
                    <a16:creationId xmlns:a16="http://schemas.microsoft.com/office/drawing/2014/main" id="{5D782860-EF60-9ED1-C0B3-A847C26EAB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5858184" y="1027906"/>
                <a:ext cx="955215" cy="96991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a:extLst>
                <a:ext uri="{FF2B5EF4-FFF2-40B4-BE49-F238E27FC236}">
                  <a16:creationId xmlns:a16="http://schemas.microsoft.com/office/drawing/2014/main" id="{63CD2F09-7085-FA6B-CB0A-D8F1BB41BDED}"/>
                </a:ext>
              </a:extLst>
            </p:cNvPr>
            <p:cNvSpPr txBox="1"/>
            <p:nvPr/>
          </p:nvSpPr>
          <p:spPr>
            <a:xfrm>
              <a:off x="5458014" y="1854951"/>
              <a:ext cx="1870438" cy="461665"/>
            </a:xfrm>
            <a:prstGeom prst="rect">
              <a:avLst/>
            </a:prstGeom>
            <a:noFill/>
          </p:spPr>
          <p:txBody>
            <a:bodyPr wrap="square" rtlCol="0">
              <a:spAutoFit/>
            </a:bodyPr>
            <a:lstStyle/>
            <a:p>
              <a:r>
                <a:rPr lang="en-US" sz="2400" dirty="0"/>
                <a:t>Cooled down</a:t>
              </a:r>
            </a:p>
          </p:txBody>
        </p:sp>
      </p:grpSp>
      <p:sp>
        <p:nvSpPr>
          <p:cNvPr id="14" name="TextBox 13">
            <a:extLst>
              <a:ext uri="{FF2B5EF4-FFF2-40B4-BE49-F238E27FC236}">
                <a16:creationId xmlns:a16="http://schemas.microsoft.com/office/drawing/2014/main" id="{3DC045F3-D463-83BF-2C17-0FE544504FC5}"/>
              </a:ext>
            </a:extLst>
          </p:cNvPr>
          <p:cNvSpPr txBox="1"/>
          <p:nvPr/>
        </p:nvSpPr>
        <p:spPr>
          <a:xfrm>
            <a:off x="490072" y="337860"/>
            <a:ext cx="10933301" cy="646331"/>
          </a:xfrm>
          <a:prstGeom prst="rect">
            <a:avLst/>
          </a:prstGeom>
          <a:noFill/>
        </p:spPr>
        <p:txBody>
          <a:bodyPr wrap="square">
            <a:spAutoFit/>
          </a:bodyPr>
          <a:lstStyle/>
          <a:p>
            <a:r>
              <a:rPr lang="en-GB" sz="3600" dirty="0">
                <a:latin typeface="Open Sans" panose="020B0606030504020204" pitchFamily="34" charset="0"/>
              </a:rPr>
              <a:t>The H</a:t>
            </a:r>
            <a:r>
              <a:rPr lang="en-GB" sz="3600" b="0" i="0" dirty="0">
                <a:effectLst/>
                <a:latin typeface="Open Sans" panose="020B0606030504020204" pitchFamily="34" charset="0"/>
              </a:rPr>
              <a:t>ype around LLMs for Software Development</a:t>
            </a:r>
            <a:endParaRPr lang="en-US" sz="3600" dirty="0"/>
          </a:p>
        </p:txBody>
      </p:sp>
    </p:spTree>
    <p:extLst>
      <p:ext uri="{BB962C8B-B14F-4D97-AF65-F5344CB8AC3E}">
        <p14:creationId xmlns:p14="http://schemas.microsoft.com/office/powerpoint/2010/main" val="202497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00D08-F577-F5F5-EFF8-BF6503AD3A35}"/>
              </a:ext>
            </a:extLst>
          </p:cNvPr>
          <p:cNvSpPr>
            <a:spLocks noGrp="1"/>
          </p:cNvSpPr>
          <p:nvPr>
            <p:ph type="title"/>
          </p:nvPr>
        </p:nvSpPr>
        <p:spPr/>
        <p:txBody>
          <a:bodyPr/>
          <a:lstStyle/>
          <a:p>
            <a:r>
              <a:rPr lang="en-GB" b="1" i="0" dirty="0">
                <a:solidFill>
                  <a:srgbClr val="0D0D0D"/>
                </a:solidFill>
                <a:effectLst/>
                <a:latin typeface="+mn-lt"/>
              </a:rPr>
              <a:t>Introduction to </a:t>
            </a:r>
            <a:r>
              <a:rPr lang="en-GB" b="1" i="0" dirty="0" err="1">
                <a:solidFill>
                  <a:srgbClr val="0D0D0D"/>
                </a:solidFill>
                <a:effectLst/>
                <a:latin typeface="+mn-lt"/>
              </a:rPr>
              <a:t>ChatGPT</a:t>
            </a:r>
            <a:endParaRPr lang="en-US" dirty="0">
              <a:latin typeface="+mn-lt"/>
            </a:endParaRPr>
          </a:p>
        </p:txBody>
      </p:sp>
      <p:sp>
        <p:nvSpPr>
          <p:cNvPr id="3" name="Content Placeholder 2">
            <a:extLst>
              <a:ext uri="{FF2B5EF4-FFF2-40B4-BE49-F238E27FC236}">
                <a16:creationId xmlns:a16="http://schemas.microsoft.com/office/drawing/2014/main" id="{3F5AACFA-44D4-5D84-9C85-05143A6FEA0C}"/>
              </a:ext>
            </a:extLst>
          </p:cNvPr>
          <p:cNvSpPr>
            <a:spLocks noGrp="1"/>
          </p:cNvSpPr>
          <p:nvPr>
            <p:ph idx="1"/>
          </p:nvPr>
        </p:nvSpPr>
        <p:spPr/>
        <p:txBody>
          <a:bodyPr/>
          <a:lstStyle/>
          <a:p>
            <a:r>
              <a:rPr lang="en-GB" b="0" i="0" dirty="0">
                <a:solidFill>
                  <a:srgbClr val="111111"/>
                </a:solidFill>
                <a:effectLst/>
                <a:latin typeface="Open Sans" panose="020B0606030504020204" pitchFamily="34" charset="0"/>
              </a:rPr>
              <a:t>A powerful language model developed by </a:t>
            </a:r>
            <a:r>
              <a:rPr lang="en-GB" b="0" i="0" dirty="0" err="1">
                <a:solidFill>
                  <a:srgbClr val="111111"/>
                </a:solidFill>
                <a:effectLst/>
                <a:latin typeface="Open Sans" panose="020B0606030504020204" pitchFamily="34" charset="0"/>
              </a:rPr>
              <a:t>OpenAI</a:t>
            </a:r>
            <a:endParaRPr lang="en-GB" b="0" i="0" dirty="0">
              <a:solidFill>
                <a:srgbClr val="111111"/>
              </a:solidFill>
              <a:effectLst/>
              <a:latin typeface="Open Sans" panose="020B0606030504020204" pitchFamily="34" charset="0"/>
            </a:endParaRPr>
          </a:p>
          <a:p>
            <a:r>
              <a:rPr lang="en-GB" b="0" i="0" dirty="0">
                <a:solidFill>
                  <a:srgbClr val="111111"/>
                </a:solidFill>
                <a:effectLst/>
                <a:latin typeface="Open Sans" panose="020B0606030504020204" pitchFamily="34" charset="0"/>
              </a:rPr>
              <a:t>GPT - Generative Pre-trained Transformer models</a:t>
            </a:r>
          </a:p>
          <a:p>
            <a:pPr lvl="1"/>
            <a:r>
              <a:rPr lang="en-GB" b="0" i="0" dirty="0">
                <a:solidFill>
                  <a:srgbClr val="0D0D0D"/>
                </a:solidFill>
                <a:effectLst/>
              </a:rPr>
              <a:t>GPT-2, GPT-3, GPT-3.5, GPT-4</a:t>
            </a:r>
          </a:p>
          <a:p>
            <a:pPr lvl="1"/>
            <a:r>
              <a:rPr lang="en-GB" dirty="0">
                <a:solidFill>
                  <a:srgbClr val="0D0D0D"/>
                </a:solidFill>
              </a:rPr>
              <a:t>BERT</a:t>
            </a:r>
          </a:p>
          <a:p>
            <a:pPr lvl="1"/>
            <a:r>
              <a:rPr lang="en-GB" b="0" i="0" dirty="0">
                <a:solidFill>
                  <a:srgbClr val="0D0D0D"/>
                </a:solidFill>
                <a:effectLst/>
              </a:rPr>
              <a:t>T5</a:t>
            </a:r>
          </a:p>
          <a:p>
            <a:pPr lvl="1"/>
            <a:r>
              <a:rPr lang="en-GB" b="0" i="0" dirty="0" err="1">
                <a:solidFill>
                  <a:srgbClr val="0D0D0D"/>
                </a:solidFill>
                <a:effectLst/>
              </a:rPr>
              <a:t>RoBERTa</a:t>
            </a:r>
            <a:endParaRPr lang="en-GB" b="0" i="0" dirty="0">
              <a:solidFill>
                <a:srgbClr val="0D0D0D"/>
              </a:solidFill>
              <a:effectLst/>
            </a:endParaRPr>
          </a:p>
          <a:p>
            <a:r>
              <a:rPr lang="en-GB" dirty="0">
                <a:solidFill>
                  <a:srgbClr val="0D0D0D"/>
                </a:solidFill>
                <a:latin typeface="Söhne"/>
              </a:rPr>
              <a:t>Has c</a:t>
            </a:r>
            <a:r>
              <a:rPr lang="en-GB" b="0" i="0" dirty="0">
                <a:solidFill>
                  <a:srgbClr val="0D0D0D"/>
                </a:solidFill>
                <a:effectLst/>
                <a:latin typeface="Söhne"/>
              </a:rPr>
              <a:t>apabilities in understanding and generating human-like text based on input prompts.</a:t>
            </a:r>
          </a:p>
          <a:p>
            <a:pPr lvl="1"/>
            <a:endParaRPr lang="en-US" dirty="0"/>
          </a:p>
        </p:txBody>
      </p:sp>
    </p:spTree>
    <p:extLst>
      <p:ext uri="{BB962C8B-B14F-4D97-AF65-F5344CB8AC3E}">
        <p14:creationId xmlns:p14="http://schemas.microsoft.com/office/powerpoint/2010/main" val="1409553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E415A-7280-6481-9661-2389A6DF1F77}"/>
              </a:ext>
            </a:extLst>
          </p:cNvPr>
          <p:cNvSpPr>
            <a:spLocks noGrp="1"/>
          </p:cNvSpPr>
          <p:nvPr>
            <p:ph type="title"/>
          </p:nvPr>
        </p:nvSpPr>
        <p:spPr>
          <a:xfrm>
            <a:off x="729343" y="0"/>
            <a:ext cx="10515600" cy="1325563"/>
          </a:xfrm>
        </p:spPr>
        <p:txBody>
          <a:bodyPr>
            <a:normAutofit/>
          </a:bodyPr>
          <a:lstStyle/>
          <a:p>
            <a:r>
              <a:rPr lang="en-US" sz="4000" dirty="0"/>
              <a:t>Objectives of Leveraging </a:t>
            </a:r>
            <a:r>
              <a:rPr lang="en-US" sz="4000" dirty="0" err="1"/>
              <a:t>ChatGPT</a:t>
            </a:r>
            <a:r>
              <a:rPr lang="en-US" sz="4000" dirty="0"/>
              <a:t> in Team projects</a:t>
            </a:r>
          </a:p>
        </p:txBody>
      </p:sp>
      <p:sp>
        <p:nvSpPr>
          <p:cNvPr id="3" name="Content Placeholder 2">
            <a:extLst>
              <a:ext uri="{FF2B5EF4-FFF2-40B4-BE49-F238E27FC236}">
                <a16:creationId xmlns:a16="http://schemas.microsoft.com/office/drawing/2014/main" id="{CB33C277-446F-FCD1-9357-14E74B53E211}"/>
              </a:ext>
            </a:extLst>
          </p:cNvPr>
          <p:cNvSpPr>
            <a:spLocks noGrp="1"/>
          </p:cNvSpPr>
          <p:nvPr>
            <p:ph idx="1"/>
          </p:nvPr>
        </p:nvSpPr>
        <p:spPr>
          <a:xfrm>
            <a:off x="838200" y="1121229"/>
            <a:ext cx="10515600" cy="5246915"/>
          </a:xfrm>
        </p:spPr>
        <p:txBody>
          <a:bodyPr>
            <a:normAutofit fontScale="92500" lnSpcReduction="10000"/>
          </a:bodyPr>
          <a:lstStyle/>
          <a:p>
            <a:r>
              <a:rPr lang="en-US" sz="2600" b="1" dirty="0"/>
              <a:t>Enhancing Problem-Solving Skills: </a:t>
            </a:r>
            <a:r>
              <a:rPr lang="en-US" sz="2600" dirty="0"/>
              <a:t>Utilize </a:t>
            </a:r>
            <a:r>
              <a:rPr lang="en-US" sz="2600" dirty="0" err="1"/>
              <a:t>ChatGPT</a:t>
            </a:r>
            <a:r>
              <a:rPr lang="en-US" sz="2600" dirty="0"/>
              <a:t> for complex problem-solving tasks.</a:t>
            </a:r>
          </a:p>
          <a:p>
            <a:r>
              <a:rPr lang="en-US" sz="2600" b="1" dirty="0"/>
              <a:t>Improving Code Quality</a:t>
            </a:r>
            <a:r>
              <a:rPr lang="en-US" sz="2600" dirty="0"/>
              <a:t>: Enhance code readability and efficiency with </a:t>
            </a:r>
            <a:r>
              <a:rPr lang="en-US" sz="2600" dirty="0" err="1"/>
              <a:t>ChatGPT</a:t>
            </a:r>
            <a:r>
              <a:rPr lang="en-US" sz="2600" dirty="0"/>
              <a:t> insights.</a:t>
            </a:r>
          </a:p>
          <a:p>
            <a:r>
              <a:rPr lang="en-US" sz="2600" b="1" dirty="0"/>
              <a:t>Promoting Creativity</a:t>
            </a:r>
            <a:r>
              <a:rPr lang="en-US" sz="2600" dirty="0"/>
              <a:t>: Inspire innovative solutions and approaches in project development.</a:t>
            </a:r>
          </a:p>
          <a:p>
            <a:r>
              <a:rPr lang="en-US" sz="2600" b="1" dirty="0"/>
              <a:t>Preparing for Industry Tools</a:t>
            </a:r>
            <a:r>
              <a:rPr lang="en-US" sz="2600" dirty="0"/>
              <a:t>: Familiarize students with AI-powered tools for future careers.</a:t>
            </a:r>
          </a:p>
          <a:p>
            <a:r>
              <a:rPr lang="en-US" sz="2600" b="1" dirty="0"/>
              <a:t>Encouraging Collaboration: </a:t>
            </a:r>
            <a:r>
              <a:rPr lang="en-US" sz="2600" dirty="0"/>
              <a:t>Foster teamwork through shared problem-solving with </a:t>
            </a:r>
            <a:r>
              <a:rPr lang="en-US" sz="2600" dirty="0" err="1"/>
              <a:t>ChatGPT</a:t>
            </a:r>
            <a:r>
              <a:rPr lang="en-US" sz="2600" dirty="0"/>
              <a:t>.</a:t>
            </a:r>
          </a:p>
          <a:p>
            <a:r>
              <a:rPr lang="en-US" sz="2600" b="1" dirty="0"/>
              <a:t>Providing Real-World Experience</a:t>
            </a:r>
            <a:r>
              <a:rPr lang="en-US" sz="2600" dirty="0"/>
              <a:t>: Simulate industry scenarios for practical learning.</a:t>
            </a:r>
          </a:p>
          <a:p>
            <a:r>
              <a:rPr lang="en-US" sz="2600" b="1" dirty="0"/>
              <a:t>Gather insights</a:t>
            </a:r>
            <a:r>
              <a:rPr lang="en-US" sz="2600" dirty="0"/>
              <a:t>:  Continuously refine curriculum based on student experiences and repository data for better learning outcomes in future classes.</a:t>
            </a:r>
          </a:p>
        </p:txBody>
      </p:sp>
    </p:spTree>
    <p:extLst>
      <p:ext uri="{BB962C8B-B14F-4D97-AF65-F5344CB8AC3E}">
        <p14:creationId xmlns:p14="http://schemas.microsoft.com/office/powerpoint/2010/main" val="3585454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EBD0-C7FA-FC51-6B07-EE173932C076}"/>
              </a:ext>
            </a:extLst>
          </p:cNvPr>
          <p:cNvSpPr>
            <a:spLocks noGrp="1"/>
          </p:cNvSpPr>
          <p:nvPr>
            <p:ph type="title"/>
          </p:nvPr>
        </p:nvSpPr>
        <p:spPr>
          <a:xfrm>
            <a:off x="291548" y="208144"/>
            <a:ext cx="11353800" cy="874643"/>
          </a:xfrm>
        </p:spPr>
        <p:txBody>
          <a:bodyPr>
            <a:noAutofit/>
          </a:bodyPr>
          <a:lstStyle/>
          <a:p>
            <a:r>
              <a:rPr lang="en-US" sz="3600" dirty="0"/>
              <a:t>What SE Tasks have been addressed to date using LLM4SE</a:t>
            </a:r>
          </a:p>
        </p:txBody>
      </p:sp>
      <p:pic>
        <p:nvPicPr>
          <p:cNvPr id="7" name="Content Placeholder 4" descr="A table with text on it&#10;&#10;Description automatically generated">
            <a:extLst>
              <a:ext uri="{FF2B5EF4-FFF2-40B4-BE49-F238E27FC236}">
                <a16:creationId xmlns:a16="http://schemas.microsoft.com/office/drawing/2014/main" id="{38C4491F-10C6-F0D8-6727-9E5384A8339A}"/>
              </a:ext>
            </a:extLst>
          </p:cNvPr>
          <p:cNvPicPr>
            <a:picLocks noGrp="1" noChangeAspect="1"/>
          </p:cNvPicPr>
          <p:nvPr>
            <p:ph idx="1"/>
          </p:nvPr>
        </p:nvPicPr>
        <p:blipFill rotWithShape="1">
          <a:blip r:embed="rId3"/>
          <a:srcRect t="7504"/>
          <a:stretch/>
        </p:blipFill>
        <p:spPr>
          <a:xfrm>
            <a:off x="0" y="1152938"/>
            <a:ext cx="7622286" cy="5671931"/>
          </a:xfrm>
        </p:spPr>
      </p:pic>
      <p:sp>
        <p:nvSpPr>
          <p:cNvPr id="8" name="TextBox 7">
            <a:extLst>
              <a:ext uri="{FF2B5EF4-FFF2-40B4-BE49-F238E27FC236}">
                <a16:creationId xmlns:a16="http://schemas.microsoft.com/office/drawing/2014/main" id="{36F3D8FA-3512-8EE5-4908-9E1AD898FD28}"/>
              </a:ext>
            </a:extLst>
          </p:cNvPr>
          <p:cNvSpPr txBox="1"/>
          <p:nvPr/>
        </p:nvSpPr>
        <p:spPr>
          <a:xfrm>
            <a:off x="7182678" y="2718208"/>
            <a:ext cx="4757532" cy="1323439"/>
          </a:xfrm>
          <a:prstGeom prst="rect">
            <a:avLst/>
          </a:prstGeom>
          <a:noFill/>
          <a:ln w="19050">
            <a:solidFill>
              <a:srgbClr val="C00000"/>
            </a:solidFill>
          </a:ln>
        </p:spPr>
        <p:txBody>
          <a:bodyPr wrap="square" rtlCol="0">
            <a:spAutoFit/>
          </a:bodyPr>
          <a:lstStyle/>
          <a:p>
            <a:r>
              <a:rPr lang="en-US" sz="1600" dirty="0"/>
              <a:t>Hou et al. LLMs for SE: A Systematic Literature Review</a:t>
            </a:r>
          </a:p>
          <a:p>
            <a:pPr marL="285750" indent="-285750">
              <a:buFont typeface="Arial" panose="020B0604020202020204" pitchFamily="34" charset="0"/>
              <a:buChar char="•"/>
            </a:pPr>
            <a:r>
              <a:rPr lang="en-US" sz="1600" dirty="0">
                <a:hlinkClick r:id="rId4"/>
              </a:rPr>
              <a:t>https://arxiv.org/pdf/2308.10620.pdf</a:t>
            </a:r>
            <a:r>
              <a:rPr lang="en-US" sz="1600" dirty="0"/>
              <a:t> </a:t>
            </a:r>
          </a:p>
          <a:p>
            <a:pPr marL="285750" indent="-285750">
              <a:buFont typeface="Arial" panose="020B0604020202020204" pitchFamily="34" charset="0"/>
              <a:buChar char="•"/>
            </a:pPr>
            <a:r>
              <a:rPr lang="en-US" sz="1600" dirty="0"/>
              <a:t>Analyzed 229 research papers on the subject</a:t>
            </a:r>
          </a:p>
          <a:p>
            <a:pPr marL="285750" indent="-285750">
              <a:buFont typeface="Arial" panose="020B0604020202020204" pitchFamily="34" charset="0"/>
              <a:buChar char="•"/>
            </a:pPr>
            <a:r>
              <a:rPr lang="en-US" sz="1600" dirty="0"/>
              <a:t>Read Section 6 of the paper to find which papers have addressed the SE tasks.</a:t>
            </a:r>
          </a:p>
        </p:txBody>
      </p:sp>
    </p:spTree>
    <p:extLst>
      <p:ext uri="{BB962C8B-B14F-4D97-AF65-F5344CB8AC3E}">
        <p14:creationId xmlns:p14="http://schemas.microsoft.com/office/powerpoint/2010/main" val="2911284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e chart of software development&#10;&#10;Description automatically generated">
            <a:extLst>
              <a:ext uri="{FF2B5EF4-FFF2-40B4-BE49-F238E27FC236}">
                <a16:creationId xmlns:a16="http://schemas.microsoft.com/office/drawing/2014/main" id="{1E53B8D2-A015-796E-282E-13FA9B35167D}"/>
              </a:ext>
            </a:extLst>
          </p:cNvPr>
          <p:cNvPicPr>
            <a:picLocks noGrp="1" noChangeAspect="1"/>
          </p:cNvPicPr>
          <p:nvPr>
            <p:ph idx="1"/>
          </p:nvPr>
        </p:nvPicPr>
        <p:blipFill rotWithShape="1">
          <a:blip r:embed="rId2"/>
          <a:srcRect l="4083" t="5682" r="3267" b="6818"/>
          <a:stretch/>
        </p:blipFill>
        <p:spPr>
          <a:xfrm>
            <a:off x="1323497" y="1179443"/>
            <a:ext cx="6345760" cy="4352994"/>
          </a:xfrm>
        </p:spPr>
      </p:pic>
      <p:sp>
        <p:nvSpPr>
          <p:cNvPr id="6" name="Title 1">
            <a:extLst>
              <a:ext uri="{FF2B5EF4-FFF2-40B4-BE49-F238E27FC236}">
                <a16:creationId xmlns:a16="http://schemas.microsoft.com/office/drawing/2014/main" id="{99E900AA-A258-8E6D-0400-2EDE03100C66}"/>
              </a:ext>
            </a:extLst>
          </p:cNvPr>
          <p:cNvSpPr>
            <a:spLocks noGrp="1"/>
          </p:cNvSpPr>
          <p:nvPr>
            <p:ph type="title"/>
          </p:nvPr>
        </p:nvSpPr>
        <p:spPr>
          <a:xfrm>
            <a:off x="639417" y="0"/>
            <a:ext cx="11169317" cy="1325563"/>
          </a:xfrm>
        </p:spPr>
        <p:txBody>
          <a:bodyPr>
            <a:normAutofit/>
          </a:bodyPr>
          <a:lstStyle/>
          <a:p>
            <a:r>
              <a:rPr lang="en-US" sz="3600" dirty="0"/>
              <a:t>What SE Tasks have been addressed to date using LLM4SE</a:t>
            </a:r>
          </a:p>
        </p:txBody>
      </p:sp>
      <p:sp>
        <p:nvSpPr>
          <p:cNvPr id="8" name="TextBox 7">
            <a:extLst>
              <a:ext uri="{FF2B5EF4-FFF2-40B4-BE49-F238E27FC236}">
                <a16:creationId xmlns:a16="http://schemas.microsoft.com/office/drawing/2014/main" id="{01CF543B-7D57-489A-B140-5ADCD64D9394}"/>
              </a:ext>
            </a:extLst>
          </p:cNvPr>
          <p:cNvSpPr txBox="1"/>
          <p:nvPr/>
        </p:nvSpPr>
        <p:spPr>
          <a:xfrm>
            <a:off x="383264" y="5656375"/>
            <a:ext cx="11425471" cy="400110"/>
          </a:xfrm>
          <a:prstGeom prst="rect">
            <a:avLst/>
          </a:prstGeom>
          <a:noFill/>
          <a:ln w="28575">
            <a:solidFill>
              <a:srgbClr val="C00000"/>
            </a:solidFill>
          </a:ln>
        </p:spPr>
        <p:txBody>
          <a:bodyPr wrap="square">
            <a:spAutoFit/>
          </a:bodyPr>
          <a:lstStyle/>
          <a:p>
            <a:r>
              <a:rPr lang="en-US" sz="2000" dirty="0"/>
              <a:t>58.37% in software development showcases the significance of LLMs in producing code or text</a:t>
            </a:r>
          </a:p>
        </p:txBody>
      </p:sp>
    </p:spTree>
    <p:extLst>
      <p:ext uri="{BB962C8B-B14F-4D97-AF65-F5344CB8AC3E}">
        <p14:creationId xmlns:p14="http://schemas.microsoft.com/office/powerpoint/2010/main" val="43359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809E48-9343-6DD5-FDFF-62FF7162C3DA}"/>
              </a:ext>
            </a:extLst>
          </p:cNvPr>
          <p:cNvSpPr txBox="1">
            <a:spLocks/>
          </p:cNvSpPr>
          <p:nvPr/>
        </p:nvSpPr>
        <p:spPr>
          <a:xfrm>
            <a:off x="838200" y="366290"/>
            <a:ext cx="10515600" cy="967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How are developers using </a:t>
            </a:r>
            <a:r>
              <a:rPr lang="en-US" sz="3600" dirty="0" err="1"/>
              <a:t>ChatGPT</a:t>
            </a:r>
            <a:r>
              <a:rPr lang="en-US" sz="3600" dirty="0"/>
              <a:t> to solve SE tasks?</a:t>
            </a:r>
          </a:p>
        </p:txBody>
      </p:sp>
      <p:pic>
        <p:nvPicPr>
          <p:cNvPr id="3" name="Picture 2" descr="A screenshot of a chat&#10;&#10;Description automatically generated">
            <a:extLst>
              <a:ext uri="{FF2B5EF4-FFF2-40B4-BE49-F238E27FC236}">
                <a16:creationId xmlns:a16="http://schemas.microsoft.com/office/drawing/2014/main" id="{72705B54-CB2E-1393-7743-755CF87CE146}"/>
              </a:ext>
            </a:extLst>
          </p:cNvPr>
          <p:cNvPicPr>
            <a:picLocks noChangeAspect="1"/>
          </p:cNvPicPr>
          <p:nvPr/>
        </p:nvPicPr>
        <p:blipFill>
          <a:blip r:embed="rId2"/>
          <a:stretch>
            <a:fillRect/>
          </a:stretch>
        </p:blipFill>
        <p:spPr>
          <a:xfrm>
            <a:off x="417576" y="2704440"/>
            <a:ext cx="5455545" cy="1981419"/>
          </a:xfrm>
          <a:prstGeom prst="rect">
            <a:avLst/>
          </a:prstGeom>
          <a:ln>
            <a:solidFill>
              <a:schemeClr val="tx1"/>
            </a:solidFill>
          </a:ln>
        </p:spPr>
      </p:pic>
      <p:sp>
        <p:nvSpPr>
          <p:cNvPr id="5" name="Rounded Rectangle 4">
            <a:extLst>
              <a:ext uri="{FF2B5EF4-FFF2-40B4-BE49-F238E27FC236}">
                <a16:creationId xmlns:a16="http://schemas.microsoft.com/office/drawing/2014/main" id="{C8626071-4D47-E464-865F-5BCE5C247214}"/>
              </a:ext>
            </a:extLst>
          </p:cNvPr>
          <p:cNvSpPr/>
          <p:nvPr/>
        </p:nvSpPr>
        <p:spPr>
          <a:xfrm>
            <a:off x="874776" y="2704440"/>
            <a:ext cx="1502664" cy="222723"/>
          </a:xfrm>
          <a:prstGeom prst="roundRect">
            <a:avLst/>
          </a:prstGeom>
          <a:noFill/>
          <a:ln w="28575">
            <a:solidFill>
              <a:srgbClr val="8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7F0EA605-24B1-4CFD-94AF-22E7510BD347}"/>
              </a:ext>
            </a:extLst>
          </p:cNvPr>
          <p:cNvSpPr/>
          <p:nvPr/>
        </p:nvSpPr>
        <p:spPr>
          <a:xfrm>
            <a:off x="874776" y="3776696"/>
            <a:ext cx="4053840" cy="521208"/>
          </a:xfrm>
          <a:prstGeom prst="roundRect">
            <a:avLst/>
          </a:prstGeom>
          <a:noFill/>
          <a:ln w="28575">
            <a:solidFill>
              <a:srgbClr val="8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omputer&#10;&#10;Description automatically generated">
            <a:extLst>
              <a:ext uri="{FF2B5EF4-FFF2-40B4-BE49-F238E27FC236}">
                <a16:creationId xmlns:a16="http://schemas.microsoft.com/office/drawing/2014/main" id="{A01498DF-0E79-EB84-2D22-33F967040918}"/>
              </a:ext>
            </a:extLst>
          </p:cNvPr>
          <p:cNvPicPr>
            <a:picLocks noChangeAspect="1"/>
          </p:cNvPicPr>
          <p:nvPr/>
        </p:nvPicPr>
        <p:blipFill>
          <a:blip r:embed="rId3"/>
          <a:stretch>
            <a:fillRect/>
          </a:stretch>
        </p:blipFill>
        <p:spPr>
          <a:xfrm>
            <a:off x="6604940" y="1920464"/>
            <a:ext cx="5315863" cy="4464883"/>
          </a:xfrm>
          <a:prstGeom prst="rect">
            <a:avLst/>
          </a:prstGeom>
          <a:ln>
            <a:solidFill>
              <a:schemeClr val="tx1"/>
            </a:solidFill>
          </a:ln>
        </p:spPr>
      </p:pic>
      <p:cxnSp>
        <p:nvCxnSpPr>
          <p:cNvPr id="12" name="Straight Arrow Connector 11">
            <a:extLst>
              <a:ext uri="{FF2B5EF4-FFF2-40B4-BE49-F238E27FC236}">
                <a16:creationId xmlns:a16="http://schemas.microsoft.com/office/drawing/2014/main" id="{59993142-FEE7-15C9-A235-7EE8538D6E9D}"/>
              </a:ext>
            </a:extLst>
          </p:cNvPr>
          <p:cNvCxnSpPr>
            <a:cxnSpLocks/>
          </p:cNvCxnSpPr>
          <p:nvPr/>
        </p:nvCxnSpPr>
        <p:spPr>
          <a:xfrm flipV="1">
            <a:off x="4928616" y="2091360"/>
            <a:ext cx="2514600" cy="1945940"/>
          </a:xfrm>
          <a:prstGeom prst="straightConnector1">
            <a:avLst/>
          </a:prstGeom>
          <a:ln w="28575">
            <a:solidFill>
              <a:srgbClr val="86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6" descr="GitHub Logo and symbol, meaning, history, PNG, brand">
            <a:extLst>
              <a:ext uri="{FF2B5EF4-FFF2-40B4-BE49-F238E27FC236}">
                <a16:creationId xmlns:a16="http://schemas.microsoft.com/office/drawing/2014/main" id="{5E500B5C-1245-4043-4D5B-0044196FD8E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805" r="14462"/>
          <a:stretch/>
        </p:blipFill>
        <p:spPr bwMode="auto">
          <a:xfrm>
            <a:off x="2377440" y="1552684"/>
            <a:ext cx="1088136" cy="85327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hatgpt logo open ai logotype chatbot chat Vector Image">
            <a:extLst>
              <a:ext uri="{FF2B5EF4-FFF2-40B4-BE49-F238E27FC236}">
                <a16:creationId xmlns:a16="http://schemas.microsoft.com/office/drawing/2014/main" id="{42DA051E-893A-E938-4F7B-B599F92F597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271"/>
          <a:stretch/>
        </p:blipFill>
        <p:spPr bwMode="auto">
          <a:xfrm>
            <a:off x="8961120" y="1254483"/>
            <a:ext cx="586363" cy="596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54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444E48F-9DEB-BC58-4F67-E272DD7FD280}"/>
              </a:ext>
            </a:extLst>
          </p:cNvPr>
          <p:cNvPicPr>
            <a:picLocks noChangeAspect="1"/>
          </p:cNvPicPr>
          <p:nvPr/>
        </p:nvPicPr>
        <p:blipFill>
          <a:blip r:embed="rId2"/>
          <a:stretch>
            <a:fillRect/>
          </a:stretch>
        </p:blipFill>
        <p:spPr>
          <a:xfrm>
            <a:off x="1099586" y="522581"/>
            <a:ext cx="8056719" cy="880694"/>
          </a:xfrm>
          <a:prstGeom prst="rect">
            <a:avLst/>
          </a:prstGeom>
        </p:spPr>
      </p:pic>
      <p:pic>
        <p:nvPicPr>
          <p:cNvPr id="2" name="Picture 2" descr="ShareChatGPTConversations">
            <a:extLst>
              <a:ext uri="{FF2B5EF4-FFF2-40B4-BE49-F238E27FC236}">
                <a16:creationId xmlns:a16="http://schemas.microsoft.com/office/drawing/2014/main" id="{E10D5A26-877E-C87A-6016-9F2370BED3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586" y="1554436"/>
            <a:ext cx="10138601" cy="416633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hareChatGPTConversations">
            <a:extLst>
              <a:ext uri="{FF2B5EF4-FFF2-40B4-BE49-F238E27FC236}">
                <a16:creationId xmlns:a16="http://schemas.microsoft.com/office/drawing/2014/main" id="{4B755522-E6AB-CD3B-DDBE-029A4379E5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813" y="3572012"/>
            <a:ext cx="3896483" cy="305495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45DE329A-A18B-9E6F-29EA-B9DD434002CE}"/>
              </a:ext>
            </a:extLst>
          </p:cNvPr>
          <p:cNvGrpSpPr/>
          <p:nvPr/>
        </p:nvGrpSpPr>
        <p:grpSpPr>
          <a:xfrm>
            <a:off x="4727369" y="2292622"/>
            <a:ext cx="4545838" cy="2845234"/>
            <a:chOff x="4727369" y="1934817"/>
            <a:chExt cx="4545838" cy="2845234"/>
          </a:xfrm>
        </p:grpSpPr>
        <p:sp>
          <p:nvSpPr>
            <p:cNvPr id="7" name="Rounded Rectangle 6">
              <a:extLst>
                <a:ext uri="{FF2B5EF4-FFF2-40B4-BE49-F238E27FC236}">
                  <a16:creationId xmlns:a16="http://schemas.microsoft.com/office/drawing/2014/main" id="{3049501B-5A04-2013-DCF3-8AD7D5BEFF15}"/>
                </a:ext>
              </a:extLst>
            </p:cNvPr>
            <p:cNvSpPr/>
            <p:nvPr/>
          </p:nvSpPr>
          <p:spPr>
            <a:xfrm>
              <a:off x="6215270" y="1934817"/>
              <a:ext cx="3057937" cy="2845234"/>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a:extLst>
                <a:ext uri="{FF2B5EF4-FFF2-40B4-BE49-F238E27FC236}">
                  <a16:creationId xmlns:a16="http://schemas.microsoft.com/office/drawing/2014/main" id="{A92BCE7C-8FC1-4424-2CA2-A321863A6BC3}"/>
                </a:ext>
              </a:extLst>
            </p:cNvPr>
            <p:cNvSpPr/>
            <p:nvPr/>
          </p:nvSpPr>
          <p:spPr>
            <a:xfrm>
              <a:off x="4727369" y="3891241"/>
              <a:ext cx="1249361" cy="382955"/>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DCFF0A35-085C-703D-11B7-CA39DDBC9F29}"/>
              </a:ext>
            </a:extLst>
          </p:cNvPr>
          <p:cNvGrpSpPr/>
          <p:nvPr/>
        </p:nvGrpSpPr>
        <p:grpSpPr>
          <a:xfrm>
            <a:off x="2160104" y="384314"/>
            <a:ext cx="7811670" cy="742122"/>
            <a:chOff x="2160104" y="92765"/>
            <a:chExt cx="7811670" cy="742122"/>
          </a:xfrm>
        </p:grpSpPr>
        <p:sp>
          <p:nvSpPr>
            <p:cNvPr id="10" name="Rounded Rectangle 9">
              <a:extLst>
                <a:ext uri="{FF2B5EF4-FFF2-40B4-BE49-F238E27FC236}">
                  <a16:creationId xmlns:a16="http://schemas.microsoft.com/office/drawing/2014/main" id="{4F13B296-233F-673D-EBBC-93647DF3419B}"/>
                </a:ext>
              </a:extLst>
            </p:cNvPr>
            <p:cNvSpPr/>
            <p:nvPr/>
          </p:nvSpPr>
          <p:spPr>
            <a:xfrm>
              <a:off x="2160104" y="530087"/>
              <a:ext cx="861392" cy="304800"/>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45BBAB6-7A68-2A0B-BDDA-F5A7A71F6597}"/>
                </a:ext>
              </a:extLst>
            </p:cNvPr>
            <p:cNvSpPr txBox="1"/>
            <p:nvPr/>
          </p:nvSpPr>
          <p:spPr>
            <a:xfrm>
              <a:off x="3127512" y="92765"/>
              <a:ext cx="6844262" cy="369332"/>
            </a:xfrm>
            <a:prstGeom prst="rect">
              <a:avLst/>
            </a:prstGeom>
            <a:noFill/>
            <a:ln w="28575">
              <a:solidFill>
                <a:srgbClr val="C00000"/>
              </a:solidFill>
            </a:ln>
          </p:spPr>
          <p:txBody>
            <a:bodyPr wrap="square" rtlCol="0">
              <a:spAutoFit/>
            </a:bodyPr>
            <a:lstStyle/>
            <a:p>
              <a:r>
                <a:rPr lang="en-US" b="1" dirty="0"/>
                <a:t>Activity - Software maintenance, Task - Code duplication &amp; refactoring</a:t>
              </a:r>
            </a:p>
          </p:txBody>
        </p:sp>
        <p:cxnSp>
          <p:nvCxnSpPr>
            <p:cNvPr id="15" name="Straight Arrow Connector 14">
              <a:extLst>
                <a:ext uri="{FF2B5EF4-FFF2-40B4-BE49-F238E27FC236}">
                  <a16:creationId xmlns:a16="http://schemas.microsoft.com/office/drawing/2014/main" id="{37D4FFEB-B466-EEA4-F507-1ABC2EAB28C4}"/>
                </a:ext>
              </a:extLst>
            </p:cNvPr>
            <p:cNvCxnSpPr>
              <a:cxnSpLocks/>
              <a:stCxn id="12" idx="1"/>
              <a:endCxn id="10" idx="0"/>
            </p:cNvCxnSpPr>
            <p:nvPr/>
          </p:nvCxnSpPr>
          <p:spPr>
            <a:xfrm flipH="1">
              <a:off x="2590800" y="277431"/>
              <a:ext cx="536712" cy="2526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BEACA729-C5A9-D8EF-C5B0-9FDE4CA436BC}"/>
              </a:ext>
            </a:extLst>
          </p:cNvPr>
          <p:cNvGrpSpPr/>
          <p:nvPr/>
        </p:nvGrpSpPr>
        <p:grpSpPr>
          <a:xfrm>
            <a:off x="1901952" y="1377099"/>
            <a:ext cx="4992624" cy="2966301"/>
            <a:chOff x="1901952" y="1377099"/>
            <a:chExt cx="4992624" cy="2966301"/>
          </a:xfrm>
        </p:grpSpPr>
        <p:cxnSp>
          <p:nvCxnSpPr>
            <p:cNvPr id="20" name="Straight Arrow Connector 19">
              <a:extLst>
                <a:ext uri="{FF2B5EF4-FFF2-40B4-BE49-F238E27FC236}">
                  <a16:creationId xmlns:a16="http://schemas.microsoft.com/office/drawing/2014/main" id="{A391772F-971C-B630-02F2-78E7C76F07A8}"/>
                </a:ext>
              </a:extLst>
            </p:cNvPr>
            <p:cNvCxnSpPr/>
            <p:nvPr/>
          </p:nvCxnSpPr>
          <p:spPr>
            <a:xfrm flipH="1">
              <a:off x="1901952" y="1709928"/>
              <a:ext cx="3941064" cy="263347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96CB86E-668F-D423-1D90-F7C56CEA0E5F}"/>
                </a:ext>
              </a:extLst>
            </p:cNvPr>
            <p:cNvCxnSpPr/>
            <p:nvPr/>
          </p:nvCxnSpPr>
          <p:spPr>
            <a:xfrm>
              <a:off x="5833872" y="1728216"/>
              <a:ext cx="1060704" cy="65836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4B43BAD-E9A2-4062-B947-700C1F1A5616}"/>
                </a:ext>
              </a:extLst>
            </p:cNvPr>
            <p:cNvSpPr txBox="1"/>
            <p:nvPr/>
          </p:nvSpPr>
          <p:spPr>
            <a:xfrm>
              <a:off x="4945473" y="1377099"/>
              <a:ext cx="1795086" cy="307777"/>
            </a:xfrm>
            <a:prstGeom prst="rect">
              <a:avLst/>
            </a:prstGeom>
            <a:noFill/>
            <a:ln w="28575">
              <a:solidFill>
                <a:srgbClr val="C00000"/>
              </a:solidFill>
            </a:ln>
          </p:spPr>
          <p:txBody>
            <a:bodyPr wrap="square" rtlCol="0">
              <a:spAutoFit/>
            </a:bodyPr>
            <a:lstStyle/>
            <a:p>
              <a:r>
                <a:rPr lang="en-US" sz="1400" dirty="0"/>
                <a:t>PrefixMap != Prefixes</a:t>
              </a:r>
            </a:p>
          </p:txBody>
        </p:sp>
      </p:grpSp>
    </p:spTree>
    <p:extLst>
      <p:ext uri="{BB962C8B-B14F-4D97-AF65-F5344CB8AC3E}">
        <p14:creationId xmlns:p14="http://schemas.microsoft.com/office/powerpoint/2010/main" val="177986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dissolv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39888</TotalTime>
  <Words>1659</Words>
  <Application>Microsoft Macintosh PowerPoint</Application>
  <PresentationFormat>Widescreen</PresentationFormat>
  <Paragraphs>140</Paragraphs>
  <Slides>22</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-apple-system</vt:lpstr>
      <vt:lpstr>Arial</vt:lpstr>
      <vt:lpstr>Calibri</vt:lpstr>
      <vt:lpstr>Calibri Light</vt:lpstr>
      <vt:lpstr>gg sans</vt:lpstr>
      <vt:lpstr>Helvetica</vt:lpstr>
      <vt:lpstr>Open Sans</vt:lpstr>
      <vt:lpstr>Roboto</vt:lpstr>
      <vt:lpstr>Söhne</vt:lpstr>
      <vt:lpstr>Office Theme</vt:lpstr>
      <vt:lpstr>Leveraging ChatGPT in Software Engineering</vt:lpstr>
      <vt:lpstr>Announcements</vt:lpstr>
      <vt:lpstr>PowerPoint Presentation</vt:lpstr>
      <vt:lpstr>Introduction to ChatGPT</vt:lpstr>
      <vt:lpstr>Objectives of Leveraging ChatGPT in Team projects</vt:lpstr>
      <vt:lpstr>What SE Tasks have been addressed to date using LLM4SE</vt:lpstr>
      <vt:lpstr>What SE Tasks have been addressed to date using LLM4SE</vt:lpstr>
      <vt:lpstr>PowerPoint Presentation</vt:lpstr>
      <vt:lpstr>PowerPoint Presentation</vt:lpstr>
      <vt:lpstr>How are developers using LLMs to solve SE tasks?</vt:lpstr>
      <vt:lpstr>PowerPoint Presentation</vt:lpstr>
      <vt:lpstr>Results</vt:lpstr>
      <vt:lpstr>Ownership of AI generated code</vt:lpstr>
      <vt:lpstr>Ownership of AI generated code</vt:lpstr>
      <vt:lpstr>LLM Hallucination</vt:lpstr>
      <vt:lpstr>LLM Hallucination – What and Why</vt:lpstr>
      <vt:lpstr>LLM Hallucination – What and Why</vt:lpstr>
      <vt:lpstr>LLM Hallucination – Minimize</vt:lpstr>
      <vt:lpstr>LLM Hallucination – Minimize</vt:lpstr>
      <vt:lpstr>Challenges of Using ChatGPT</vt:lpstr>
      <vt:lpstr>Fostering Collaboration to Mitigate Challenges with ChatGPT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LLMs to Perform Specific Software Development Lifecycle Activities</dc:title>
  <dc:creator>John Businge</dc:creator>
  <cp:lastModifiedBy>John Businge</cp:lastModifiedBy>
  <cp:revision>29</cp:revision>
  <dcterms:created xsi:type="dcterms:W3CDTF">2024-01-12T21:57:55Z</dcterms:created>
  <dcterms:modified xsi:type="dcterms:W3CDTF">2024-02-13T23:50:42Z</dcterms:modified>
</cp:coreProperties>
</file>