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76" r:id="rId3"/>
    <p:sldId id="257" r:id="rId4"/>
    <p:sldId id="277" r:id="rId5"/>
    <p:sldId id="311" r:id="rId6"/>
    <p:sldId id="312" r:id="rId7"/>
    <p:sldId id="320" r:id="rId8"/>
    <p:sldId id="317" r:id="rId9"/>
    <p:sldId id="318" r:id="rId10"/>
    <p:sldId id="319" r:id="rId11"/>
    <p:sldId id="313" r:id="rId12"/>
    <p:sldId id="258" r:id="rId13"/>
    <p:sldId id="260" r:id="rId14"/>
    <p:sldId id="321" r:id="rId15"/>
    <p:sldId id="259" r:id="rId16"/>
    <p:sldId id="261" r:id="rId17"/>
    <p:sldId id="263" r:id="rId18"/>
    <p:sldId id="262" r:id="rId19"/>
    <p:sldId id="264" r:id="rId20"/>
    <p:sldId id="265" r:id="rId21"/>
    <p:sldId id="266" r:id="rId22"/>
    <p:sldId id="271" r:id="rId23"/>
    <p:sldId id="270" r:id="rId24"/>
    <p:sldId id="272" r:id="rId25"/>
    <p:sldId id="273" r:id="rId26"/>
    <p:sldId id="274" r:id="rId27"/>
    <p:sldId id="275" r:id="rId28"/>
    <p:sldId id="314" r:id="rId29"/>
    <p:sldId id="315" r:id="rId30"/>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EA"/>
    <a:srgbClr val="006600"/>
    <a:srgbClr val="0432FF"/>
    <a:srgbClr val="9437FF"/>
    <a:srgbClr val="0090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75"/>
    <p:restoredTop sz="80943"/>
  </p:normalViewPr>
  <p:slideViewPr>
    <p:cSldViewPr snapToGrid="0">
      <p:cViewPr varScale="1">
        <p:scale>
          <a:sx n="108" d="100"/>
          <a:sy n="108" d="100"/>
        </p:scale>
        <p:origin x="7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75346B-715E-CA4E-A294-01B0C7460D3C}" type="datetimeFigureOut">
              <a:rPr lang="en-BE" smtClean="0"/>
              <a:t>02/10/2024</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370A86-051A-7C48-98C3-08CACFB9377A}" type="slidenum">
              <a:rPr lang="en-BE" smtClean="0"/>
              <a:t>‹#›</a:t>
            </a:fld>
            <a:endParaRPr lang="en-BE"/>
          </a:p>
        </p:txBody>
      </p:sp>
    </p:spTree>
    <p:extLst>
      <p:ext uri="{BB962C8B-B14F-4D97-AF65-F5344CB8AC3E}">
        <p14:creationId xmlns:p14="http://schemas.microsoft.com/office/powerpoint/2010/main" val="275527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1</a:t>
            </a:fld>
            <a:endParaRPr lang="en-BE"/>
          </a:p>
        </p:txBody>
      </p:sp>
    </p:spTree>
    <p:extLst>
      <p:ext uri="{BB962C8B-B14F-4D97-AF65-F5344CB8AC3E}">
        <p14:creationId xmlns:p14="http://schemas.microsoft.com/office/powerpoint/2010/main" val="3641246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apple-system"/>
              </a:rPr>
              <a:t>In this phase, we code, test, and debug the classes that implement the business logic (</a:t>
            </a:r>
            <a:r>
              <a:rPr lang="en-GB" b="0" i="0" dirty="0">
                <a:solidFill>
                  <a:srgbClr val="333333"/>
                </a:solidFill>
                <a:effectLst/>
                <a:latin typeface="Courier New" panose="02070309020205020404" pitchFamily="49" charset="0"/>
              </a:rPr>
              <a:t>Library</a:t>
            </a:r>
            <a:r>
              <a:rPr lang="en-GB" b="0" i="0" dirty="0">
                <a:solidFill>
                  <a:srgbClr val="333333"/>
                </a:solidFill>
                <a:effectLst/>
                <a:latin typeface="-apple-system"/>
              </a:rPr>
              <a:t>, </a:t>
            </a:r>
            <a:r>
              <a:rPr lang="en-GB" b="0" i="0" dirty="0">
                <a:solidFill>
                  <a:srgbClr val="333333"/>
                </a:solidFill>
                <a:effectLst/>
                <a:latin typeface="Courier New" panose="02070309020205020404" pitchFamily="49" charset="0"/>
              </a:rPr>
              <a:t>Book</a:t>
            </a:r>
            <a:r>
              <a:rPr lang="en-GB" b="0" i="0" dirty="0">
                <a:solidFill>
                  <a:srgbClr val="333333"/>
                </a:solidFill>
                <a:effectLst/>
                <a:latin typeface="-apple-system"/>
              </a:rPr>
              <a:t>, etc.) and </a:t>
            </a:r>
            <a:r>
              <a:rPr lang="en-GB" b="0" i="0" dirty="0" err="1">
                <a:solidFill>
                  <a:srgbClr val="333333"/>
                </a:solidFill>
                <a:effectLst/>
                <a:latin typeface="Courier New" panose="02070309020205020404" pitchFamily="49" charset="0"/>
              </a:rPr>
              <a:t>UserInterface</a:t>
            </a:r>
            <a:r>
              <a:rPr lang="en-GB" b="0" i="0" dirty="0">
                <a:solidFill>
                  <a:srgbClr val="333333"/>
                </a:solidFill>
                <a:effectLst/>
                <a:latin typeface="-apple-system"/>
              </a:rPr>
              <a:t>.</a:t>
            </a:r>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27</a:t>
            </a:fld>
            <a:endParaRPr lang="en-BE"/>
          </a:p>
        </p:txBody>
      </p:sp>
    </p:spTree>
    <p:extLst>
      <p:ext uri="{BB962C8B-B14F-4D97-AF65-F5344CB8AC3E}">
        <p14:creationId xmlns:p14="http://schemas.microsoft.com/office/powerpoint/2010/main" val="714339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apple-system"/>
              </a:rPr>
              <a:t>In this phase, we code, test, and debug the classes that implement the business logic (</a:t>
            </a:r>
            <a:r>
              <a:rPr lang="en-GB" b="0" i="0" dirty="0">
                <a:solidFill>
                  <a:srgbClr val="333333"/>
                </a:solidFill>
                <a:effectLst/>
                <a:latin typeface="Courier New" panose="02070309020205020404" pitchFamily="49" charset="0"/>
              </a:rPr>
              <a:t>Library</a:t>
            </a:r>
            <a:r>
              <a:rPr lang="en-GB" b="0" i="0" dirty="0">
                <a:solidFill>
                  <a:srgbClr val="333333"/>
                </a:solidFill>
                <a:effectLst/>
                <a:latin typeface="-apple-system"/>
              </a:rPr>
              <a:t>, </a:t>
            </a:r>
            <a:r>
              <a:rPr lang="en-GB" b="0" i="0" dirty="0">
                <a:solidFill>
                  <a:srgbClr val="333333"/>
                </a:solidFill>
                <a:effectLst/>
                <a:latin typeface="Courier New" panose="02070309020205020404" pitchFamily="49" charset="0"/>
              </a:rPr>
              <a:t>Book</a:t>
            </a:r>
            <a:r>
              <a:rPr lang="en-GB" b="0" i="0" dirty="0">
                <a:solidFill>
                  <a:srgbClr val="333333"/>
                </a:solidFill>
                <a:effectLst/>
                <a:latin typeface="-apple-system"/>
              </a:rPr>
              <a:t>, etc.) and </a:t>
            </a:r>
            <a:r>
              <a:rPr lang="en-GB" b="0" i="0" dirty="0" err="1">
                <a:solidFill>
                  <a:srgbClr val="333333"/>
                </a:solidFill>
                <a:effectLst/>
                <a:latin typeface="Courier New" panose="02070309020205020404" pitchFamily="49" charset="0"/>
              </a:rPr>
              <a:t>UserInterface</a:t>
            </a:r>
            <a:r>
              <a:rPr lang="en-GB" b="0" i="0" dirty="0">
                <a:solidFill>
                  <a:srgbClr val="333333"/>
                </a:solidFill>
                <a:effectLst/>
                <a:latin typeface="-apple-system"/>
              </a:rPr>
              <a:t>.</a:t>
            </a:r>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28</a:t>
            </a:fld>
            <a:endParaRPr lang="en-BE"/>
          </a:p>
        </p:txBody>
      </p:sp>
    </p:spTree>
    <p:extLst>
      <p:ext uri="{BB962C8B-B14F-4D97-AF65-F5344CB8AC3E}">
        <p14:creationId xmlns:p14="http://schemas.microsoft.com/office/powerpoint/2010/main" val="2857470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You may have worked on small programs, so you may worked on a larger-scale system. Take a minute and think of the projects that you worked on. </a:t>
            </a:r>
            <a:endParaRPr dirty="0"/>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 </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If you answered yes to any of these questions, chances are you could benefit from a better design. Good design isn't just about code</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endParaRPr dirty="0"/>
          </a:p>
        </p:txBody>
      </p:sp>
      <p:sp>
        <p:nvSpPr>
          <p:cNvPr id="93" name="Google Shape;9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l"/>
            <a:r>
              <a:rPr lang="en-GB" b="0" i="0" dirty="0">
                <a:solidFill>
                  <a:srgbClr val="333333"/>
                </a:solidFill>
                <a:effectLst/>
                <a:latin typeface="-apple-system"/>
              </a:rPr>
              <a:t>During the design process, a number of questions need to be answered</a:t>
            </a:r>
            <a:br>
              <a:rPr lang="en-GB" b="0" i="0" dirty="0">
                <a:solidFill>
                  <a:srgbClr val="333333"/>
                </a:solidFill>
                <a:effectLst/>
                <a:latin typeface="-apple-system"/>
              </a:rPr>
            </a:br>
            <a:endParaRPr lang="en-GB" b="0" i="0" dirty="0">
              <a:solidFill>
                <a:srgbClr val="333333"/>
              </a:solidFill>
              <a:effectLst/>
              <a:latin typeface="-apple-system"/>
            </a:endParaRPr>
          </a:p>
          <a:p>
            <a:pPr marL="0" lvl="0" indent="0" algn="l" rtl="0">
              <a:spcBef>
                <a:spcPts val="0"/>
              </a:spcBef>
              <a:spcAft>
                <a:spcPts val="0"/>
              </a:spcAft>
              <a:buNone/>
            </a:pPr>
            <a:endParaRPr dirty="0"/>
          </a:p>
        </p:txBody>
      </p:sp>
      <p:sp>
        <p:nvSpPr>
          <p:cNvPr id="93" name="Google Shape;9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a:t>
            </a:fld>
            <a:endParaRPr/>
          </a:p>
        </p:txBody>
      </p:sp>
    </p:spTree>
    <p:extLst>
      <p:ext uri="{BB962C8B-B14F-4D97-AF65-F5344CB8AC3E}">
        <p14:creationId xmlns:p14="http://schemas.microsoft.com/office/powerpoint/2010/main" val="2900256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Consider this scenario. </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You join a project that's been in development for a while. </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You look at the code and become instantly overwhelmed. </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Open Sans"/>
                <a:sym typeface="Source Sans Pro"/>
              </a:rPr>
              <a:t>If there is no high level design of the code, your life would be a living hell for you to do anything on this project</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This picture is an example of a repository and I'' explain what social coding </a:t>
            </a:r>
            <a:r>
              <a:rPr lang="en-GB" dirty="0" err="1"/>
              <a:t>i</a:t>
            </a:r>
            <a:endParaRPr dirty="0"/>
          </a:p>
          <a:p>
            <a:pPr marL="0" lvl="0" indent="0" algn="l" rtl="0">
              <a:spcBef>
                <a:spcPts val="0"/>
              </a:spcBef>
              <a:spcAft>
                <a:spcPts val="0"/>
              </a:spcAft>
              <a:buNone/>
            </a:pPr>
            <a:r>
              <a:rPr lang="en-GB" dirty="0"/>
              <a:t>This picture pretty much sums up most of the elements of my talk</a:t>
            </a:r>
            <a:endParaRPr dirty="0"/>
          </a:p>
          <a:p>
            <a:pPr marL="0" lvl="0" indent="0" algn="l" rtl="0">
              <a:spcBef>
                <a:spcPts val="0"/>
              </a:spcBef>
              <a:spcAft>
                <a:spcPts val="0"/>
              </a:spcAft>
              <a:buNone/>
            </a:pPr>
            <a:r>
              <a:rPr lang="en-GB" dirty="0"/>
              <a:t>-  &gt;9K Revisions (commits),</a:t>
            </a:r>
            <a:endParaRPr dirty="0"/>
          </a:p>
          <a:p>
            <a:pPr marL="0" lvl="0" indent="0" algn="l" rtl="0">
              <a:spcBef>
                <a:spcPts val="0"/>
              </a:spcBef>
              <a:spcAft>
                <a:spcPts val="0"/>
              </a:spcAft>
              <a:buNone/>
            </a:pPr>
            <a:r>
              <a:rPr lang="en-GB" dirty="0"/>
              <a:t>- 12K pull requests or change requests (new features, bug fixes, </a:t>
            </a:r>
            <a:r>
              <a:rPr lang="en-GB" dirty="0" err="1"/>
              <a:t>refactorings</a:t>
            </a:r>
            <a:r>
              <a:rPr lang="en-GB" dirty="0"/>
              <a:t>, optimizations, dependency upgrades, and test cases)</a:t>
            </a:r>
            <a:endParaRPr dirty="0"/>
          </a:p>
          <a:p>
            <a:pPr marL="0" lvl="0" indent="0" algn="l" rtl="0">
              <a:spcBef>
                <a:spcPts val="0"/>
              </a:spcBef>
              <a:spcAft>
                <a:spcPts val="0"/>
              </a:spcAft>
              <a:buNone/>
            </a:pPr>
            <a:r>
              <a:rPr lang="en-GB" dirty="0"/>
              <a:t>- There are over 1.7k contributors responsible for the PRs</a:t>
            </a:r>
            <a:endParaRPr dirty="0"/>
          </a:p>
          <a:p>
            <a:pPr marL="0" lvl="0" indent="0" algn="l" rtl="0">
              <a:spcBef>
                <a:spcPts val="0"/>
              </a:spcBef>
              <a:spcAft>
                <a:spcPts val="0"/>
              </a:spcAft>
              <a:buNone/>
            </a:pPr>
            <a:r>
              <a:rPr lang="en-GB" dirty="0"/>
              <a:t>- some of the 11K forks are responsible for these PRs</a:t>
            </a:r>
            <a:endParaRPr dirty="0"/>
          </a:p>
          <a:p>
            <a:pPr marL="0" lvl="0" indent="0" algn="l" rtl="0">
              <a:spcBef>
                <a:spcPts val="0"/>
              </a:spcBef>
              <a:spcAft>
                <a:spcPts val="0"/>
              </a:spcAft>
              <a:buNone/>
            </a:pPr>
            <a:r>
              <a:rPr lang="en-GB" dirty="0"/>
              <a:t>- The repository is written in a range of programming languages </a:t>
            </a:r>
            <a:endParaRPr dirty="0"/>
          </a:p>
        </p:txBody>
      </p:sp>
      <p:sp>
        <p:nvSpPr>
          <p:cNvPr id="105" name="Google Shape;10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GB" dirty="0"/>
              <a:t>The design activity involves taking requirements and outlining a solution. This activity involves producing a conceptual and then a technical design, resulting in two corresponding kinds of artifacts, conceptual mock-ups, and technical diagrams.</a:t>
            </a:r>
            <a:endParaRPr dirty="0"/>
          </a:p>
        </p:txBody>
      </p:sp>
      <p:sp>
        <p:nvSpPr>
          <p:cNvPr id="192" name="Google Shape;192;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370A86-051A-7C48-98C3-08CACFB9377A}" type="slidenum">
              <a:rPr lang="en-BE" smtClean="0"/>
              <a:t>8</a:t>
            </a:fld>
            <a:endParaRPr lang="en-BE"/>
          </a:p>
        </p:txBody>
      </p:sp>
    </p:spTree>
    <p:extLst>
      <p:ext uri="{BB962C8B-B14F-4D97-AF65-F5344CB8AC3E}">
        <p14:creationId xmlns:p14="http://schemas.microsoft.com/office/powerpoint/2010/main" val="698745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22</a:t>
            </a:fld>
            <a:endParaRPr lang="en-BE"/>
          </a:p>
        </p:txBody>
      </p:sp>
    </p:spTree>
    <p:extLst>
      <p:ext uri="{BB962C8B-B14F-4D97-AF65-F5344CB8AC3E}">
        <p14:creationId xmlns:p14="http://schemas.microsoft.com/office/powerpoint/2010/main" val="1366296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apple-system"/>
              </a:rPr>
              <a:t>Having decided on an adequate set of software classes, our next task is to assign responsibilities.</a:t>
            </a:r>
          </a:p>
          <a:p>
            <a:r>
              <a:rPr lang="en-GB" b="0" i="0" dirty="0">
                <a:solidFill>
                  <a:srgbClr val="333333"/>
                </a:solidFill>
                <a:effectLst/>
                <a:latin typeface="-apple-system"/>
              </a:rPr>
              <a:t>The next step is, therefore, to spell out the details of how the system meets its responsibilities</a:t>
            </a:r>
          </a:p>
          <a:p>
            <a:r>
              <a:rPr lang="en-GB" b="0" i="0" dirty="0">
                <a:solidFill>
                  <a:srgbClr val="333333"/>
                </a:solidFill>
                <a:effectLst/>
                <a:latin typeface="-apple-system"/>
              </a:rPr>
              <a:t>Sequence Diagrams are a great UML tool for describing responsibilities of classes</a:t>
            </a:r>
          </a:p>
          <a:p>
            <a:r>
              <a:rPr lang="en-GB" b="0" i="0" dirty="0">
                <a:solidFill>
                  <a:srgbClr val="333333"/>
                </a:solidFill>
                <a:effectLst/>
                <a:latin typeface="-apple-system"/>
              </a:rPr>
              <a:t>Back to our use case of registering users</a:t>
            </a:r>
          </a:p>
          <a:p>
            <a:endParaRPr lang="en-GB" b="0" i="0" dirty="0">
              <a:solidFill>
                <a:srgbClr val="333333"/>
              </a:solidFill>
              <a:effectLst/>
              <a:latin typeface="-apple-system"/>
            </a:endParaRPr>
          </a:p>
          <a:p>
            <a:r>
              <a:rPr lang="en-GB" b="0" i="0" dirty="0">
                <a:solidFill>
                  <a:srgbClr val="333333"/>
                </a:solidFill>
                <a:effectLst/>
                <a:latin typeface="-apple-system"/>
              </a:rPr>
              <a:t>The clerk issues a request to the system to add a new member. The system responds by asking for the data about the new member. This interaction occurs between the library staff member and the </a:t>
            </a:r>
            <a:r>
              <a:rPr lang="en-GB" b="0" i="0" dirty="0" err="1">
                <a:solidFill>
                  <a:srgbClr val="333333"/>
                </a:solidFill>
                <a:effectLst/>
                <a:latin typeface="Courier New" panose="02070309020205020404" pitchFamily="49" charset="0"/>
              </a:rPr>
              <a:t>UserInterface</a:t>
            </a:r>
            <a:r>
              <a:rPr lang="en-GB" b="0" i="0" dirty="0">
                <a:solidFill>
                  <a:srgbClr val="333333"/>
                </a:solidFill>
                <a:effectLst/>
                <a:latin typeface="-apple-system"/>
              </a:rPr>
              <a:t> instance. The clerk enters the requested data, which the </a:t>
            </a:r>
            <a:r>
              <a:rPr lang="en-GB" b="0" i="0" dirty="0" err="1">
                <a:solidFill>
                  <a:srgbClr val="333333"/>
                </a:solidFill>
                <a:effectLst/>
                <a:latin typeface="Courier New" panose="02070309020205020404" pitchFamily="49" charset="0"/>
              </a:rPr>
              <a:t>UserInterface</a:t>
            </a:r>
            <a:r>
              <a:rPr lang="en-GB" b="0" i="0" dirty="0">
                <a:solidFill>
                  <a:srgbClr val="333333"/>
                </a:solidFill>
                <a:effectLst/>
                <a:latin typeface="-apple-system"/>
              </a:rPr>
              <a:t> accepts.</a:t>
            </a:r>
          </a:p>
          <a:p>
            <a:endParaRPr lang="en-GB" b="0" i="0" dirty="0">
              <a:solidFill>
                <a:srgbClr val="333333"/>
              </a:solidFill>
              <a:effectLst/>
              <a:latin typeface="-apple-system"/>
            </a:endParaRPr>
          </a:p>
          <a:p>
            <a:r>
              <a:rPr lang="en-GB" b="0" i="0" dirty="0">
                <a:solidFill>
                  <a:srgbClr val="333333"/>
                </a:solidFill>
                <a:effectLst/>
                <a:latin typeface="-apple-system"/>
              </a:rPr>
              <a:t>1. </a:t>
            </a:r>
            <a:r>
              <a:rPr lang="en-GB" b="0" i="0" dirty="0" err="1">
                <a:solidFill>
                  <a:srgbClr val="333333"/>
                </a:solidFill>
                <a:effectLst/>
                <a:latin typeface="-apple-system"/>
              </a:rPr>
              <a:t>addMember</a:t>
            </a:r>
            <a:r>
              <a:rPr lang="en-GB" b="0" i="0" dirty="0">
                <a:solidFill>
                  <a:srgbClr val="333333"/>
                </a:solidFill>
                <a:effectLst/>
                <a:latin typeface="-apple-system"/>
              </a:rPr>
              <a:t> within the Library class, then</a:t>
            </a:r>
          </a:p>
          <a:p>
            <a:r>
              <a:rPr lang="en-GB" b="0" i="0" dirty="0">
                <a:solidFill>
                  <a:srgbClr val="333333"/>
                </a:solidFill>
                <a:effectLst/>
                <a:latin typeface="-apple-system"/>
              </a:rPr>
              <a:t>2. Create a Member object with the supplied parameters and return a reference to the Member object</a:t>
            </a:r>
          </a:p>
          <a:p>
            <a:r>
              <a:rPr lang="en-GB" b="0" i="0" dirty="0">
                <a:solidFill>
                  <a:srgbClr val="333333"/>
                </a:solidFill>
                <a:effectLst/>
                <a:latin typeface="-apple-system"/>
              </a:rPr>
              <a:t>3. Insert the member into the member list and return the result of the operation.</a:t>
            </a:r>
          </a:p>
          <a:p>
            <a:endParaRPr lang="en-GB" b="0" i="0" dirty="0">
              <a:solidFill>
                <a:srgbClr val="333333"/>
              </a:solidFill>
              <a:effectLst/>
              <a:latin typeface="-apple-system"/>
            </a:endParaRPr>
          </a:p>
          <a:p>
            <a:pPr algn="l">
              <a:buFontTx/>
              <a:buNone/>
            </a:pPr>
            <a:r>
              <a:rPr lang="en-GB" b="0" i="0" dirty="0">
                <a:solidFill>
                  <a:srgbClr val="333333"/>
                </a:solidFill>
                <a:effectLst/>
                <a:latin typeface="-apple-system"/>
              </a:rPr>
              <a:t>Invoke the </a:t>
            </a:r>
            <a:r>
              <a:rPr lang="en-GB" b="0" i="0" dirty="0">
                <a:solidFill>
                  <a:srgbClr val="333333"/>
                </a:solidFill>
                <a:effectLst/>
                <a:latin typeface="Courier New" panose="02070309020205020404" pitchFamily="49" charset="0"/>
              </a:rPr>
              <a:t>Member</a:t>
            </a:r>
            <a:r>
              <a:rPr lang="en-GB" b="0" i="0" dirty="0">
                <a:solidFill>
                  <a:srgbClr val="333333"/>
                </a:solidFill>
                <a:effectLst/>
                <a:latin typeface="-apple-system"/>
              </a:rPr>
              <a:t> constructor from within the </a:t>
            </a:r>
            <a:r>
              <a:rPr lang="en-GB" b="0" i="0" dirty="0" err="1">
                <a:solidFill>
                  <a:srgbClr val="333333"/>
                </a:solidFill>
                <a:effectLst/>
                <a:latin typeface="Courier New" panose="02070309020205020404" pitchFamily="49" charset="0"/>
              </a:rPr>
              <a:t>addMember</a:t>
            </a:r>
            <a:r>
              <a:rPr lang="en-GB" b="0" i="0" dirty="0">
                <a:solidFill>
                  <a:srgbClr val="333333"/>
                </a:solidFill>
                <a:effectLst/>
                <a:latin typeface="-apple-system"/>
              </a:rPr>
              <a:t> method of </a:t>
            </a:r>
            <a:r>
              <a:rPr lang="en-GB" b="0" i="0" dirty="0">
                <a:solidFill>
                  <a:srgbClr val="333333"/>
                </a:solidFill>
                <a:effectLst/>
                <a:latin typeface="Courier New" panose="02070309020205020404" pitchFamily="49" charset="0"/>
              </a:rPr>
              <a:t>Library</a:t>
            </a:r>
            <a:r>
              <a:rPr lang="en-GB" b="0" i="0" dirty="0">
                <a:solidFill>
                  <a:srgbClr val="333333"/>
                </a:solidFill>
                <a:effectLst/>
                <a:latin typeface="-apple-system"/>
              </a:rPr>
              <a:t>. The constructor returns a reference to the </a:t>
            </a:r>
            <a:r>
              <a:rPr lang="en-GB" b="0" i="0" dirty="0">
                <a:solidFill>
                  <a:srgbClr val="333333"/>
                </a:solidFill>
                <a:effectLst/>
                <a:latin typeface="Courier New" panose="02070309020205020404" pitchFamily="49" charset="0"/>
              </a:rPr>
              <a:t>Member</a:t>
            </a:r>
            <a:r>
              <a:rPr lang="en-GB" b="0" i="0" dirty="0">
                <a:solidFill>
                  <a:srgbClr val="333333"/>
                </a:solidFill>
                <a:effectLst/>
                <a:latin typeface="-apple-system"/>
              </a:rPr>
              <a:t> object and an operation, </a:t>
            </a:r>
            <a:r>
              <a:rPr lang="en-GB" b="0" i="0" dirty="0" err="1">
                <a:solidFill>
                  <a:srgbClr val="333333"/>
                </a:solidFill>
                <a:effectLst/>
                <a:latin typeface="Courier New" panose="02070309020205020404" pitchFamily="49" charset="0"/>
              </a:rPr>
              <a:t>insertMember</a:t>
            </a:r>
            <a:r>
              <a:rPr lang="en-GB" b="0" i="0" dirty="0">
                <a:solidFill>
                  <a:srgbClr val="333333"/>
                </a:solidFill>
                <a:effectLst/>
                <a:latin typeface="-apple-system"/>
              </a:rPr>
              <a:t>, is invoked on </a:t>
            </a:r>
            <a:r>
              <a:rPr lang="en-GB" b="0" i="0" dirty="0" err="1">
                <a:solidFill>
                  <a:srgbClr val="333333"/>
                </a:solidFill>
                <a:effectLst/>
                <a:latin typeface="Courier New" panose="02070309020205020404" pitchFamily="49" charset="0"/>
              </a:rPr>
              <a:t>MemberList</a:t>
            </a:r>
            <a:r>
              <a:rPr lang="en-GB" b="0" i="0" dirty="0">
                <a:solidFill>
                  <a:srgbClr val="333333"/>
                </a:solidFill>
                <a:effectLst/>
                <a:latin typeface="-apple-system"/>
              </a:rPr>
              <a:t> to add the new member.</a:t>
            </a:r>
          </a:p>
          <a:p>
            <a:br>
              <a:rPr lang="en-GB" dirty="0"/>
            </a:br>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23</a:t>
            </a:fld>
            <a:endParaRPr lang="en-BE"/>
          </a:p>
        </p:txBody>
      </p:sp>
    </p:spTree>
    <p:extLst>
      <p:ext uri="{BB962C8B-B14F-4D97-AF65-F5344CB8AC3E}">
        <p14:creationId xmlns:p14="http://schemas.microsoft.com/office/powerpoint/2010/main" val="2425120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apple-system"/>
              </a:rPr>
              <a:t>In this case, when the request is made by the actor, the system enters a loop. Since the loop involves interacting repeatedly with the actor, the loop control mechanism is in the UI itself.</a:t>
            </a:r>
          </a:p>
          <a:p>
            <a:endParaRPr lang="en-GB" b="0" i="0" dirty="0">
              <a:solidFill>
                <a:srgbClr val="333333"/>
              </a:solidFill>
              <a:effectLst/>
              <a:latin typeface="-apple-system"/>
            </a:endParaRPr>
          </a:p>
          <a:p>
            <a:r>
              <a:rPr lang="en-GB" b="0" i="0" dirty="0">
                <a:solidFill>
                  <a:srgbClr val="333333"/>
                </a:solidFill>
                <a:effectLst/>
                <a:latin typeface="-apple-system"/>
              </a:rPr>
              <a:t>The first operation is to get the data about the book to be added. The algorithm here consists of the following steps: </a:t>
            </a:r>
          </a:p>
          <a:p>
            <a:pPr marL="285750" indent="-285750">
              <a:buAutoNum type="romanLcParenBoth"/>
            </a:pPr>
            <a:r>
              <a:rPr lang="en-GB" b="0" i="0" dirty="0">
                <a:solidFill>
                  <a:srgbClr val="333333"/>
                </a:solidFill>
                <a:effectLst/>
                <a:latin typeface="-apple-system"/>
              </a:rPr>
              <a:t>create a </a:t>
            </a:r>
            <a:r>
              <a:rPr lang="en-GB" b="0" i="0" dirty="0">
                <a:solidFill>
                  <a:srgbClr val="333333"/>
                </a:solidFill>
                <a:effectLst/>
                <a:latin typeface="Courier New" panose="02070309020205020404" pitchFamily="49" charset="0"/>
              </a:rPr>
              <a:t>Book</a:t>
            </a:r>
            <a:r>
              <a:rPr lang="en-GB" b="0" i="0" dirty="0">
                <a:solidFill>
                  <a:srgbClr val="333333"/>
                </a:solidFill>
                <a:effectLst/>
                <a:latin typeface="-apple-system"/>
              </a:rPr>
              <a:t> object, </a:t>
            </a:r>
          </a:p>
          <a:p>
            <a:pPr marL="285750" indent="-285750">
              <a:buAutoNum type="romanLcParenBoth"/>
            </a:pPr>
            <a:r>
              <a:rPr lang="en-GB" b="0" i="0" dirty="0">
                <a:solidFill>
                  <a:srgbClr val="333333"/>
                </a:solidFill>
                <a:effectLst/>
                <a:latin typeface="-apple-system"/>
              </a:rPr>
              <a:t>add the </a:t>
            </a:r>
            <a:r>
              <a:rPr lang="en-GB" b="0" i="0" dirty="0">
                <a:solidFill>
                  <a:srgbClr val="333333"/>
                </a:solidFill>
                <a:effectLst/>
                <a:latin typeface="Courier New" panose="02070309020205020404" pitchFamily="49" charset="0"/>
              </a:rPr>
              <a:t>Book</a:t>
            </a:r>
            <a:r>
              <a:rPr lang="en-GB" b="0" i="0" dirty="0">
                <a:solidFill>
                  <a:srgbClr val="333333"/>
                </a:solidFill>
                <a:effectLst/>
                <a:latin typeface="-apple-system"/>
              </a:rPr>
              <a:t> object to the </a:t>
            </a:r>
            <a:r>
              <a:rPr lang="en-GB" b="0" i="0" dirty="0" err="1">
                <a:solidFill>
                  <a:srgbClr val="333333"/>
                </a:solidFill>
                <a:effectLst/>
                <a:latin typeface="-apple-system"/>
              </a:rPr>
              <a:t>catalog</a:t>
            </a:r>
            <a:r>
              <a:rPr lang="en-GB" b="0" i="0" dirty="0">
                <a:solidFill>
                  <a:srgbClr val="333333"/>
                </a:solidFill>
                <a:effectLst/>
                <a:latin typeface="-apple-system"/>
              </a:rPr>
              <a:t> and </a:t>
            </a:r>
          </a:p>
          <a:p>
            <a:pPr marL="285750" indent="-285750">
              <a:buAutoNum type="romanLcParenBoth"/>
            </a:pPr>
            <a:r>
              <a:rPr lang="en-GB" b="0" i="0" dirty="0">
                <a:solidFill>
                  <a:srgbClr val="333333"/>
                </a:solidFill>
                <a:effectLst/>
                <a:latin typeface="-apple-system"/>
              </a:rPr>
              <a:t>return the result of the operation. </a:t>
            </a:r>
          </a:p>
          <a:p>
            <a:pPr marL="0" indent="0">
              <a:buFontTx/>
              <a:buNone/>
            </a:pPr>
            <a:endParaRPr lang="en-GB" b="0" i="0" dirty="0">
              <a:solidFill>
                <a:srgbClr val="333333"/>
              </a:solidFill>
              <a:effectLst/>
              <a:latin typeface="-apple-system"/>
            </a:endParaRPr>
          </a:p>
          <a:p>
            <a:pPr marL="0" indent="0">
              <a:buFontTx/>
              <a:buNone/>
            </a:pPr>
            <a:r>
              <a:rPr lang="en-GB" b="0" i="0" dirty="0">
                <a:solidFill>
                  <a:srgbClr val="333333"/>
                </a:solidFill>
                <a:effectLst/>
                <a:latin typeface="-apple-system"/>
              </a:rPr>
              <a:t>The first three are is handled in a manner similar to the previous use case.</a:t>
            </a:r>
          </a:p>
          <a:p>
            <a:pPr marL="0" indent="0">
              <a:buFontTx/>
              <a:buNone/>
            </a:pPr>
            <a:endParaRPr lang="en-GB" b="0" i="0" dirty="0">
              <a:solidFill>
                <a:srgbClr val="333333"/>
              </a:solidFill>
              <a:effectLst/>
              <a:latin typeface="-apple-system"/>
            </a:endParaRPr>
          </a:p>
          <a:p>
            <a:pPr marL="0" indent="0">
              <a:buFontTx/>
              <a:buNone/>
            </a:pPr>
            <a:r>
              <a:rPr lang="en-GB" b="0" i="0" dirty="0">
                <a:solidFill>
                  <a:srgbClr val="333333"/>
                </a:solidFill>
                <a:effectLst/>
                <a:latin typeface="-apple-system"/>
              </a:rPr>
              <a:t>(iv) The UI returns the result and continues until the actor indicates an exit.</a:t>
            </a:r>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24</a:t>
            </a:fld>
            <a:endParaRPr lang="en-BE"/>
          </a:p>
        </p:txBody>
      </p:sp>
    </p:spTree>
    <p:extLst>
      <p:ext uri="{BB962C8B-B14F-4D97-AF65-F5344CB8AC3E}">
        <p14:creationId xmlns:p14="http://schemas.microsoft.com/office/powerpoint/2010/main" val="2742658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3D338-D4BF-63C1-8361-560428BCABA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CBBDB33B-D24D-A607-D07F-FB6B6D3980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D035DCB5-EF6D-9E80-03F4-2ED04EFB0A57}"/>
              </a:ext>
            </a:extLst>
          </p:cNvPr>
          <p:cNvSpPr>
            <a:spLocks noGrp="1"/>
          </p:cNvSpPr>
          <p:nvPr>
            <p:ph type="dt" sz="half" idx="10"/>
          </p:nvPr>
        </p:nvSpPr>
        <p:spPr/>
        <p:txBody>
          <a:bodyPr/>
          <a:lstStyle/>
          <a:p>
            <a:fld id="{915E5E83-BDD3-3F47-8DA5-8D6610ED5E3B}" type="datetimeFigureOut">
              <a:rPr lang="en-BE" smtClean="0"/>
              <a:t>02/10/2024</a:t>
            </a:fld>
            <a:endParaRPr lang="en-BE"/>
          </a:p>
        </p:txBody>
      </p:sp>
      <p:sp>
        <p:nvSpPr>
          <p:cNvPr id="5" name="Footer Placeholder 4">
            <a:extLst>
              <a:ext uri="{FF2B5EF4-FFF2-40B4-BE49-F238E27FC236}">
                <a16:creationId xmlns:a16="http://schemas.microsoft.com/office/drawing/2014/main" id="{B32FDEDC-6B67-6CD9-4B0F-CF2F4F037673}"/>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9F159847-C5AC-85F3-9FD5-0A55F33DF5F9}"/>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4186809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0255-B7BA-3704-346D-5453C2C3CA67}"/>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D22CC00C-44DB-1E4F-7DD1-3A66B04CB80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44553060-A9EA-490F-30B9-0130AE3BFA47}"/>
              </a:ext>
            </a:extLst>
          </p:cNvPr>
          <p:cNvSpPr>
            <a:spLocks noGrp="1"/>
          </p:cNvSpPr>
          <p:nvPr>
            <p:ph type="dt" sz="half" idx="10"/>
          </p:nvPr>
        </p:nvSpPr>
        <p:spPr/>
        <p:txBody>
          <a:bodyPr/>
          <a:lstStyle/>
          <a:p>
            <a:fld id="{915E5E83-BDD3-3F47-8DA5-8D6610ED5E3B}" type="datetimeFigureOut">
              <a:rPr lang="en-BE" smtClean="0"/>
              <a:t>02/10/2024</a:t>
            </a:fld>
            <a:endParaRPr lang="en-BE"/>
          </a:p>
        </p:txBody>
      </p:sp>
      <p:sp>
        <p:nvSpPr>
          <p:cNvPr id="5" name="Footer Placeholder 4">
            <a:extLst>
              <a:ext uri="{FF2B5EF4-FFF2-40B4-BE49-F238E27FC236}">
                <a16:creationId xmlns:a16="http://schemas.microsoft.com/office/drawing/2014/main" id="{29EA23EB-46A1-99A7-128F-0902840719F7}"/>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4B246E6-B784-ED9B-F576-9F583B5FFDB3}"/>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3207698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8F506F-2428-ACD9-E81C-5C34D7094EC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DC2330FD-8831-9BDD-3703-B03056DF2C1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CD01D94D-E8FA-867E-243D-944A6B07865F}"/>
              </a:ext>
            </a:extLst>
          </p:cNvPr>
          <p:cNvSpPr>
            <a:spLocks noGrp="1"/>
          </p:cNvSpPr>
          <p:nvPr>
            <p:ph type="dt" sz="half" idx="10"/>
          </p:nvPr>
        </p:nvSpPr>
        <p:spPr/>
        <p:txBody>
          <a:bodyPr/>
          <a:lstStyle/>
          <a:p>
            <a:fld id="{915E5E83-BDD3-3F47-8DA5-8D6610ED5E3B}" type="datetimeFigureOut">
              <a:rPr lang="en-BE" smtClean="0"/>
              <a:t>02/10/2024</a:t>
            </a:fld>
            <a:endParaRPr lang="en-BE"/>
          </a:p>
        </p:txBody>
      </p:sp>
      <p:sp>
        <p:nvSpPr>
          <p:cNvPr id="5" name="Footer Placeholder 4">
            <a:extLst>
              <a:ext uri="{FF2B5EF4-FFF2-40B4-BE49-F238E27FC236}">
                <a16:creationId xmlns:a16="http://schemas.microsoft.com/office/drawing/2014/main" id="{599DDFF6-9A45-BAC1-F0F6-669AA3621DE8}"/>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811925EF-90C0-B247-CEB8-2BA3920E812B}"/>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121931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2C583-176C-5FD6-7091-8D1865B25A0A}"/>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A6263370-9955-AF6E-9D22-E0BFF730DB8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AD4E8C37-DBDE-77E0-0D0D-319BCEE45C82}"/>
              </a:ext>
            </a:extLst>
          </p:cNvPr>
          <p:cNvSpPr>
            <a:spLocks noGrp="1"/>
          </p:cNvSpPr>
          <p:nvPr>
            <p:ph type="dt" sz="half" idx="10"/>
          </p:nvPr>
        </p:nvSpPr>
        <p:spPr/>
        <p:txBody>
          <a:bodyPr/>
          <a:lstStyle/>
          <a:p>
            <a:fld id="{915E5E83-BDD3-3F47-8DA5-8D6610ED5E3B}" type="datetimeFigureOut">
              <a:rPr lang="en-BE" smtClean="0"/>
              <a:t>02/10/2024</a:t>
            </a:fld>
            <a:endParaRPr lang="en-BE"/>
          </a:p>
        </p:txBody>
      </p:sp>
      <p:sp>
        <p:nvSpPr>
          <p:cNvPr id="5" name="Footer Placeholder 4">
            <a:extLst>
              <a:ext uri="{FF2B5EF4-FFF2-40B4-BE49-F238E27FC236}">
                <a16:creationId xmlns:a16="http://schemas.microsoft.com/office/drawing/2014/main" id="{A4F6DEA8-5E41-EECC-2F72-7375BA4F4339}"/>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AFF8D68D-C953-D3F6-FA9A-A84CCE287477}"/>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3868689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A76C-D5D1-F97D-C36A-261E42BC1A2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01AE296C-03D6-3B41-6DBA-83C32D0CAD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19FAF7D-ACBA-95B4-93F1-CA843CE7B95D}"/>
              </a:ext>
            </a:extLst>
          </p:cNvPr>
          <p:cNvSpPr>
            <a:spLocks noGrp="1"/>
          </p:cNvSpPr>
          <p:nvPr>
            <p:ph type="dt" sz="half" idx="10"/>
          </p:nvPr>
        </p:nvSpPr>
        <p:spPr/>
        <p:txBody>
          <a:bodyPr/>
          <a:lstStyle/>
          <a:p>
            <a:fld id="{915E5E83-BDD3-3F47-8DA5-8D6610ED5E3B}" type="datetimeFigureOut">
              <a:rPr lang="en-BE" smtClean="0"/>
              <a:t>02/10/2024</a:t>
            </a:fld>
            <a:endParaRPr lang="en-BE"/>
          </a:p>
        </p:txBody>
      </p:sp>
      <p:sp>
        <p:nvSpPr>
          <p:cNvPr id="5" name="Footer Placeholder 4">
            <a:extLst>
              <a:ext uri="{FF2B5EF4-FFF2-40B4-BE49-F238E27FC236}">
                <a16:creationId xmlns:a16="http://schemas.microsoft.com/office/drawing/2014/main" id="{094BC8B6-032F-00A9-8020-2C016EB43A67}"/>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87759562-4C63-EC1E-8258-751A2DF96044}"/>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3991449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3E3DF-1951-80D7-7D8F-473A68BAC68C}"/>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A0591DC6-E6D4-242D-FA12-A84AFED0ED0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B3814202-08A1-BFEF-9E45-D9C643945A4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0698F2AD-12EF-E04D-5BBC-6276C3EC0669}"/>
              </a:ext>
            </a:extLst>
          </p:cNvPr>
          <p:cNvSpPr>
            <a:spLocks noGrp="1"/>
          </p:cNvSpPr>
          <p:nvPr>
            <p:ph type="dt" sz="half" idx="10"/>
          </p:nvPr>
        </p:nvSpPr>
        <p:spPr/>
        <p:txBody>
          <a:bodyPr/>
          <a:lstStyle/>
          <a:p>
            <a:fld id="{915E5E83-BDD3-3F47-8DA5-8D6610ED5E3B}" type="datetimeFigureOut">
              <a:rPr lang="en-BE" smtClean="0"/>
              <a:t>02/10/2024</a:t>
            </a:fld>
            <a:endParaRPr lang="en-BE"/>
          </a:p>
        </p:txBody>
      </p:sp>
      <p:sp>
        <p:nvSpPr>
          <p:cNvPr id="6" name="Footer Placeholder 5">
            <a:extLst>
              <a:ext uri="{FF2B5EF4-FFF2-40B4-BE49-F238E27FC236}">
                <a16:creationId xmlns:a16="http://schemas.microsoft.com/office/drawing/2014/main" id="{8E6CD995-ADC4-FEB4-DE0B-E7793207337E}"/>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247797B2-D6B3-D7C4-92D4-6202EF255B33}"/>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4188066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916CC-7CB6-A70E-8112-F7AF54E06FAC}"/>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C0FE6133-46AE-CD7E-C1A7-9C3084EE7B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8A7AE51-1139-839C-B51B-D97EFE0C183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7616CA53-85DD-06D2-5CF5-0E255DFD73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E5CEDDC-B200-AA31-37FF-0312D1027FA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F54C1210-18E0-E8D8-093C-FCA522258B24}"/>
              </a:ext>
            </a:extLst>
          </p:cNvPr>
          <p:cNvSpPr>
            <a:spLocks noGrp="1"/>
          </p:cNvSpPr>
          <p:nvPr>
            <p:ph type="dt" sz="half" idx="10"/>
          </p:nvPr>
        </p:nvSpPr>
        <p:spPr/>
        <p:txBody>
          <a:bodyPr/>
          <a:lstStyle/>
          <a:p>
            <a:fld id="{915E5E83-BDD3-3F47-8DA5-8D6610ED5E3B}" type="datetimeFigureOut">
              <a:rPr lang="en-BE" smtClean="0"/>
              <a:t>02/10/2024</a:t>
            </a:fld>
            <a:endParaRPr lang="en-BE"/>
          </a:p>
        </p:txBody>
      </p:sp>
      <p:sp>
        <p:nvSpPr>
          <p:cNvPr id="8" name="Footer Placeholder 7">
            <a:extLst>
              <a:ext uri="{FF2B5EF4-FFF2-40B4-BE49-F238E27FC236}">
                <a16:creationId xmlns:a16="http://schemas.microsoft.com/office/drawing/2014/main" id="{14EFED9E-EAAF-F2AB-2641-45BBF09D4182}"/>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92B1FEBB-ABEE-1CBA-CB17-10E02E04A16F}"/>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3831341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1585F-6FCF-9478-5060-53B7449775D3}"/>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D9614A72-C4BA-1B4F-339A-1B654110503D}"/>
              </a:ext>
            </a:extLst>
          </p:cNvPr>
          <p:cNvSpPr>
            <a:spLocks noGrp="1"/>
          </p:cNvSpPr>
          <p:nvPr>
            <p:ph type="dt" sz="half" idx="10"/>
          </p:nvPr>
        </p:nvSpPr>
        <p:spPr/>
        <p:txBody>
          <a:bodyPr/>
          <a:lstStyle/>
          <a:p>
            <a:fld id="{915E5E83-BDD3-3F47-8DA5-8D6610ED5E3B}" type="datetimeFigureOut">
              <a:rPr lang="en-BE" smtClean="0"/>
              <a:t>02/10/2024</a:t>
            </a:fld>
            <a:endParaRPr lang="en-BE"/>
          </a:p>
        </p:txBody>
      </p:sp>
      <p:sp>
        <p:nvSpPr>
          <p:cNvPr id="4" name="Footer Placeholder 3">
            <a:extLst>
              <a:ext uri="{FF2B5EF4-FFF2-40B4-BE49-F238E27FC236}">
                <a16:creationId xmlns:a16="http://schemas.microsoft.com/office/drawing/2014/main" id="{ED6E89A0-5ECF-9578-F46C-BD06E5EE4857}"/>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1462BC91-EDCD-E011-B081-68BB1F117C75}"/>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219570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36B45C-B701-6032-9C0F-C4DBA89BABBB}"/>
              </a:ext>
            </a:extLst>
          </p:cNvPr>
          <p:cNvSpPr>
            <a:spLocks noGrp="1"/>
          </p:cNvSpPr>
          <p:nvPr>
            <p:ph type="dt" sz="half" idx="10"/>
          </p:nvPr>
        </p:nvSpPr>
        <p:spPr/>
        <p:txBody>
          <a:bodyPr/>
          <a:lstStyle/>
          <a:p>
            <a:fld id="{915E5E83-BDD3-3F47-8DA5-8D6610ED5E3B}" type="datetimeFigureOut">
              <a:rPr lang="en-BE" smtClean="0"/>
              <a:t>02/10/2024</a:t>
            </a:fld>
            <a:endParaRPr lang="en-BE"/>
          </a:p>
        </p:txBody>
      </p:sp>
      <p:sp>
        <p:nvSpPr>
          <p:cNvPr id="3" name="Footer Placeholder 2">
            <a:extLst>
              <a:ext uri="{FF2B5EF4-FFF2-40B4-BE49-F238E27FC236}">
                <a16:creationId xmlns:a16="http://schemas.microsoft.com/office/drawing/2014/main" id="{355A0ED5-AEED-B85D-AFD5-C8710FC6AE12}"/>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DB4A4D14-A2EB-9B44-C1BA-95B55F0FC0D8}"/>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615652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0A4FD-71A8-BD24-A6FA-39A858DBF4C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1613F4C1-0E29-75B4-B644-993C971244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18A73BE6-C986-70A6-FA1E-E5C9B6272F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2A41456-587E-967D-D465-AB3FBA99EAFE}"/>
              </a:ext>
            </a:extLst>
          </p:cNvPr>
          <p:cNvSpPr>
            <a:spLocks noGrp="1"/>
          </p:cNvSpPr>
          <p:nvPr>
            <p:ph type="dt" sz="half" idx="10"/>
          </p:nvPr>
        </p:nvSpPr>
        <p:spPr/>
        <p:txBody>
          <a:bodyPr/>
          <a:lstStyle/>
          <a:p>
            <a:fld id="{915E5E83-BDD3-3F47-8DA5-8D6610ED5E3B}" type="datetimeFigureOut">
              <a:rPr lang="en-BE" smtClean="0"/>
              <a:t>02/10/2024</a:t>
            </a:fld>
            <a:endParaRPr lang="en-BE"/>
          </a:p>
        </p:txBody>
      </p:sp>
      <p:sp>
        <p:nvSpPr>
          <p:cNvPr id="6" name="Footer Placeholder 5">
            <a:extLst>
              <a:ext uri="{FF2B5EF4-FFF2-40B4-BE49-F238E27FC236}">
                <a16:creationId xmlns:a16="http://schemas.microsoft.com/office/drawing/2014/main" id="{D396DB79-C222-57DF-342D-6FC47CCCC29D}"/>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A4E92CB4-8900-C252-6051-0AAE06B0AD83}"/>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3270987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2FBE-9EB0-B72F-2532-3D143A3D73E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7C17B5B4-6E12-35EE-F9C8-DF7BAF1E9E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ACB6719A-2871-BA0E-56DE-266357E6D2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630D149-493D-A359-6735-E099FC04FB8C}"/>
              </a:ext>
            </a:extLst>
          </p:cNvPr>
          <p:cNvSpPr>
            <a:spLocks noGrp="1"/>
          </p:cNvSpPr>
          <p:nvPr>
            <p:ph type="dt" sz="half" idx="10"/>
          </p:nvPr>
        </p:nvSpPr>
        <p:spPr/>
        <p:txBody>
          <a:bodyPr/>
          <a:lstStyle/>
          <a:p>
            <a:fld id="{915E5E83-BDD3-3F47-8DA5-8D6610ED5E3B}" type="datetimeFigureOut">
              <a:rPr lang="en-BE" smtClean="0"/>
              <a:t>02/10/2024</a:t>
            </a:fld>
            <a:endParaRPr lang="en-BE"/>
          </a:p>
        </p:txBody>
      </p:sp>
      <p:sp>
        <p:nvSpPr>
          <p:cNvPr id="6" name="Footer Placeholder 5">
            <a:extLst>
              <a:ext uri="{FF2B5EF4-FFF2-40B4-BE49-F238E27FC236}">
                <a16:creationId xmlns:a16="http://schemas.microsoft.com/office/drawing/2014/main" id="{12DE256D-7BB1-18D9-E036-B386663068D9}"/>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B851CC5E-20D3-5201-2202-71A288AB0A47}"/>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1963372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2C901F-9BFC-DC7B-97F9-7148FD22DB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5F746409-BB71-519B-DD09-E228630042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B3FEA3D3-F715-CFDC-3DED-C4B7FDAFE2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E5E83-BDD3-3F47-8DA5-8D6610ED5E3B}" type="datetimeFigureOut">
              <a:rPr lang="en-BE" smtClean="0"/>
              <a:t>02/10/2024</a:t>
            </a:fld>
            <a:endParaRPr lang="en-BE"/>
          </a:p>
        </p:txBody>
      </p:sp>
      <p:sp>
        <p:nvSpPr>
          <p:cNvPr id="5" name="Footer Placeholder 4">
            <a:extLst>
              <a:ext uri="{FF2B5EF4-FFF2-40B4-BE49-F238E27FC236}">
                <a16:creationId xmlns:a16="http://schemas.microsoft.com/office/drawing/2014/main" id="{DCAC09C2-855B-B1BF-E91D-7B99D782D8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66DAAD7C-BFBE-9158-7E25-C2D4C06BD0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FC44FA-978A-2F4D-B308-AF3FA2E1E6ED}" type="slidenum">
              <a:rPr lang="en-BE" smtClean="0"/>
              <a:t>‹#›</a:t>
            </a:fld>
            <a:endParaRPr lang="en-BE"/>
          </a:p>
        </p:txBody>
      </p:sp>
    </p:spTree>
    <p:extLst>
      <p:ext uri="{BB962C8B-B14F-4D97-AF65-F5344CB8AC3E}">
        <p14:creationId xmlns:p14="http://schemas.microsoft.com/office/powerpoint/2010/main" val="3176207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johnxu21.github.io/teaching/CS472/proje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link.springer.com/chapter/10.1007/978-3-319-24280-4_6"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link.springer.com/chapter/10.1007/978-3-319-24280-4_7"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44DCB-4FA0-3888-F823-548AC27B807F}"/>
              </a:ext>
            </a:extLst>
          </p:cNvPr>
          <p:cNvSpPr>
            <a:spLocks noGrp="1"/>
          </p:cNvSpPr>
          <p:nvPr>
            <p:ph type="ctrTitle"/>
          </p:nvPr>
        </p:nvSpPr>
        <p:spPr/>
        <p:txBody>
          <a:bodyPr/>
          <a:lstStyle/>
          <a:p>
            <a:r>
              <a:rPr lang="en-GB" dirty="0">
                <a:solidFill>
                  <a:schemeClr val="tx1"/>
                </a:solidFill>
              </a:rPr>
              <a:t>Software Analysis, Design and Implementation</a:t>
            </a:r>
            <a:endParaRPr lang="en-BE" dirty="0"/>
          </a:p>
        </p:txBody>
      </p:sp>
      <p:sp>
        <p:nvSpPr>
          <p:cNvPr id="3" name="Subtitle 2">
            <a:extLst>
              <a:ext uri="{FF2B5EF4-FFF2-40B4-BE49-F238E27FC236}">
                <a16:creationId xmlns:a16="http://schemas.microsoft.com/office/drawing/2014/main" id="{B9C91069-3B92-5EB1-FC8F-EE09098BE0C5}"/>
              </a:ext>
            </a:extLst>
          </p:cNvPr>
          <p:cNvSpPr>
            <a:spLocks noGrp="1"/>
          </p:cNvSpPr>
          <p:nvPr>
            <p:ph type="subTitle" idx="1"/>
          </p:nvPr>
        </p:nvSpPr>
        <p:spPr/>
        <p:txBody>
          <a:bodyPr/>
          <a:lstStyle/>
          <a:p>
            <a:pPr marL="0" lvl="0" indent="0" algn="l" rtl="0">
              <a:lnSpc>
                <a:spcPct val="90000"/>
              </a:lnSpc>
              <a:spcBef>
                <a:spcPts val="1000"/>
              </a:spcBef>
              <a:spcAft>
                <a:spcPts val="0"/>
              </a:spcAft>
              <a:buClr>
                <a:srgbClr val="166623"/>
              </a:buClr>
              <a:buSzPts val="2400"/>
              <a:buNone/>
            </a:pPr>
            <a:r>
              <a:rPr lang="en-GB" dirty="0" err="1">
                <a:solidFill>
                  <a:schemeClr val="tx1"/>
                </a:solidFill>
              </a:rPr>
              <a:t>Dr.</a:t>
            </a:r>
            <a:r>
              <a:rPr lang="en-GB" dirty="0">
                <a:solidFill>
                  <a:schemeClr val="tx1"/>
                </a:solidFill>
              </a:rPr>
              <a:t> John Businge</a:t>
            </a:r>
          </a:p>
          <a:p>
            <a:pPr marL="0" lvl="0" indent="0" algn="l" rtl="0">
              <a:lnSpc>
                <a:spcPct val="90000"/>
              </a:lnSpc>
              <a:spcBef>
                <a:spcPts val="1000"/>
              </a:spcBef>
              <a:spcAft>
                <a:spcPts val="0"/>
              </a:spcAft>
              <a:buClr>
                <a:srgbClr val="166623"/>
              </a:buClr>
              <a:buSzPts val="2400"/>
              <a:buNone/>
            </a:pPr>
            <a:r>
              <a:rPr lang="en-GB" dirty="0" err="1"/>
              <a:t>j</a:t>
            </a:r>
            <a:r>
              <a:rPr lang="en-GB" dirty="0" err="1">
                <a:solidFill>
                  <a:schemeClr val="tx1"/>
                </a:solidFill>
              </a:rPr>
              <a:t>ohn.businge@unlv.edu</a:t>
            </a:r>
            <a:endParaRPr lang="en-GB" dirty="0">
              <a:solidFill>
                <a:schemeClr val="tx1"/>
              </a:solidFill>
            </a:endParaRPr>
          </a:p>
          <a:p>
            <a:endParaRPr lang="en-BE" dirty="0"/>
          </a:p>
        </p:txBody>
      </p:sp>
    </p:spTree>
    <p:extLst>
      <p:ext uri="{BB962C8B-B14F-4D97-AF65-F5344CB8AC3E}">
        <p14:creationId xmlns:p14="http://schemas.microsoft.com/office/powerpoint/2010/main" val="3177385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94D3-33A2-4B7A-5A7D-BE8BF8C4A8B9}"/>
              </a:ext>
            </a:extLst>
          </p:cNvPr>
          <p:cNvSpPr>
            <a:spLocks noGrp="1"/>
          </p:cNvSpPr>
          <p:nvPr>
            <p:ph type="title"/>
          </p:nvPr>
        </p:nvSpPr>
        <p:spPr>
          <a:xfrm>
            <a:off x="838200" y="365126"/>
            <a:ext cx="10515600" cy="763588"/>
          </a:xfrm>
        </p:spPr>
        <p:txBody>
          <a:bodyPr/>
          <a:lstStyle/>
          <a:p>
            <a:r>
              <a:rPr lang="en-US" dirty="0"/>
              <a:t>Conceptual Design vs Technical Design</a:t>
            </a:r>
          </a:p>
        </p:txBody>
      </p:sp>
      <p:graphicFrame>
        <p:nvGraphicFramePr>
          <p:cNvPr id="3" name="Table 2">
            <a:extLst>
              <a:ext uri="{FF2B5EF4-FFF2-40B4-BE49-F238E27FC236}">
                <a16:creationId xmlns:a16="http://schemas.microsoft.com/office/drawing/2014/main" id="{A002FC32-F6B4-9ADE-3A4A-E9B79C5376CC}"/>
              </a:ext>
            </a:extLst>
          </p:cNvPr>
          <p:cNvGraphicFramePr>
            <a:graphicFrameLocks noGrp="1"/>
          </p:cNvGraphicFramePr>
          <p:nvPr>
            <p:extLst>
              <p:ext uri="{D42A27DB-BD31-4B8C-83A1-F6EECF244321}">
                <p14:modId xmlns:p14="http://schemas.microsoft.com/office/powerpoint/2010/main" val="2508544457"/>
              </p:ext>
            </p:extLst>
          </p:nvPr>
        </p:nvGraphicFramePr>
        <p:xfrm>
          <a:off x="728663" y="1825626"/>
          <a:ext cx="9886950" cy="4511687"/>
        </p:xfrm>
        <a:graphic>
          <a:graphicData uri="http://schemas.openxmlformats.org/drawingml/2006/table">
            <a:tbl>
              <a:tblPr/>
              <a:tblGrid>
                <a:gridCol w="1777261">
                  <a:extLst>
                    <a:ext uri="{9D8B030D-6E8A-4147-A177-3AD203B41FA5}">
                      <a16:colId xmlns:a16="http://schemas.microsoft.com/office/drawing/2014/main" val="3661690388"/>
                    </a:ext>
                  </a:extLst>
                </a:gridCol>
                <a:gridCol w="3883092">
                  <a:extLst>
                    <a:ext uri="{9D8B030D-6E8A-4147-A177-3AD203B41FA5}">
                      <a16:colId xmlns:a16="http://schemas.microsoft.com/office/drawing/2014/main" val="1636634805"/>
                    </a:ext>
                  </a:extLst>
                </a:gridCol>
                <a:gridCol w="4226597">
                  <a:extLst>
                    <a:ext uri="{9D8B030D-6E8A-4147-A177-3AD203B41FA5}">
                      <a16:colId xmlns:a16="http://schemas.microsoft.com/office/drawing/2014/main" val="3595690370"/>
                    </a:ext>
                  </a:extLst>
                </a:gridCol>
              </a:tblGrid>
              <a:tr h="369593">
                <a:tc>
                  <a:txBody>
                    <a:bodyPr/>
                    <a:lstStyle/>
                    <a:p>
                      <a:pPr fontAlgn="b"/>
                      <a:r>
                        <a:rPr lang="en-GB" sz="2000" b="1" dirty="0">
                          <a:solidFill>
                            <a:schemeClr val="tx1"/>
                          </a:solidFill>
                          <a:effectLst/>
                        </a:rPr>
                        <a:t>Aspect</a:t>
                      </a:r>
                    </a:p>
                  </a:txBody>
                  <a:tcPr marL="46789" marR="46789" marT="23394" marB="23394"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GB" sz="2000" b="1">
                          <a:solidFill>
                            <a:schemeClr val="tx1"/>
                          </a:solidFill>
                          <a:effectLst/>
                        </a:rPr>
                        <a:t>Conceptual Design</a:t>
                      </a:r>
                    </a:p>
                  </a:txBody>
                  <a:tcPr marL="46789" marR="46789" marT="23394" marB="23394"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GB" sz="2000" b="1">
                          <a:solidFill>
                            <a:schemeClr val="tx1"/>
                          </a:solidFill>
                          <a:effectLst/>
                        </a:rPr>
                        <a:t>Technical Design</a:t>
                      </a:r>
                    </a:p>
                  </a:txBody>
                  <a:tcPr marL="46789" marR="46789" marT="23394" marB="23394"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880828401"/>
                  </a:ext>
                </a:extLst>
              </a:tr>
              <a:tr h="700093">
                <a:tc>
                  <a:txBody>
                    <a:bodyPr/>
                    <a:lstStyle/>
                    <a:p>
                      <a:pPr fontAlgn="base"/>
                      <a:r>
                        <a:rPr lang="en-GB" sz="2000">
                          <a:solidFill>
                            <a:schemeClr val="tx1"/>
                          </a:solidFill>
                          <a:effectLst/>
                        </a:rPr>
                        <a:t>Scope Definition</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Define the overall purpose and goals of the system</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Define specific features, functionalities, and components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749512780"/>
                  </a:ext>
                </a:extLst>
              </a:tr>
              <a:tr h="685334">
                <a:tc>
                  <a:txBody>
                    <a:bodyPr/>
                    <a:lstStyle/>
                    <a:p>
                      <a:pPr fontAlgn="base"/>
                      <a:r>
                        <a:rPr lang="en-GB" sz="2000" dirty="0">
                          <a:solidFill>
                            <a:schemeClr val="tx1"/>
                          </a:solidFill>
                          <a:effectLst/>
                        </a:rPr>
                        <a:t>Representation</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High-level diagrams (e.g., context diagram)</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Detailed diagrams (e.g., UML diagrams)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690408465"/>
                  </a:ext>
                </a:extLst>
              </a:tr>
              <a:tr h="700093">
                <a:tc>
                  <a:txBody>
                    <a:bodyPr/>
                    <a:lstStyle/>
                    <a:p>
                      <a:pPr fontAlgn="base"/>
                      <a:r>
                        <a:rPr lang="en-GB" sz="2000">
                          <a:solidFill>
                            <a:schemeClr val="tx1"/>
                          </a:solidFill>
                          <a:effectLst/>
                        </a:rPr>
                        <a:t>Requirements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Identifies user needs and business objectives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Translates requirements into technical specifications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320958258"/>
                  </a:ext>
                </a:extLst>
              </a:tr>
              <a:tr h="700093">
                <a:tc>
                  <a:txBody>
                    <a:bodyPr/>
                    <a:lstStyle/>
                    <a:p>
                      <a:pPr fontAlgn="base"/>
                      <a:r>
                        <a:rPr lang="en-GB" sz="2000">
                          <a:solidFill>
                            <a:schemeClr val="tx1"/>
                          </a:solidFill>
                          <a:effectLst/>
                        </a:rPr>
                        <a:t>Decision Making</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Establishes broad design principles and strategies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Determines implementation details and technologies used</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509209621"/>
                  </a:ext>
                </a:extLst>
              </a:tr>
              <a:tr h="700093">
                <a:tc>
                  <a:txBody>
                    <a:bodyPr/>
                    <a:lstStyle/>
                    <a:p>
                      <a:pPr fontAlgn="base"/>
                      <a:r>
                        <a:rPr lang="en-GB" sz="2000">
                          <a:solidFill>
                            <a:schemeClr val="tx1"/>
                          </a:solidFill>
                          <a:effectLst/>
                        </a:rPr>
                        <a:t>User Experience</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Focuses on user interactions and overall usability</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Specifies interface design and interaction mechanisms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4124090969"/>
                  </a:ext>
                </a:extLst>
              </a:tr>
              <a:tr h="376974">
                <a:tc>
                  <a:txBody>
                    <a:bodyPr/>
                    <a:lstStyle/>
                    <a:p>
                      <a:pPr fontAlgn="base"/>
                      <a:r>
                        <a:rPr lang="en-GB" sz="2000">
                          <a:solidFill>
                            <a:schemeClr val="tx1"/>
                          </a:solidFill>
                          <a:effectLst/>
                        </a:rPr>
                        <a:t>Abstraction Level</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Abstract and conceptual</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Concrete and detailed</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07175394"/>
                  </a:ext>
                </a:extLst>
              </a:tr>
            </a:tbl>
          </a:graphicData>
        </a:graphic>
      </p:graphicFrame>
    </p:spTree>
    <p:extLst>
      <p:ext uri="{BB962C8B-B14F-4D97-AF65-F5344CB8AC3E}">
        <p14:creationId xmlns:p14="http://schemas.microsoft.com/office/powerpoint/2010/main" val="3016744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8C47DC-A6DC-646D-119C-7A76C7E7B098}"/>
              </a:ext>
            </a:extLst>
          </p:cNvPr>
          <p:cNvSpPr txBox="1"/>
          <p:nvPr/>
        </p:nvSpPr>
        <p:spPr>
          <a:xfrm>
            <a:off x="1666678" y="706255"/>
            <a:ext cx="9857508" cy="830997"/>
          </a:xfrm>
          <a:prstGeom prst="rect">
            <a:avLst/>
          </a:prstGeom>
          <a:noFill/>
        </p:spPr>
        <p:txBody>
          <a:bodyPr wrap="square">
            <a:spAutoFit/>
          </a:bodyPr>
          <a:lstStyle/>
          <a:p>
            <a:pPr algn="ctr"/>
            <a:r>
              <a:rPr lang="en-BE" sz="2400" dirty="0"/>
              <a:t>UML is the most popular modeling language and become the de-facto standard to design today's large object-oriented systems</a:t>
            </a:r>
          </a:p>
        </p:txBody>
      </p:sp>
      <p:pic>
        <p:nvPicPr>
          <p:cNvPr id="8" name="Picture 7" descr="A logo for a company&#10;&#10;Description automatically generated">
            <a:extLst>
              <a:ext uri="{FF2B5EF4-FFF2-40B4-BE49-F238E27FC236}">
                <a16:creationId xmlns:a16="http://schemas.microsoft.com/office/drawing/2014/main" id="{F51902ED-98F6-35CE-89CE-EE7CB76BD134}"/>
              </a:ext>
            </a:extLst>
          </p:cNvPr>
          <p:cNvPicPr>
            <a:picLocks noChangeAspect="1"/>
          </p:cNvPicPr>
          <p:nvPr/>
        </p:nvPicPr>
        <p:blipFill>
          <a:blip r:embed="rId2"/>
          <a:stretch>
            <a:fillRect/>
          </a:stretch>
        </p:blipFill>
        <p:spPr>
          <a:xfrm>
            <a:off x="3906482" y="1537252"/>
            <a:ext cx="3801866" cy="2783509"/>
          </a:xfrm>
          <a:prstGeom prst="rect">
            <a:avLst/>
          </a:prstGeom>
        </p:spPr>
      </p:pic>
    </p:spTree>
    <p:extLst>
      <p:ext uri="{BB962C8B-B14F-4D97-AF65-F5344CB8AC3E}">
        <p14:creationId xmlns:p14="http://schemas.microsoft.com/office/powerpoint/2010/main" val="2689632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CD21-82B8-E1D0-7D48-1BFDB273947C}"/>
              </a:ext>
            </a:extLst>
          </p:cNvPr>
          <p:cNvSpPr>
            <a:spLocks noGrp="1"/>
          </p:cNvSpPr>
          <p:nvPr>
            <p:ph type="title"/>
          </p:nvPr>
        </p:nvSpPr>
        <p:spPr/>
        <p:txBody>
          <a:bodyPr/>
          <a:lstStyle/>
          <a:p>
            <a:r>
              <a:rPr lang="en-BE" dirty="0"/>
              <a:t>There are many Kinds of UML Diagrams</a:t>
            </a:r>
          </a:p>
        </p:txBody>
      </p:sp>
      <p:sp>
        <p:nvSpPr>
          <p:cNvPr id="4" name="Content Placeholder 3">
            <a:extLst>
              <a:ext uri="{FF2B5EF4-FFF2-40B4-BE49-F238E27FC236}">
                <a16:creationId xmlns:a16="http://schemas.microsoft.com/office/drawing/2014/main" id="{68498C8F-313D-FFE4-31EC-38326526F6C5}"/>
              </a:ext>
            </a:extLst>
          </p:cNvPr>
          <p:cNvSpPr>
            <a:spLocks noGrp="1"/>
          </p:cNvSpPr>
          <p:nvPr>
            <p:ph idx="1"/>
          </p:nvPr>
        </p:nvSpPr>
        <p:spPr/>
        <p:txBody>
          <a:bodyPr/>
          <a:lstStyle/>
          <a:p>
            <a:r>
              <a:rPr lang="en-GB" b="1" dirty="0"/>
              <a:t>Structure diagrams: </a:t>
            </a:r>
            <a:r>
              <a:rPr lang="en-GB" dirty="0"/>
              <a:t>show the static architecture of the system irrespective of time. </a:t>
            </a:r>
          </a:p>
          <a:p>
            <a:pPr lvl="1"/>
            <a:r>
              <a:rPr lang="en-GB" dirty="0"/>
              <a:t>University system  - Student, Faculty, etc.</a:t>
            </a:r>
          </a:p>
          <a:p>
            <a:r>
              <a:rPr lang="en-GB" b="1" dirty="0"/>
              <a:t>Behaviour diagrams</a:t>
            </a:r>
            <a:r>
              <a:rPr lang="en-GB" dirty="0"/>
              <a:t>: depicts the behaviour of a system or business process.</a:t>
            </a:r>
          </a:p>
          <a:p>
            <a:r>
              <a:rPr lang="en-GB" b="1" dirty="0"/>
              <a:t>Interaction diagrams</a:t>
            </a:r>
            <a:r>
              <a:rPr lang="en-GB" dirty="0"/>
              <a:t>: show the methods, interactions and activities of the objects. </a:t>
            </a:r>
          </a:p>
          <a:p>
            <a:pPr lvl="1"/>
            <a:r>
              <a:rPr lang="en-GB" dirty="0"/>
              <a:t>University system:  show how a student registers for a course.</a:t>
            </a:r>
            <a:endParaRPr lang="en-BE" dirty="0"/>
          </a:p>
        </p:txBody>
      </p:sp>
    </p:spTree>
    <p:extLst>
      <p:ext uri="{BB962C8B-B14F-4D97-AF65-F5344CB8AC3E}">
        <p14:creationId xmlns:p14="http://schemas.microsoft.com/office/powerpoint/2010/main" val="3716951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CD21-82B8-E1D0-7D48-1BFDB273947C}"/>
              </a:ext>
            </a:extLst>
          </p:cNvPr>
          <p:cNvSpPr>
            <a:spLocks noGrp="1"/>
          </p:cNvSpPr>
          <p:nvPr>
            <p:ph type="title"/>
          </p:nvPr>
        </p:nvSpPr>
        <p:spPr/>
        <p:txBody>
          <a:bodyPr/>
          <a:lstStyle/>
          <a:p>
            <a:r>
              <a:rPr lang="en-BE" dirty="0"/>
              <a:t>There are many Kinds of UML Diagrams</a:t>
            </a:r>
          </a:p>
        </p:txBody>
      </p:sp>
      <p:pic>
        <p:nvPicPr>
          <p:cNvPr id="1026" name="Picture 2" descr="This image shows a diagram of the different types of diagrams. It is a tree structure with Diagram at the top and cascades down with various types in a tree structure.">
            <a:extLst>
              <a:ext uri="{FF2B5EF4-FFF2-40B4-BE49-F238E27FC236}">
                <a16:creationId xmlns:a16="http://schemas.microsoft.com/office/drawing/2014/main" id="{5D3A7186-49C4-E90C-B5BB-62AF53FAC3B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1792" y="1825625"/>
            <a:ext cx="7928416"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0C961AB-7771-4404-58A5-0D02CEB2C61D}"/>
              </a:ext>
            </a:extLst>
          </p:cNvPr>
          <p:cNvSpPr/>
          <p:nvPr/>
        </p:nvSpPr>
        <p:spPr>
          <a:xfrm>
            <a:off x="4174435" y="4522304"/>
            <a:ext cx="983974" cy="487018"/>
          </a:xfrm>
          <a:prstGeom prst="rect">
            <a:avLst/>
          </a:prstGeom>
          <a:noFill/>
          <a:ln w="38100">
            <a:solidFill>
              <a:srgbClr val="009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a:t>
            </a:r>
          </a:p>
        </p:txBody>
      </p:sp>
      <p:sp>
        <p:nvSpPr>
          <p:cNvPr id="4" name="Rectangle 3">
            <a:extLst>
              <a:ext uri="{FF2B5EF4-FFF2-40B4-BE49-F238E27FC236}">
                <a16:creationId xmlns:a16="http://schemas.microsoft.com/office/drawing/2014/main" id="{AD4D431E-CFF1-99A7-7FEB-7A8C0A5200BB}"/>
              </a:ext>
            </a:extLst>
          </p:cNvPr>
          <p:cNvSpPr/>
          <p:nvPr/>
        </p:nvSpPr>
        <p:spPr>
          <a:xfrm>
            <a:off x="4485861" y="5443330"/>
            <a:ext cx="983974" cy="487018"/>
          </a:xfrm>
          <a:prstGeom prst="rect">
            <a:avLst/>
          </a:prstGeom>
          <a:noFill/>
          <a:ln w="38100">
            <a:solidFill>
              <a:srgbClr val="009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a:t>
            </a:r>
          </a:p>
        </p:txBody>
      </p:sp>
      <p:sp>
        <p:nvSpPr>
          <p:cNvPr id="5" name="Rectangle 4">
            <a:extLst>
              <a:ext uri="{FF2B5EF4-FFF2-40B4-BE49-F238E27FC236}">
                <a16:creationId xmlns:a16="http://schemas.microsoft.com/office/drawing/2014/main" id="{32CB9CCE-5DB6-1504-6F9D-E2C4FA977882}"/>
              </a:ext>
            </a:extLst>
          </p:cNvPr>
          <p:cNvSpPr/>
          <p:nvPr/>
        </p:nvSpPr>
        <p:spPr>
          <a:xfrm>
            <a:off x="6241774" y="3784289"/>
            <a:ext cx="821635" cy="487018"/>
          </a:xfrm>
          <a:prstGeom prst="rect">
            <a:avLst/>
          </a:prstGeom>
          <a:noFill/>
          <a:ln w="38100">
            <a:solidFill>
              <a:srgbClr val="009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a:t>
            </a:r>
          </a:p>
        </p:txBody>
      </p:sp>
    </p:spTree>
    <p:extLst>
      <p:ext uri="{BB962C8B-B14F-4D97-AF65-F5344CB8AC3E}">
        <p14:creationId xmlns:p14="http://schemas.microsoft.com/office/powerpoint/2010/main" val="176860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7179B-A4CD-4C0A-1929-827B4D3EDCC2}"/>
              </a:ext>
            </a:extLst>
          </p:cNvPr>
          <p:cNvSpPr>
            <a:spLocks noGrp="1"/>
          </p:cNvSpPr>
          <p:nvPr>
            <p:ph type="title"/>
          </p:nvPr>
        </p:nvSpPr>
        <p:spPr>
          <a:xfrm>
            <a:off x="838200" y="365126"/>
            <a:ext cx="10515600" cy="863600"/>
          </a:xfrm>
        </p:spPr>
        <p:txBody>
          <a:bodyPr/>
          <a:lstStyle/>
          <a:p>
            <a:r>
              <a:rPr lang="en-US" dirty="0"/>
              <a:t>Component Design Overview</a:t>
            </a:r>
          </a:p>
        </p:txBody>
      </p:sp>
      <p:sp>
        <p:nvSpPr>
          <p:cNvPr id="3" name="Content Placeholder 2">
            <a:extLst>
              <a:ext uri="{FF2B5EF4-FFF2-40B4-BE49-F238E27FC236}">
                <a16:creationId xmlns:a16="http://schemas.microsoft.com/office/drawing/2014/main" id="{856EC135-5957-D50C-BE69-276446247222}"/>
              </a:ext>
            </a:extLst>
          </p:cNvPr>
          <p:cNvSpPr>
            <a:spLocks noGrp="1"/>
          </p:cNvSpPr>
          <p:nvPr>
            <p:ph idx="1"/>
          </p:nvPr>
        </p:nvSpPr>
        <p:spPr/>
        <p:txBody>
          <a:bodyPr>
            <a:normAutofit/>
          </a:bodyPr>
          <a:lstStyle/>
          <a:p>
            <a:r>
              <a:rPr lang="en-US" dirty="0"/>
              <a:t>Involves breaking down the system into smaller components or modules and designing their internal structure and interfaces.</a:t>
            </a:r>
          </a:p>
          <a:p>
            <a:pPr lvl="1"/>
            <a:r>
              <a:rPr lang="en-GB" b="1" i="0" dirty="0">
                <a:solidFill>
                  <a:srgbClr val="0D0D0D"/>
                </a:solidFill>
                <a:effectLst/>
                <a:latin typeface="Söhne"/>
              </a:rPr>
              <a:t>Use Case Diagrams</a:t>
            </a:r>
            <a:r>
              <a:rPr lang="en-GB" b="0" i="0" dirty="0">
                <a:solidFill>
                  <a:srgbClr val="0D0D0D"/>
                </a:solidFill>
                <a:effectLst/>
                <a:latin typeface="Söhne"/>
              </a:rPr>
              <a:t>: Identify system functionalities or use cases, offering a high-level view of user/system interactions.</a:t>
            </a:r>
          </a:p>
          <a:p>
            <a:pPr lvl="1"/>
            <a:r>
              <a:rPr lang="en-GB" b="1" i="0" dirty="0">
                <a:solidFill>
                  <a:srgbClr val="0D0D0D"/>
                </a:solidFill>
                <a:effectLst/>
                <a:latin typeface="Söhne"/>
              </a:rPr>
              <a:t>Class Diagrams</a:t>
            </a:r>
            <a:r>
              <a:rPr lang="en-GB" b="0" i="0" dirty="0">
                <a:solidFill>
                  <a:srgbClr val="0D0D0D"/>
                </a:solidFill>
                <a:effectLst/>
                <a:latin typeface="Söhne"/>
              </a:rPr>
              <a:t>: Crucial for designing internal component structure by representing classes, attributes, methods, and their relationships.</a:t>
            </a:r>
          </a:p>
          <a:p>
            <a:pPr lvl="1"/>
            <a:r>
              <a:rPr lang="en-GB" b="1" i="0" dirty="0">
                <a:solidFill>
                  <a:srgbClr val="0D0D0D"/>
                </a:solidFill>
                <a:effectLst/>
                <a:latin typeface="Söhne"/>
              </a:rPr>
              <a:t>Sequence Diagrams</a:t>
            </a:r>
            <a:r>
              <a:rPr lang="en-GB" b="0" i="0" dirty="0">
                <a:solidFill>
                  <a:srgbClr val="0D0D0D"/>
                </a:solidFill>
                <a:effectLst/>
                <a:latin typeface="Söhne"/>
              </a:rPr>
              <a:t>: Detail interactions between components/objects, illustrating message flows and method calls.</a:t>
            </a:r>
          </a:p>
          <a:p>
            <a:r>
              <a:rPr lang="en-GB" b="1" i="0" dirty="0">
                <a:solidFill>
                  <a:srgbClr val="0D0D0D"/>
                </a:solidFill>
                <a:effectLst/>
                <a:latin typeface="Söhne"/>
              </a:rPr>
              <a:t>Significance</a:t>
            </a:r>
            <a:r>
              <a:rPr lang="en-GB" b="0" i="0" dirty="0">
                <a:solidFill>
                  <a:srgbClr val="0D0D0D"/>
                </a:solidFill>
                <a:effectLst/>
                <a:latin typeface="Söhne"/>
              </a:rPr>
              <a:t>: These UML diagrams serve as a blueprint for developers during implementation to ensure meeting requirements and design goals.</a:t>
            </a:r>
            <a:endParaRPr lang="en-US" dirty="0"/>
          </a:p>
        </p:txBody>
      </p:sp>
    </p:spTree>
    <p:extLst>
      <p:ext uri="{BB962C8B-B14F-4D97-AF65-F5344CB8AC3E}">
        <p14:creationId xmlns:p14="http://schemas.microsoft.com/office/powerpoint/2010/main" val="338760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4567-2B09-63EB-1F44-A8338A550BAC}"/>
              </a:ext>
            </a:extLst>
          </p:cNvPr>
          <p:cNvSpPr>
            <a:spLocks noGrp="1"/>
          </p:cNvSpPr>
          <p:nvPr>
            <p:ph type="title"/>
          </p:nvPr>
        </p:nvSpPr>
        <p:spPr/>
        <p:txBody>
          <a:bodyPr/>
          <a:lstStyle/>
          <a:p>
            <a:r>
              <a:rPr lang="en-BE" dirty="0"/>
              <a:t>Use Case Diagram</a:t>
            </a:r>
          </a:p>
        </p:txBody>
      </p:sp>
      <p:pic>
        <p:nvPicPr>
          <p:cNvPr id="3074" name="Picture 2" descr="Fig. 2.6">
            <a:extLst>
              <a:ext uri="{FF2B5EF4-FFF2-40B4-BE49-F238E27FC236}">
                <a16:creationId xmlns:a16="http://schemas.microsoft.com/office/drawing/2014/main" id="{8EAB6E03-A54A-02E7-4E79-C6F0A21E2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4034" y="3135520"/>
            <a:ext cx="4810441" cy="219185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5DE7DDE-5437-909B-21FE-6F15611CAE67}"/>
              </a:ext>
            </a:extLst>
          </p:cNvPr>
          <p:cNvSpPr txBox="1"/>
          <p:nvPr/>
        </p:nvSpPr>
        <p:spPr>
          <a:xfrm>
            <a:off x="1523999" y="5815053"/>
            <a:ext cx="2716697" cy="369332"/>
          </a:xfrm>
          <a:prstGeom prst="rect">
            <a:avLst/>
          </a:prstGeom>
          <a:noFill/>
          <a:ln w="28575">
            <a:solidFill>
              <a:srgbClr val="009051"/>
            </a:solidFill>
          </a:ln>
        </p:spPr>
        <p:txBody>
          <a:bodyPr wrap="square" rtlCol="0">
            <a:spAutoFit/>
          </a:bodyPr>
          <a:lstStyle/>
          <a:p>
            <a:r>
              <a:rPr lang="en-BE" dirty="0"/>
              <a:t>Actor – human or software</a:t>
            </a:r>
          </a:p>
        </p:txBody>
      </p:sp>
      <p:sp>
        <p:nvSpPr>
          <p:cNvPr id="5" name="TextBox 4">
            <a:extLst>
              <a:ext uri="{FF2B5EF4-FFF2-40B4-BE49-F238E27FC236}">
                <a16:creationId xmlns:a16="http://schemas.microsoft.com/office/drawing/2014/main" id="{A1A599E9-6801-4731-9E29-BE042903067E}"/>
              </a:ext>
            </a:extLst>
          </p:cNvPr>
          <p:cNvSpPr txBox="1"/>
          <p:nvPr/>
        </p:nvSpPr>
        <p:spPr>
          <a:xfrm>
            <a:off x="2941982" y="2430015"/>
            <a:ext cx="6957392" cy="461665"/>
          </a:xfrm>
          <a:prstGeom prst="rect">
            <a:avLst/>
          </a:prstGeom>
          <a:noFill/>
        </p:spPr>
        <p:txBody>
          <a:bodyPr wrap="square" rtlCol="0">
            <a:spAutoFit/>
          </a:bodyPr>
          <a:lstStyle/>
          <a:p>
            <a:r>
              <a:rPr lang="en-BE" sz="2400" dirty="0"/>
              <a:t>Interaction between an actor and the systems</a:t>
            </a:r>
          </a:p>
        </p:txBody>
      </p:sp>
      <p:sp>
        <p:nvSpPr>
          <p:cNvPr id="6" name="TextBox 5">
            <a:extLst>
              <a:ext uri="{FF2B5EF4-FFF2-40B4-BE49-F238E27FC236}">
                <a16:creationId xmlns:a16="http://schemas.microsoft.com/office/drawing/2014/main" id="{2D5E2ED8-F36B-7CE2-9BB3-A1138B1FE38D}"/>
              </a:ext>
            </a:extLst>
          </p:cNvPr>
          <p:cNvSpPr txBox="1"/>
          <p:nvPr/>
        </p:nvSpPr>
        <p:spPr>
          <a:xfrm>
            <a:off x="8560904" y="5815053"/>
            <a:ext cx="1086679" cy="400110"/>
          </a:xfrm>
          <a:prstGeom prst="rect">
            <a:avLst/>
          </a:prstGeom>
          <a:noFill/>
          <a:ln w="28575">
            <a:solidFill>
              <a:srgbClr val="009051"/>
            </a:solidFill>
          </a:ln>
        </p:spPr>
        <p:txBody>
          <a:bodyPr wrap="square" rtlCol="0">
            <a:spAutoFit/>
          </a:bodyPr>
          <a:lstStyle/>
          <a:p>
            <a:pPr algn="ctr"/>
            <a:r>
              <a:rPr lang="en-BE" sz="2000" dirty="0"/>
              <a:t>System</a:t>
            </a:r>
          </a:p>
        </p:txBody>
      </p:sp>
      <p:cxnSp>
        <p:nvCxnSpPr>
          <p:cNvPr id="8" name="Straight Arrow Connector 7">
            <a:extLst>
              <a:ext uri="{FF2B5EF4-FFF2-40B4-BE49-F238E27FC236}">
                <a16:creationId xmlns:a16="http://schemas.microsoft.com/office/drawing/2014/main" id="{65DE1AC3-20A4-435A-5682-56E2C6FECFD3}"/>
              </a:ext>
            </a:extLst>
          </p:cNvPr>
          <p:cNvCxnSpPr>
            <a:stCxn id="6" idx="0"/>
          </p:cNvCxnSpPr>
          <p:nvPr/>
        </p:nvCxnSpPr>
        <p:spPr>
          <a:xfrm flipH="1" flipV="1">
            <a:off x="7712765" y="4982817"/>
            <a:ext cx="1391479" cy="832236"/>
          </a:xfrm>
          <a:prstGeom prst="straightConnector1">
            <a:avLst/>
          </a:prstGeom>
          <a:ln w="28575">
            <a:solidFill>
              <a:srgbClr val="00905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9F6A99C-70D3-75D6-7353-01DF2F1AC55B}"/>
              </a:ext>
            </a:extLst>
          </p:cNvPr>
          <p:cNvCxnSpPr>
            <a:stCxn id="4" idx="0"/>
          </p:cNvCxnSpPr>
          <p:nvPr/>
        </p:nvCxnSpPr>
        <p:spPr>
          <a:xfrm flipV="1">
            <a:off x="2882348" y="5221357"/>
            <a:ext cx="748749" cy="593696"/>
          </a:xfrm>
          <a:prstGeom prst="straightConnector1">
            <a:avLst/>
          </a:prstGeom>
          <a:ln w="28575">
            <a:solidFill>
              <a:srgbClr val="00905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3221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4567-2B09-63EB-1F44-A8338A550BAC}"/>
              </a:ext>
            </a:extLst>
          </p:cNvPr>
          <p:cNvSpPr>
            <a:spLocks noGrp="1"/>
          </p:cNvSpPr>
          <p:nvPr>
            <p:ph type="title"/>
          </p:nvPr>
        </p:nvSpPr>
        <p:spPr/>
        <p:txBody>
          <a:bodyPr/>
          <a:lstStyle/>
          <a:p>
            <a:r>
              <a:rPr lang="en-BE" dirty="0"/>
              <a:t>Use Case Diagram</a:t>
            </a:r>
          </a:p>
        </p:txBody>
      </p:sp>
      <p:pic>
        <p:nvPicPr>
          <p:cNvPr id="5122" name="Picture 2" descr="figure bj">
            <a:extLst>
              <a:ext uri="{FF2B5EF4-FFF2-40B4-BE49-F238E27FC236}">
                <a16:creationId xmlns:a16="http://schemas.microsoft.com/office/drawing/2014/main" id="{312150AF-5573-6953-B461-F9A73153DD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0171" y="2060575"/>
            <a:ext cx="6007100" cy="44323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D12DC45-A897-EFD6-401F-60C200609FCA}"/>
              </a:ext>
            </a:extLst>
          </p:cNvPr>
          <p:cNvSpPr txBox="1"/>
          <p:nvPr/>
        </p:nvSpPr>
        <p:spPr>
          <a:xfrm>
            <a:off x="3717234" y="1605585"/>
            <a:ext cx="4757531" cy="461665"/>
          </a:xfrm>
          <a:prstGeom prst="rect">
            <a:avLst/>
          </a:prstGeom>
          <a:noFill/>
        </p:spPr>
        <p:txBody>
          <a:bodyPr wrap="square">
            <a:spAutoFit/>
          </a:bodyPr>
          <a:lstStyle/>
          <a:p>
            <a:pPr algn="ctr"/>
            <a:r>
              <a:rPr lang="en-BE" sz="2400" dirty="0"/>
              <a:t>Use case for withdrawing money</a:t>
            </a:r>
          </a:p>
        </p:txBody>
      </p:sp>
    </p:spTree>
    <p:extLst>
      <p:ext uri="{BB962C8B-B14F-4D97-AF65-F5344CB8AC3E}">
        <p14:creationId xmlns:p14="http://schemas.microsoft.com/office/powerpoint/2010/main" val="3350970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8A1F7-4899-42E8-DE2F-481BE120B5E0}"/>
              </a:ext>
            </a:extLst>
          </p:cNvPr>
          <p:cNvSpPr>
            <a:spLocks noGrp="1"/>
          </p:cNvSpPr>
          <p:nvPr>
            <p:ph type="title"/>
          </p:nvPr>
        </p:nvSpPr>
        <p:spPr/>
        <p:txBody>
          <a:bodyPr/>
          <a:lstStyle/>
          <a:p>
            <a:r>
              <a:rPr lang="en-BE" dirty="0"/>
              <a:t>Sequence Diagrams</a:t>
            </a:r>
          </a:p>
        </p:txBody>
      </p:sp>
      <p:sp>
        <p:nvSpPr>
          <p:cNvPr id="3" name="Content Placeholder 2">
            <a:extLst>
              <a:ext uri="{FF2B5EF4-FFF2-40B4-BE49-F238E27FC236}">
                <a16:creationId xmlns:a16="http://schemas.microsoft.com/office/drawing/2014/main" id="{65E0CB70-6491-D452-487D-217E6430F71F}"/>
              </a:ext>
            </a:extLst>
          </p:cNvPr>
          <p:cNvSpPr>
            <a:spLocks noGrp="1"/>
          </p:cNvSpPr>
          <p:nvPr>
            <p:ph idx="1"/>
          </p:nvPr>
        </p:nvSpPr>
        <p:spPr>
          <a:xfrm>
            <a:off x="838200" y="1500996"/>
            <a:ext cx="10515600" cy="4351338"/>
          </a:xfrm>
        </p:spPr>
        <p:txBody>
          <a:bodyPr/>
          <a:lstStyle/>
          <a:p>
            <a:pPr marL="0" marR="0" lvl="0" indent="0" algn="l" rtl="0">
              <a:spcBef>
                <a:spcPts val="0"/>
              </a:spcBef>
              <a:spcAft>
                <a:spcPts val="0"/>
              </a:spcAft>
              <a:buNone/>
            </a:pPr>
            <a:r>
              <a:rPr lang="en-GB" sz="2000" b="1" dirty="0">
                <a:solidFill>
                  <a:schemeClr val="dk1"/>
                </a:solidFill>
                <a:latin typeface="Calibri"/>
                <a:ea typeface="Calibri"/>
                <a:cs typeface="Calibri"/>
                <a:sym typeface="Calibri"/>
              </a:rPr>
              <a:t>Sequence Diagrams</a:t>
            </a:r>
            <a:r>
              <a:rPr lang="en-GB" sz="2000" dirty="0">
                <a:solidFill>
                  <a:schemeClr val="dk1"/>
                </a:solidFill>
                <a:latin typeface="Calibri"/>
                <a:ea typeface="Calibri"/>
                <a:cs typeface="Calibri"/>
                <a:sym typeface="Calibri"/>
              </a:rPr>
              <a:t> </a:t>
            </a:r>
            <a:r>
              <a:rPr lang="en-GB" sz="2000" b="0" i="0" dirty="0">
                <a:solidFill>
                  <a:srgbClr val="1F1F1F"/>
                </a:solidFill>
                <a:latin typeface="Source Sans Pro"/>
                <a:ea typeface="Source Sans Pro"/>
                <a:cs typeface="Source Sans Pro"/>
                <a:sym typeface="Source Sans Pro"/>
              </a:rPr>
              <a:t>describes how objects in your system interact </a:t>
            </a:r>
            <a:r>
              <a:rPr lang="en-GB" sz="2000" dirty="0">
                <a:solidFill>
                  <a:srgbClr val="333333"/>
                </a:solidFill>
                <a:latin typeface="Helvetica Neue"/>
                <a:ea typeface="Helvetica Neue"/>
                <a:cs typeface="Helvetica Neue"/>
                <a:sym typeface="Helvetica Neue"/>
              </a:rPr>
              <a:t> </a:t>
            </a:r>
            <a:r>
              <a:rPr lang="en-GB" sz="2000" b="0" i="0" dirty="0">
                <a:solidFill>
                  <a:srgbClr val="1F1F1F"/>
                </a:solidFill>
                <a:latin typeface="Source Sans Pro"/>
                <a:ea typeface="Source Sans Pro"/>
                <a:cs typeface="Source Sans Pro"/>
                <a:sym typeface="Source Sans Pro"/>
              </a:rPr>
              <a:t>to complete a specific task. </a:t>
            </a:r>
            <a:endParaRPr lang="en-GB" sz="2000" b="0" i="0" dirty="0">
              <a:solidFill>
                <a:srgbClr val="333333"/>
              </a:solidFill>
              <a:latin typeface="Helvetica Neue"/>
              <a:ea typeface="Helvetica Neue"/>
              <a:cs typeface="Helvetica Neue"/>
              <a:sym typeface="Helvetica Neue"/>
            </a:endParaRPr>
          </a:p>
          <a:p>
            <a:endParaRPr lang="en-BE" dirty="0"/>
          </a:p>
        </p:txBody>
      </p:sp>
      <p:pic>
        <p:nvPicPr>
          <p:cNvPr id="7170" name="Picture 2" descr="Fig. 2.7">
            <a:extLst>
              <a:ext uri="{FF2B5EF4-FFF2-40B4-BE49-F238E27FC236}">
                <a16:creationId xmlns:a16="http://schemas.microsoft.com/office/drawing/2014/main" id="{36FB80E4-920F-0B10-E81D-4BDC6DC868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1356" y="2489200"/>
            <a:ext cx="6078331" cy="4111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216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AD14C-B90B-FA43-82DF-32DF92F6C2A3}"/>
              </a:ext>
            </a:extLst>
          </p:cNvPr>
          <p:cNvSpPr>
            <a:spLocks noGrp="1"/>
          </p:cNvSpPr>
          <p:nvPr>
            <p:ph type="title"/>
          </p:nvPr>
        </p:nvSpPr>
        <p:spPr/>
        <p:txBody>
          <a:bodyPr/>
          <a:lstStyle/>
          <a:p>
            <a:r>
              <a:rPr lang="en-BE" dirty="0"/>
              <a:t>Class Diagram</a:t>
            </a:r>
          </a:p>
        </p:txBody>
      </p:sp>
      <p:pic>
        <p:nvPicPr>
          <p:cNvPr id="6146" name="Picture 2" descr="Fig. 2.5">
            <a:extLst>
              <a:ext uri="{FF2B5EF4-FFF2-40B4-BE49-F238E27FC236}">
                <a16:creationId xmlns:a16="http://schemas.microsoft.com/office/drawing/2014/main" id="{FE2BA7EC-A2C2-8884-6BF7-F550B888DA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791" y="1685342"/>
            <a:ext cx="4406811" cy="30945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CA177E8-FBDA-12D1-64B2-B333055F11D6}"/>
              </a:ext>
            </a:extLst>
          </p:cNvPr>
          <p:cNvSpPr txBox="1"/>
          <p:nvPr/>
        </p:nvSpPr>
        <p:spPr>
          <a:xfrm>
            <a:off x="4658602" y="1685342"/>
            <a:ext cx="980661" cy="369332"/>
          </a:xfrm>
          <a:prstGeom prst="rect">
            <a:avLst/>
          </a:prstGeom>
          <a:noFill/>
          <a:ln w="28575">
            <a:solidFill>
              <a:srgbClr val="009051"/>
            </a:solidFill>
          </a:ln>
        </p:spPr>
        <p:txBody>
          <a:bodyPr wrap="square" rtlCol="0">
            <a:spAutoFit/>
          </a:bodyPr>
          <a:lstStyle/>
          <a:p>
            <a:r>
              <a:rPr lang="en-BE" dirty="0"/>
              <a:t>Name</a:t>
            </a:r>
          </a:p>
        </p:txBody>
      </p:sp>
      <p:sp>
        <p:nvSpPr>
          <p:cNvPr id="5" name="TextBox 4">
            <a:extLst>
              <a:ext uri="{FF2B5EF4-FFF2-40B4-BE49-F238E27FC236}">
                <a16:creationId xmlns:a16="http://schemas.microsoft.com/office/drawing/2014/main" id="{923CA230-C534-F85E-DA5F-20F9ED65E47C}"/>
              </a:ext>
            </a:extLst>
          </p:cNvPr>
          <p:cNvSpPr txBox="1"/>
          <p:nvPr/>
        </p:nvSpPr>
        <p:spPr>
          <a:xfrm>
            <a:off x="4658602" y="2334405"/>
            <a:ext cx="1454425" cy="369332"/>
          </a:xfrm>
          <a:prstGeom prst="rect">
            <a:avLst/>
          </a:prstGeom>
          <a:noFill/>
          <a:ln w="28575">
            <a:solidFill>
              <a:srgbClr val="009051"/>
            </a:solidFill>
          </a:ln>
        </p:spPr>
        <p:txBody>
          <a:bodyPr wrap="square" rtlCol="0">
            <a:spAutoFit/>
          </a:bodyPr>
          <a:lstStyle/>
          <a:p>
            <a:r>
              <a:rPr lang="en-BE" dirty="0"/>
              <a:t>Variables</a:t>
            </a:r>
          </a:p>
        </p:txBody>
      </p:sp>
      <p:sp>
        <p:nvSpPr>
          <p:cNvPr id="6" name="TextBox 5">
            <a:extLst>
              <a:ext uri="{FF2B5EF4-FFF2-40B4-BE49-F238E27FC236}">
                <a16:creationId xmlns:a16="http://schemas.microsoft.com/office/drawing/2014/main" id="{846B594B-9A3A-3F20-A1ED-BF67C21D9655}"/>
              </a:ext>
            </a:extLst>
          </p:cNvPr>
          <p:cNvSpPr txBox="1"/>
          <p:nvPr/>
        </p:nvSpPr>
        <p:spPr>
          <a:xfrm>
            <a:off x="4757530" y="4154264"/>
            <a:ext cx="3190461" cy="369332"/>
          </a:xfrm>
          <a:prstGeom prst="rect">
            <a:avLst/>
          </a:prstGeom>
          <a:noFill/>
          <a:ln w="28575">
            <a:solidFill>
              <a:srgbClr val="009051"/>
            </a:solidFill>
          </a:ln>
        </p:spPr>
        <p:txBody>
          <a:bodyPr wrap="square" rtlCol="0">
            <a:spAutoFit/>
          </a:bodyPr>
          <a:lstStyle/>
          <a:p>
            <a:r>
              <a:rPr lang="en-BE" dirty="0"/>
              <a:t>Methods and their return types</a:t>
            </a:r>
          </a:p>
        </p:txBody>
      </p:sp>
      <p:sp>
        <p:nvSpPr>
          <p:cNvPr id="9" name="TextBox 8">
            <a:extLst>
              <a:ext uri="{FF2B5EF4-FFF2-40B4-BE49-F238E27FC236}">
                <a16:creationId xmlns:a16="http://schemas.microsoft.com/office/drawing/2014/main" id="{49842ADF-DE46-01D9-6C33-7000D3A80862}"/>
              </a:ext>
            </a:extLst>
          </p:cNvPr>
          <p:cNvSpPr txBox="1"/>
          <p:nvPr/>
        </p:nvSpPr>
        <p:spPr>
          <a:xfrm>
            <a:off x="3479160" y="3846487"/>
            <a:ext cx="1113182" cy="307777"/>
          </a:xfrm>
          <a:prstGeom prst="rect">
            <a:avLst/>
          </a:prstGeom>
          <a:noFill/>
          <a:ln w="19050">
            <a:solidFill>
              <a:srgbClr val="0000EA"/>
            </a:solidFill>
          </a:ln>
        </p:spPr>
        <p:txBody>
          <a:bodyPr wrap="square" rtlCol="0">
            <a:spAutoFit/>
          </a:bodyPr>
          <a:lstStyle/>
          <a:p>
            <a:r>
              <a:rPr lang="en-BE" sz="1400" dirty="0"/>
              <a:t>+ve: public</a:t>
            </a:r>
          </a:p>
        </p:txBody>
      </p:sp>
      <p:sp>
        <p:nvSpPr>
          <p:cNvPr id="10" name="TextBox 9">
            <a:extLst>
              <a:ext uri="{FF2B5EF4-FFF2-40B4-BE49-F238E27FC236}">
                <a16:creationId xmlns:a16="http://schemas.microsoft.com/office/drawing/2014/main" id="{019B12E1-6459-E505-7344-36FC6520C26F}"/>
              </a:ext>
            </a:extLst>
          </p:cNvPr>
          <p:cNvSpPr txBox="1"/>
          <p:nvPr/>
        </p:nvSpPr>
        <p:spPr>
          <a:xfrm>
            <a:off x="2850144" y="2236514"/>
            <a:ext cx="1113182" cy="307777"/>
          </a:xfrm>
          <a:prstGeom prst="rect">
            <a:avLst/>
          </a:prstGeom>
          <a:noFill/>
          <a:ln w="28575">
            <a:solidFill>
              <a:srgbClr val="0000EA"/>
            </a:solidFill>
          </a:ln>
        </p:spPr>
        <p:txBody>
          <a:bodyPr wrap="square" rtlCol="0">
            <a:spAutoFit/>
          </a:bodyPr>
          <a:lstStyle/>
          <a:p>
            <a:r>
              <a:rPr lang="en-BE" sz="1400" dirty="0"/>
              <a:t>-ve: private</a:t>
            </a:r>
          </a:p>
        </p:txBody>
      </p:sp>
      <p:sp>
        <p:nvSpPr>
          <p:cNvPr id="7" name="TextBox 6">
            <a:extLst>
              <a:ext uri="{FF2B5EF4-FFF2-40B4-BE49-F238E27FC236}">
                <a16:creationId xmlns:a16="http://schemas.microsoft.com/office/drawing/2014/main" id="{3F860438-6968-A7FA-DBE0-6BD6ADFB0982}"/>
              </a:ext>
            </a:extLst>
          </p:cNvPr>
          <p:cNvSpPr txBox="1"/>
          <p:nvPr/>
        </p:nvSpPr>
        <p:spPr>
          <a:xfrm>
            <a:off x="640556" y="5263928"/>
            <a:ext cx="10910887" cy="1107996"/>
          </a:xfrm>
          <a:prstGeom prst="rect">
            <a:avLst/>
          </a:prstGeom>
          <a:noFill/>
          <a:ln w="28575">
            <a:solidFill>
              <a:srgbClr val="006600"/>
            </a:solidFill>
          </a:ln>
        </p:spPr>
        <p:txBody>
          <a:bodyPr wrap="square">
            <a:spAutoFit/>
          </a:bodyPr>
          <a:lstStyle/>
          <a:p>
            <a:r>
              <a:rPr lang="en-US" sz="2200" dirty="0"/>
              <a:t>A well-structured class design typically consists of the following components: a name, private attributes, and public methods. This practice embodies the concept of encapsulation, wherein data (comprising methods and variables) is encapsulated within a singular entity.</a:t>
            </a:r>
          </a:p>
        </p:txBody>
      </p:sp>
      <p:pic>
        <p:nvPicPr>
          <p:cNvPr id="3" name="Google Shape;303;p18" descr="Why Encapsulation? | Java tutorial, Reading data, New students">
            <a:extLst>
              <a:ext uri="{FF2B5EF4-FFF2-40B4-BE49-F238E27FC236}">
                <a16:creationId xmlns:a16="http://schemas.microsoft.com/office/drawing/2014/main" id="{04B98C48-8AFE-AD06-9924-9CD60A3DCD98}"/>
              </a:ext>
            </a:extLst>
          </p:cNvPr>
          <p:cNvPicPr preferRelativeResize="0"/>
          <p:nvPr/>
        </p:nvPicPr>
        <p:blipFill rotWithShape="1">
          <a:blip r:embed="rId3">
            <a:alphaModFix/>
          </a:blip>
          <a:srcRect l="22055" t="8381" r="62234" b="12880"/>
          <a:stretch/>
        </p:blipFill>
        <p:spPr>
          <a:xfrm rot="10800000">
            <a:off x="8209016" y="621513"/>
            <a:ext cx="715120" cy="2620948"/>
          </a:xfrm>
          <a:prstGeom prst="rect">
            <a:avLst/>
          </a:prstGeom>
          <a:noFill/>
          <a:ln>
            <a:noFill/>
          </a:ln>
        </p:spPr>
      </p:pic>
      <p:pic>
        <p:nvPicPr>
          <p:cNvPr id="11" name="Google Shape;303;p18" descr="Why Encapsulation? | Java tutorial, Reading data, New students">
            <a:extLst>
              <a:ext uri="{FF2B5EF4-FFF2-40B4-BE49-F238E27FC236}">
                <a16:creationId xmlns:a16="http://schemas.microsoft.com/office/drawing/2014/main" id="{D85C7B7D-1C0D-03A2-036F-EF3BEA04D83C}"/>
              </a:ext>
            </a:extLst>
          </p:cNvPr>
          <p:cNvPicPr preferRelativeResize="0"/>
          <p:nvPr/>
        </p:nvPicPr>
        <p:blipFill rotWithShape="1">
          <a:blip r:embed="rId3">
            <a:alphaModFix/>
          </a:blip>
          <a:srcRect l="2954" t="8701" r="77859" b="12561"/>
          <a:stretch/>
        </p:blipFill>
        <p:spPr>
          <a:xfrm>
            <a:off x="7011559" y="708404"/>
            <a:ext cx="1131597" cy="2549146"/>
          </a:xfrm>
          <a:prstGeom prst="rect">
            <a:avLst/>
          </a:prstGeom>
          <a:noFill/>
          <a:ln>
            <a:noFill/>
          </a:ln>
        </p:spPr>
      </p:pic>
      <p:grpSp>
        <p:nvGrpSpPr>
          <p:cNvPr id="12" name="Group 11">
            <a:extLst>
              <a:ext uri="{FF2B5EF4-FFF2-40B4-BE49-F238E27FC236}">
                <a16:creationId xmlns:a16="http://schemas.microsoft.com/office/drawing/2014/main" id="{D9D715CF-1F72-0FE4-5790-DD7748E91A5C}"/>
              </a:ext>
            </a:extLst>
          </p:cNvPr>
          <p:cNvGrpSpPr/>
          <p:nvPr/>
        </p:nvGrpSpPr>
        <p:grpSpPr>
          <a:xfrm>
            <a:off x="10469716" y="708404"/>
            <a:ext cx="1592874" cy="2549146"/>
            <a:chOff x="6341165" y="2186609"/>
            <a:chExt cx="2296297" cy="3240157"/>
          </a:xfrm>
        </p:grpSpPr>
        <p:pic>
          <p:nvPicPr>
            <p:cNvPr id="13" name="Google Shape;303;p18" descr="Why Encapsulation? | Java tutorial, Reading data, New students">
              <a:extLst>
                <a:ext uri="{FF2B5EF4-FFF2-40B4-BE49-F238E27FC236}">
                  <a16:creationId xmlns:a16="http://schemas.microsoft.com/office/drawing/2014/main" id="{385FC6A1-5C29-97A1-00F6-3B7AB131C24F}"/>
                </a:ext>
              </a:extLst>
            </p:cNvPr>
            <p:cNvPicPr preferRelativeResize="0"/>
            <p:nvPr/>
          </p:nvPicPr>
          <p:blipFill rotWithShape="1">
            <a:blip r:embed="rId3">
              <a:alphaModFix/>
            </a:blip>
            <a:srcRect l="64654" t="9474" r="4264" b="12505"/>
            <a:stretch/>
          </p:blipFill>
          <p:spPr>
            <a:xfrm>
              <a:off x="6415501" y="2186609"/>
              <a:ext cx="2221961" cy="3240157"/>
            </a:xfrm>
            <a:prstGeom prst="rect">
              <a:avLst/>
            </a:prstGeom>
            <a:noFill/>
            <a:ln>
              <a:noFill/>
            </a:ln>
          </p:spPr>
        </p:pic>
        <p:sp>
          <p:nvSpPr>
            <p:cNvPr id="14" name="Oval 13">
              <a:extLst>
                <a:ext uri="{FF2B5EF4-FFF2-40B4-BE49-F238E27FC236}">
                  <a16:creationId xmlns:a16="http://schemas.microsoft.com/office/drawing/2014/main" id="{4006E111-7E04-D302-11C7-7859F5144322}"/>
                </a:ext>
              </a:extLst>
            </p:cNvPr>
            <p:cNvSpPr/>
            <p:nvPr/>
          </p:nvSpPr>
          <p:spPr>
            <a:xfrm>
              <a:off x="6341165" y="3130826"/>
              <a:ext cx="248478" cy="3876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15" name="Group 14">
            <a:extLst>
              <a:ext uri="{FF2B5EF4-FFF2-40B4-BE49-F238E27FC236}">
                <a16:creationId xmlns:a16="http://schemas.microsoft.com/office/drawing/2014/main" id="{7A78D8DB-ED44-4C63-B9D2-25328442AF0C}"/>
              </a:ext>
            </a:extLst>
          </p:cNvPr>
          <p:cNvGrpSpPr/>
          <p:nvPr/>
        </p:nvGrpSpPr>
        <p:grpSpPr>
          <a:xfrm>
            <a:off x="9004479" y="695921"/>
            <a:ext cx="1658734" cy="1195114"/>
            <a:chOff x="5336171" y="4604739"/>
            <a:chExt cx="2187751" cy="1584420"/>
          </a:xfrm>
        </p:grpSpPr>
        <p:pic>
          <p:nvPicPr>
            <p:cNvPr id="16" name="Google Shape;303;p18" descr="Why Encapsulation? | Java tutorial, Reading data, New students">
              <a:extLst>
                <a:ext uri="{FF2B5EF4-FFF2-40B4-BE49-F238E27FC236}">
                  <a16:creationId xmlns:a16="http://schemas.microsoft.com/office/drawing/2014/main" id="{6F0DA4CF-3A46-0280-A931-653CEDEFC705}"/>
                </a:ext>
              </a:extLst>
            </p:cNvPr>
            <p:cNvPicPr preferRelativeResize="0"/>
            <p:nvPr/>
          </p:nvPicPr>
          <p:blipFill rotWithShape="1">
            <a:blip r:embed="rId3">
              <a:alphaModFix/>
            </a:blip>
            <a:srcRect l="38137" t="49351" r="32474" b="12497"/>
            <a:stretch/>
          </p:blipFill>
          <p:spPr>
            <a:xfrm>
              <a:off x="5336171" y="4604739"/>
              <a:ext cx="2100886" cy="1584420"/>
            </a:xfrm>
            <a:prstGeom prst="rect">
              <a:avLst/>
            </a:prstGeom>
            <a:noFill/>
            <a:ln>
              <a:noFill/>
            </a:ln>
          </p:spPr>
        </p:pic>
        <p:sp>
          <p:nvSpPr>
            <p:cNvPr id="17" name="Oval 16">
              <a:extLst>
                <a:ext uri="{FF2B5EF4-FFF2-40B4-BE49-F238E27FC236}">
                  <a16:creationId xmlns:a16="http://schemas.microsoft.com/office/drawing/2014/main" id="{3DFFE06C-23B5-8538-CCED-09472668FA95}"/>
                </a:ext>
              </a:extLst>
            </p:cNvPr>
            <p:cNvSpPr/>
            <p:nvPr/>
          </p:nvSpPr>
          <p:spPr>
            <a:xfrm>
              <a:off x="7178850" y="5983357"/>
              <a:ext cx="345072" cy="2058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18" name="Group 17">
            <a:extLst>
              <a:ext uri="{FF2B5EF4-FFF2-40B4-BE49-F238E27FC236}">
                <a16:creationId xmlns:a16="http://schemas.microsoft.com/office/drawing/2014/main" id="{1E6A06AE-BB49-E816-DB02-99CD2F69A387}"/>
              </a:ext>
            </a:extLst>
          </p:cNvPr>
          <p:cNvGrpSpPr/>
          <p:nvPr/>
        </p:nvGrpSpPr>
        <p:grpSpPr>
          <a:xfrm>
            <a:off x="9012691" y="2033967"/>
            <a:ext cx="1674917" cy="1112625"/>
            <a:chOff x="613116" y="2430027"/>
            <a:chExt cx="2121383" cy="1625138"/>
          </a:xfrm>
        </p:grpSpPr>
        <p:pic>
          <p:nvPicPr>
            <p:cNvPr id="19" name="Google Shape;303;p18" descr="Why Encapsulation? | Java tutorial, Reading data, New students">
              <a:extLst>
                <a:ext uri="{FF2B5EF4-FFF2-40B4-BE49-F238E27FC236}">
                  <a16:creationId xmlns:a16="http://schemas.microsoft.com/office/drawing/2014/main" id="{8787AC48-7E6B-5676-98CD-5FC6C38A272B}"/>
                </a:ext>
              </a:extLst>
            </p:cNvPr>
            <p:cNvPicPr preferRelativeResize="0"/>
            <p:nvPr/>
          </p:nvPicPr>
          <p:blipFill rotWithShape="1">
            <a:blip r:embed="rId3">
              <a:alphaModFix/>
            </a:blip>
            <a:srcRect l="38137" t="9483" r="32474" b="51385"/>
            <a:stretch/>
          </p:blipFill>
          <p:spPr>
            <a:xfrm>
              <a:off x="613116" y="2430027"/>
              <a:ext cx="2100886" cy="1625138"/>
            </a:xfrm>
            <a:prstGeom prst="rect">
              <a:avLst/>
            </a:prstGeom>
            <a:noFill/>
            <a:ln>
              <a:noFill/>
            </a:ln>
          </p:spPr>
        </p:pic>
        <p:sp>
          <p:nvSpPr>
            <p:cNvPr id="20" name="Oval 19">
              <a:extLst>
                <a:ext uri="{FF2B5EF4-FFF2-40B4-BE49-F238E27FC236}">
                  <a16:creationId xmlns:a16="http://schemas.microsoft.com/office/drawing/2014/main" id="{0F4953ED-C0D7-9BA3-7A98-2EF6F2E8CBA5}"/>
                </a:ext>
              </a:extLst>
            </p:cNvPr>
            <p:cNvSpPr/>
            <p:nvPr/>
          </p:nvSpPr>
          <p:spPr>
            <a:xfrm>
              <a:off x="2389427" y="2453541"/>
              <a:ext cx="345072" cy="2058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spTree>
    <p:extLst>
      <p:ext uri="{BB962C8B-B14F-4D97-AF65-F5344CB8AC3E}">
        <p14:creationId xmlns:p14="http://schemas.microsoft.com/office/powerpoint/2010/main" val="135472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ssolv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CE127-4519-4C57-703F-355297293F69}"/>
              </a:ext>
            </a:extLst>
          </p:cNvPr>
          <p:cNvSpPr>
            <a:spLocks noGrp="1"/>
          </p:cNvSpPr>
          <p:nvPr>
            <p:ph type="title"/>
          </p:nvPr>
        </p:nvSpPr>
        <p:spPr>
          <a:xfrm>
            <a:off x="838200" y="298864"/>
            <a:ext cx="10515600" cy="907084"/>
          </a:xfrm>
        </p:spPr>
        <p:txBody>
          <a:bodyPr>
            <a:normAutofit/>
          </a:bodyPr>
          <a:lstStyle/>
          <a:p>
            <a:r>
              <a:rPr lang="en-BE" sz="3600" dirty="0"/>
              <a:t>Object Oriented Analysis, Design and Implementation</a:t>
            </a:r>
          </a:p>
        </p:txBody>
      </p:sp>
      <p:sp>
        <p:nvSpPr>
          <p:cNvPr id="3" name="Content Placeholder 2">
            <a:extLst>
              <a:ext uri="{FF2B5EF4-FFF2-40B4-BE49-F238E27FC236}">
                <a16:creationId xmlns:a16="http://schemas.microsoft.com/office/drawing/2014/main" id="{E64A92A4-06A4-B1D3-D48B-43291EDECB4A}"/>
              </a:ext>
            </a:extLst>
          </p:cNvPr>
          <p:cNvSpPr>
            <a:spLocks noGrp="1"/>
          </p:cNvSpPr>
          <p:nvPr>
            <p:ph idx="1"/>
          </p:nvPr>
        </p:nvSpPr>
        <p:spPr/>
        <p:txBody>
          <a:bodyPr>
            <a:normAutofit/>
          </a:bodyPr>
          <a:lstStyle/>
          <a:p>
            <a:r>
              <a:rPr lang="en-BE" dirty="0"/>
              <a:t>We will examine steps in Object-oriented software development</a:t>
            </a:r>
          </a:p>
          <a:p>
            <a:pPr lvl="1"/>
            <a:r>
              <a:rPr lang="en-BE" dirty="0"/>
              <a:t>Analysis</a:t>
            </a:r>
          </a:p>
          <a:p>
            <a:pPr lvl="1"/>
            <a:r>
              <a:rPr lang="en-BE" dirty="0"/>
              <a:t>Design</a:t>
            </a:r>
          </a:p>
          <a:p>
            <a:pPr lvl="1"/>
            <a:r>
              <a:rPr lang="en-GB" dirty="0"/>
              <a:t>I</a:t>
            </a:r>
            <a:r>
              <a:rPr lang="en-BE" dirty="0"/>
              <a:t>mplementation</a:t>
            </a:r>
          </a:p>
          <a:p>
            <a:r>
              <a:rPr lang="en-BE" dirty="0"/>
              <a:t>To illustrate the process, let us study a relatively simple example</a:t>
            </a:r>
          </a:p>
          <a:p>
            <a:pPr lvl="1"/>
            <a:r>
              <a:rPr lang="en-GB" dirty="0"/>
              <a:t>Software to manage a small library</a:t>
            </a:r>
          </a:p>
          <a:p>
            <a:pPr lvl="1"/>
            <a:r>
              <a:rPr lang="en-GB" dirty="0"/>
              <a:t>Functions:</a:t>
            </a:r>
          </a:p>
          <a:p>
            <a:pPr lvl="2"/>
            <a:r>
              <a:rPr lang="en-BE" dirty="0"/>
              <a:t>Lending books</a:t>
            </a:r>
          </a:p>
          <a:p>
            <a:pPr lvl="2"/>
            <a:r>
              <a:rPr lang="en-GB" dirty="0"/>
              <a:t>R</a:t>
            </a:r>
            <a:r>
              <a:rPr lang="en-BE" dirty="0"/>
              <a:t>eceiving back books</a:t>
            </a:r>
          </a:p>
          <a:p>
            <a:pPr lvl="2"/>
            <a:r>
              <a:rPr lang="en-BE" dirty="0"/>
              <a:t>Doing operations such as: querrying, registering members, e.t.c, and keeping track of the transactions</a:t>
            </a:r>
          </a:p>
        </p:txBody>
      </p:sp>
    </p:spTree>
    <p:extLst>
      <p:ext uri="{BB962C8B-B14F-4D97-AF65-F5344CB8AC3E}">
        <p14:creationId xmlns:p14="http://schemas.microsoft.com/office/powerpoint/2010/main" val="1365109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2B02A-6D2C-8593-D1D2-0F7F93D99A00}"/>
              </a:ext>
            </a:extLst>
          </p:cNvPr>
          <p:cNvSpPr>
            <a:spLocks noGrp="1"/>
          </p:cNvSpPr>
          <p:nvPr>
            <p:ph type="title"/>
          </p:nvPr>
        </p:nvSpPr>
        <p:spPr/>
        <p:txBody>
          <a:bodyPr/>
          <a:lstStyle/>
          <a:p>
            <a:r>
              <a:rPr lang="en-BE" dirty="0"/>
              <a:t>Announcements</a:t>
            </a:r>
          </a:p>
        </p:txBody>
      </p:sp>
      <p:sp>
        <p:nvSpPr>
          <p:cNvPr id="3" name="Content Placeholder 2">
            <a:extLst>
              <a:ext uri="{FF2B5EF4-FFF2-40B4-BE49-F238E27FC236}">
                <a16:creationId xmlns:a16="http://schemas.microsoft.com/office/drawing/2014/main" id="{0ADB13C0-2F22-7B03-F87C-066C9440C4DF}"/>
              </a:ext>
            </a:extLst>
          </p:cNvPr>
          <p:cNvSpPr>
            <a:spLocks noGrp="1"/>
          </p:cNvSpPr>
          <p:nvPr>
            <p:ph idx="1"/>
          </p:nvPr>
        </p:nvSpPr>
        <p:spPr/>
        <p:txBody>
          <a:bodyPr/>
          <a:lstStyle/>
          <a:p>
            <a:r>
              <a:rPr lang="en-BE" dirty="0"/>
              <a:t>Second last week of our face-to-face</a:t>
            </a:r>
          </a:p>
          <a:p>
            <a:r>
              <a:rPr lang="en-GB" dirty="0"/>
              <a:t>M</a:t>
            </a:r>
            <a:r>
              <a:rPr lang="en-BE" dirty="0"/>
              <a:t>arks for CI will be published by end of tomorrow</a:t>
            </a:r>
          </a:p>
          <a:p>
            <a:r>
              <a:rPr lang="en-BE" dirty="0"/>
              <a:t>DP I marks will be published by end of this weekend</a:t>
            </a:r>
          </a:p>
          <a:p>
            <a:r>
              <a:rPr lang="en-BE" dirty="0"/>
              <a:t>Focus on DP II and III – Its both team and individual</a:t>
            </a:r>
          </a:p>
          <a:p>
            <a:pPr lvl="1"/>
            <a:r>
              <a:rPr lang="en-BE" dirty="0"/>
              <a:t>Individual 60%</a:t>
            </a:r>
          </a:p>
          <a:p>
            <a:pPr lvl="1"/>
            <a:r>
              <a:rPr lang="en-BE" dirty="0"/>
              <a:t>Team 40%</a:t>
            </a:r>
          </a:p>
          <a:p>
            <a:r>
              <a:rPr lang="en-US" dirty="0"/>
              <a:t>After next week, aim for at least two meetings per week</a:t>
            </a:r>
            <a:endParaRPr lang="en-BE" dirty="0"/>
          </a:p>
        </p:txBody>
      </p:sp>
    </p:spTree>
    <p:extLst>
      <p:ext uri="{BB962C8B-B14F-4D97-AF65-F5344CB8AC3E}">
        <p14:creationId xmlns:p14="http://schemas.microsoft.com/office/powerpoint/2010/main" val="2495615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5D6DEE-F4E8-4C6B-94D5-BC38722B9FB5}"/>
              </a:ext>
            </a:extLst>
          </p:cNvPr>
          <p:cNvSpPr>
            <a:spLocks noGrp="1"/>
          </p:cNvSpPr>
          <p:nvPr>
            <p:ph idx="1"/>
          </p:nvPr>
        </p:nvSpPr>
        <p:spPr>
          <a:xfrm>
            <a:off x="838200" y="1298713"/>
            <a:ext cx="10515600" cy="4878250"/>
          </a:xfrm>
        </p:spPr>
        <p:txBody>
          <a:bodyPr/>
          <a:lstStyle/>
          <a:p>
            <a:r>
              <a:rPr lang="en-GB" dirty="0"/>
              <a:t>Involves gathering, documenting the requirements, and developing a conceptual model of the system.</a:t>
            </a:r>
            <a:endParaRPr lang="en-GB" b="0" i="0" dirty="0">
              <a:solidFill>
                <a:srgbClr val="333333"/>
              </a:solidFill>
              <a:effectLst/>
              <a:latin typeface="-apple-system"/>
            </a:endParaRPr>
          </a:p>
          <a:p>
            <a:r>
              <a:rPr lang="en-GB" dirty="0"/>
              <a:t>Software to manage a small library – functional requirements</a:t>
            </a:r>
          </a:p>
          <a:p>
            <a:pPr lvl="1"/>
            <a:r>
              <a:rPr lang="en-GB" dirty="0"/>
              <a:t>Register a members</a:t>
            </a:r>
          </a:p>
          <a:p>
            <a:pPr lvl="1"/>
            <a:r>
              <a:rPr lang="en-GB" dirty="0"/>
              <a:t>Add books</a:t>
            </a:r>
          </a:p>
          <a:p>
            <a:pPr lvl="1"/>
            <a:r>
              <a:rPr lang="en-GB" dirty="0"/>
              <a:t>Issue books</a:t>
            </a:r>
          </a:p>
          <a:p>
            <a:pPr lvl="1"/>
            <a:r>
              <a:rPr lang="en-GB" dirty="0"/>
              <a:t>Return books</a:t>
            </a:r>
          </a:p>
          <a:p>
            <a:pPr lvl="1"/>
            <a:r>
              <a:rPr lang="en-GB" dirty="0"/>
              <a:t>Remove books</a:t>
            </a:r>
          </a:p>
          <a:p>
            <a:pPr lvl="1"/>
            <a:r>
              <a:rPr lang="en-GB" dirty="0"/>
              <a:t>….</a:t>
            </a:r>
          </a:p>
          <a:p>
            <a:pPr lvl="1"/>
            <a:endParaRPr lang="en-GB" dirty="0"/>
          </a:p>
          <a:p>
            <a:pPr marL="0" indent="0">
              <a:buNone/>
            </a:pPr>
            <a:endParaRPr lang="en-BE" dirty="0"/>
          </a:p>
        </p:txBody>
      </p:sp>
      <p:sp>
        <p:nvSpPr>
          <p:cNvPr id="6" name="Title 1">
            <a:extLst>
              <a:ext uri="{FF2B5EF4-FFF2-40B4-BE49-F238E27FC236}">
                <a16:creationId xmlns:a16="http://schemas.microsoft.com/office/drawing/2014/main" id="{DF99E8B8-A198-9E39-1DC3-8937A6FE6F4A}"/>
              </a:ext>
            </a:extLst>
          </p:cNvPr>
          <p:cNvSpPr>
            <a:spLocks noGrp="1"/>
          </p:cNvSpPr>
          <p:nvPr>
            <p:ph type="title"/>
          </p:nvPr>
        </p:nvSpPr>
        <p:spPr>
          <a:xfrm>
            <a:off x="838200" y="298864"/>
            <a:ext cx="10515600" cy="907084"/>
          </a:xfrm>
        </p:spPr>
        <p:txBody>
          <a:bodyPr>
            <a:normAutofit/>
          </a:bodyPr>
          <a:lstStyle/>
          <a:p>
            <a:r>
              <a:rPr lang="en-BE" sz="3600" dirty="0"/>
              <a:t>Analysis phase overview</a:t>
            </a:r>
          </a:p>
        </p:txBody>
      </p:sp>
      <p:pic>
        <p:nvPicPr>
          <p:cNvPr id="8194" name="Picture 2" descr="Fig. 6.1">
            <a:extLst>
              <a:ext uri="{FF2B5EF4-FFF2-40B4-BE49-F238E27FC236}">
                <a16:creationId xmlns:a16="http://schemas.microsoft.com/office/drawing/2014/main" id="{BA740B79-37A4-5AE1-B502-BE5332054A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4818" y="2771085"/>
            <a:ext cx="2253146" cy="36410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6DC8DC0-E8BF-B4E2-AA4E-9110D9939E3F}"/>
              </a:ext>
            </a:extLst>
          </p:cNvPr>
          <p:cNvSpPr txBox="1"/>
          <p:nvPr/>
        </p:nvSpPr>
        <p:spPr>
          <a:xfrm>
            <a:off x="8309113" y="6412100"/>
            <a:ext cx="3882887" cy="369332"/>
          </a:xfrm>
          <a:prstGeom prst="rect">
            <a:avLst/>
          </a:prstGeom>
          <a:noFill/>
        </p:spPr>
        <p:txBody>
          <a:bodyPr wrap="square">
            <a:spAutoFit/>
          </a:bodyPr>
          <a:lstStyle/>
          <a:p>
            <a:r>
              <a:rPr lang="en-BE" dirty="0"/>
              <a:t>Use case diagram for the library system</a:t>
            </a:r>
          </a:p>
        </p:txBody>
      </p:sp>
    </p:spTree>
    <p:extLst>
      <p:ext uri="{BB962C8B-B14F-4D97-AF65-F5344CB8AC3E}">
        <p14:creationId xmlns:p14="http://schemas.microsoft.com/office/powerpoint/2010/main" val="374612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dissolve">
                                      <p:cBhvr>
                                        <p:cTn id="7" dur="500"/>
                                        <p:tgtEl>
                                          <p:spTgt spid="819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AD26EB4D-8F42-C430-3258-43C389480BEF}"/>
              </a:ext>
            </a:extLst>
          </p:cNvPr>
          <p:cNvGrpSpPr/>
          <p:nvPr/>
        </p:nvGrpSpPr>
        <p:grpSpPr>
          <a:xfrm>
            <a:off x="285471" y="294105"/>
            <a:ext cx="8996513" cy="2955353"/>
            <a:chOff x="285471" y="294105"/>
            <a:chExt cx="8996513" cy="2955353"/>
          </a:xfrm>
        </p:grpSpPr>
        <p:pic>
          <p:nvPicPr>
            <p:cNvPr id="5" name="Picture 4" descr="A screenshot of a computer&#10;&#10;Description automatically generated">
              <a:extLst>
                <a:ext uri="{FF2B5EF4-FFF2-40B4-BE49-F238E27FC236}">
                  <a16:creationId xmlns:a16="http://schemas.microsoft.com/office/drawing/2014/main" id="{C2CBAE30-B496-DA11-89B0-09EA4FE180C7}"/>
                </a:ext>
              </a:extLst>
            </p:cNvPr>
            <p:cNvPicPr>
              <a:picLocks noChangeAspect="1"/>
            </p:cNvPicPr>
            <p:nvPr/>
          </p:nvPicPr>
          <p:blipFill>
            <a:blip r:embed="rId2"/>
            <a:stretch>
              <a:fillRect/>
            </a:stretch>
          </p:blipFill>
          <p:spPr>
            <a:xfrm>
              <a:off x="285471" y="623682"/>
              <a:ext cx="8996513" cy="2625776"/>
            </a:xfrm>
            <a:prstGeom prst="rect">
              <a:avLst/>
            </a:prstGeom>
          </p:spPr>
        </p:pic>
        <p:sp>
          <p:nvSpPr>
            <p:cNvPr id="7" name="TextBox 6">
              <a:extLst>
                <a:ext uri="{FF2B5EF4-FFF2-40B4-BE49-F238E27FC236}">
                  <a16:creationId xmlns:a16="http://schemas.microsoft.com/office/drawing/2014/main" id="{1A47E1A6-EC97-AADA-EC64-3F7916A2C82E}"/>
                </a:ext>
              </a:extLst>
            </p:cNvPr>
            <p:cNvSpPr txBox="1"/>
            <p:nvPr/>
          </p:nvSpPr>
          <p:spPr>
            <a:xfrm>
              <a:off x="3684105" y="294105"/>
              <a:ext cx="3511826" cy="369332"/>
            </a:xfrm>
            <a:prstGeom prst="rect">
              <a:avLst/>
            </a:prstGeom>
            <a:noFill/>
          </p:spPr>
          <p:txBody>
            <a:bodyPr wrap="square">
              <a:spAutoFit/>
            </a:bodyPr>
            <a:lstStyle/>
            <a:p>
              <a:r>
                <a:rPr lang="en-BE" dirty="0"/>
                <a:t>Use case Register New Member</a:t>
              </a:r>
            </a:p>
          </p:txBody>
        </p:sp>
      </p:grpSp>
      <p:grpSp>
        <p:nvGrpSpPr>
          <p:cNvPr id="16" name="Group 15">
            <a:extLst>
              <a:ext uri="{FF2B5EF4-FFF2-40B4-BE49-F238E27FC236}">
                <a16:creationId xmlns:a16="http://schemas.microsoft.com/office/drawing/2014/main" id="{78363F69-5DA4-933F-92FA-8655FA943D6F}"/>
              </a:ext>
            </a:extLst>
          </p:cNvPr>
          <p:cNvGrpSpPr/>
          <p:nvPr/>
        </p:nvGrpSpPr>
        <p:grpSpPr>
          <a:xfrm>
            <a:off x="285471" y="3742950"/>
            <a:ext cx="9136825" cy="2700897"/>
            <a:chOff x="285471" y="3742950"/>
            <a:chExt cx="9136825" cy="2700897"/>
          </a:xfrm>
        </p:grpSpPr>
        <p:sp>
          <p:nvSpPr>
            <p:cNvPr id="9" name="TextBox 8">
              <a:extLst>
                <a:ext uri="{FF2B5EF4-FFF2-40B4-BE49-F238E27FC236}">
                  <a16:creationId xmlns:a16="http://schemas.microsoft.com/office/drawing/2014/main" id="{7D3CACB7-1E35-6DB2-AA8D-9FF02845DE5F}"/>
                </a:ext>
              </a:extLst>
            </p:cNvPr>
            <p:cNvSpPr txBox="1"/>
            <p:nvPr/>
          </p:nvSpPr>
          <p:spPr>
            <a:xfrm>
              <a:off x="3473124" y="3742950"/>
              <a:ext cx="3087756" cy="369332"/>
            </a:xfrm>
            <a:prstGeom prst="rect">
              <a:avLst/>
            </a:prstGeom>
            <a:noFill/>
          </p:spPr>
          <p:txBody>
            <a:bodyPr wrap="square">
              <a:spAutoFit/>
            </a:bodyPr>
            <a:lstStyle/>
            <a:p>
              <a:r>
                <a:rPr lang="en-GB" i="0" dirty="0">
                  <a:solidFill>
                    <a:srgbClr val="333333"/>
                  </a:solidFill>
                  <a:effectLst/>
                </a:rPr>
                <a:t>Use case Adding New Books</a:t>
              </a:r>
              <a:endParaRPr lang="en-BE" dirty="0"/>
            </a:p>
          </p:txBody>
        </p:sp>
        <p:pic>
          <p:nvPicPr>
            <p:cNvPr id="11" name="Picture 10" descr="A screenshot of a computer&#10;&#10;Description automatically generated">
              <a:extLst>
                <a:ext uri="{FF2B5EF4-FFF2-40B4-BE49-F238E27FC236}">
                  <a16:creationId xmlns:a16="http://schemas.microsoft.com/office/drawing/2014/main" id="{9E580941-F633-94E2-4D56-71345DF8102B}"/>
                </a:ext>
              </a:extLst>
            </p:cNvPr>
            <p:cNvPicPr>
              <a:picLocks noChangeAspect="1"/>
            </p:cNvPicPr>
            <p:nvPr/>
          </p:nvPicPr>
          <p:blipFill>
            <a:blip r:embed="rId3"/>
            <a:stretch>
              <a:fillRect/>
            </a:stretch>
          </p:blipFill>
          <p:spPr>
            <a:xfrm>
              <a:off x="285471" y="4112282"/>
              <a:ext cx="9136825" cy="2331565"/>
            </a:xfrm>
            <a:prstGeom prst="rect">
              <a:avLst/>
            </a:prstGeom>
          </p:spPr>
        </p:pic>
      </p:grpSp>
      <p:pic>
        <p:nvPicPr>
          <p:cNvPr id="12" name="Picture 2" descr="Fig. 6.1">
            <a:extLst>
              <a:ext uri="{FF2B5EF4-FFF2-40B4-BE49-F238E27FC236}">
                <a16:creationId xmlns:a16="http://schemas.microsoft.com/office/drawing/2014/main" id="{95FFAB53-73D8-A501-B236-7313276B00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4818" y="2771085"/>
            <a:ext cx="2253146" cy="364101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49DADB7-CE27-3E35-4006-302438F58868}"/>
              </a:ext>
            </a:extLst>
          </p:cNvPr>
          <p:cNvSpPr txBox="1"/>
          <p:nvPr/>
        </p:nvSpPr>
        <p:spPr>
          <a:xfrm>
            <a:off x="8309113" y="6412100"/>
            <a:ext cx="3882887" cy="369332"/>
          </a:xfrm>
          <a:prstGeom prst="rect">
            <a:avLst/>
          </a:prstGeom>
          <a:noFill/>
        </p:spPr>
        <p:txBody>
          <a:bodyPr wrap="square">
            <a:spAutoFit/>
          </a:bodyPr>
          <a:lstStyle/>
          <a:p>
            <a:r>
              <a:rPr lang="en-BE" dirty="0"/>
              <a:t>Use case diagram for the library system</a:t>
            </a:r>
          </a:p>
        </p:txBody>
      </p:sp>
      <p:sp>
        <p:nvSpPr>
          <p:cNvPr id="14" name="Rounded Rectangle 13">
            <a:extLst>
              <a:ext uri="{FF2B5EF4-FFF2-40B4-BE49-F238E27FC236}">
                <a16:creationId xmlns:a16="http://schemas.microsoft.com/office/drawing/2014/main" id="{6F687A70-F126-9AE5-AB56-A65A0DB01F85}"/>
              </a:ext>
            </a:extLst>
          </p:cNvPr>
          <p:cNvSpPr/>
          <p:nvPr/>
        </p:nvSpPr>
        <p:spPr>
          <a:xfrm>
            <a:off x="10893288" y="2771086"/>
            <a:ext cx="778759" cy="540732"/>
          </a:xfrm>
          <a:prstGeom prst="roundRect">
            <a:avLst/>
          </a:prstGeom>
          <a:noFill/>
          <a:ln w="28575">
            <a:solidFill>
              <a:srgbClr val="009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261995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A8CD63-A99C-43B2-76B7-74690AB999C0}"/>
              </a:ext>
            </a:extLst>
          </p:cNvPr>
          <p:cNvSpPr>
            <a:spLocks noGrp="1"/>
          </p:cNvSpPr>
          <p:nvPr>
            <p:ph type="title"/>
          </p:nvPr>
        </p:nvSpPr>
        <p:spPr>
          <a:xfrm>
            <a:off x="838200" y="298864"/>
            <a:ext cx="10515600" cy="907084"/>
          </a:xfrm>
        </p:spPr>
        <p:txBody>
          <a:bodyPr>
            <a:normAutofit/>
          </a:bodyPr>
          <a:lstStyle/>
          <a:p>
            <a:r>
              <a:rPr lang="en-GB" sz="3600" dirty="0"/>
              <a:t>Software Design -  Identifying software classes</a:t>
            </a:r>
            <a:endParaRPr lang="en-BE" sz="3600" dirty="0"/>
          </a:p>
        </p:txBody>
      </p:sp>
      <p:pic>
        <p:nvPicPr>
          <p:cNvPr id="40" name="Picture 39" descr="A screenshot of a computer screen&#10;&#10;Description automatically generated">
            <a:extLst>
              <a:ext uri="{FF2B5EF4-FFF2-40B4-BE49-F238E27FC236}">
                <a16:creationId xmlns:a16="http://schemas.microsoft.com/office/drawing/2014/main" id="{AD1A6383-B6F9-CA19-A5A6-4C1549CC623F}"/>
              </a:ext>
            </a:extLst>
          </p:cNvPr>
          <p:cNvPicPr>
            <a:picLocks noChangeAspect="1"/>
          </p:cNvPicPr>
          <p:nvPr/>
        </p:nvPicPr>
        <p:blipFill>
          <a:blip r:embed="rId3"/>
          <a:stretch>
            <a:fillRect/>
          </a:stretch>
        </p:blipFill>
        <p:spPr>
          <a:xfrm>
            <a:off x="492070" y="1624691"/>
            <a:ext cx="4064655" cy="2250077"/>
          </a:xfrm>
          <a:prstGeom prst="rect">
            <a:avLst/>
          </a:prstGeom>
        </p:spPr>
      </p:pic>
      <p:sp>
        <p:nvSpPr>
          <p:cNvPr id="43" name="Rounded Rectangle 42">
            <a:extLst>
              <a:ext uri="{FF2B5EF4-FFF2-40B4-BE49-F238E27FC236}">
                <a16:creationId xmlns:a16="http://schemas.microsoft.com/office/drawing/2014/main" id="{89661E24-E05F-55D7-CD1F-A693D5835FB1}"/>
              </a:ext>
            </a:extLst>
          </p:cNvPr>
          <p:cNvSpPr/>
          <p:nvPr/>
        </p:nvSpPr>
        <p:spPr>
          <a:xfrm>
            <a:off x="545818" y="4062187"/>
            <a:ext cx="3903582" cy="1171122"/>
          </a:xfrm>
          <a:prstGeom prst="roundRect">
            <a:avLst/>
          </a:prstGeom>
          <a:noFill/>
          <a:ln w="28575">
            <a:solidFill>
              <a:srgbClr val="009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sz="3200" dirty="0">
                <a:solidFill>
                  <a:schemeClr val="tx1"/>
                </a:solidFill>
              </a:rPr>
              <a:t>Conceptual Design</a:t>
            </a:r>
          </a:p>
        </p:txBody>
      </p:sp>
      <p:grpSp>
        <p:nvGrpSpPr>
          <p:cNvPr id="45" name="Google Shape;271;p16">
            <a:extLst>
              <a:ext uri="{FF2B5EF4-FFF2-40B4-BE49-F238E27FC236}">
                <a16:creationId xmlns:a16="http://schemas.microsoft.com/office/drawing/2014/main" id="{9E485821-79AA-C446-5BF9-E6743F229DD8}"/>
              </a:ext>
            </a:extLst>
          </p:cNvPr>
          <p:cNvGrpSpPr/>
          <p:nvPr/>
        </p:nvGrpSpPr>
        <p:grpSpPr>
          <a:xfrm>
            <a:off x="8174534" y="2381067"/>
            <a:ext cx="3414713" cy="1200329"/>
            <a:chOff x="2057400" y="4959346"/>
            <a:chExt cx="3414713" cy="1200329"/>
          </a:xfrm>
        </p:grpSpPr>
        <p:cxnSp>
          <p:nvCxnSpPr>
            <p:cNvPr id="46" name="Google Shape;272;p16">
              <a:extLst>
                <a:ext uri="{FF2B5EF4-FFF2-40B4-BE49-F238E27FC236}">
                  <a16:creationId xmlns:a16="http://schemas.microsoft.com/office/drawing/2014/main" id="{802B7462-2871-AA50-70A1-A58AEDE6BD5D}"/>
                </a:ext>
              </a:extLst>
            </p:cNvPr>
            <p:cNvCxnSpPr/>
            <p:nvPr/>
          </p:nvCxnSpPr>
          <p:spPr>
            <a:xfrm>
              <a:off x="2057400" y="5476873"/>
              <a:ext cx="1414463" cy="0"/>
            </a:xfrm>
            <a:prstGeom prst="straightConnector1">
              <a:avLst/>
            </a:prstGeom>
            <a:noFill/>
            <a:ln w="76200" cap="flat" cmpd="sng">
              <a:solidFill>
                <a:schemeClr val="dk1"/>
              </a:solidFill>
              <a:prstDash val="solid"/>
              <a:miter lim="800000"/>
              <a:headEnd type="none" w="sm" len="sm"/>
              <a:tailEnd type="triangle" w="med" len="med"/>
            </a:ln>
          </p:spPr>
        </p:cxnSp>
        <p:sp>
          <p:nvSpPr>
            <p:cNvPr id="47" name="Google Shape;273;p16">
              <a:extLst>
                <a:ext uri="{FF2B5EF4-FFF2-40B4-BE49-F238E27FC236}">
                  <a16:creationId xmlns:a16="http://schemas.microsoft.com/office/drawing/2014/main" id="{7AD45256-FA9E-7100-248B-98723647A25A}"/>
                </a:ext>
              </a:extLst>
            </p:cNvPr>
            <p:cNvSpPr txBox="1"/>
            <p:nvPr/>
          </p:nvSpPr>
          <p:spPr>
            <a:xfrm>
              <a:off x="2084289" y="5010803"/>
              <a:ext cx="1086446" cy="100027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400" dirty="0">
                  <a:solidFill>
                    <a:schemeClr val="dk1"/>
                  </a:solidFill>
                  <a:latin typeface="Calibri"/>
                  <a:ea typeface="Calibri"/>
                  <a:cs typeface="Calibri"/>
                  <a:sym typeface="Calibri"/>
                </a:rPr>
                <a:t>Design</a:t>
              </a:r>
              <a:endParaRPr dirty="0"/>
            </a:p>
            <a:p>
              <a:pPr marL="0" marR="0" lvl="0" indent="0" algn="ctr" rtl="0">
                <a:spcBef>
                  <a:spcPts val="0"/>
                </a:spcBef>
                <a:spcAft>
                  <a:spcPts val="0"/>
                </a:spcAft>
                <a:buNone/>
              </a:pPr>
              <a:r>
                <a:rPr lang="en-GB" sz="1100" dirty="0">
                  <a:solidFill>
                    <a:schemeClr val="dk1"/>
                  </a:solidFill>
                  <a:latin typeface="Calibri"/>
                  <a:ea typeface="Calibri"/>
                  <a:cs typeface="Calibri"/>
                  <a:sym typeface="Calibri"/>
                </a:rPr>
                <a:t>    </a:t>
              </a:r>
              <a:endParaRPr dirty="0"/>
            </a:p>
            <a:p>
              <a:pPr marL="0" marR="0" lvl="0" indent="0" algn="ctr" rtl="0">
                <a:spcBef>
                  <a:spcPts val="0"/>
                </a:spcBef>
                <a:spcAft>
                  <a:spcPts val="0"/>
                </a:spcAft>
                <a:buNone/>
              </a:pPr>
              <a:r>
                <a:rPr lang="en-GB" sz="2400" dirty="0">
                  <a:solidFill>
                    <a:schemeClr val="dk1"/>
                  </a:solidFill>
                  <a:latin typeface="Calibri"/>
                  <a:ea typeface="Calibri"/>
                  <a:cs typeface="Calibri"/>
                  <a:sym typeface="Calibri"/>
                </a:rPr>
                <a:t>Goal</a:t>
              </a:r>
              <a:endParaRPr dirty="0"/>
            </a:p>
          </p:txBody>
        </p:sp>
        <p:sp>
          <p:nvSpPr>
            <p:cNvPr id="48" name="Google Shape;274;p16">
              <a:extLst>
                <a:ext uri="{FF2B5EF4-FFF2-40B4-BE49-F238E27FC236}">
                  <a16:creationId xmlns:a16="http://schemas.microsoft.com/office/drawing/2014/main" id="{CECA3AE2-C7A5-7921-E1DE-73A5F0762A79}"/>
                </a:ext>
              </a:extLst>
            </p:cNvPr>
            <p:cNvSpPr txBox="1"/>
            <p:nvPr/>
          </p:nvSpPr>
          <p:spPr>
            <a:xfrm>
              <a:off x="3614738" y="4959346"/>
              <a:ext cx="1857375" cy="1200329"/>
            </a:xfrm>
            <a:prstGeom prst="rect">
              <a:avLst/>
            </a:prstGeom>
            <a:noFill/>
            <a:ln w="38100" cap="flat" cmpd="sng">
              <a:solidFill>
                <a:srgbClr val="166623"/>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400" dirty="0">
                  <a:solidFill>
                    <a:schemeClr val="dk1"/>
                  </a:solidFill>
                  <a:latin typeface="Calibri"/>
                  <a:ea typeface="Calibri"/>
                  <a:cs typeface="Calibri"/>
                  <a:sym typeface="Calibri"/>
                </a:rPr>
                <a:t>Classes </a:t>
              </a:r>
              <a:endParaRPr dirty="0"/>
            </a:p>
            <a:p>
              <a:pPr marL="0" marR="0" lvl="0" indent="0" algn="ctr" rtl="0">
                <a:spcBef>
                  <a:spcPts val="0"/>
                </a:spcBef>
                <a:spcAft>
                  <a:spcPts val="0"/>
                </a:spcAft>
                <a:buNone/>
              </a:pPr>
              <a:r>
                <a:rPr lang="en-GB" sz="2400" dirty="0">
                  <a:solidFill>
                    <a:schemeClr val="dk1"/>
                  </a:solidFill>
                  <a:latin typeface="Calibri"/>
                  <a:ea typeface="Calibri"/>
                  <a:cs typeface="Calibri"/>
                  <a:sym typeface="Calibri"/>
                </a:rPr>
                <a:t>Functions </a:t>
              </a:r>
              <a:endParaRPr dirty="0"/>
            </a:p>
            <a:p>
              <a:pPr marL="0" marR="0" lvl="0" indent="0" algn="ctr" rtl="0">
                <a:spcBef>
                  <a:spcPts val="0"/>
                </a:spcBef>
                <a:spcAft>
                  <a:spcPts val="0"/>
                </a:spcAft>
                <a:buNone/>
              </a:pPr>
              <a:r>
                <a:rPr lang="en-GB" sz="2400" dirty="0">
                  <a:solidFill>
                    <a:schemeClr val="dk1"/>
                  </a:solidFill>
                  <a:latin typeface="Calibri"/>
                  <a:ea typeface="Calibri"/>
                  <a:cs typeface="Calibri"/>
                  <a:sym typeface="Calibri"/>
                </a:rPr>
                <a:t>Components</a:t>
              </a:r>
              <a:endParaRPr dirty="0"/>
            </a:p>
          </p:txBody>
        </p:sp>
      </p:grpSp>
      <p:grpSp>
        <p:nvGrpSpPr>
          <p:cNvPr id="50" name="Group 49">
            <a:extLst>
              <a:ext uri="{FF2B5EF4-FFF2-40B4-BE49-F238E27FC236}">
                <a16:creationId xmlns:a16="http://schemas.microsoft.com/office/drawing/2014/main" id="{846BFF0C-19AA-7563-409A-8D32EE652FC8}"/>
              </a:ext>
            </a:extLst>
          </p:cNvPr>
          <p:cNvGrpSpPr/>
          <p:nvPr/>
        </p:nvGrpSpPr>
        <p:grpSpPr>
          <a:xfrm>
            <a:off x="5357404" y="1856194"/>
            <a:ext cx="2173803" cy="2480239"/>
            <a:chOff x="5357404" y="2417898"/>
            <a:chExt cx="2173803" cy="2480239"/>
          </a:xfrm>
        </p:grpSpPr>
        <p:pic>
          <p:nvPicPr>
            <p:cNvPr id="42" name="Picture 41" descr="A computer screen shot of a search book&#10;&#10;Description automatically generated">
              <a:extLst>
                <a:ext uri="{FF2B5EF4-FFF2-40B4-BE49-F238E27FC236}">
                  <a16:creationId xmlns:a16="http://schemas.microsoft.com/office/drawing/2014/main" id="{8CA880DB-0CF8-03FB-A3B1-EBF04CCB8FF6}"/>
                </a:ext>
              </a:extLst>
            </p:cNvPr>
            <p:cNvPicPr>
              <a:picLocks noChangeAspect="1"/>
            </p:cNvPicPr>
            <p:nvPr/>
          </p:nvPicPr>
          <p:blipFill>
            <a:blip r:embed="rId4"/>
            <a:stretch>
              <a:fillRect/>
            </a:stretch>
          </p:blipFill>
          <p:spPr>
            <a:xfrm>
              <a:off x="5357404" y="2417898"/>
              <a:ext cx="2173803" cy="2250077"/>
            </a:xfrm>
            <a:prstGeom prst="rect">
              <a:avLst/>
            </a:prstGeom>
          </p:spPr>
        </p:pic>
        <p:sp>
          <p:nvSpPr>
            <p:cNvPr id="49" name="Google Shape;270;p16">
              <a:extLst>
                <a:ext uri="{FF2B5EF4-FFF2-40B4-BE49-F238E27FC236}">
                  <a16:creationId xmlns:a16="http://schemas.microsoft.com/office/drawing/2014/main" id="{0AB6B17E-AF59-1598-C2B1-9DA5FC89B936}"/>
                </a:ext>
              </a:extLst>
            </p:cNvPr>
            <p:cNvSpPr txBox="1"/>
            <p:nvPr/>
          </p:nvSpPr>
          <p:spPr>
            <a:xfrm>
              <a:off x="5501330" y="4436472"/>
              <a:ext cx="18859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dirty="0">
                  <a:solidFill>
                    <a:schemeClr val="dk1"/>
                  </a:solidFill>
                  <a:latin typeface="Calibri"/>
                  <a:ea typeface="Calibri"/>
                  <a:cs typeface="Calibri"/>
                  <a:sym typeface="Calibri"/>
                </a:rPr>
                <a:t>Components</a:t>
              </a:r>
              <a:endParaRPr dirty="0"/>
            </a:p>
          </p:txBody>
        </p:sp>
      </p:grpSp>
      <p:sp>
        <p:nvSpPr>
          <p:cNvPr id="2" name="TextBox 1">
            <a:extLst>
              <a:ext uri="{FF2B5EF4-FFF2-40B4-BE49-F238E27FC236}">
                <a16:creationId xmlns:a16="http://schemas.microsoft.com/office/drawing/2014/main" id="{9FCCA799-699B-0052-A35A-9E98FC258F46}"/>
              </a:ext>
            </a:extLst>
          </p:cNvPr>
          <p:cNvSpPr txBox="1"/>
          <p:nvPr/>
        </p:nvSpPr>
        <p:spPr>
          <a:xfrm>
            <a:off x="7798862" y="4563891"/>
            <a:ext cx="2782566" cy="1754326"/>
          </a:xfrm>
          <a:prstGeom prst="rect">
            <a:avLst/>
          </a:prstGeom>
          <a:noFill/>
          <a:ln w="28575">
            <a:solidFill>
              <a:srgbClr val="006600"/>
            </a:solidFill>
          </a:ln>
        </p:spPr>
        <p:txBody>
          <a:bodyPr wrap="square" rtlCol="0">
            <a:spAutoFit/>
          </a:bodyPr>
          <a:lstStyle/>
          <a:p>
            <a:r>
              <a:rPr lang="en-BE" dirty="0"/>
              <a:t>Library Software Classes</a:t>
            </a:r>
          </a:p>
          <a:p>
            <a:pPr marL="342900" indent="-342900">
              <a:buFont typeface="+mj-lt"/>
              <a:buAutoNum type="arabicPeriod"/>
            </a:pPr>
            <a:r>
              <a:rPr lang="en-BE" dirty="0"/>
              <a:t>Member</a:t>
            </a:r>
          </a:p>
          <a:p>
            <a:pPr marL="342900" indent="-342900">
              <a:buFont typeface="+mj-lt"/>
              <a:buAutoNum type="arabicPeriod"/>
            </a:pPr>
            <a:r>
              <a:rPr lang="en-BE" dirty="0"/>
              <a:t>Book</a:t>
            </a:r>
          </a:p>
          <a:p>
            <a:pPr marL="342900" indent="-342900">
              <a:buFont typeface="+mj-lt"/>
              <a:buAutoNum type="arabicPeriod"/>
            </a:pPr>
            <a:r>
              <a:rPr lang="en-BE" dirty="0"/>
              <a:t>Library</a:t>
            </a:r>
          </a:p>
          <a:p>
            <a:pPr marL="342900" indent="-342900">
              <a:buFont typeface="+mj-lt"/>
              <a:buAutoNum type="arabicPeriod"/>
            </a:pPr>
            <a:r>
              <a:rPr lang="en-BE" dirty="0"/>
              <a:t>Catalog</a:t>
            </a:r>
          </a:p>
          <a:p>
            <a:pPr marL="342900" indent="-342900">
              <a:buFont typeface="+mj-lt"/>
              <a:buAutoNum type="arabicPeriod"/>
            </a:pPr>
            <a:r>
              <a:rPr lang="en-BE" dirty="0"/>
              <a:t>….</a:t>
            </a:r>
          </a:p>
        </p:txBody>
      </p:sp>
    </p:spTree>
    <p:extLst>
      <p:ext uri="{BB962C8B-B14F-4D97-AF65-F5344CB8AC3E}">
        <p14:creationId xmlns:p14="http://schemas.microsoft.com/office/powerpoint/2010/main" val="201196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dissolve">
                                      <p:cBhvr>
                                        <p:cTn id="12" dur="500"/>
                                        <p:tgtEl>
                                          <p:spTgt spid="4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A8CD63-A99C-43B2-76B7-74690AB999C0}"/>
              </a:ext>
            </a:extLst>
          </p:cNvPr>
          <p:cNvSpPr>
            <a:spLocks noGrp="1"/>
          </p:cNvSpPr>
          <p:nvPr>
            <p:ph type="title"/>
          </p:nvPr>
        </p:nvSpPr>
        <p:spPr>
          <a:xfrm>
            <a:off x="838200" y="298864"/>
            <a:ext cx="10515600" cy="907084"/>
          </a:xfrm>
        </p:spPr>
        <p:txBody>
          <a:bodyPr>
            <a:normAutofit/>
          </a:bodyPr>
          <a:lstStyle/>
          <a:p>
            <a:r>
              <a:rPr lang="en-GB" sz="3600" dirty="0"/>
              <a:t>Software Design -  Assigning Responsibilities to Classes</a:t>
            </a:r>
            <a:endParaRPr lang="en-BE" sz="3600" dirty="0"/>
          </a:p>
        </p:txBody>
      </p:sp>
      <p:pic>
        <p:nvPicPr>
          <p:cNvPr id="13314" name="Picture 2" descr="Fig. 7.1">
            <a:extLst>
              <a:ext uri="{FF2B5EF4-FFF2-40B4-BE49-F238E27FC236}">
                <a16:creationId xmlns:a16="http://schemas.microsoft.com/office/drawing/2014/main" id="{B3566DBB-96BF-7687-DC76-37FE449AAB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2594" y="3318233"/>
            <a:ext cx="6908800" cy="3098800"/>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1A2D299B-99B7-2EC1-BAEE-E0571E5F05FE}"/>
              </a:ext>
            </a:extLst>
          </p:cNvPr>
          <p:cNvSpPr txBox="1"/>
          <p:nvPr/>
        </p:nvSpPr>
        <p:spPr>
          <a:xfrm>
            <a:off x="2432594" y="2841190"/>
            <a:ext cx="7024915" cy="461665"/>
          </a:xfrm>
          <a:prstGeom prst="rect">
            <a:avLst/>
          </a:prstGeom>
          <a:noFill/>
        </p:spPr>
        <p:txBody>
          <a:bodyPr wrap="square">
            <a:spAutoFit/>
          </a:bodyPr>
          <a:lstStyle/>
          <a:p>
            <a:r>
              <a:rPr lang="en-GB" sz="2400" b="0" i="0" dirty="0">
                <a:solidFill>
                  <a:srgbClr val="333333"/>
                </a:solidFill>
                <a:effectLst/>
                <a:latin typeface="Georgia" panose="02040502050405020303" pitchFamily="18" charset="0"/>
              </a:rPr>
              <a:t>Sequence diagram for registering a new member</a:t>
            </a:r>
            <a:endParaRPr lang="en-BE" sz="2400" dirty="0"/>
          </a:p>
        </p:txBody>
      </p:sp>
      <p:cxnSp>
        <p:nvCxnSpPr>
          <p:cNvPr id="54" name="Straight Arrow Connector 53">
            <a:extLst>
              <a:ext uri="{FF2B5EF4-FFF2-40B4-BE49-F238E27FC236}">
                <a16:creationId xmlns:a16="http://schemas.microsoft.com/office/drawing/2014/main" id="{9D4F1AE3-9345-76AF-71E5-496297182337}"/>
              </a:ext>
            </a:extLst>
          </p:cNvPr>
          <p:cNvCxnSpPr/>
          <p:nvPr/>
        </p:nvCxnSpPr>
        <p:spPr>
          <a:xfrm>
            <a:off x="2834640" y="3318233"/>
            <a:ext cx="365760" cy="66112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B61A77D-9145-2726-5FE5-16476F069957}"/>
              </a:ext>
            </a:extLst>
          </p:cNvPr>
          <p:cNvCxnSpPr/>
          <p:nvPr/>
        </p:nvCxnSpPr>
        <p:spPr>
          <a:xfrm>
            <a:off x="2704011" y="3608909"/>
            <a:ext cx="365760" cy="66112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E29479AA-1CC1-5939-BD1D-2735A0C4F60C}"/>
              </a:ext>
            </a:extLst>
          </p:cNvPr>
          <p:cNvCxnSpPr>
            <a:cxnSpLocks/>
          </p:cNvCxnSpPr>
          <p:nvPr/>
        </p:nvCxnSpPr>
        <p:spPr>
          <a:xfrm flipV="1">
            <a:off x="3069771" y="4641502"/>
            <a:ext cx="555172" cy="556693"/>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8A3F822-0C1D-B36C-99ED-A1C540F03AD5}"/>
              </a:ext>
            </a:extLst>
          </p:cNvPr>
          <p:cNvCxnSpPr>
            <a:cxnSpLocks/>
          </p:cNvCxnSpPr>
          <p:nvPr/>
        </p:nvCxnSpPr>
        <p:spPr>
          <a:xfrm>
            <a:off x="5238206" y="3648796"/>
            <a:ext cx="185058" cy="77799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312" name="Straight Arrow Connector 13311">
            <a:extLst>
              <a:ext uri="{FF2B5EF4-FFF2-40B4-BE49-F238E27FC236}">
                <a16:creationId xmlns:a16="http://schemas.microsoft.com/office/drawing/2014/main" id="{3E970B9D-9EEC-1B82-0A0A-33116603F675}"/>
              </a:ext>
            </a:extLst>
          </p:cNvPr>
          <p:cNvCxnSpPr>
            <a:cxnSpLocks/>
          </p:cNvCxnSpPr>
          <p:nvPr/>
        </p:nvCxnSpPr>
        <p:spPr>
          <a:xfrm>
            <a:off x="7354751" y="3841921"/>
            <a:ext cx="212637" cy="66000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 name="Straight Arrow Connector 1">
            <a:extLst>
              <a:ext uri="{FF2B5EF4-FFF2-40B4-BE49-F238E27FC236}">
                <a16:creationId xmlns:a16="http://schemas.microsoft.com/office/drawing/2014/main" id="{1D3AC31B-4FD6-3D25-6C39-3870E33AA74F}"/>
              </a:ext>
            </a:extLst>
          </p:cNvPr>
          <p:cNvCxnSpPr>
            <a:cxnSpLocks/>
          </p:cNvCxnSpPr>
          <p:nvPr/>
        </p:nvCxnSpPr>
        <p:spPr>
          <a:xfrm flipV="1">
            <a:off x="7461069" y="5427159"/>
            <a:ext cx="238444" cy="59634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72D768C-8194-0E35-9DC9-722136222038}"/>
              </a:ext>
            </a:extLst>
          </p:cNvPr>
          <p:cNvSpPr txBox="1"/>
          <p:nvPr/>
        </p:nvSpPr>
        <p:spPr>
          <a:xfrm>
            <a:off x="1727597" y="1384168"/>
            <a:ext cx="8936832" cy="1323439"/>
          </a:xfrm>
          <a:prstGeom prst="rect">
            <a:avLst/>
          </a:prstGeom>
          <a:noFill/>
          <a:ln w="28575">
            <a:solidFill>
              <a:srgbClr val="006600"/>
            </a:solidFill>
          </a:ln>
        </p:spPr>
        <p:txBody>
          <a:bodyPr wrap="square">
            <a:spAutoFit/>
          </a:bodyPr>
          <a:lstStyle/>
          <a:p>
            <a:pPr algn="just"/>
            <a:r>
              <a:rPr lang="en-GB" sz="2000" b="0" i="0" dirty="0">
                <a:solidFill>
                  <a:srgbClr val="333333"/>
                </a:solidFill>
                <a:effectLst/>
                <a:latin typeface="-apple-system"/>
              </a:rPr>
              <a:t>Having decided on an adequate set of software classes, our next task is to assign responsibilities. The next step is, therefore, to spell out the details of how the system meets its responsibilities. Sequence Diagrams are a great UML tool for describing responsibilities of classes.</a:t>
            </a:r>
          </a:p>
        </p:txBody>
      </p:sp>
      <p:grpSp>
        <p:nvGrpSpPr>
          <p:cNvPr id="9" name="Group 8">
            <a:extLst>
              <a:ext uri="{FF2B5EF4-FFF2-40B4-BE49-F238E27FC236}">
                <a16:creationId xmlns:a16="http://schemas.microsoft.com/office/drawing/2014/main" id="{25E248D7-9EDE-39D2-2B89-AED84F9610E3}"/>
              </a:ext>
            </a:extLst>
          </p:cNvPr>
          <p:cNvGrpSpPr/>
          <p:nvPr/>
        </p:nvGrpSpPr>
        <p:grpSpPr>
          <a:xfrm>
            <a:off x="696688" y="3941936"/>
            <a:ext cx="889000" cy="1794858"/>
            <a:chOff x="696688" y="3941936"/>
            <a:chExt cx="889000" cy="1794858"/>
          </a:xfrm>
        </p:grpSpPr>
        <p:pic>
          <p:nvPicPr>
            <p:cNvPr id="1028" name="Picture 4" descr="Transfer Arrows Vector Art, Icons, and Graphics for Free Download">
              <a:extLst>
                <a:ext uri="{FF2B5EF4-FFF2-40B4-BE49-F238E27FC236}">
                  <a16:creationId xmlns:a16="http://schemas.microsoft.com/office/drawing/2014/main" id="{21DFFB47-108C-C626-00E1-CDAF5242C9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809" t="17656" r="11718" b="18413"/>
            <a:stretch/>
          </p:blipFill>
          <p:spPr bwMode="auto">
            <a:xfrm rot="16200000">
              <a:off x="832657" y="4443494"/>
              <a:ext cx="545459" cy="2429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1C7629F-4B5D-61B0-EB56-7F9ECBE55B78}"/>
                </a:ext>
              </a:extLst>
            </p:cNvPr>
            <p:cNvPicPr>
              <a:picLocks noChangeAspect="1"/>
            </p:cNvPicPr>
            <p:nvPr/>
          </p:nvPicPr>
          <p:blipFill>
            <a:blip r:embed="rId5"/>
            <a:stretch>
              <a:fillRect/>
            </a:stretch>
          </p:blipFill>
          <p:spPr>
            <a:xfrm>
              <a:off x="696688" y="3941936"/>
              <a:ext cx="889000" cy="292100"/>
            </a:xfrm>
            <a:prstGeom prst="rect">
              <a:avLst/>
            </a:prstGeom>
          </p:spPr>
        </p:pic>
        <p:pic>
          <p:nvPicPr>
            <p:cNvPr id="8" name="Picture 7" descr="A black cross with a white background&#10;&#10;Description automatically generated">
              <a:extLst>
                <a:ext uri="{FF2B5EF4-FFF2-40B4-BE49-F238E27FC236}">
                  <a16:creationId xmlns:a16="http://schemas.microsoft.com/office/drawing/2014/main" id="{57F26E31-77F1-16AD-213C-76910116D127}"/>
                </a:ext>
              </a:extLst>
            </p:cNvPr>
            <p:cNvPicPr>
              <a:picLocks noChangeAspect="1"/>
            </p:cNvPicPr>
            <p:nvPr/>
          </p:nvPicPr>
          <p:blipFill>
            <a:blip r:embed="rId6"/>
            <a:stretch>
              <a:fillRect/>
            </a:stretch>
          </p:blipFill>
          <p:spPr>
            <a:xfrm>
              <a:off x="965678" y="4947001"/>
              <a:ext cx="351019" cy="789793"/>
            </a:xfrm>
            <a:prstGeom prst="rect">
              <a:avLst/>
            </a:prstGeom>
          </p:spPr>
        </p:pic>
      </p:grpSp>
      <p:cxnSp>
        <p:nvCxnSpPr>
          <p:cNvPr id="10" name="Straight Arrow Connector 9">
            <a:extLst>
              <a:ext uri="{FF2B5EF4-FFF2-40B4-BE49-F238E27FC236}">
                <a16:creationId xmlns:a16="http://schemas.microsoft.com/office/drawing/2014/main" id="{BEEFDBAF-1DDE-B89D-94C0-DE326F887A94}"/>
              </a:ext>
            </a:extLst>
          </p:cNvPr>
          <p:cNvCxnSpPr>
            <a:cxnSpLocks/>
          </p:cNvCxnSpPr>
          <p:nvPr/>
        </p:nvCxnSpPr>
        <p:spPr>
          <a:xfrm flipV="1">
            <a:off x="3228135" y="5925116"/>
            <a:ext cx="238444" cy="59634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84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dissolve">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54"/>
                                        </p:tgtEl>
                                      </p:cBhvr>
                                    </p:animEffect>
                                    <p:set>
                                      <p:cBhvr>
                                        <p:cTn id="22" dur="1" fill="hold">
                                          <p:stCondLst>
                                            <p:cond delay="499"/>
                                          </p:stCondLst>
                                        </p:cTn>
                                        <p:tgtEl>
                                          <p:spTgt spid="54"/>
                                        </p:tgtEl>
                                        <p:attrNameLst>
                                          <p:attrName>style.visibility</p:attrName>
                                        </p:attrNameLst>
                                      </p:cBhvr>
                                      <p:to>
                                        <p:strVal val="hidden"/>
                                      </p:to>
                                    </p:set>
                                  </p:childTnLst>
                                </p:cTn>
                              </p:par>
                              <p:par>
                                <p:cTn id="23" presetID="9" presetClass="entr" presetSubtype="0"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dissolve">
                                      <p:cBhvr>
                                        <p:cTn id="25" dur="500"/>
                                        <p:tgtEl>
                                          <p:spTgt spid="57"/>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xit" presetSubtype="0" fill="hold" nodeType="clickEffect">
                                  <p:stCondLst>
                                    <p:cond delay="0"/>
                                  </p:stCondLst>
                                  <p:childTnLst>
                                    <p:animEffect transition="out" filter="dissolve">
                                      <p:cBhvr>
                                        <p:cTn id="29" dur="500"/>
                                        <p:tgtEl>
                                          <p:spTgt spid="57"/>
                                        </p:tgtEl>
                                      </p:cBhvr>
                                    </p:animEffect>
                                    <p:set>
                                      <p:cBhvr>
                                        <p:cTn id="30" dur="1" fill="hold">
                                          <p:stCondLst>
                                            <p:cond delay="499"/>
                                          </p:stCondLst>
                                        </p:cTn>
                                        <p:tgtEl>
                                          <p:spTgt spid="57"/>
                                        </p:tgtEl>
                                        <p:attrNameLst>
                                          <p:attrName>style.visibility</p:attrName>
                                        </p:attrNameLst>
                                      </p:cBhvr>
                                      <p:to>
                                        <p:strVal val="hidden"/>
                                      </p:to>
                                    </p:set>
                                  </p:childTnLst>
                                </p:cTn>
                              </p:par>
                              <p:par>
                                <p:cTn id="31" presetID="9" presetClass="entr" presetSubtype="0" fill="hold"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dissolve">
                                      <p:cBhvr>
                                        <p:cTn id="33" dur="500"/>
                                        <p:tgtEl>
                                          <p:spTgt spid="58"/>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xit" presetSubtype="0" fill="hold" nodeType="clickEffect">
                                  <p:stCondLst>
                                    <p:cond delay="0"/>
                                  </p:stCondLst>
                                  <p:childTnLst>
                                    <p:animEffect transition="out" filter="dissolve">
                                      <p:cBhvr>
                                        <p:cTn id="37" dur="500"/>
                                        <p:tgtEl>
                                          <p:spTgt spid="58"/>
                                        </p:tgtEl>
                                      </p:cBhvr>
                                    </p:animEffect>
                                    <p:set>
                                      <p:cBhvr>
                                        <p:cTn id="38" dur="1" fill="hold">
                                          <p:stCondLst>
                                            <p:cond delay="499"/>
                                          </p:stCondLst>
                                        </p:cTn>
                                        <p:tgtEl>
                                          <p:spTgt spid="58"/>
                                        </p:tgtEl>
                                        <p:attrNameLst>
                                          <p:attrName>style.visibility</p:attrName>
                                        </p:attrNameLst>
                                      </p:cBhvr>
                                      <p:to>
                                        <p:strVal val="hidden"/>
                                      </p:to>
                                    </p:set>
                                  </p:childTnLst>
                                </p:cTn>
                              </p:par>
                              <p:par>
                                <p:cTn id="39" presetID="9" presetClass="entr" presetSubtype="0" fill="hold" nodeType="withEffect">
                                  <p:stCondLst>
                                    <p:cond delay="0"/>
                                  </p:stCondLst>
                                  <p:childTnLst>
                                    <p:set>
                                      <p:cBhvr>
                                        <p:cTn id="40" dur="1" fill="hold">
                                          <p:stCondLst>
                                            <p:cond delay="0"/>
                                          </p:stCondLst>
                                        </p:cTn>
                                        <p:tgtEl>
                                          <p:spTgt spid="61"/>
                                        </p:tgtEl>
                                        <p:attrNameLst>
                                          <p:attrName>style.visibility</p:attrName>
                                        </p:attrNameLst>
                                      </p:cBhvr>
                                      <p:to>
                                        <p:strVal val="visible"/>
                                      </p:to>
                                    </p:set>
                                    <p:animEffect transition="in" filter="dissolve">
                                      <p:cBhvr>
                                        <p:cTn id="41" dur="500"/>
                                        <p:tgtEl>
                                          <p:spTgt spid="61"/>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xit" presetSubtype="0" fill="hold" nodeType="clickEffect">
                                  <p:stCondLst>
                                    <p:cond delay="0"/>
                                  </p:stCondLst>
                                  <p:childTnLst>
                                    <p:animEffect transition="out" filter="dissolve">
                                      <p:cBhvr>
                                        <p:cTn id="45" dur="500"/>
                                        <p:tgtEl>
                                          <p:spTgt spid="61"/>
                                        </p:tgtEl>
                                      </p:cBhvr>
                                    </p:animEffect>
                                    <p:set>
                                      <p:cBhvr>
                                        <p:cTn id="46" dur="1" fill="hold">
                                          <p:stCondLst>
                                            <p:cond delay="499"/>
                                          </p:stCondLst>
                                        </p:cTn>
                                        <p:tgtEl>
                                          <p:spTgt spid="61"/>
                                        </p:tgtEl>
                                        <p:attrNameLst>
                                          <p:attrName>style.visibility</p:attrName>
                                        </p:attrNameLst>
                                      </p:cBhvr>
                                      <p:to>
                                        <p:strVal val="hidden"/>
                                      </p:to>
                                    </p:set>
                                  </p:childTnLst>
                                </p:cTn>
                              </p:par>
                              <p:par>
                                <p:cTn id="47" presetID="9" presetClass="entr" presetSubtype="0" fill="hold" nodeType="withEffect">
                                  <p:stCondLst>
                                    <p:cond delay="0"/>
                                  </p:stCondLst>
                                  <p:childTnLst>
                                    <p:set>
                                      <p:cBhvr>
                                        <p:cTn id="48" dur="1" fill="hold">
                                          <p:stCondLst>
                                            <p:cond delay="0"/>
                                          </p:stCondLst>
                                        </p:cTn>
                                        <p:tgtEl>
                                          <p:spTgt spid="13312"/>
                                        </p:tgtEl>
                                        <p:attrNameLst>
                                          <p:attrName>style.visibility</p:attrName>
                                        </p:attrNameLst>
                                      </p:cBhvr>
                                      <p:to>
                                        <p:strVal val="visible"/>
                                      </p:to>
                                    </p:set>
                                    <p:animEffect transition="in" filter="dissolve">
                                      <p:cBhvr>
                                        <p:cTn id="49" dur="500"/>
                                        <p:tgtEl>
                                          <p:spTgt spid="13312"/>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xit" presetSubtype="0" fill="hold" nodeType="clickEffect">
                                  <p:stCondLst>
                                    <p:cond delay="0"/>
                                  </p:stCondLst>
                                  <p:childTnLst>
                                    <p:animEffect transition="out" filter="dissolve">
                                      <p:cBhvr>
                                        <p:cTn id="53" dur="500"/>
                                        <p:tgtEl>
                                          <p:spTgt spid="13312"/>
                                        </p:tgtEl>
                                      </p:cBhvr>
                                    </p:animEffect>
                                    <p:set>
                                      <p:cBhvr>
                                        <p:cTn id="54" dur="1" fill="hold">
                                          <p:stCondLst>
                                            <p:cond delay="499"/>
                                          </p:stCondLst>
                                        </p:cTn>
                                        <p:tgtEl>
                                          <p:spTgt spid="13312"/>
                                        </p:tgtEl>
                                        <p:attrNameLst>
                                          <p:attrName>style.visibility</p:attrName>
                                        </p:attrNameLst>
                                      </p:cBhvr>
                                      <p:to>
                                        <p:strVal val="hidden"/>
                                      </p:to>
                                    </p:set>
                                  </p:childTnLst>
                                </p:cTn>
                              </p:par>
                              <p:par>
                                <p:cTn id="55" presetID="9" presetClass="entr" presetSubtype="0" fill="hold" nodeType="with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dissolve">
                                      <p:cBhvr>
                                        <p:cTn id="57" dur="500"/>
                                        <p:tgtEl>
                                          <p:spTgt spid="2"/>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xit" presetSubtype="0" fill="hold" nodeType="clickEffect">
                                  <p:stCondLst>
                                    <p:cond delay="0"/>
                                  </p:stCondLst>
                                  <p:childTnLst>
                                    <p:animEffect transition="out" filter="dissolve">
                                      <p:cBhvr>
                                        <p:cTn id="61" dur="500"/>
                                        <p:tgtEl>
                                          <p:spTgt spid="2"/>
                                        </p:tgtEl>
                                      </p:cBhvr>
                                    </p:animEffect>
                                    <p:set>
                                      <p:cBhvr>
                                        <p:cTn id="62" dur="1" fill="hold">
                                          <p:stCondLst>
                                            <p:cond delay="499"/>
                                          </p:stCondLst>
                                        </p:cTn>
                                        <p:tgtEl>
                                          <p:spTgt spid="2"/>
                                        </p:tgtEl>
                                        <p:attrNameLst>
                                          <p:attrName>style.visibility</p:attrName>
                                        </p:attrNameLst>
                                      </p:cBhvr>
                                      <p:to>
                                        <p:strVal val="hidden"/>
                                      </p:to>
                                    </p:set>
                                  </p:childTnLst>
                                </p:cTn>
                              </p:par>
                              <p:par>
                                <p:cTn id="63" presetID="9" presetClass="entr" presetSubtype="0" fill="hold"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dissolve">
                                      <p:cBhvr>
                                        <p:cTn id="65" dur="500"/>
                                        <p:tgtEl>
                                          <p:spTgt spid="10"/>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xit" presetSubtype="0" fill="hold" nodeType="clickEffect">
                                  <p:stCondLst>
                                    <p:cond delay="0"/>
                                  </p:stCondLst>
                                  <p:childTnLst>
                                    <p:animEffect transition="out" filter="dissolve">
                                      <p:cBhvr>
                                        <p:cTn id="69" dur="500"/>
                                        <p:tgtEl>
                                          <p:spTgt spid="10"/>
                                        </p:tgtEl>
                                      </p:cBhvr>
                                    </p:animEffect>
                                    <p:set>
                                      <p:cBhvr>
                                        <p:cTn id="70"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A8CD63-A99C-43B2-76B7-74690AB999C0}"/>
              </a:ext>
            </a:extLst>
          </p:cNvPr>
          <p:cNvSpPr>
            <a:spLocks noGrp="1"/>
          </p:cNvSpPr>
          <p:nvPr>
            <p:ph type="title"/>
          </p:nvPr>
        </p:nvSpPr>
        <p:spPr>
          <a:xfrm>
            <a:off x="838200" y="298864"/>
            <a:ext cx="10515600" cy="907084"/>
          </a:xfrm>
        </p:spPr>
        <p:txBody>
          <a:bodyPr>
            <a:normAutofit/>
          </a:bodyPr>
          <a:lstStyle/>
          <a:p>
            <a:r>
              <a:rPr lang="en-GB" sz="3600" dirty="0"/>
              <a:t>Software Design -  Assigning Responsibilities to Classes</a:t>
            </a:r>
            <a:endParaRPr lang="en-BE" sz="3600" dirty="0"/>
          </a:p>
        </p:txBody>
      </p:sp>
      <p:sp>
        <p:nvSpPr>
          <p:cNvPr id="52" name="TextBox 51">
            <a:extLst>
              <a:ext uri="{FF2B5EF4-FFF2-40B4-BE49-F238E27FC236}">
                <a16:creationId xmlns:a16="http://schemas.microsoft.com/office/drawing/2014/main" id="{1A2D299B-99B7-2EC1-BAEE-E0571E5F05FE}"/>
              </a:ext>
            </a:extLst>
          </p:cNvPr>
          <p:cNvSpPr txBox="1"/>
          <p:nvPr/>
        </p:nvSpPr>
        <p:spPr>
          <a:xfrm>
            <a:off x="2787016" y="1368490"/>
            <a:ext cx="6100354" cy="461665"/>
          </a:xfrm>
          <a:prstGeom prst="rect">
            <a:avLst/>
          </a:prstGeom>
          <a:noFill/>
        </p:spPr>
        <p:txBody>
          <a:bodyPr wrap="square">
            <a:spAutoFit/>
          </a:bodyPr>
          <a:lstStyle/>
          <a:p>
            <a:r>
              <a:rPr lang="en-GB" sz="2400" b="0" i="0" dirty="0">
                <a:solidFill>
                  <a:srgbClr val="333333"/>
                </a:solidFill>
                <a:effectLst/>
                <a:latin typeface="Georgia" panose="02040502050405020303" pitchFamily="18" charset="0"/>
              </a:rPr>
              <a:t>Sequence diagram for adding books</a:t>
            </a:r>
            <a:endParaRPr lang="en-BE" sz="2400" dirty="0"/>
          </a:p>
        </p:txBody>
      </p:sp>
      <p:pic>
        <p:nvPicPr>
          <p:cNvPr id="16386" name="Picture 2" descr="Fig. 7.2">
            <a:extLst>
              <a:ext uri="{FF2B5EF4-FFF2-40B4-BE49-F238E27FC236}">
                <a16:creationId xmlns:a16="http://schemas.microsoft.com/office/drawing/2014/main" id="{97984E17-D5E8-6265-0EC7-9BB7A08B4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4153" y="1830155"/>
            <a:ext cx="8022668" cy="38196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E78E3BF-431A-6419-218F-1DBE4876F4D4}"/>
              </a:ext>
            </a:extLst>
          </p:cNvPr>
          <p:cNvSpPr txBox="1"/>
          <p:nvPr/>
        </p:nvSpPr>
        <p:spPr>
          <a:xfrm>
            <a:off x="1262357" y="5766146"/>
            <a:ext cx="9667285" cy="969496"/>
          </a:xfrm>
          <a:prstGeom prst="rect">
            <a:avLst/>
          </a:prstGeom>
          <a:noFill/>
          <a:ln w="28575">
            <a:solidFill>
              <a:srgbClr val="006600"/>
            </a:solidFill>
          </a:ln>
        </p:spPr>
        <p:txBody>
          <a:bodyPr wrap="square">
            <a:spAutoFit/>
          </a:bodyPr>
          <a:lstStyle/>
          <a:p>
            <a:pPr marL="342900" indent="-342900">
              <a:buFont typeface="Arial" panose="020B0604020202020204" pitchFamily="34" charset="0"/>
              <a:buChar char="•"/>
            </a:pPr>
            <a:r>
              <a:rPr lang="en-GB" sz="1900" b="0" i="0" dirty="0">
                <a:solidFill>
                  <a:srgbClr val="333333"/>
                </a:solidFill>
                <a:effectLst/>
                <a:latin typeface="-apple-system"/>
              </a:rPr>
              <a:t>In this case, when the request is made by the actor, the system enters a loop. </a:t>
            </a:r>
          </a:p>
          <a:p>
            <a:pPr marL="342900" indent="-342900">
              <a:buFont typeface="Arial" panose="020B0604020202020204" pitchFamily="34" charset="0"/>
              <a:buChar char="•"/>
            </a:pPr>
            <a:r>
              <a:rPr lang="en-GB" sz="1900" b="0" i="0" dirty="0">
                <a:solidFill>
                  <a:srgbClr val="333333"/>
                </a:solidFill>
                <a:effectLst/>
                <a:latin typeface="-apple-system"/>
              </a:rPr>
              <a:t>Since the loop involves interacting repeatedly with the actor, the loop control mechanism is in the UI itself.</a:t>
            </a:r>
          </a:p>
        </p:txBody>
      </p:sp>
    </p:spTree>
    <p:extLst>
      <p:ext uri="{BB962C8B-B14F-4D97-AF65-F5344CB8AC3E}">
        <p14:creationId xmlns:p14="http://schemas.microsoft.com/office/powerpoint/2010/main" val="1896028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F7A1-1360-13E5-7A15-5F65E62E8D84}"/>
              </a:ext>
            </a:extLst>
          </p:cNvPr>
          <p:cNvSpPr>
            <a:spLocks noGrp="1"/>
          </p:cNvSpPr>
          <p:nvPr>
            <p:ph type="title"/>
          </p:nvPr>
        </p:nvSpPr>
        <p:spPr>
          <a:xfrm>
            <a:off x="838200" y="365125"/>
            <a:ext cx="10515600" cy="849721"/>
          </a:xfrm>
        </p:spPr>
        <p:txBody>
          <a:bodyPr>
            <a:normAutofit fontScale="90000"/>
          </a:bodyPr>
          <a:lstStyle/>
          <a:p>
            <a:r>
              <a:rPr lang="en-GB" b="0" i="0" dirty="0">
                <a:solidFill>
                  <a:srgbClr val="222222"/>
                </a:solidFill>
                <a:effectLst/>
                <a:latin typeface="-apple-system"/>
              </a:rPr>
              <a:t>Class Diagrams – Relationships between classes</a:t>
            </a:r>
            <a:endParaRPr lang="en-BE" dirty="0"/>
          </a:p>
        </p:txBody>
      </p:sp>
      <p:pic>
        <p:nvPicPr>
          <p:cNvPr id="17410" name="Picture 2" descr="Fig. 7.11">
            <a:extLst>
              <a:ext uri="{FF2B5EF4-FFF2-40B4-BE49-F238E27FC236}">
                <a16:creationId xmlns:a16="http://schemas.microsoft.com/office/drawing/2014/main" id="{536740BA-99B1-389D-D2F2-C8DE969A9B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2236" y="1480639"/>
            <a:ext cx="6423340" cy="36957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2FAB842-FB75-5F05-8F2F-BF065FCC7E9F}"/>
              </a:ext>
            </a:extLst>
          </p:cNvPr>
          <p:cNvSpPr txBox="1"/>
          <p:nvPr/>
        </p:nvSpPr>
        <p:spPr>
          <a:xfrm>
            <a:off x="274322" y="2136338"/>
            <a:ext cx="2588148" cy="2585323"/>
          </a:xfrm>
          <a:prstGeom prst="rect">
            <a:avLst/>
          </a:prstGeom>
          <a:noFill/>
          <a:ln w="28575">
            <a:solidFill>
              <a:srgbClr val="009051"/>
            </a:solidFill>
          </a:ln>
        </p:spPr>
        <p:txBody>
          <a:bodyPr wrap="square" rtlCol="0">
            <a:spAutoFit/>
          </a:bodyPr>
          <a:lstStyle/>
          <a:p>
            <a:r>
              <a:rPr lang="en-BE" dirty="0"/>
              <a:t>Library Software Classes</a:t>
            </a:r>
          </a:p>
          <a:p>
            <a:pPr marL="342900" indent="-342900">
              <a:buFont typeface="+mj-lt"/>
              <a:buAutoNum type="arabicPeriod"/>
            </a:pPr>
            <a:r>
              <a:rPr lang="en-BE" dirty="0"/>
              <a:t>Library</a:t>
            </a:r>
          </a:p>
          <a:p>
            <a:pPr marL="342900" indent="-342900">
              <a:buFont typeface="+mj-lt"/>
              <a:buAutoNum type="arabicPeriod"/>
            </a:pPr>
            <a:r>
              <a:rPr lang="en-BE" dirty="0"/>
              <a:t>MemberList</a:t>
            </a:r>
          </a:p>
          <a:p>
            <a:pPr marL="342900" indent="-342900">
              <a:buFont typeface="+mj-lt"/>
              <a:buAutoNum type="arabicPeriod"/>
            </a:pPr>
            <a:r>
              <a:rPr lang="en-BE" dirty="0"/>
              <a:t>Catalog</a:t>
            </a:r>
          </a:p>
          <a:p>
            <a:pPr marL="342900" indent="-342900">
              <a:buFont typeface="+mj-lt"/>
              <a:buAutoNum type="arabicPeriod"/>
            </a:pPr>
            <a:r>
              <a:rPr lang="en-BE" dirty="0"/>
              <a:t>Member</a:t>
            </a:r>
          </a:p>
          <a:p>
            <a:pPr marL="342900" indent="-342900">
              <a:buFont typeface="+mj-lt"/>
              <a:buAutoNum type="arabicPeriod"/>
            </a:pPr>
            <a:r>
              <a:rPr lang="en-BE" dirty="0"/>
              <a:t>Book</a:t>
            </a:r>
          </a:p>
          <a:p>
            <a:pPr marL="342900" indent="-342900">
              <a:buFont typeface="+mj-lt"/>
              <a:buAutoNum type="arabicPeriod"/>
            </a:pPr>
            <a:r>
              <a:rPr lang="en-BE" dirty="0"/>
              <a:t>Holds</a:t>
            </a:r>
          </a:p>
          <a:p>
            <a:pPr marL="342900" indent="-342900">
              <a:buFont typeface="+mj-lt"/>
              <a:buAutoNum type="arabicPeriod"/>
            </a:pPr>
            <a:r>
              <a:rPr lang="en-BE" dirty="0"/>
              <a:t>Transaction</a:t>
            </a:r>
          </a:p>
          <a:p>
            <a:pPr marL="342900" indent="-342900">
              <a:buFont typeface="+mj-lt"/>
              <a:buAutoNum type="arabicPeriod"/>
            </a:pPr>
            <a:r>
              <a:rPr lang="en-BE" dirty="0"/>
              <a:t>UserInterface</a:t>
            </a:r>
          </a:p>
        </p:txBody>
      </p:sp>
      <p:sp>
        <p:nvSpPr>
          <p:cNvPr id="9" name="TextBox 8">
            <a:extLst>
              <a:ext uri="{FF2B5EF4-FFF2-40B4-BE49-F238E27FC236}">
                <a16:creationId xmlns:a16="http://schemas.microsoft.com/office/drawing/2014/main" id="{5089010B-BA3D-C82E-AEEC-FB6E84AB6551}"/>
              </a:ext>
            </a:extLst>
          </p:cNvPr>
          <p:cNvSpPr txBox="1"/>
          <p:nvPr/>
        </p:nvSpPr>
        <p:spPr>
          <a:xfrm>
            <a:off x="234180" y="5442214"/>
            <a:ext cx="6647633" cy="1200329"/>
          </a:xfrm>
          <a:prstGeom prst="rect">
            <a:avLst/>
          </a:prstGeom>
          <a:noFill/>
          <a:ln w="28575">
            <a:solidFill>
              <a:srgbClr val="006600"/>
            </a:solidFill>
          </a:ln>
        </p:spPr>
        <p:txBody>
          <a:bodyPr wrap="square">
            <a:spAutoFit/>
          </a:bodyPr>
          <a:lstStyle/>
          <a:p>
            <a:pPr marL="285750" indent="-285750">
              <a:buFont typeface="Arial" panose="020B0604020202020204" pitchFamily="34" charset="0"/>
              <a:buChar char="•"/>
            </a:pPr>
            <a:r>
              <a:rPr lang="en-US" dirty="0"/>
              <a:t>Note that </a:t>
            </a:r>
            <a:r>
              <a:rPr lang="en-US" b="1" dirty="0"/>
              <a:t>Hold</a:t>
            </a:r>
            <a:r>
              <a:rPr lang="en-US" dirty="0"/>
              <a:t> is not shown as an association class, but an independent class that connects Member and Book. </a:t>
            </a:r>
          </a:p>
          <a:p>
            <a:pPr marL="285750" indent="-285750">
              <a:buFont typeface="Arial" panose="020B0604020202020204" pitchFamily="34" charset="0"/>
              <a:buChar char="•"/>
            </a:pPr>
            <a:r>
              <a:rPr lang="en-US" dirty="0"/>
              <a:t>The new class </a:t>
            </a:r>
            <a:r>
              <a:rPr lang="en-US" b="1" dirty="0"/>
              <a:t>Transaction</a:t>
            </a:r>
            <a:r>
              <a:rPr lang="en-US" dirty="0"/>
              <a:t> is added to record transactions; this has a dependency on Book since it stores the title of the book.</a:t>
            </a:r>
          </a:p>
        </p:txBody>
      </p:sp>
      <p:pic>
        <p:nvPicPr>
          <p:cNvPr id="4098" name="Picture 2" descr="figure 8">
            <a:extLst>
              <a:ext uri="{FF2B5EF4-FFF2-40B4-BE49-F238E27FC236}">
                <a16:creationId xmlns:a16="http://schemas.microsoft.com/office/drawing/2014/main" id="{D721FA0E-32C9-2509-173F-9BB59077F9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8490" y="5436779"/>
            <a:ext cx="2981748" cy="849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80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dissolve">
                                      <p:cBhvr>
                                        <p:cTn id="7" dur="500"/>
                                        <p:tgtEl>
                                          <p:spTgt spid="174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F7A1-1360-13E5-7A15-5F65E62E8D84}"/>
              </a:ext>
            </a:extLst>
          </p:cNvPr>
          <p:cNvSpPr>
            <a:spLocks noGrp="1"/>
          </p:cNvSpPr>
          <p:nvPr>
            <p:ph type="title"/>
          </p:nvPr>
        </p:nvSpPr>
        <p:spPr>
          <a:xfrm>
            <a:off x="838200" y="365125"/>
            <a:ext cx="10515600" cy="849721"/>
          </a:xfrm>
        </p:spPr>
        <p:txBody>
          <a:bodyPr>
            <a:normAutofit/>
          </a:bodyPr>
          <a:lstStyle/>
          <a:p>
            <a:r>
              <a:rPr lang="en-GB" b="0" i="0" dirty="0">
                <a:solidFill>
                  <a:srgbClr val="222222"/>
                </a:solidFill>
                <a:effectLst/>
                <a:latin typeface="-apple-system"/>
              </a:rPr>
              <a:t>Class Diagrams Details</a:t>
            </a:r>
            <a:endParaRPr lang="en-BE" dirty="0"/>
          </a:p>
        </p:txBody>
      </p:sp>
      <p:pic>
        <p:nvPicPr>
          <p:cNvPr id="19460" name="Picture 4" descr="Fig. 7.14">
            <a:extLst>
              <a:ext uri="{FF2B5EF4-FFF2-40B4-BE49-F238E27FC236}">
                <a16:creationId xmlns:a16="http://schemas.microsoft.com/office/drawing/2014/main" id="{50788290-FEDE-5CF7-312E-B693FE8C9E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9837" y="1299164"/>
            <a:ext cx="3928465" cy="4259671"/>
          </a:xfrm>
          <a:prstGeom prst="rect">
            <a:avLst/>
          </a:prstGeom>
          <a:noFill/>
          <a:extLst>
            <a:ext uri="{909E8E84-426E-40DD-AFC4-6F175D3DCCD1}">
              <a14:hiddenFill xmlns:a14="http://schemas.microsoft.com/office/drawing/2010/main">
                <a:solidFill>
                  <a:srgbClr val="FFFFFF"/>
                </a:solidFill>
              </a14:hiddenFill>
            </a:ext>
          </a:extLst>
        </p:spPr>
      </p:pic>
      <p:pic>
        <p:nvPicPr>
          <p:cNvPr id="19462" name="Picture 6" descr="Fig. 7.15">
            <a:extLst>
              <a:ext uri="{FF2B5EF4-FFF2-40B4-BE49-F238E27FC236}">
                <a16:creationId xmlns:a16="http://schemas.microsoft.com/office/drawing/2014/main" id="{9A872233-99F0-7A80-E9F0-602BB56400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8502" y="3927741"/>
            <a:ext cx="3081564" cy="13194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computer screen shot of a library&#10;&#10;Description automatically generated">
            <a:extLst>
              <a:ext uri="{FF2B5EF4-FFF2-40B4-BE49-F238E27FC236}">
                <a16:creationId xmlns:a16="http://schemas.microsoft.com/office/drawing/2014/main" id="{21279833-636C-C777-3340-2A82D8AE9FB7}"/>
              </a:ext>
            </a:extLst>
          </p:cNvPr>
          <p:cNvPicPr>
            <a:picLocks noChangeAspect="1"/>
          </p:cNvPicPr>
          <p:nvPr/>
        </p:nvPicPr>
        <p:blipFill>
          <a:blip r:embed="rId4"/>
          <a:stretch>
            <a:fillRect/>
          </a:stretch>
        </p:blipFill>
        <p:spPr>
          <a:xfrm>
            <a:off x="2985052" y="1429579"/>
            <a:ext cx="3928465" cy="2176583"/>
          </a:xfrm>
          <a:prstGeom prst="rect">
            <a:avLst/>
          </a:prstGeom>
        </p:spPr>
      </p:pic>
      <p:sp>
        <p:nvSpPr>
          <p:cNvPr id="8" name="TextBox 7">
            <a:extLst>
              <a:ext uri="{FF2B5EF4-FFF2-40B4-BE49-F238E27FC236}">
                <a16:creationId xmlns:a16="http://schemas.microsoft.com/office/drawing/2014/main" id="{4CF16398-D31A-52C0-F861-00144D6B410B}"/>
              </a:ext>
            </a:extLst>
          </p:cNvPr>
          <p:cNvSpPr txBox="1"/>
          <p:nvPr/>
        </p:nvSpPr>
        <p:spPr>
          <a:xfrm>
            <a:off x="274322" y="2136338"/>
            <a:ext cx="2588148" cy="2308324"/>
          </a:xfrm>
          <a:prstGeom prst="rect">
            <a:avLst/>
          </a:prstGeom>
          <a:noFill/>
          <a:ln w="28575">
            <a:solidFill>
              <a:srgbClr val="009051"/>
            </a:solidFill>
          </a:ln>
        </p:spPr>
        <p:txBody>
          <a:bodyPr wrap="square" rtlCol="0">
            <a:spAutoFit/>
          </a:bodyPr>
          <a:lstStyle/>
          <a:p>
            <a:r>
              <a:rPr lang="en-BE" dirty="0"/>
              <a:t>Library Software Classes</a:t>
            </a:r>
          </a:p>
          <a:p>
            <a:pPr marL="342900" indent="-342900">
              <a:buFont typeface="+mj-lt"/>
              <a:buAutoNum type="arabicPeriod"/>
            </a:pPr>
            <a:r>
              <a:rPr lang="en-BE" dirty="0"/>
              <a:t>Library</a:t>
            </a:r>
          </a:p>
          <a:p>
            <a:pPr marL="342900" indent="-342900">
              <a:buFont typeface="+mj-lt"/>
              <a:buAutoNum type="arabicPeriod"/>
            </a:pPr>
            <a:r>
              <a:rPr lang="en-BE" dirty="0"/>
              <a:t>MemberList</a:t>
            </a:r>
          </a:p>
          <a:p>
            <a:pPr marL="342900" indent="-342900">
              <a:buFont typeface="+mj-lt"/>
              <a:buAutoNum type="arabicPeriod"/>
            </a:pPr>
            <a:r>
              <a:rPr lang="en-BE" dirty="0"/>
              <a:t>Catalog</a:t>
            </a:r>
          </a:p>
          <a:p>
            <a:pPr marL="342900" indent="-342900">
              <a:buFont typeface="+mj-lt"/>
              <a:buAutoNum type="arabicPeriod"/>
            </a:pPr>
            <a:r>
              <a:rPr lang="en-BE" dirty="0"/>
              <a:t>Member</a:t>
            </a:r>
          </a:p>
          <a:p>
            <a:pPr marL="342900" indent="-342900">
              <a:buFont typeface="+mj-lt"/>
              <a:buAutoNum type="arabicPeriod"/>
            </a:pPr>
            <a:r>
              <a:rPr lang="en-BE" dirty="0"/>
              <a:t>Book</a:t>
            </a:r>
          </a:p>
          <a:p>
            <a:pPr marL="342900" indent="-342900">
              <a:buFont typeface="+mj-lt"/>
              <a:buAutoNum type="arabicPeriod"/>
            </a:pPr>
            <a:r>
              <a:rPr lang="en-BE" dirty="0"/>
              <a:t>Holds</a:t>
            </a:r>
          </a:p>
          <a:p>
            <a:pPr marL="342900" indent="-342900">
              <a:buFont typeface="+mj-lt"/>
              <a:buAutoNum type="arabicPeriod"/>
            </a:pPr>
            <a:r>
              <a:rPr lang="en-BE" dirty="0"/>
              <a:t>Transaction</a:t>
            </a:r>
          </a:p>
        </p:txBody>
      </p:sp>
    </p:spTree>
    <p:extLst>
      <p:ext uri="{BB962C8B-B14F-4D97-AF65-F5344CB8AC3E}">
        <p14:creationId xmlns:p14="http://schemas.microsoft.com/office/powerpoint/2010/main" val="3518082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F7A1-1360-13E5-7A15-5F65E62E8D84}"/>
              </a:ext>
            </a:extLst>
          </p:cNvPr>
          <p:cNvSpPr>
            <a:spLocks noGrp="1"/>
          </p:cNvSpPr>
          <p:nvPr>
            <p:ph type="title"/>
          </p:nvPr>
        </p:nvSpPr>
        <p:spPr>
          <a:xfrm>
            <a:off x="838200" y="365125"/>
            <a:ext cx="10515600" cy="849721"/>
          </a:xfrm>
        </p:spPr>
        <p:txBody>
          <a:bodyPr>
            <a:normAutofit/>
          </a:bodyPr>
          <a:lstStyle/>
          <a:p>
            <a:pPr algn="l"/>
            <a:r>
              <a:rPr lang="en-GB" b="0" i="0" dirty="0">
                <a:solidFill>
                  <a:srgbClr val="333333"/>
                </a:solidFill>
                <a:effectLst/>
                <a:latin typeface="Georgia" panose="02040502050405020303" pitchFamily="18" charset="0"/>
              </a:rPr>
              <a:t>Implementing Our Design</a:t>
            </a:r>
          </a:p>
        </p:txBody>
      </p:sp>
      <p:sp>
        <p:nvSpPr>
          <p:cNvPr id="31" name="TextBox 30">
            <a:extLst>
              <a:ext uri="{FF2B5EF4-FFF2-40B4-BE49-F238E27FC236}">
                <a16:creationId xmlns:a16="http://schemas.microsoft.com/office/drawing/2014/main" id="{13759BFB-24D7-79C7-96F8-3EB5AB47AEC7}"/>
              </a:ext>
            </a:extLst>
          </p:cNvPr>
          <p:cNvSpPr txBox="1"/>
          <p:nvPr/>
        </p:nvSpPr>
        <p:spPr>
          <a:xfrm>
            <a:off x="274322" y="2136338"/>
            <a:ext cx="2588148" cy="2585323"/>
          </a:xfrm>
          <a:prstGeom prst="rect">
            <a:avLst/>
          </a:prstGeom>
          <a:noFill/>
          <a:ln w="28575">
            <a:solidFill>
              <a:srgbClr val="009051"/>
            </a:solidFill>
          </a:ln>
        </p:spPr>
        <p:txBody>
          <a:bodyPr wrap="square" rtlCol="0">
            <a:spAutoFit/>
          </a:bodyPr>
          <a:lstStyle/>
          <a:p>
            <a:r>
              <a:rPr lang="en-BE" dirty="0"/>
              <a:t>Library Software Classes</a:t>
            </a:r>
          </a:p>
          <a:p>
            <a:pPr marL="342900" indent="-342900">
              <a:buFont typeface="+mj-lt"/>
              <a:buAutoNum type="arabicPeriod"/>
            </a:pPr>
            <a:r>
              <a:rPr lang="en-BE" dirty="0"/>
              <a:t>Library</a:t>
            </a:r>
          </a:p>
          <a:p>
            <a:pPr marL="342900" indent="-342900">
              <a:buFont typeface="+mj-lt"/>
              <a:buAutoNum type="arabicPeriod"/>
            </a:pPr>
            <a:r>
              <a:rPr lang="en-BE" dirty="0"/>
              <a:t>MemberList</a:t>
            </a:r>
          </a:p>
          <a:p>
            <a:pPr marL="342900" indent="-342900">
              <a:buFont typeface="+mj-lt"/>
              <a:buAutoNum type="arabicPeriod"/>
            </a:pPr>
            <a:r>
              <a:rPr lang="en-BE" dirty="0"/>
              <a:t>Catalog</a:t>
            </a:r>
          </a:p>
          <a:p>
            <a:pPr marL="342900" indent="-342900">
              <a:buFont typeface="+mj-lt"/>
              <a:buAutoNum type="arabicPeriod"/>
            </a:pPr>
            <a:r>
              <a:rPr lang="en-BE" dirty="0"/>
              <a:t>Member</a:t>
            </a:r>
          </a:p>
          <a:p>
            <a:pPr marL="342900" indent="-342900">
              <a:buFont typeface="+mj-lt"/>
              <a:buAutoNum type="arabicPeriod"/>
            </a:pPr>
            <a:r>
              <a:rPr lang="en-BE" dirty="0"/>
              <a:t>Book</a:t>
            </a:r>
          </a:p>
          <a:p>
            <a:pPr marL="342900" indent="-342900">
              <a:buFont typeface="+mj-lt"/>
              <a:buAutoNum type="arabicPeriod"/>
            </a:pPr>
            <a:r>
              <a:rPr lang="en-BE" dirty="0"/>
              <a:t>Holds</a:t>
            </a:r>
          </a:p>
          <a:p>
            <a:pPr marL="342900" indent="-342900">
              <a:buFont typeface="+mj-lt"/>
              <a:buAutoNum type="arabicPeriod"/>
            </a:pPr>
            <a:r>
              <a:rPr lang="en-BE" dirty="0"/>
              <a:t>Transaction</a:t>
            </a:r>
          </a:p>
          <a:p>
            <a:pPr marL="342900" indent="-342900">
              <a:buFont typeface="+mj-lt"/>
              <a:buAutoNum type="arabicPeriod"/>
            </a:pPr>
            <a:r>
              <a:rPr lang="en-BE" dirty="0"/>
              <a:t>UserInterface</a:t>
            </a:r>
          </a:p>
        </p:txBody>
      </p:sp>
      <p:grpSp>
        <p:nvGrpSpPr>
          <p:cNvPr id="3" name="Group 2">
            <a:extLst>
              <a:ext uri="{FF2B5EF4-FFF2-40B4-BE49-F238E27FC236}">
                <a16:creationId xmlns:a16="http://schemas.microsoft.com/office/drawing/2014/main" id="{88A0E05A-0F24-ACF2-283B-E1F65FB597F9}"/>
              </a:ext>
            </a:extLst>
          </p:cNvPr>
          <p:cNvGrpSpPr/>
          <p:nvPr/>
        </p:nvGrpSpPr>
        <p:grpSpPr>
          <a:xfrm>
            <a:off x="3087757" y="1412492"/>
            <a:ext cx="4929809" cy="5201380"/>
            <a:chOff x="3087757" y="1412492"/>
            <a:chExt cx="4929809" cy="5201380"/>
          </a:xfrm>
        </p:grpSpPr>
        <p:pic>
          <p:nvPicPr>
            <p:cNvPr id="3084" name="Picture 12" descr="Testing icon PNG and SVG Vector Free Download">
              <a:extLst>
                <a:ext uri="{FF2B5EF4-FFF2-40B4-BE49-F238E27FC236}">
                  <a16:creationId xmlns:a16="http://schemas.microsoft.com/office/drawing/2014/main" id="{87BDFA17-47F3-08C4-92E0-54883E0860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2445" y="3256601"/>
              <a:ext cx="1593798" cy="1750199"/>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0">
              <a:extLst>
                <a:ext uri="{FF2B5EF4-FFF2-40B4-BE49-F238E27FC236}">
                  <a16:creationId xmlns:a16="http://schemas.microsoft.com/office/drawing/2014/main" id="{F16406D0-F824-DCFB-9A85-63224CCD94CA}"/>
                </a:ext>
              </a:extLst>
            </p:cNvPr>
            <p:cNvGrpSpPr/>
            <p:nvPr/>
          </p:nvGrpSpPr>
          <p:grpSpPr>
            <a:xfrm>
              <a:off x="3087757" y="1412492"/>
              <a:ext cx="4929809" cy="5201380"/>
              <a:chOff x="3087757" y="1412492"/>
              <a:chExt cx="4929809" cy="5201380"/>
            </a:xfrm>
          </p:grpSpPr>
          <p:pic>
            <p:nvPicPr>
              <p:cNvPr id="3088" name="Picture 16" descr="Debugging - Free animals icons">
                <a:extLst>
                  <a:ext uri="{FF2B5EF4-FFF2-40B4-BE49-F238E27FC236}">
                    <a16:creationId xmlns:a16="http://schemas.microsoft.com/office/drawing/2014/main" id="{89B4A029-C636-8B8A-A00C-00721944CF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9923" y="5204448"/>
                <a:ext cx="1409424" cy="1409424"/>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a:extLst>
                  <a:ext uri="{FF2B5EF4-FFF2-40B4-BE49-F238E27FC236}">
                    <a16:creationId xmlns:a16="http://schemas.microsoft.com/office/drawing/2014/main" id="{A38259B0-C3D5-0363-493B-B9D3C8A7E9CB}"/>
                  </a:ext>
                </a:extLst>
              </p:cNvPr>
              <p:cNvGrpSpPr/>
              <p:nvPr/>
            </p:nvGrpSpPr>
            <p:grpSpPr>
              <a:xfrm>
                <a:off x="3087757" y="1412492"/>
                <a:ext cx="4929809" cy="4704577"/>
                <a:chOff x="3087757" y="1412492"/>
                <a:chExt cx="4929809" cy="4704577"/>
              </a:xfrm>
            </p:grpSpPr>
            <p:pic>
              <p:nvPicPr>
                <p:cNvPr id="3086" name="Picture 14" descr="Free Website Icon - Download in Line Style">
                  <a:extLst>
                    <a:ext uri="{FF2B5EF4-FFF2-40B4-BE49-F238E27FC236}">
                      <a16:creationId xmlns:a16="http://schemas.microsoft.com/office/drawing/2014/main" id="{1EA75C3D-584D-50B0-23E5-6D6EA7D70F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7258" y="1412492"/>
                  <a:ext cx="1646463" cy="1646463"/>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76A5E9D7-5E97-5F35-0661-56A620EBBAB3}"/>
                    </a:ext>
                  </a:extLst>
                </p:cNvPr>
                <p:cNvSpPr txBox="1"/>
                <p:nvPr/>
              </p:nvSpPr>
              <p:spPr>
                <a:xfrm>
                  <a:off x="7053468" y="1961666"/>
                  <a:ext cx="691322" cy="369332"/>
                </a:xfrm>
                <a:prstGeom prst="rect">
                  <a:avLst/>
                </a:prstGeom>
                <a:noFill/>
              </p:spPr>
              <p:txBody>
                <a:bodyPr wrap="square" rtlCol="0">
                  <a:spAutoFit/>
                </a:bodyPr>
                <a:lstStyle/>
                <a:p>
                  <a:r>
                    <a:rPr lang="en-BE" dirty="0"/>
                    <a:t>Code</a:t>
                  </a:r>
                </a:p>
              </p:txBody>
            </p:sp>
            <p:sp>
              <p:nvSpPr>
                <p:cNvPr id="29" name="TextBox 28">
                  <a:extLst>
                    <a:ext uri="{FF2B5EF4-FFF2-40B4-BE49-F238E27FC236}">
                      <a16:creationId xmlns:a16="http://schemas.microsoft.com/office/drawing/2014/main" id="{B28B2434-1DA4-2576-D841-AC3BE37DC71D}"/>
                    </a:ext>
                  </a:extLst>
                </p:cNvPr>
                <p:cNvSpPr txBox="1"/>
                <p:nvPr/>
              </p:nvSpPr>
              <p:spPr>
                <a:xfrm>
                  <a:off x="7326244" y="3447150"/>
                  <a:ext cx="691322" cy="369332"/>
                </a:xfrm>
                <a:prstGeom prst="rect">
                  <a:avLst/>
                </a:prstGeom>
                <a:noFill/>
              </p:spPr>
              <p:txBody>
                <a:bodyPr wrap="square" rtlCol="0">
                  <a:spAutoFit/>
                </a:bodyPr>
                <a:lstStyle/>
                <a:p>
                  <a:r>
                    <a:rPr lang="en-BE" dirty="0"/>
                    <a:t>Test</a:t>
                  </a:r>
                </a:p>
              </p:txBody>
            </p:sp>
            <p:sp>
              <p:nvSpPr>
                <p:cNvPr id="30" name="TextBox 29">
                  <a:extLst>
                    <a:ext uri="{FF2B5EF4-FFF2-40B4-BE49-F238E27FC236}">
                      <a16:creationId xmlns:a16="http://schemas.microsoft.com/office/drawing/2014/main" id="{4011FC89-083D-A2EE-4623-C8969887A9A6}"/>
                    </a:ext>
                  </a:extLst>
                </p:cNvPr>
                <p:cNvSpPr txBox="1"/>
                <p:nvPr/>
              </p:nvSpPr>
              <p:spPr>
                <a:xfrm>
                  <a:off x="6980582" y="5747737"/>
                  <a:ext cx="837094" cy="369332"/>
                </a:xfrm>
                <a:prstGeom prst="rect">
                  <a:avLst/>
                </a:prstGeom>
                <a:noFill/>
              </p:spPr>
              <p:txBody>
                <a:bodyPr wrap="square" rtlCol="0">
                  <a:spAutoFit/>
                </a:bodyPr>
                <a:lstStyle/>
                <a:p>
                  <a:r>
                    <a:rPr lang="en-BE" dirty="0"/>
                    <a:t>Debug</a:t>
                  </a:r>
                </a:p>
              </p:txBody>
            </p:sp>
            <p:cxnSp>
              <p:nvCxnSpPr>
                <p:cNvPr id="33" name="Straight Arrow Connector 32">
                  <a:extLst>
                    <a:ext uri="{FF2B5EF4-FFF2-40B4-BE49-F238E27FC236}">
                      <a16:creationId xmlns:a16="http://schemas.microsoft.com/office/drawing/2014/main" id="{B596DB1D-CB16-EE1F-0307-F048DE5F613D}"/>
                    </a:ext>
                  </a:extLst>
                </p:cNvPr>
                <p:cNvCxnSpPr>
                  <a:stCxn id="3086" idx="1"/>
                </p:cNvCxnSpPr>
                <p:nvPr/>
              </p:nvCxnSpPr>
              <p:spPr>
                <a:xfrm flipH="1">
                  <a:off x="3087757" y="2235724"/>
                  <a:ext cx="2459501" cy="82323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BA42A40-F294-6116-7E4D-4761B31A344D}"/>
                    </a:ext>
                  </a:extLst>
                </p:cNvPr>
                <p:cNvCxnSpPr>
                  <a:cxnSpLocks/>
                </p:cNvCxnSpPr>
                <p:nvPr/>
              </p:nvCxnSpPr>
              <p:spPr>
                <a:xfrm flipH="1" flipV="1">
                  <a:off x="3180522" y="3564835"/>
                  <a:ext cx="2419401" cy="25164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0759EF6-4240-04EF-17B2-4C157298F718}"/>
                    </a:ext>
                  </a:extLst>
                </p:cNvPr>
                <p:cNvCxnSpPr>
                  <a:cxnSpLocks/>
                </p:cNvCxnSpPr>
                <p:nvPr/>
              </p:nvCxnSpPr>
              <p:spPr>
                <a:xfrm flipH="1" flipV="1">
                  <a:off x="3087757" y="4028661"/>
                  <a:ext cx="2459501" cy="128546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26757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F7A1-1360-13E5-7A15-5F65E62E8D84}"/>
              </a:ext>
            </a:extLst>
          </p:cNvPr>
          <p:cNvSpPr>
            <a:spLocks noGrp="1"/>
          </p:cNvSpPr>
          <p:nvPr>
            <p:ph type="title"/>
          </p:nvPr>
        </p:nvSpPr>
        <p:spPr>
          <a:xfrm>
            <a:off x="838200" y="365125"/>
            <a:ext cx="10515600" cy="849721"/>
          </a:xfrm>
        </p:spPr>
        <p:txBody>
          <a:bodyPr>
            <a:normAutofit/>
          </a:bodyPr>
          <a:lstStyle/>
          <a:p>
            <a:pPr algn="l"/>
            <a:r>
              <a:rPr lang="en-GB" b="0" i="0" dirty="0">
                <a:solidFill>
                  <a:srgbClr val="333333"/>
                </a:solidFill>
                <a:effectLst/>
                <a:latin typeface="Georgia" panose="02040502050405020303" pitchFamily="18" charset="0"/>
              </a:rPr>
              <a:t>Implementing Our Design</a:t>
            </a:r>
          </a:p>
        </p:txBody>
      </p:sp>
      <p:sp>
        <p:nvSpPr>
          <p:cNvPr id="10" name="TextBox 9">
            <a:extLst>
              <a:ext uri="{FF2B5EF4-FFF2-40B4-BE49-F238E27FC236}">
                <a16:creationId xmlns:a16="http://schemas.microsoft.com/office/drawing/2014/main" id="{B23E28B9-8209-C653-80C6-ACE3185A9516}"/>
              </a:ext>
            </a:extLst>
          </p:cNvPr>
          <p:cNvSpPr txBox="1"/>
          <p:nvPr/>
        </p:nvSpPr>
        <p:spPr>
          <a:xfrm>
            <a:off x="1602722" y="1214846"/>
            <a:ext cx="1987827" cy="369332"/>
          </a:xfrm>
          <a:prstGeom prst="rect">
            <a:avLst/>
          </a:prstGeom>
          <a:noFill/>
        </p:spPr>
        <p:txBody>
          <a:bodyPr wrap="square" rtlCol="0">
            <a:spAutoFit/>
          </a:bodyPr>
          <a:lstStyle/>
          <a:p>
            <a:r>
              <a:rPr lang="en-GB" dirty="0"/>
              <a:t>Adding New Books</a:t>
            </a:r>
          </a:p>
        </p:txBody>
      </p:sp>
      <p:pic>
        <p:nvPicPr>
          <p:cNvPr id="13" name="Picture 2" descr="Fig. 7.2">
            <a:extLst>
              <a:ext uri="{FF2B5EF4-FFF2-40B4-BE49-F238E27FC236}">
                <a16:creationId xmlns:a16="http://schemas.microsoft.com/office/drawing/2014/main" id="{BC66B04F-FC63-E87E-6B83-5716A24484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308" y="1596844"/>
            <a:ext cx="4868657" cy="2317982"/>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E9404925-F678-3669-ACF6-6768CAB577AA}"/>
              </a:ext>
            </a:extLst>
          </p:cNvPr>
          <p:cNvGrpSpPr/>
          <p:nvPr/>
        </p:nvGrpSpPr>
        <p:grpSpPr>
          <a:xfrm>
            <a:off x="6358033" y="1227512"/>
            <a:ext cx="4572001" cy="3531598"/>
            <a:chOff x="6358033" y="1227512"/>
            <a:chExt cx="4572001" cy="3531598"/>
          </a:xfrm>
        </p:grpSpPr>
        <p:sp>
          <p:nvSpPr>
            <p:cNvPr id="12" name="TextBox 11">
              <a:extLst>
                <a:ext uri="{FF2B5EF4-FFF2-40B4-BE49-F238E27FC236}">
                  <a16:creationId xmlns:a16="http://schemas.microsoft.com/office/drawing/2014/main" id="{9EC529D8-72F9-9CFB-34D4-BDB8A7B07884}"/>
                </a:ext>
              </a:extLst>
            </p:cNvPr>
            <p:cNvSpPr txBox="1"/>
            <p:nvPr/>
          </p:nvSpPr>
          <p:spPr>
            <a:xfrm>
              <a:off x="6358034" y="1227512"/>
              <a:ext cx="4572000" cy="369332"/>
            </a:xfrm>
            <a:prstGeom prst="rect">
              <a:avLst/>
            </a:prstGeom>
            <a:noFill/>
          </p:spPr>
          <p:txBody>
            <a:bodyPr wrap="square" rtlCol="0">
              <a:spAutoFit/>
            </a:bodyPr>
            <a:lstStyle/>
            <a:p>
              <a:r>
                <a:rPr lang="en-BE" b="1" dirty="0"/>
                <a:t>addBooks</a:t>
              </a:r>
              <a:r>
                <a:rPr lang="en-BE" dirty="0"/>
                <a:t> method in the </a:t>
              </a:r>
              <a:r>
                <a:rPr lang="en-BE" b="1" dirty="0"/>
                <a:t>UserInterface</a:t>
              </a:r>
              <a:r>
                <a:rPr lang="en-BE" dirty="0"/>
                <a:t> class</a:t>
              </a:r>
            </a:p>
          </p:txBody>
        </p:sp>
        <p:pic>
          <p:nvPicPr>
            <p:cNvPr id="3078" name="Picture 6" descr="figure e">
              <a:extLst>
                <a:ext uri="{FF2B5EF4-FFF2-40B4-BE49-F238E27FC236}">
                  <a16:creationId xmlns:a16="http://schemas.microsoft.com/office/drawing/2014/main" id="{4664DD2F-C118-FAFC-E7A8-1B95D454BA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8033" y="1609510"/>
              <a:ext cx="4572000" cy="3149600"/>
            </a:xfrm>
            <a:prstGeom prst="rect">
              <a:avLst/>
            </a:prstGeom>
            <a:noFill/>
            <a:ln w="28575">
              <a:solidFill>
                <a:srgbClr val="C00000"/>
              </a:solidFill>
            </a:ln>
            <a:extLst>
              <a:ext uri="{909E8E84-426E-40DD-AFC4-6F175D3DCCD1}">
                <a14:hiddenFill xmlns:a14="http://schemas.microsoft.com/office/drawing/2010/main">
                  <a:solidFill>
                    <a:srgbClr val="FFFFFF"/>
                  </a:solidFill>
                </a14:hiddenFill>
              </a:ext>
            </a:extLst>
          </p:spPr>
        </p:pic>
      </p:grpSp>
      <p:cxnSp>
        <p:nvCxnSpPr>
          <p:cNvPr id="15" name="Straight Arrow Connector 14">
            <a:extLst>
              <a:ext uri="{FF2B5EF4-FFF2-40B4-BE49-F238E27FC236}">
                <a16:creationId xmlns:a16="http://schemas.microsoft.com/office/drawing/2014/main" id="{C148BBFA-0B0F-A7C7-6F11-C318BACF8EF8}"/>
              </a:ext>
            </a:extLst>
          </p:cNvPr>
          <p:cNvCxnSpPr/>
          <p:nvPr/>
        </p:nvCxnSpPr>
        <p:spPr>
          <a:xfrm>
            <a:off x="838200" y="1584178"/>
            <a:ext cx="0" cy="32413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6851893-E946-9D56-239D-557531839ADE}"/>
              </a:ext>
            </a:extLst>
          </p:cNvPr>
          <p:cNvCxnSpPr/>
          <p:nvPr/>
        </p:nvCxnSpPr>
        <p:spPr>
          <a:xfrm>
            <a:off x="2196548" y="2120891"/>
            <a:ext cx="0" cy="324135"/>
          </a:xfrm>
          <a:prstGeom prst="straightConnector1">
            <a:avLst/>
          </a:prstGeom>
          <a:ln w="57150">
            <a:solidFill>
              <a:srgbClr val="009051"/>
            </a:solidFill>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361E38B9-7ADA-100E-2687-BB17A1CC04B4}"/>
              </a:ext>
            </a:extLst>
          </p:cNvPr>
          <p:cNvGrpSpPr/>
          <p:nvPr/>
        </p:nvGrpSpPr>
        <p:grpSpPr>
          <a:xfrm>
            <a:off x="355600" y="4465060"/>
            <a:ext cx="5384800" cy="1699686"/>
            <a:chOff x="355600" y="4465060"/>
            <a:chExt cx="5384800" cy="1699686"/>
          </a:xfrm>
        </p:grpSpPr>
        <p:pic>
          <p:nvPicPr>
            <p:cNvPr id="3080" name="Picture 8" descr="figure f">
              <a:extLst>
                <a:ext uri="{FF2B5EF4-FFF2-40B4-BE49-F238E27FC236}">
                  <a16:creationId xmlns:a16="http://schemas.microsoft.com/office/drawing/2014/main" id="{43B623BF-B8DC-7833-3A46-AB0E85215F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600" y="4907446"/>
              <a:ext cx="5384800" cy="1257300"/>
            </a:xfrm>
            <a:prstGeom prst="rect">
              <a:avLst/>
            </a:prstGeom>
            <a:noFill/>
            <a:ln w="28575">
              <a:solidFill>
                <a:srgbClr val="009051"/>
              </a:solidFill>
            </a:ln>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934688E9-07B0-23F9-FA17-BF7180FB5BD9}"/>
                </a:ext>
              </a:extLst>
            </p:cNvPr>
            <p:cNvSpPr txBox="1"/>
            <p:nvPr/>
          </p:nvSpPr>
          <p:spPr>
            <a:xfrm>
              <a:off x="742122" y="4465060"/>
              <a:ext cx="4108174" cy="369332"/>
            </a:xfrm>
            <a:prstGeom prst="rect">
              <a:avLst/>
            </a:prstGeom>
            <a:noFill/>
          </p:spPr>
          <p:txBody>
            <a:bodyPr wrap="square" rtlCol="0">
              <a:spAutoFit/>
            </a:bodyPr>
            <a:lstStyle/>
            <a:p>
              <a:r>
                <a:rPr lang="en-BE" b="1" dirty="0"/>
                <a:t>addBook</a:t>
              </a:r>
              <a:r>
                <a:rPr lang="en-BE" dirty="0"/>
                <a:t> method inside the </a:t>
              </a:r>
              <a:r>
                <a:rPr lang="en-BE" b="1" dirty="0"/>
                <a:t>Library</a:t>
              </a:r>
              <a:r>
                <a:rPr lang="en-BE" dirty="0"/>
                <a:t> class</a:t>
              </a:r>
            </a:p>
          </p:txBody>
        </p:sp>
      </p:grpSp>
      <p:cxnSp>
        <p:nvCxnSpPr>
          <p:cNvPr id="18" name="Straight Arrow Connector 17">
            <a:extLst>
              <a:ext uri="{FF2B5EF4-FFF2-40B4-BE49-F238E27FC236}">
                <a16:creationId xmlns:a16="http://schemas.microsoft.com/office/drawing/2014/main" id="{520AE2EA-249A-9AA3-AD45-DFAE1F964B25}"/>
              </a:ext>
            </a:extLst>
          </p:cNvPr>
          <p:cNvCxnSpPr/>
          <p:nvPr/>
        </p:nvCxnSpPr>
        <p:spPr>
          <a:xfrm>
            <a:off x="3590549" y="2120891"/>
            <a:ext cx="0" cy="324135"/>
          </a:xfrm>
          <a:prstGeom prst="straightConnector1">
            <a:avLst/>
          </a:prstGeom>
          <a:ln w="5715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E14B114-3EDA-2500-E72F-D2566450BE51}"/>
              </a:ext>
            </a:extLst>
          </p:cNvPr>
          <p:cNvCxnSpPr>
            <a:cxnSpLocks/>
          </p:cNvCxnSpPr>
          <p:nvPr/>
        </p:nvCxnSpPr>
        <p:spPr>
          <a:xfrm flipH="1">
            <a:off x="4153767" y="5168348"/>
            <a:ext cx="404981" cy="0"/>
          </a:xfrm>
          <a:prstGeom prst="straightConnector1">
            <a:avLst/>
          </a:prstGeom>
          <a:ln w="5715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83FDD3C-617D-82D9-55EB-DC00BFB264C6}"/>
              </a:ext>
            </a:extLst>
          </p:cNvPr>
          <p:cNvCxnSpPr>
            <a:cxnSpLocks/>
          </p:cNvCxnSpPr>
          <p:nvPr/>
        </p:nvCxnSpPr>
        <p:spPr>
          <a:xfrm flipV="1">
            <a:off x="3947569" y="3074980"/>
            <a:ext cx="0" cy="354020"/>
          </a:xfrm>
          <a:prstGeom prst="straightConnector1">
            <a:avLst/>
          </a:prstGeom>
          <a:ln w="57150">
            <a:solidFill>
              <a:srgbClr val="9437FF"/>
            </a:solidFill>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5F8AD816-DD84-1501-3C63-FEF4374F3B34}"/>
              </a:ext>
            </a:extLst>
          </p:cNvPr>
          <p:cNvGrpSpPr/>
          <p:nvPr/>
        </p:nvGrpSpPr>
        <p:grpSpPr>
          <a:xfrm>
            <a:off x="6673463" y="4983682"/>
            <a:ext cx="3941139" cy="1666560"/>
            <a:chOff x="6673463" y="4983682"/>
            <a:chExt cx="3941139" cy="1666560"/>
          </a:xfrm>
        </p:grpSpPr>
        <p:pic>
          <p:nvPicPr>
            <p:cNvPr id="3082" name="Picture 10" descr="figure g">
              <a:extLst>
                <a:ext uri="{FF2B5EF4-FFF2-40B4-BE49-F238E27FC236}">
                  <a16:creationId xmlns:a16="http://schemas.microsoft.com/office/drawing/2014/main" id="{86AD203C-BD36-1967-F817-C07325CC85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5083" y="5392942"/>
              <a:ext cx="3517900" cy="1257300"/>
            </a:xfrm>
            <a:prstGeom prst="rect">
              <a:avLst/>
            </a:prstGeom>
            <a:noFill/>
            <a:ln w="28575">
              <a:solidFill>
                <a:srgbClr val="9437FF"/>
              </a:solidFill>
            </a:ln>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4DA1B343-DA6F-3B1D-29AB-D28C36C805FE}"/>
                </a:ext>
              </a:extLst>
            </p:cNvPr>
            <p:cNvSpPr txBox="1"/>
            <p:nvPr/>
          </p:nvSpPr>
          <p:spPr>
            <a:xfrm>
              <a:off x="6673463" y="4983682"/>
              <a:ext cx="3941139" cy="369332"/>
            </a:xfrm>
            <a:prstGeom prst="rect">
              <a:avLst/>
            </a:prstGeom>
            <a:noFill/>
          </p:spPr>
          <p:txBody>
            <a:bodyPr wrap="square" rtlCol="0">
              <a:spAutoFit/>
            </a:bodyPr>
            <a:lstStyle/>
            <a:p>
              <a:r>
                <a:rPr lang="en-BE" dirty="0"/>
                <a:t>insertBook method in the </a:t>
              </a:r>
              <a:r>
                <a:rPr lang="en-BE" b="1" dirty="0"/>
                <a:t>Catalog</a:t>
              </a:r>
              <a:r>
                <a:rPr lang="en-BE" dirty="0"/>
                <a:t> class</a:t>
              </a:r>
            </a:p>
          </p:txBody>
        </p:sp>
      </p:grpSp>
      <p:cxnSp>
        <p:nvCxnSpPr>
          <p:cNvPr id="3" name="Straight Arrow Connector 2">
            <a:extLst>
              <a:ext uri="{FF2B5EF4-FFF2-40B4-BE49-F238E27FC236}">
                <a16:creationId xmlns:a16="http://schemas.microsoft.com/office/drawing/2014/main" id="{B2C5DB41-9D73-FB55-1C99-5F01BD3A0204}"/>
              </a:ext>
            </a:extLst>
          </p:cNvPr>
          <p:cNvCxnSpPr/>
          <p:nvPr/>
        </p:nvCxnSpPr>
        <p:spPr>
          <a:xfrm>
            <a:off x="10402983" y="2431700"/>
            <a:ext cx="0" cy="324135"/>
          </a:xfrm>
          <a:prstGeom prst="straightConnector1">
            <a:avLst/>
          </a:prstGeom>
          <a:ln w="57150">
            <a:solidFill>
              <a:srgbClr val="009051"/>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DA5A8BE8-02C6-2199-72B4-653FE65AA85F}"/>
              </a:ext>
            </a:extLst>
          </p:cNvPr>
          <p:cNvCxnSpPr>
            <a:cxnSpLocks/>
          </p:cNvCxnSpPr>
          <p:nvPr/>
        </p:nvCxnSpPr>
        <p:spPr>
          <a:xfrm flipH="1">
            <a:off x="3361159" y="5334337"/>
            <a:ext cx="458779" cy="0"/>
          </a:xfrm>
          <a:prstGeom prst="straightConnector1">
            <a:avLst/>
          </a:prstGeom>
          <a:ln w="57150">
            <a:solidFill>
              <a:srgbClr val="9437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692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dissolve">
                                      <p:cBhvr>
                                        <p:cTn id="15" dur="500"/>
                                        <p:tgtEl>
                                          <p:spTgt spid="15"/>
                                        </p:tgtEl>
                                      </p:cBhvr>
                                    </p:animEffect>
                                  </p:childTnLst>
                                </p:cTn>
                              </p:par>
                              <p:par>
                                <p:cTn id="16" presetID="9" presetClass="entr" presetSubtype="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dissolve">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dissolve">
                                      <p:cBhvr>
                                        <p:cTn id="23" dur="500"/>
                                        <p:tgtEl>
                                          <p:spTgt spid="26"/>
                                        </p:tgtEl>
                                      </p:cBhvr>
                                    </p:animEffect>
                                  </p:childTnLst>
                                </p:cTn>
                              </p:par>
                              <p:par>
                                <p:cTn id="24" presetID="9" presetClass="entr" presetSubtype="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dissolve">
                                      <p:cBhvr>
                                        <p:cTn id="26" dur="500"/>
                                        <p:tgtEl>
                                          <p:spTgt spid="3"/>
                                        </p:tgtEl>
                                      </p:cBhvr>
                                    </p:animEffect>
                                  </p:childTnLst>
                                </p:cTn>
                              </p:par>
                              <p:par>
                                <p:cTn id="27" presetID="9"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dissolve">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dissolve">
                                      <p:cBhvr>
                                        <p:cTn id="34" dur="500"/>
                                        <p:tgtEl>
                                          <p:spTgt spid="19"/>
                                        </p:tgtEl>
                                      </p:cBhvr>
                                    </p:animEffect>
                                  </p:childTnLst>
                                </p:cTn>
                              </p:par>
                              <p:par>
                                <p:cTn id="35" presetID="9"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ssolv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dissolve">
                                      <p:cBhvr>
                                        <p:cTn id="42" dur="500"/>
                                        <p:tgtEl>
                                          <p:spTgt spid="25"/>
                                        </p:tgtEl>
                                      </p:cBhvr>
                                    </p:animEffect>
                                  </p:childTnLst>
                                </p:cTn>
                              </p:par>
                              <p:par>
                                <p:cTn id="43" presetID="9"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dissolve">
                                      <p:cBhvr>
                                        <p:cTn id="45" dur="500"/>
                                        <p:tgtEl>
                                          <p:spTgt spid="21"/>
                                        </p:tgtEl>
                                      </p:cBhvr>
                                    </p:animEffect>
                                  </p:childTnLst>
                                </p:cTn>
                              </p:par>
                              <p:par>
                                <p:cTn id="46" presetID="9" presetClass="entr" presetSubtype="0" fill="hold" nodeType="with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dissolve">
                                      <p:cBhvr>
                                        <p:cTn id="4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0973F-4AAC-6BBA-9B38-696F6C368619}"/>
              </a:ext>
            </a:extLst>
          </p:cNvPr>
          <p:cNvSpPr>
            <a:spLocks noGrp="1"/>
          </p:cNvSpPr>
          <p:nvPr>
            <p:ph type="title"/>
          </p:nvPr>
        </p:nvSpPr>
        <p:spPr/>
        <p:txBody>
          <a:bodyPr/>
          <a:lstStyle/>
          <a:p>
            <a:r>
              <a:rPr lang="en-BE" dirty="0"/>
              <a:t>Project</a:t>
            </a:r>
          </a:p>
        </p:txBody>
      </p:sp>
      <p:sp>
        <p:nvSpPr>
          <p:cNvPr id="3" name="Content Placeholder 2">
            <a:extLst>
              <a:ext uri="{FF2B5EF4-FFF2-40B4-BE49-F238E27FC236}">
                <a16:creationId xmlns:a16="http://schemas.microsoft.com/office/drawing/2014/main" id="{CDA2F6D2-1C9C-329F-0736-4BD87688D870}"/>
              </a:ext>
            </a:extLst>
          </p:cNvPr>
          <p:cNvSpPr>
            <a:spLocks noGrp="1"/>
          </p:cNvSpPr>
          <p:nvPr>
            <p:ph idx="1"/>
          </p:nvPr>
        </p:nvSpPr>
        <p:spPr>
          <a:xfrm>
            <a:off x="838200" y="1839911"/>
            <a:ext cx="10515600" cy="4351338"/>
          </a:xfrm>
        </p:spPr>
        <p:txBody>
          <a:bodyPr/>
          <a:lstStyle/>
          <a:p>
            <a:r>
              <a:rPr lang="en-BE" dirty="0"/>
              <a:t>For Design Portfolio II and III</a:t>
            </a:r>
          </a:p>
          <a:p>
            <a:pPr algn="l"/>
            <a:r>
              <a:rPr lang="en-BE" dirty="0"/>
              <a:t>See - </a:t>
            </a:r>
            <a:r>
              <a:rPr lang="en-GB" b="0" i="0" dirty="0">
                <a:solidFill>
                  <a:srgbClr val="000000"/>
                </a:solidFill>
                <a:effectLst/>
                <a:latin typeface="Titillium Web" pitchFamily="2" charset="77"/>
                <a:hlinkClick r:id="rId2"/>
              </a:rPr>
              <a:t>Instructions to the UML Diagrams and Design Process</a:t>
            </a:r>
            <a:endParaRPr lang="en-GB" b="0" i="0" dirty="0">
              <a:solidFill>
                <a:srgbClr val="000000"/>
              </a:solidFill>
              <a:effectLst/>
              <a:latin typeface="Titillium Web" pitchFamily="2" charset="77"/>
            </a:endParaRPr>
          </a:p>
          <a:p>
            <a:pPr marL="0" indent="0">
              <a:buNone/>
            </a:pPr>
            <a:br>
              <a:rPr lang="en-GB" dirty="0"/>
            </a:br>
            <a:endParaRPr lang="en-BE" dirty="0"/>
          </a:p>
        </p:txBody>
      </p:sp>
      <p:pic>
        <p:nvPicPr>
          <p:cNvPr id="7" name="Picture 6" descr="A text on a page&#10;&#10;Description automatically generated">
            <a:extLst>
              <a:ext uri="{FF2B5EF4-FFF2-40B4-BE49-F238E27FC236}">
                <a16:creationId xmlns:a16="http://schemas.microsoft.com/office/drawing/2014/main" id="{75D51F3A-49A9-91E2-86D7-ED80CA865FE5}"/>
              </a:ext>
            </a:extLst>
          </p:cNvPr>
          <p:cNvPicPr>
            <a:picLocks noChangeAspect="1"/>
          </p:cNvPicPr>
          <p:nvPr/>
        </p:nvPicPr>
        <p:blipFill>
          <a:blip r:embed="rId3"/>
          <a:stretch>
            <a:fillRect/>
          </a:stretch>
        </p:blipFill>
        <p:spPr>
          <a:xfrm>
            <a:off x="1599105" y="3308603"/>
            <a:ext cx="7026561" cy="3031869"/>
          </a:xfrm>
          <a:prstGeom prst="rect">
            <a:avLst/>
          </a:prstGeom>
        </p:spPr>
      </p:pic>
    </p:spTree>
    <p:extLst>
      <p:ext uri="{BB962C8B-B14F-4D97-AF65-F5344CB8AC3E}">
        <p14:creationId xmlns:p14="http://schemas.microsoft.com/office/powerpoint/2010/main" val="2764392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BCF2C-39A4-F502-ED12-500E66ACB060}"/>
              </a:ext>
            </a:extLst>
          </p:cNvPr>
          <p:cNvSpPr txBox="1"/>
          <p:nvPr/>
        </p:nvSpPr>
        <p:spPr>
          <a:xfrm>
            <a:off x="983391" y="5771541"/>
            <a:ext cx="7625526" cy="646331"/>
          </a:xfrm>
          <a:prstGeom prst="rect">
            <a:avLst/>
          </a:prstGeom>
          <a:noFill/>
        </p:spPr>
        <p:txBody>
          <a:bodyPr wrap="square" rtlCol="0">
            <a:spAutoFit/>
          </a:bodyPr>
          <a:lstStyle/>
          <a:p>
            <a:pPr algn="ctr"/>
            <a:r>
              <a:rPr lang="en-BE" dirty="0"/>
              <a:t>Free PDF version on Springer</a:t>
            </a:r>
          </a:p>
          <a:p>
            <a:pPr algn="ctr"/>
            <a:r>
              <a:rPr lang="en-GB" b="0" i="0" dirty="0">
                <a:solidFill>
                  <a:srgbClr val="333333"/>
                </a:solidFill>
                <a:effectLst/>
                <a:latin typeface="-apple-system"/>
              </a:rPr>
              <a:t>https://</a:t>
            </a:r>
            <a:r>
              <a:rPr lang="en-GB" b="0" i="0" dirty="0" err="1">
                <a:solidFill>
                  <a:srgbClr val="333333"/>
                </a:solidFill>
                <a:effectLst/>
                <a:latin typeface="-apple-system"/>
              </a:rPr>
              <a:t>doi.org</a:t>
            </a:r>
            <a:r>
              <a:rPr lang="en-GB" b="0" i="0" dirty="0">
                <a:solidFill>
                  <a:srgbClr val="333333"/>
                </a:solidFill>
                <a:effectLst/>
                <a:latin typeface="-apple-system"/>
              </a:rPr>
              <a:t>/10.1007/978-3-319-24280-4_7</a:t>
            </a:r>
            <a:endParaRPr lang="en-BE" dirty="0"/>
          </a:p>
        </p:txBody>
      </p:sp>
      <p:pic>
        <p:nvPicPr>
          <p:cNvPr id="5" name="Picture 4" descr="Graphical user interface&#10;&#10;Description automatically generated with medium confidence">
            <a:extLst>
              <a:ext uri="{FF2B5EF4-FFF2-40B4-BE49-F238E27FC236}">
                <a16:creationId xmlns:a16="http://schemas.microsoft.com/office/drawing/2014/main" id="{428306D3-1636-4738-A50B-09F7B0AD7633}"/>
              </a:ext>
            </a:extLst>
          </p:cNvPr>
          <p:cNvPicPr>
            <a:picLocks noChangeAspect="1"/>
          </p:cNvPicPr>
          <p:nvPr/>
        </p:nvPicPr>
        <p:blipFill>
          <a:blip r:embed="rId2"/>
          <a:stretch>
            <a:fillRect/>
          </a:stretch>
        </p:blipFill>
        <p:spPr>
          <a:xfrm>
            <a:off x="1814181" y="440128"/>
            <a:ext cx="3426154" cy="4999387"/>
          </a:xfrm>
          <a:prstGeom prst="rect">
            <a:avLst/>
          </a:prstGeom>
        </p:spPr>
      </p:pic>
      <p:sp>
        <p:nvSpPr>
          <p:cNvPr id="6" name="TextBox 5">
            <a:extLst>
              <a:ext uri="{FF2B5EF4-FFF2-40B4-BE49-F238E27FC236}">
                <a16:creationId xmlns:a16="http://schemas.microsoft.com/office/drawing/2014/main" id="{9D4451D1-F246-F4A5-B1F2-8C719152C465}"/>
              </a:ext>
            </a:extLst>
          </p:cNvPr>
          <p:cNvSpPr txBox="1"/>
          <p:nvPr/>
        </p:nvSpPr>
        <p:spPr>
          <a:xfrm>
            <a:off x="5426765" y="2478157"/>
            <a:ext cx="6407427" cy="2031325"/>
          </a:xfrm>
          <a:prstGeom prst="rect">
            <a:avLst/>
          </a:prstGeom>
          <a:noFill/>
        </p:spPr>
        <p:txBody>
          <a:bodyPr wrap="square" rtlCol="0">
            <a:spAutoFit/>
          </a:bodyPr>
          <a:lstStyle/>
          <a:p>
            <a:r>
              <a:rPr lang="en-BE" dirty="0"/>
              <a:t>Chapters 6 -  7</a:t>
            </a:r>
          </a:p>
          <a:p>
            <a:pPr marL="285750" indent="-285750">
              <a:buFont typeface="Arial" panose="020B0604020202020204" pitchFamily="34" charset="0"/>
              <a:buChar char="•"/>
            </a:pPr>
            <a:r>
              <a:rPr lang="en-BE" dirty="0"/>
              <a:t>Chapter 6 - </a:t>
            </a:r>
            <a:r>
              <a:rPr lang="en-GB" dirty="0"/>
              <a:t>Analysing a System</a:t>
            </a:r>
            <a:endParaRPr lang="en-BE" dirty="0"/>
          </a:p>
          <a:p>
            <a:pPr marL="742950" lvl="1" indent="-285750">
              <a:buFont typeface="Arial" panose="020B0604020202020204" pitchFamily="34" charset="0"/>
              <a:buChar char="•"/>
            </a:pPr>
            <a:r>
              <a:rPr lang="en-GB" dirty="0">
                <a:hlinkClick r:id="rId3"/>
              </a:rPr>
              <a:t>https://link.springer.com/chapter/10.1007/978-3-319-24280-4_6</a:t>
            </a:r>
            <a:endParaRPr lang="en-GB" dirty="0"/>
          </a:p>
          <a:p>
            <a:pPr marL="285750" indent="-285750">
              <a:buFont typeface="Arial" panose="020B0604020202020204" pitchFamily="34" charset="0"/>
              <a:buChar char="•"/>
            </a:pPr>
            <a:r>
              <a:rPr lang="en-GB" dirty="0"/>
              <a:t>Chapter 7 - Design and Implementation</a:t>
            </a:r>
          </a:p>
          <a:p>
            <a:pPr marL="742950" lvl="1" indent="-285750">
              <a:buFont typeface="Arial" panose="020B0604020202020204" pitchFamily="34" charset="0"/>
              <a:buChar char="•"/>
            </a:pPr>
            <a:r>
              <a:rPr lang="en-GB" dirty="0">
                <a:hlinkClick r:id="rId4"/>
              </a:rPr>
              <a:t>https://link.springer.com/chapter/10.1007/978-3-319-24280-4_7</a:t>
            </a:r>
            <a:endParaRPr lang="en-GB" dirty="0"/>
          </a:p>
        </p:txBody>
      </p:sp>
    </p:spTree>
    <p:extLst>
      <p:ext uri="{BB962C8B-B14F-4D97-AF65-F5344CB8AC3E}">
        <p14:creationId xmlns:p14="http://schemas.microsoft.com/office/powerpoint/2010/main" val="375566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838200" y="365125"/>
            <a:ext cx="10515600" cy="63942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GB" dirty="0"/>
              <a:t>Software design questions</a:t>
            </a:r>
            <a:endParaRPr dirty="0"/>
          </a:p>
        </p:txBody>
      </p:sp>
      <p:sp>
        <p:nvSpPr>
          <p:cNvPr id="96" name="Google Shape;96;p2"/>
          <p:cNvSpPr txBox="1">
            <a:spLocks noGrp="1"/>
          </p:cNvSpPr>
          <p:nvPr>
            <p:ph type="body" idx="1"/>
          </p:nvPr>
        </p:nvSpPr>
        <p:spPr>
          <a:xfrm>
            <a:off x="838200" y="1457325"/>
            <a:ext cx="10515600" cy="520065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rgbClr val="166623"/>
              </a:buClr>
              <a:buSzPts val="2800"/>
              <a:buNone/>
            </a:pPr>
            <a:r>
              <a:rPr lang="en-GB" b="1" i="0" dirty="0">
                <a:solidFill>
                  <a:srgbClr val="1F1F1F"/>
                </a:solidFill>
                <a:latin typeface="Source Sans Pro"/>
                <a:ea typeface="Source Sans Pro"/>
                <a:cs typeface="Source Sans Pro"/>
                <a:sym typeface="Source Sans Pro"/>
              </a:rPr>
              <a:t>Take a minute and think of the projects that you worked on</a:t>
            </a:r>
          </a:p>
          <a:p>
            <a:pPr marL="0" lvl="0" indent="0" algn="l" rtl="0">
              <a:lnSpc>
                <a:spcPct val="90000"/>
              </a:lnSpc>
              <a:spcBef>
                <a:spcPts val="0"/>
              </a:spcBef>
              <a:spcAft>
                <a:spcPts val="0"/>
              </a:spcAft>
              <a:buClr>
                <a:srgbClr val="166623"/>
              </a:buClr>
              <a:buSzPts val="2800"/>
              <a:buNone/>
            </a:pPr>
            <a:endParaRPr lang="en-GB" b="0" i="0" dirty="0">
              <a:latin typeface="Source Sans Pro"/>
              <a:ea typeface="Source Sans Pro"/>
              <a:cs typeface="Source Sans Pro"/>
              <a:sym typeface="Source Sans Pro"/>
            </a:endParaRPr>
          </a:p>
          <a:p>
            <a:pPr marL="228600" lvl="0" indent="-228600" algn="l" rtl="0">
              <a:lnSpc>
                <a:spcPct val="90000"/>
              </a:lnSpc>
              <a:spcBef>
                <a:spcPts val="0"/>
              </a:spcBef>
              <a:spcAft>
                <a:spcPts val="0"/>
              </a:spcAft>
              <a:buClr>
                <a:srgbClr val="166623"/>
              </a:buClr>
              <a:buSzPts val="2800"/>
              <a:buChar char="•"/>
            </a:pPr>
            <a:r>
              <a:rPr lang="en-GB" b="0" i="0" dirty="0">
                <a:latin typeface="Source Sans Pro"/>
                <a:ea typeface="Source Sans Pro"/>
                <a:cs typeface="Source Sans Pro"/>
                <a:sym typeface="Source Sans Pro"/>
              </a:rPr>
              <a:t>Did they have a good design? </a:t>
            </a:r>
            <a:endParaRPr dirty="0"/>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Could the design be done better?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Was there even a design at all?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How do you know if the software was well-designed?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Think of how easy it was to make changes to your code.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Did a small code change produce a ripple-effect for changes elsewhere in the code?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Was your code hard to reuse?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Was the software difficult to maintain after a release? </a:t>
            </a:r>
            <a:endParaRPr b="0" i="0" dirty="0">
              <a:latin typeface="Open Sans"/>
              <a:ea typeface="Open Sans"/>
              <a:cs typeface="Open Sans"/>
              <a:sym typeface="Open Sans"/>
            </a:endParaRPr>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838200" y="365125"/>
            <a:ext cx="10515600" cy="63942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GB" dirty="0"/>
              <a:t>The Design Process Questions</a:t>
            </a:r>
            <a:endParaRPr dirty="0"/>
          </a:p>
        </p:txBody>
      </p:sp>
      <p:sp>
        <p:nvSpPr>
          <p:cNvPr id="96" name="Google Shape;96;p2"/>
          <p:cNvSpPr txBox="1">
            <a:spLocks noGrp="1"/>
          </p:cNvSpPr>
          <p:nvPr>
            <p:ph type="body" idx="1"/>
          </p:nvPr>
        </p:nvSpPr>
        <p:spPr>
          <a:xfrm>
            <a:off x="838200" y="1605492"/>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514350" lvl="0" indent="-514350" algn="l" rtl="0">
              <a:lnSpc>
                <a:spcPct val="120000"/>
              </a:lnSpc>
              <a:spcBef>
                <a:spcPts val="0"/>
              </a:spcBef>
              <a:spcAft>
                <a:spcPts val="0"/>
              </a:spcAft>
              <a:buClr>
                <a:srgbClr val="166623"/>
              </a:buClr>
              <a:buSzPts val="2800"/>
              <a:buFont typeface="+mj-lt"/>
              <a:buAutoNum type="arabicPeriod"/>
            </a:pPr>
            <a:r>
              <a:rPr lang="en-GB" b="0" i="0" dirty="0">
                <a:effectLst/>
                <a:latin typeface="+mn-lt"/>
              </a:rPr>
              <a:t>On what platform(s) (hardware and software) will the system run?</a:t>
            </a:r>
          </a:p>
          <a:p>
            <a:pPr marL="514350" lvl="0" indent="-514350" algn="l" rtl="0">
              <a:lnSpc>
                <a:spcPct val="120000"/>
              </a:lnSpc>
              <a:spcBef>
                <a:spcPts val="0"/>
              </a:spcBef>
              <a:spcAft>
                <a:spcPts val="0"/>
              </a:spcAft>
              <a:buClr>
                <a:srgbClr val="166623"/>
              </a:buClr>
              <a:buSzPts val="2800"/>
              <a:buFont typeface="+mj-lt"/>
              <a:buAutoNum type="arabicPeriod"/>
            </a:pPr>
            <a:r>
              <a:rPr lang="en-GB" b="0" i="0" dirty="0">
                <a:effectLst/>
                <a:latin typeface="+mn-lt"/>
              </a:rPr>
              <a:t>What languages and programming paradigms will be used for implementation?</a:t>
            </a:r>
            <a:r>
              <a:rPr lang="en-GB" b="0" i="0" dirty="0">
                <a:latin typeface="+mn-lt"/>
                <a:ea typeface="Source Sans Pro"/>
                <a:cs typeface="Source Sans Pro"/>
                <a:sym typeface="Source Sans Pro"/>
              </a:rPr>
              <a:t> </a:t>
            </a:r>
            <a:endParaRPr b="0" i="0" dirty="0">
              <a:latin typeface="+mn-lt"/>
              <a:ea typeface="Open Sans"/>
              <a:cs typeface="Open Sans"/>
              <a:sym typeface="Open Sans"/>
            </a:endParaRPr>
          </a:p>
          <a:p>
            <a:pPr marL="514350" lvl="0" indent="-514350" algn="l" rtl="0">
              <a:lnSpc>
                <a:spcPct val="120000"/>
              </a:lnSpc>
              <a:spcBef>
                <a:spcPts val="1000"/>
              </a:spcBef>
              <a:spcAft>
                <a:spcPts val="0"/>
              </a:spcAft>
              <a:buClr>
                <a:srgbClr val="166623"/>
              </a:buClr>
              <a:buSzPts val="2800"/>
              <a:buFont typeface="+mj-lt"/>
              <a:buAutoNum type="arabicPeriod"/>
            </a:pPr>
            <a:r>
              <a:rPr lang="en-GB" b="0" i="0" dirty="0">
                <a:effectLst/>
                <a:latin typeface="+mn-lt"/>
              </a:rPr>
              <a:t>What user interfaces will the system provide? These include GUI screens, printouts, and other devices.</a:t>
            </a:r>
          </a:p>
          <a:p>
            <a:pPr marL="514350" lvl="0" indent="-514350" algn="l" rtl="0">
              <a:lnSpc>
                <a:spcPct val="120000"/>
              </a:lnSpc>
              <a:spcBef>
                <a:spcPts val="1000"/>
              </a:spcBef>
              <a:spcAft>
                <a:spcPts val="0"/>
              </a:spcAft>
              <a:buClr>
                <a:srgbClr val="166623"/>
              </a:buClr>
              <a:buSzPts val="2800"/>
              <a:buFont typeface="+mj-lt"/>
              <a:buAutoNum type="arabicPeriod"/>
            </a:pPr>
            <a:r>
              <a:rPr lang="en-GB" b="0" i="0" dirty="0">
                <a:effectLst/>
                <a:latin typeface="+mn-lt"/>
              </a:rPr>
              <a:t>What classes and interfaces need to be coded? What are their responsibilities?</a:t>
            </a:r>
          </a:p>
          <a:p>
            <a:pPr marL="514350" lvl="0" indent="-514350" algn="l" rtl="0">
              <a:lnSpc>
                <a:spcPct val="120000"/>
              </a:lnSpc>
              <a:spcBef>
                <a:spcPts val="1000"/>
              </a:spcBef>
              <a:spcAft>
                <a:spcPts val="0"/>
              </a:spcAft>
              <a:buClr>
                <a:srgbClr val="166623"/>
              </a:buClr>
              <a:buSzPts val="2800"/>
              <a:buFont typeface="+mj-lt"/>
              <a:buAutoNum type="arabicPeriod"/>
            </a:pPr>
            <a:r>
              <a:rPr lang="en-GB" b="0" i="0" dirty="0">
                <a:effectLst/>
                <a:latin typeface="+mn-lt"/>
              </a:rPr>
              <a:t>How is data stored on a permanent basis? What medium will be used? What model will be used for data storage?</a:t>
            </a:r>
            <a:r>
              <a:rPr lang="en-GB" b="0" i="0" dirty="0">
                <a:latin typeface="+mn-lt"/>
                <a:ea typeface="Source Sans Pro"/>
                <a:cs typeface="Source Sans Pro"/>
                <a:sym typeface="Source Sans Pro"/>
              </a:rPr>
              <a:t> </a:t>
            </a:r>
          </a:p>
          <a:p>
            <a:pPr marL="514350" lvl="0" indent="-514350" algn="l" rtl="0">
              <a:lnSpc>
                <a:spcPct val="120000"/>
              </a:lnSpc>
              <a:spcBef>
                <a:spcPts val="1000"/>
              </a:spcBef>
              <a:spcAft>
                <a:spcPts val="0"/>
              </a:spcAft>
              <a:buClr>
                <a:srgbClr val="166623"/>
              </a:buClr>
              <a:buSzPts val="2800"/>
              <a:buFont typeface="+mj-lt"/>
              <a:buAutoNum type="arabicPeriod"/>
            </a:pPr>
            <a:r>
              <a:rPr lang="en-GB" b="0" i="0" dirty="0">
                <a:effectLst/>
                <a:latin typeface="+mn-lt"/>
              </a:rPr>
              <a:t>What happens if there is a failure? Ideally, we would like to prevent data loss and corruption. What mechanisms are needed for realising this?</a:t>
            </a:r>
          </a:p>
        </p:txBody>
      </p:sp>
    </p:spTree>
    <p:extLst>
      <p:ext uri="{BB962C8B-B14F-4D97-AF65-F5344CB8AC3E}">
        <p14:creationId xmlns:p14="http://schemas.microsoft.com/office/powerpoint/2010/main" val="1719546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48" name="Google Shape;148;p4"/>
          <p:cNvSpPr txBox="1"/>
          <p:nvPr/>
        </p:nvSpPr>
        <p:spPr>
          <a:xfrm>
            <a:off x="8763000" y="6508750"/>
            <a:ext cx="27432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GB" sz="1200" b="0" u="none">
                <a:solidFill>
                  <a:srgbClr val="888888"/>
                </a:solidFill>
                <a:latin typeface="Calibri"/>
                <a:ea typeface="Calibri"/>
                <a:cs typeface="Calibri"/>
                <a:sym typeface="Calibri"/>
              </a:rPr>
              <a:t>6</a:t>
            </a:fld>
            <a:endParaRPr sz="1200" b="0" u="none">
              <a:solidFill>
                <a:srgbClr val="888888"/>
              </a:solidFill>
              <a:latin typeface="Calibri"/>
              <a:ea typeface="Calibri"/>
              <a:cs typeface="Calibri"/>
              <a:sym typeface="Calibri"/>
            </a:endParaRPr>
          </a:p>
        </p:txBody>
      </p:sp>
      <p:pic>
        <p:nvPicPr>
          <p:cNvPr id="3" name="Picture 2" descr="A screenshot of a computer&#10;&#10;Description automatically generated">
            <a:extLst>
              <a:ext uri="{FF2B5EF4-FFF2-40B4-BE49-F238E27FC236}">
                <a16:creationId xmlns:a16="http://schemas.microsoft.com/office/drawing/2014/main" id="{5B5D97E5-6035-595F-DD2A-516935DD4A90}"/>
              </a:ext>
            </a:extLst>
          </p:cNvPr>
          <p:cNvPicPr>
            <a:picLocks noChangeAspect="1"/>
          </p:cNvPicPr>
          <p:nvPr/>
        </p:nvPicPr>
        <p:blipFill>
          <a:blip r:embed="rId3"/>
          <a:stretch>
            <a:fillRect/>
          </a:stretch>
        </p:blipFill>
        <p:spPr>
          <a:xfrm>
            <a:off x="1109663" y="454388"/>
            <a:ext cx="6777037" cy="4527096"/>
          </a:xfrm>
          <a:prstGeom prst="rect">
            <a:avLst/>
          </a:prstGeom>
        </p:spPr>
      </p:pic>
      <p:sp>
        <p:nvSpPr>
          <p:cNvPr id="5" name="TextBox 4">
            <a:extLst>
              <a:ext uri="{FF2B5EF4-FFF2-40B4-BE49-F238E27FC236}">
                <a16:creationId xmlns:a16="http://schemas.microsoft.com/office/drawing/2014/main" id="{25A95189-2993-B3B8-F931-0C9859418518}"/>
              </a:ext>
            </a:extLst>
          </p:cNvPr>
          <p:cNvSpPr txBox="1"/>
          <p:nvPr/>
        </p:nvSpPr>
        <p:spPr>
          <a:xfrm>
            <a:off x="438150" y="5203283"/>
            <a:ext cx="11315700" cy="1200329"/>
          </a:xfrm>
          <a:prstGeom prst="rect">
            <a:avLst/>
          </a:prstGeom>
          <a:noFill/>
          <a:ln w="28575">
            <a:solidFill>
              <a:srgbClr val="006600"/>
            </a:solidFill>
          </a:ln>
        </p:spPr>
        <p:txBody>
          <a:bodyPr wrap="square">
            <a:spAutoFit/>
          </a:bodyPr>
          <a:lstStyle/>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Consider this scenario. </a:t>
            </a:r>
            <a:endParaRPr lang="en-GB"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You join a project that's been in development for a while. </a:t>
            </a:r>
            <a:endParaRPr lang="en-GB"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You look at the code and become instantly overwhelmed. </a:t>
            </a:r>
            <a:endParaRPr lang="en-GB"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Open Sans"/>
                <a:sym typeface="Source Sans Pro"/>
              </a:rPr>
              <a:t>If there is no high-level design of the code, your life would be a living hell for you to do anything on this project</a:t>
            </a:r>
            <a:endParaRPr lang="en-GB" b="0" i="0" dirty="0">
              <a:solidFill>
                <a:srgbClr val="333333"/>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8" name="Google Shape;198;p9"/>
          <p:cNvSpPr txBox="1">
            <a:spLocks noGrp="1"/>
          </p:cNvSpPr>
          <p:nvPr>
            <p:ph type="title"/>
          </p:nvPr>
        </p:nvSpPr>
        <p:spPr>
          <a:xfrm>
            <a:off x="542925" y="365126"/>
            <a:ext cx="11287125" cy="749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1F1F"/>
              </a:buClr>
              <a:buSzPts val="3400"/>
              <a:buFont typeface="Source Sans Pro"/>
              <a:buNone/>
            </a:pPr>
            <a:r>
              <a:rPr lang="en-GB" sz="3400" b="0" i="0" dirty="0">
                <a:solidFill>
                  <a:srgbClr val="1F1F1F"/>
                </a:solidFill>
                <a:latin typeface="Source Sans Pro"/>
                <a:ea typeface="Source Sans Pro"/>
                <a:cs typeface="Source Sans Pro"/>
                <a:sym typeface="Source Sans Pro"/>
              </a:rPr>
              <a:t>Software Requirements, Conceptual and Technical Designs</a:t>
            </a:r>
            <a:endParaRPr sz="3400" dirty="0"/>
          </a:p>
        </p:txBody>
      </p:sp>
      <p:grpSp>
        <p:nvGrpSpPr>
          <p:cNvPr id="4" name="Group 3">
            <a:extLst>
              <a:ext uri="{FF2B5EF4-FFF2-40B4-BE49-F238E27FC236}">
                <a16:creationId xmlns:a16="http://schemas.microsoft.com/office/drawing/2014/main" id="{53BCC9FD-ECF3-57D1-CE35-31E715884F52}"/>
              </a:ext>
            </a:extLst>
          </p:cNvPr>
          <p:cNvGrpSpPr/>
          <p:nvPr/>
        </p:nvGrpSpPr>
        <p:grpSpPr>
          <a:xfrm>
            <a:off x="289785" y="2747909"/>
            <a:ext cx="1800994" cy="1929457"/>
            <a:chOff x="84488" y="2747909"/>
            <a:chExt cx="1800994" cy="1929457"/>
          </a:xfrm>
        </p:grpSpPr>
        <p:pic>
          <p:nvPicPr>
            <p:cNvPr id="1026" name="Picture 2" descr="Requirements Icons &amp; Symbols">
              <a:extLst>
                <a:ext uri="{FF2B5EF4-FFF2-40B4-BE49-F238E27FC236}">
                  <a16:creationId xmlns:a16="http://schemas.microsoft.com/office/drawing/2014/main" id="{479D0510-57BB-14E2-C58E-170B181043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185" y="2747909"/>
              <a:ext cx="1625600" cy="1625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7C274A3-5E46-D9EC-ADB6-03C9F57EABF4}"/>
                </a:ext>
              </a:extLst>
            </p:cNvPr>
            <p:cNvSpPr txBox="1"/>
            <p:nvPr/>
          </p:nvSpPr>
          <p:spPr>
            <a:xfrm>
              <a:off x="84488" y="4277256"/>
              <a:ext cx="1800994" cy="400110"/>
            </a:xfrm>
            <a:prstGeom prst="rect">
              <a:avLst/>
            </a:prstGeom>
            <a:noFill/>
          </p:spPr>
          <p:txBody>
            <a:bodyPr wrap="square">
              <a:spAutoFit/>
            </a:bodyPr>
            <a:lstStyle/>
            <a:p>
              <a:r>
                <a:rPr lang="en-GB" sz="2000" b="0" i="0" dirty="0">
                  <a:solidFill>
                    <a:srgbClr val="1F1F1F"/>
                  </a:solidFill>
                  <a:latin typeface="Source Sans Pro"/>
                  <a:ea typeface="Source Sans Pro"/>
                  <a:cs typeface="Source Sans Pro"/>
                  <a:sym typeface="Source Sans Pro"/>
                </a:rPr>
                <a:t>Requirements</a:t>
              </a:r>
              <a:endParaRPr lang="en-BE" sz="2000" dirty="0"/>
            </a:p>
          </p:txBody>
        </p:sp>
      </p:grpSp>
      <p:grpSp>
        <p:nvGrpSpPr>
          <p:cNvPr id="11" name="Group 10">
            <a:extLst>
              <a:ext uri="{FF2B5EF4-FFF2-40B4-BE49-F238E27FC236}">
                <a16:creationId xmlns:a16="http://schemas.microsoft.com/office/drawing/2014/main" id="{50FF4257-CAEE-C6E7-47C6-15396F0FE980}"/>
              </a:ext>
            </a:extLst>
          </p:cNvPr>
          <p:cNvGrpSpPr/>
          <p:nvPr/>
        </p:nvGrpSpPr>
        <p:grpSpPr>
          <a:xfrm>
            <a:off x="2195618" y="1625816"/>
            <a:ext cx="4685056" cy="4760888"/>
            <a:chOff x="2195618" y="1625816"/>
            <a:chExt cx="4685056" cy="4760888"/>
          </a:xfrm>
        </p:grpSpPr>
        <p:grpSp>
          <p:nvGrpSpPr>
            <p:cNvPr id="7" name="Group 6">
              <a:extLst>
                <a:ext uri="{FF2B5EF4-FFF2-40B4-BE49-F238E27FC236}">
                  <a16:creationId xmlns:a16="http://schemas.microsoft.com/office/drawing/2014/main" id="{B3DC6BEC-86C6-94D5-C0F9-55B2A8A43A3E}"/>
                </a:ext>
              </a:extLst>
            </p:cNvPr>
            <p:cNvGrpSpPr/>
            <p:nvPr/>
          </p:nvGrpSpPr>
          <p:grpSpPr>
            <a:xfrm>
              <a:off x="2195618" y="1625816"/>
              <a:ext cx="4519956" cy="3463444"/>
              <a:chOff x="2195618" y="2061233"/>
              <a:chExt cx="4519956" cy="3463444"/>
            </a:xfrm>
          </p:grpSpPr>
          <p:pic>
            <p:nvPicPr>
              <p:cNvPr id="195" name="Google Shape;195;p9" descr="hand drawn architectural sketch of a modern fantastic city with high  futuristic buildings and people in the streets Stock Vector Image &amp; Art -  Alamy"/>
              <p:cNvPicPr preferRelativeResize="0"/>
              <p:nvPr/>
            </p:nvPicPr>
            <p:blipFill rotWithShape="1">
              <a:blip r:embed="rId4">
                <a:alphaModFix/>
              </a:blip>
              <a:srcRect b="11422"/>
              <a:stretch/>
            </p:blipFill>
            <p:spPr>
              <a:xfrm>
                <a:off x="2820908" y="2061233"/>
                <a:ext cx="3894666" cy="3463444"/>
              </a:xfrm>
              <a:prstGeom prst="rect">
                <a:avLst/>
              </a:prstGeom>
              <a:noFill/>
              <a:ln>
                <a:noFill/>
              </a:ln>
            </p:spPr>
          </p:pic>
          <p:sp>
            <p:nvSpPr>
              <p:cNvPr id="5" name="Right Arrow 4">
                <a:extLst>
                  <a:ext uri="{FF2B5EF4-FFF2-40B4-BE49-F238E27FC236}">
                    <a16:creationId xmlns:a16="http://schemas.microsoft.com/office/drawing/2014/main" id="{58892980-872C-5CAD-CC6D-07B31E7D6000}"/>
                  </a:ext>
                </a:extLst>
              </p:cNvPr>
              <p:cNvSpPr/>
              <p:nvPr/>
            </p:nvSpPr>
            <p:spPr>
              <a:xfrm>
                <a:off x="2195618" y="3688118"/>
                <a:ext cx="645604" cy="30800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sp>
          <p:nvSpPr>
            <p:cNvPr id="9" name="Google Shape;197;p9">
              <a:extLst>
                <a:ext uri="{FF2B5EF4-FFF2-40B4-BE49-F238E27FC236}">
                  <a16:creationId xmlns:a16="http://schemas.microsoft.com/office/drawing/2014/main" id="{EF9A0EB3-767A-D584-9589-37BFE88DD187}"/>
                </a:ext>
              </a:extLst>
            </p:cNvPr>
            <p:cNvSpPr/>
            <p:nvPr/>
          </p:nvSpPr>
          <p:spPr>
            <a:xfrm>
              <a:off x="2655807" y="5091882"/>
              <a:ext cx="4224867" cy="1294822"/>
            </a:xfrm>
            <a:prstGeom prst="roundRect">
              <a:avLst>
                <a:gd name="adj" fmla="val 16667"/>
              </a:avLst>
            </a:prstGeom>
            <a:solidFill>
              <a:schemeClr val="lt1"/>
            </a:solidFill>
            <a:ln w="38100" cap="flat" cmpd="sng">
              <a:solidFill>
                <a:srgbClr val="1666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3600" dirty="0">
                  <a:solidFill>
                    <a:schemeClr val="dk1"/>
                  </a:solidFill>
                  <a:latin typeface="Calibri"/>
                  <a:ea typeface="Calibri"/>
                  <a:cs typeface="Calibri"/>
                  <a:sym typeface="Calibri"/>
                </a:rPr>
                <a:t>Conceptual Design</a:t>
              </a:r>
              <a:endParaRPr dirty="0"/>
            </a:p>
          </p:txBody>
        </p:sp>
      </p:grpSp>
      <p:grpSp>
        <p:nvGrpSpPr>
          <p:cNvPr id="12" name="Group 11">
            <a:extLst>
              <a:ext uri="{FF2B5EF4-FFF2-40B4-BE49-F238E27FC236}">
                <a16:creationId xmlns:a16="http://schemas.microsoft.com/office/drawing/2014/main" id="{11124546-F190-CF8E-BA67-8F91DD140E38}"/>
              </a:ext>
            </a:extLst>
          </p:cNvPr>
          <p:cNvGrpSpPr/>
          <p:nvPr/>
        </p:nvGrpSpPr>
        <p:grpSpPr>
          <a:xfrm>
            <a:off x="6951763" y="1492529"/>
            <a:ext cx="4852556" cy="4891553"/>
            <a:chOff x="6951763" y="1492529"/>
            <a:chExt cx="4852556" cy="4891553"/>
          </a:xfrm>
        </p:grpSpPr>
        <p:grpSp>
          <p:nvGrpSpPr>
            <p:cNvPr id="8" name="Group 7">
              <a:extLst>
                <a:ext uri="{FF2B5EF4-FFF2-40B4-BE49-F238E27FC236}">
                  <a16:creationId xmlns:a16="http://schemas.microsoft.com/office/drawing/2014/main" id="{D27D5DB0-0479-6B4A-7B6E-E68FB59A1659}"/>
                </a:ext>
              </a:extLst>
            </p:cNvPr>
            <p:cNvGrpSpPr/>
            <p:nvPr/>
          </p:nvGrpSpPr>
          <p:grpSpPr>
            <a:xfrm>
              <a:off x="6951763" y="1492529"/>
              <a:ext cx="4838658" cy="3740043"/>
              <a:chOff x="6965661" y="1690688"/>
              <a:chExt cx="4838658" cy="3740043"/>
            </a:xfrm>
          </p:grpSpPr>
          <p:pic>
            <p:nvPicPr>
              <p:cNvPr id="194" name="Google Shape;194;p9"/>
              <p:cNvPicPr preferRelativeResize="0"/>
              <p:nvPr/>
            </p:nvPicPr>
            <p:blipFill rotWithShape="1">
              <a:blip r:embed="rId5">
                <a:alphaModFix/>
              </a:blip>
              <a:srcRect/>
              <a:stretch/>
            </p:blipFill>
            <p:spPr>
              <a:xfrm>
                <a:off x="7334448" y="1690688"/>
                <a:ext cx="4469871" cy="3740043"/>
              </a:xfrm>
              <a:prstGeom prst="rect">
                <a:avLst/>
              </a:prstGeom>
              <a:noFill/>
              <a:ln>
                <a:noFill/>
              </a:ln>
            </p:spPr>
          </p:pic>
          <p:sp>
            <p:nvSpPr>
              <p:cNvPr id="6" name="Right Arrow 5">
                <a:extLst>
                  <a:ext uri="{FF2B5EF4-FFF2-40B4-BE49-F238E27FC236}">
                    <a16:creationId xmlns:a16="http://schemas.microsoft.com/office/drawing/2014/main" id="{4F4CC21D-3D44-D169-272F-78AA9F954120}"/>
                  </a:ext>
                </a:extLst>
              </p:cNvPr>
              <p:cNvSpPr/>
              <p:nvPr/>
            </p:nvSpPr>
            <p:spPr>
              <a:xfrm>
                <a:off x="6965661" y="3359217"/>
                <a:ext cx="645604" cy="30800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sp>
          <p:nvSpPr>
            <p:cNvPr id="10" name="Google Shape;196;p9">
              <a:extLst>
                <a:ext uri="{FF2B5EF4-FFF2-40B4-BE49-F238E27FC236}">
                  <a16:creationId xmlns:a16="http://schemas.microsoft.com/office/drawing/2014/main" id="{14A82445-8259-02A8-290F-375E2F63C66B}"/>
                </a:ext>
              </a:extLst>
            </p:cNvPr>
            <p:cNvSpPr/>
            <p:nvPr/>
          </p:nvSpPr>
          <p:spPr>
            <a:xfrm>
              <a:off x="7579452" y="5089260"/>
              <a:ext cx="4224867" cy="1294822"/>
            </a:xfrm>
            <a:prstGeom prst="roundRect">
              <a:avLst>
                <a:gd name="adj" fmla="val 16667"/>
              </a:avLst>
            </a:prstGeom>
            <a:solidFill>
              <a:schemeClr val="lt1"/>
            </a:solidFill>
            <a:ln w="38100" cap="flat" cmpd="sng">
              <a:solidFill>
                <a:srgbClr val="1666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3600">
                  <a:solidFill>
                    <a:schemeClr val="dk1"/>
                  </a:solidFill>
                  <a:latin typeface="Calibri"/>
                  <a:ea typeface="Calibri"/>
                  <a:cs typeface="Calibri"/>
                  <a:sym typeface="Calibri"/>
                </a:rPr>
                <a:t>Technical Design</a:t>
              </a:r>
              <a:endParaRPr/>
            </a:p>
          </p:txBody>
        </p:sp>
      </p:grpSp>
      <p:sp>
        <p:nvSpPr>
          <p:cNvPr id="13" name="TextBox 12">
            <a:extLst>
              <a:ext uri="{FF2B5EF4-FFF2-40B4-BE49-F238E27FC236}">
                <a16:creationId xmlns:a16="http://schemas.microsoft.com/office/drawing/2014/main" id="{82E590B8-3E72-1D5F-EA8E-C57606EEFA74}"/>
              </a:ext>
            </a:extLst>
          </p:cNvPr>
          <p:cNvSpPr txBox="1"/>
          <p:nvPr/>
        </p:nvSpPr>
        <p:spPr>
          <a:xfrm>
            <a:off x="4164495" y="1216232"/>
            <a:ext cx="1590261" cy="307777"/>
          </a:xfrm>
          <a:prstGeom prst="rect">
            <a:avLst/>
          </a:prstGeom>
          <a:noFill/>
          <a:ln w="38100">
            <a:solidFill>
              <a:srgbClr val="145113"/>
            </a:solidFill>
          </a:ln>
        </p:spPr>
        <p:txBody>
          <a:bodyPr wrap="square" rtlCol="0">
            <a:spAutoFit/>
          </a:bodyPr>
          <a:lstStyle/>
          <a:p>
            <a:pPr algn="ctr"/>
            <a:r>
              <a:rPr lang="en-BE" dirty="0"/>
              <a:t>Problem Space</a:t>
            </a:r>
          </a:p>
        </p:txBody>
      </p:sp>
      <p:sp>
        <p:nvSpPr>
          <p:cNvPr id="14" name="TextBox 13">
            <a:extLst>
              <a:ext uri="{FF2B5EF4-FFF2-40B4-BE49-F238E27FC236}">
                <a16:creationId xmlns:a16="http://schemas.microsoft.com/office/drawing/2014/main" id="{4F5512D8-00E6-1367-F163-3ABE6DB16625}"/>
              </a:ext>
            </a:extLst>
          </p:cNvPr>
          <p:cNvSpPr txBox="1"/>
          <p:nvPr/>
        </p:nvSpPr>
        <p:spPr>
          <a:xfrm>
            <a:off x="8896754" y="1216232"/>
            <a:ext cx="1590261" cy="307777"/>
          </a:xfrm>
          <a:prstGeom prst="rect">
            <a:avLst/>
          </a:prstGeom>
          <a:noFill/>
          <a:ln w="38100">
            <a:solidFill>
              <a:srgbClr val="145113"/>
            </a:solidFill>
          </a:ln>
        </p:spPr>
        <p:txBody>
          <a:bodyPr wrap="square" rtlCol="0">
            <a:spAutoFit/>
          </a:bodyPr>
          <a:lstStyle/>
          <a:p>
            <a:pPr algn="ctr"/>
            <a:r>
              <a:rPr lang="en-BE" dirty="0"/>
              <a:t>Solution Space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94D3-33A2-4B7A-5A7D-BE8BF8C4A8B9}"/>
              </a:ext>
            </a:extLst>
          </p:cNvPr>
          <p:cNvSpPr>
            <a:spLocks noGrp="1"/>
          </p:cNvSpPr>
          <p:nvPr>
            <p:ph type="title"/>
          </p:nvPr>
        </p:nvSpPr>
        <p:spPr>
          <a:xfrm>
            <a:off x="838200" y="365126"/>
            <a:ext cx="10515600" cy="763588"/>
          </a:xfrm>
        </p:spPr>
        <p:txBody>
          <a:bodyPr/>
          <a:lstStyle/>
          <a:p>
            <a:r>
              <a:rPr lang="en-US" dirty="0"/>
              <a:t>Conceptual Design vs Technical Design</a:t>
            </a:r>
          </a:p>
        </p:txBody>
      </p:sp>
      <p:sp>
        <p:nvSpPr>
          <p:cNvPr id="3" name="Content Placeholder 2">
            <a:extLst>
              <a:ext uri="{FF2B5EF4-FFF2-40B4-BE49-F238E27FC236}">
                <a16:creationId xmlns:a16="http://schemas.microsoft.com/office/drawing/2014/main" id="{45AA7F9C-2A24-73CC-331D-27A799C824C6}"/>
              </a:ext>
            </a:extLst>
          </p:cNvPr>
          <p:cNvSpPr>
            <a:spLocks noGrp="1"/>
          </p:cNvSpPr>
          <p:nvPr>
            <p:ph idx="1"/>
          </p:nvPr>
        </p:nvSpPr>
        <p:spPr>
          <a:xfrm>
            <a:off x="838200" y="1528762"/>
            <a:ext cx="10515600" cy="4964111"/>
          </a:xfrm>
        </p:spPr>
        <p:txBody>
          <a:bodyPr>
            <a:normAutofit fontScale="92500" lnSpcReduction="10000"/>
          </a:bodyPr>
          <a:lstStyle/>
          <a:p>
            <a:r>
              <a:rPr lang="en-US" b="1" dirty="0"/>
              <a:t>Conceptual design </a:t>
            </a:r>
            <a:r>
              <a:rPr lang="en-US" dirty="0"/>
              <a:t>– sets out the stage</a:t>
            </a:r>
          </a:p>
          <a:p>
            <a:pPr lvl="1"/>
            <a:r>
              <a:rPr lang="en-US" dirty="0"/>
              <a:t>Defining the system's requirements and functionalities</a:t>
            </a:r>
          </a:p>
          <a:p>
            <a:pPr lvl="1"/>
            <a:r>
              <a:rPr lang="en-US" dirty="0"/>
              <a:t>Overall design approach before diving into detailed technical specifications.</a:t>
            </a:r>
          </a:p>
          <a:p>
            <a:pPr lvl="1"/>
            <a:r>
              <a:rPr lang="en-US" dirty="0"/>
              <a:t>Data Model</a:t>
            </a:r>
          </a:p>
          <a:p>
            <a:pPr lvl="1"/>
            <a:r>
              <a:rPr lang="en-US" dirty="0"/>
              <a:t>User Interfaces design</a:t>
            </a:r>
          </a:p>
          <a:p>
            <a:pPr lvl="1"/>
            <a:r>
              <a:rPr lang="en-US" dirty="0"/>
              <a:t>Technological Considerations</a:t>
            </a:r>
          </a:p>
          <a:p>
            <a:r>
              <a:rPr lang="en-US" b="1" dirty="0"/>
              <a:t>Technical Design </a:t>
            </a:r>
            <a:r>
              <a:rPr lang="en-US" dirty="0"/>
              <a:t>– dives deeper into specifics</a:t>
            </a:r>
          </a:p>
          <a:p>
            <a:pPr lvl="1"/>
            <a:r>
              <a:rPr lang="en-GB" b="1" i="0" dirty="0">
                <a:solidFill>
                  <a:srgbClr val="0D0D0D"/>
                </a:solidFill>
                <a:effectLst/>
              </a:rPr>
              <a:t>Component Design</a:t>
            </a:r>
            <a:r>
              <a:rPr lang="en-GB" b="0" i="0" dirty="0">
                <a:solidFill>
                  <a:srgbClr val="0D0D0D"/>
                </a:solidFill>
                <a:effectLst/>
              </a:rPr>
              <a:t>: Dividing the system into smaller components with clear roles and interfaces.</a:t>
            </a:r>
          </a:p>
          <a:p>
            <a:pPr lvl="1"/>
            <a:r>
              <a:rPr lang="en-GB" b="1" i="0" dirty="0">
                <a:solidFill>
                  <a:srgbClr val="0D0D0D"/>
                </a:solidFill>
                <a:effectLst/>
              </a:rPr>
              <a:t>Data Design</a:t>
            </a:r>
            <a:r>
              <a:rPr lang="en-GB" b="0" i="0" dirty="0">
                <a:solidFill>
                  <a:srgbClr val="0D0D0D"/>
                </a:solidFill>
                <a:effectLst/>
              </a:rPr>
              <a:t>: Planning the data model, encompassing database schema, structures, flow diagrams, and access methods.</a:t>
            </a:r>
          </a:p>
          <a:p>
            <a:pPr lvl="1"/>
            <a:r>
              <a:rPr lang="en-GB" b="1" i="0" dirty="0">
                <a:solidFill>
                  <a:srgbClr val="0D0D0D"/>
                </a:solidFill>
                <a:effectLst/>
              </a:rPr>
              <a:t>Interface Design</a:t>
            </a:r>
            <a:r>
              <a:rPr lang="en-GB" b="0" i="0" dirty="0">
                <a:solidFill>
                  <a:srgbClr val="0D0D0D"/>
                </a:solidFill>
                <a:effectLst/>
              </a:rPr>
              <a:t>: Specifying interactions between system components, such as APIs, protocols, and communication methods.</a:t>
            </a:r>
          </a:p>
          <a:p>
            <a:pPr lvl="1"/>
            <a:r>
              <a:rPr lang="en-GB" b="1" i="0" dirty="0">
                <a:solidFill>
                  <a:srgbClr val="0D0D0D"/>
                </a:solidFill>
                <a:effectLst/>
              </a:rPr>
              <a:t>Algorithm Design</a:t>
            </a:r>
            <a:r>
              <a:rPr lang="en-GB" b="0" i="0" dirty="0">
                <a:solidFill>
                  <a:srgbClr val="0D0D0D"/>
                </a:solidFill>
                <a:effectLst/>
              </a:rPr>
              <a:t>: Crafting algorithms for data processing, computational logic, and optimization.</a:t>
            </a:r>
          </a:p>
        </p:txBody>
      </p:sp>
      <p:sp>
        <p:nvSpPr>
          <p:cNvPr id="5" name="Rounded Rectangle 4">
            <a:extLst>
              <a:ext uri="{FF2B5EF4-FFF2-40B4-BE49-F238E27FC236}">
                <a16:creationId xmlns:a16="http://schemas.microsoft.com/office/drawing/2014/main" id="{20A01DED-D352-2874-92B4-DE4AAC082FA7}"/>
              </a:ext>
            </a:extLst>
          </p:cNvPr>
          <p:cNvSpPr/>
          <p:nvPr/>
        </p:nvSpPr>
        <p:spPr>
          <a:xfrm>
            <a:off x="1257300" y="3971925"/>
            <a:ext cx="9672638" cy="614363"/>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294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94D3-33A2-4B7A-5A7D-BE8BF8C4A8B9}"/>
              </a:ext>
            </a:extLst>
          </p:cNvPr>
          <p:cNvSpPr>
            <a:spLocks noGrp="1"/>
          </p:cNvSpPr>
          <p:nvPr>
            <p:ph type="title"/>
          </p:nvPr>
        </p:nvSpPr>
        <p:spPr>
          <a:xfrm>
            <a:off x="838200" y="365126"/>
            <a:ext cx="10515600" cy="763588"/>
          </a:xfrm>
        </p:spPr>
        <p:txBody>
          <a:bodyPr/>
          <a:lstStyle/>
          <a:p>
            <a:r>
              <a:rPr lang="en-US" dirty="0"/>
              <a:t>Conceptual Design vs Technical Design</a:t>
            </a:r>
          </a:p>
        </p:txBody>
      </p:sp>
      <p:graphicFrame>
        <p:nvGraphicFramePr>
          <p:cNvPr id="4" name="Table 3">
            <a:extLst>
              <a:ext uri="{FF2B5EF4-FFF2-40B4-BE49-F238E27FC236}">
                <a16:creationId xmlns:a16="http://schemas.microsoft.com/office/drawing/2014/main" id="{18847EB7-C485-502A-03A5-AF2233818998}"/>
              </a:ext>
            </a:extLst>
          </p:cNvPr>
          <p:cNvGraphicFramePr>
            <a:graphicFrameLocks noGrp="1"/>
          </p:cNvGraphicFramePr>
          <p:nvPr>
            <p:extLst>
              <p:ext uri="{D42A27DB-BD31-4B8C-83A1-F6EECF244321}">
                <p14:modId xmlns:p14="http://schemas.microsoft.com/office/powerpoint/2010/main" val="2628271176"/>
              </p:ext>
            </p:extLst>
          </p:nvPr>
        </p:nvGraphicFramePr>
        <p:xfrm>
          <a:off x="838200" y="1563686"/>
          <a:ext cx="10215562" cy="4773640"/>
        </p:xfrm>
        <a:graphic>
          <a:graphicData uri="http://schemas.openxmlformats.org/drawingml/2006/table">
            <a:tbl>
              <a:tblPr/>
              <a:tblGrid>
                <a:gridCol w="5107781">
                  <a:extLst>
                    <a:ext uri="{9D8B030D-6E8A-4147-A177-3AD203B41FA5}">
                      <a16:colId xmlns:a16="http://schemas.microsoft.com/office/drawing/2014/main" val="1061370426"/>
                    </a:ext>
                  </a:extLst>
                </a:gridCol>
                <a:gridCol w="5107781">
                  <a:extLst>
                    <a:ext uri="{9D8B030D-6E8A-4147-A177-3AD203B41FA5}">
                      <a16:colId xmlns:a16="http://schemas.microsoft.com/office/drawing/2014/main" val="3355039544"/>
                    </a:ext>
                  </a:extLst>
                </a:gridCol>
              </a:tblGrid>
              <a:tr h="355211">
                <a:tc>
                  <a:txBody>
                    <a:bodyPr/>
                    <a:lstStyle/>
                    <a:p>
                      <a:pPr fontAlgn="b"/>
                      <a:r>
                        <a:rPr lang="en-GB" sz="2000" b="1" dirty="0">
                          <a:solidFill>
                            <a:schemeClr val="tx1"/>
                          </a:solidFill>
                          <a:effectLst/>
                        </a:rPr>
                        <a:t>Conceptual Design</a:t>
                      </a:r>
                    </a:p>
                  </a:txBody>
                  <a:tcPr marL="88803" marR="88803" marT="44401" marB="44401"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GB" sz="2000" b="1">
                          <a:solidFill>
                            <a:schemeClr val="tx1"/>
                          </a:solidFill>
                          <a:effectLst/>
                        </a:rPr>
                        <a:t>Technical Design</a:t>
                      </a:r>
                    </a:p>
                  </a:txBody>
                  <a:tcPr marL="88803" marR="88803" marT="44401" marB="44401"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545554010"/>
                  </a:ext>
                </a:extLst>
              </a:tr>
              <a:tr h="888028">
                <a:tc>
                  <a:txBody>
                    <a:bodyPr/>
                    <a:lstStyle/>
                    <a:p>
                      <a:pPr fontAlgn="base"/>
                      <a:r>
                        <a:rPr lang="en-GB" sz="2000" dirty="0">
                          <a:solidFill>
                            <a:schemeClr val="tx1"/>
                          </a:solidFill>
                          <a:effectLst/>
                        </a:rPr>
                        <a:t>Focuses on high-level ideas, goals, and requirements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Focuses on detailed specifications and implementation details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821555425"/>
                  </a:ext>
                </a:extLst>
              </a:tr>
              <a:tr h="621620">
                <a:tc>
                  <a:txBody>
                    <a:bodyPr/>
                    <a:lstStyle/>
                    <a:p>
                      <a:pPr fontAlgn="base"/>
                      <a:r>
                        <a:rPr lang="en-GB" sz="2000" dirty="0">
                          <a:solidFill>
                            <a:schemeClr val="tx1"/>
                          </a:solidFill>
                          <a:effectLst/>
                        </a:rPr>
                        <a:t>Captures the essence and purpose of the system</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Specifies how the system will be built and function</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798187894"/>
                  </a:ext>
                </a:extLst>
              </a:tr>
              <a:tr h="621620">
                <a:tc>
                  <a:txBody>
                    <a:bodyPr/>
                    <a:lstStyle/>
                    <a:p>
                      <a:pPr fontAlgn="base"/>
                      <a:r>
                        <a:rPr lang="en-GB" sz="2000" dirty="0">
                          <a:solidFill>
                            <a:schemeClr val="tx1"/>
                          </a:solidFill>
                          <a:effectLst/>
                        </a:rPr>
                        <a:t>Emphasizes the "what" of the system</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Emphasizes the "how" of implementing the system</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484308898"/>
                  </a:ext>
                </a:extLst>
              </a:tr>
              <a:tr h="621620">
                <a:tc>
                  <a:txBody>
                    <a:bodyPr/>
                    <a:lstStyle/>
                    <a:p>
                      <a:pPr fontAlgn="base"/>
                      <a:r>
                        <a:rPr lang="en-GB" sz="2000" dirty="0">
                          <a:solidFill>
                            <a:schemeClr val="tx1"/>
                          </a:solidFill>
                          <a:effectLst/>
                        </a:rPr>
                        <a:t>Typically expressed through diagrams and narratives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Typically expressed through diagrams and documentation</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736528481"/>
                  </a:ext>
                </a:extLst>
              </a:tr>
              <a:tr h="621620">
                <a:tc>
                  <a:txBody>
                    <a:bodyPr/>
                    <a:lstStyle/>
                    <a:p>
                      <a:pPr fontAlgn="base"/>
                      <a:r>
                        <a:rPr lang="en-GB" sz="2000" dirty="0">
                          <a:solidFill>
                            <a:schemeClr val="tx1"/>
                          </a:solidFill>
                          <a:effectLst/>
                        </a:rPr>
                        <a:t>Helps stakeholders understand the scope and vision</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Guides developers in building the system components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700628358"/>
                  </a:ext>
                </a:extLst>
              </a:tr>
              <a:tr h="621620">
                <a:tc>
                  <a:txBody>
                    <a:bodyPr/>
                    <a:lstStyle/>
                    <a:p>
                      <a:pPr fontAlgn="base"/>
                      <a:r>
                        <a:rPr lang="en-GB" sz="2000">
                          <a:solidFill>
                            <a:schemeClr val="tx1"/>
                          </a:solidFill>
                          <a:effectLst/>
                        </a:rPr>
                        <a:t>May involve brainstorming sessions and user interviews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Involves architectural decisions and technical trade-offs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023893508"/>
                  </a:ext>
                </a:extLst>
              </a:tr>
            </a:tbl>
          </a:graphicData>
        </a:graphic>
      </p:graphicFrame>
    </p:spTree>
    <p:extLst>
      <p:ext uri="{BB962C8B-B14F-4D97-AF65-F5344CB8AC3E}">
        <p14:creationId xmlns:p14="http://schemas.microsoft.com/office/powerpoint/2010/main" val="3924461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5272</TotalTime>
  <Words>2044</Words>
  <Application>Microsoft Macintosh PowerPoint</Application>
  <PresentationFormat>Widescreen</PresentationFormat>
  <Paragraphs>272</Paragraphs>
  <Slides>29</Slides>
  <Notes>11</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-apple-system</vt:lpstr>
      <vt:lpstr>Arial</vt:lpstr>
      <vt:lpstr>Calibri</vt:lpstr>
      <vt:lpstr>Calibri Light</vt:lpstr>
      <vt:lpstr>Courier New</vt:lpstr>
      <vt:lpstr>Georgia</vt:lpstr>
      <vt:lpstr>Helvetica Neue</vt:lpstr>
      <vt:lpstr>Open Sans</vt:lpstr>
      <vt:lpstr>Söhne</vt:lpstr>
      <vt:lpstr>Source Sans Pro</vt:lpstr>
      <vt:lpstr>Titillium Web</vt:lpstr>
      <vt:lpstr>Office Theme</vt:lpstr>
      <vt:lpstr>Software Analysis, Design and Implementation</vt:lpstr>
      <vt:lpstr>Announcements</vt:lpstr>
      <vt:lpstr>PowerPoint Presentation</vt:lpstr>
      <vt:lpstr>Software design questions</vt:lpstr>
      <vt:lpstr>The Design Process Questions</vt:lpstr>
      <vt:lpstr>PowerPoint Presentation</vt:lpstr>
      <vt:lpstr>Software Requirements, Conceptual and Technical Designs</vt:lpstr>
      <vt:lpstr>Conceptual Design vs Technical Design</vt:lpstr>
      <vt:lpstr>Conceptual Design vs Technical Design</vt:lpstr>
      <vt:lpstr>Conceptual Design vs Technical Design</vt:lpstr>
      <vt:lpstr>PowerPoint Presentation</vt:lpstr>
      <vt:lpstr>There are many Kinds of UML Diagrams</vt:lpstr>
      <vt:lpstr>There are many Kinds of UML Diagrams</vt:lpstr>
      <vt:lpstr>Component Design Overview</vt:lpstr>
      <vt:lpstr>Use Case Diagram</vt:lpstr>
      <vt:lpstr>Use Case Diagram</vt:lpstr>
      <vt:lpstr>Sequence Diagrams</vt:lpstr>
      <vt:lpstr>Class Diagram</vt:lpstr>
      <vt:lpstr>Object Oriented Analysis, Design and Implementation</vt:lpstr>
      <vt:lpstr>Analysis phase overview</vt:lpstr>
      <vt:lpstr>PowerPoint Presentation</vt:lpstr>
      <vt:lpstr>Software Design -  Identifying software classes</vt:lpstr>
      <vt:lpstr>Software Design -  Assigning Responsibilities to Classes</vt:lpstr>
      <vt:lpstr>Software Design -  Assigning Responsibilities to Classes</vt:lpstr>
      <vt:lpstr>Class Diagrams – Relationships between classes</vt:lpstr>
      <vt:lpstr>Class Diagrams Details</vt:lpstr>
      <vt:lpstr>Implementing Our Design</vt:lpstr>
      <vt:lpstr>Implementing Our Design</vt:lpstr>
      <vt:lpstr>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with Unified Modeling Language</dc:title>
  <dc:creator>John Businge</dc:creator>
  <cp:lastModifiedBy>John Businge</cp:lastModifiedBy>
  <cp:revision>29</cp:revision>
  <dcterms:created xsi:type="dcterms:W3CDTF">2023-10-02T17:24:10Z</dcterms:created>
  <dcterms:modified xsi:type="dcterms:W3CDTF">2024-10-04T16:14:24Z</dcterms:modified>
</cp:coreProperties>
</file>