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5" r:id="rId3"/>
    <p:sldId id="276" r:id="rId4"/>
    <p:sldId id="274" r:id="rId5"/>
    <p:sldId id="259" r:id="rId6"/>
    <p:sldId id="261" r:id="rId7"/>
    <p:sldId id="260" r:id="rId8"/>
    <p:sldId id="262" r:id="rId9"/>
    <p:sldId id="263" r:id="rId10"/>
    <p:sldId id="264" r:id="rId11"/>
    <p:sldId id="265" r:id="rId12"/>
    <p:sldId id="266" r:id="rId13"/>
    <p:sldId id="268" r:id="rId14"/>
    <p:sldId id="267" r:id="rId15"/>
    <p:sldId id="279" r:id="rId16"/>
    <p:sldId id="269" r:id="rId17"/>
    <p:sldId id="270" r:id="rId18"/>
    <p:sldId id="280" r:id="rId19"/>
    <p:sldId id="271" r:id="rId20"/>
    <p:sldId id="277" r:id="rId21"/>
    <p:sldId id="278" r:id="rId22"/>
    <p:sldId id="281" r:id="rId23"/>
    <p:sldId id="272" r:id="rId24"/>
    <p:sldId id="282" r:id="rId25"/>
    <p:sldId id="257" r:id="rId26"/>
    <p:sldId id="286" r:id="rId27"/>
    <p:sldId id="285" r:id="rId28"/>
    <p:sldId id="284" r:id="rId29"/>
    <p:sldId id="287"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83850"/>
  </p:normalViewPr>
  <p:slideViewPr>
    <p:cSldViewPr snapToGrid="0">
      <p:cViewPr varScale="1">
        <p:scale>
          <a:sx n="112" d="100"/>
          <a:sy n="112"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09/10/2024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15</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29</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09/10/2024</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09/10/2024</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2" name="Group 11">
            <a:extLst>
              <a:ext uri="{FF2B5EF4-FFF2-40B4-BE49-F238E27FC236}">
                <a16:creationId xmlns:a16="http://schemas.microsoft.com/office/drawing/2014/main" id="{1B909736-A20E-94C9-CA61-51C84C63A65A}"/>
              </a:ext>
            </a:extLst>
          </p:cNvPr>
          <p:cNvGrpSpPr/>
          <p:nvPr/>
        </p:nvGrpSpPr>
        <p:grpSpPr>
          <a:xfrm>
            <a:off x="8132892" y="4024040"/>
            <a:ext cx="3538856" cy="2385298"/>
            <a:chOff x="319549" y="979987"/>
            <a:chExt cx="3538856" cy="2385298"/>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319549" y="979987"/>
              <a:ext cx="3538856" cy="2166853"/>
              <a:chOff x="10960347" y="9111518"/>
              <a:chExt cx="3538856" cy="3121866"/>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960347" y="9111518"/>
                <a:ext cx="3538856" cy="3121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11160281" y="9158529"/>
                <a:ext cx="3255869" cy="2305811"/>
              </a:xfrm>
              <a:prstGeom prst="rect">
                <a:avLst/>
              </a:prstGeom>
            </p:spPr>
            <p:txBody>
              <a:bodyPr wrap="square">
                <a:spAutoFit/>
              </a:bodyPr>
              <a:lstStyle/>
              <a:p>
                <a:pPr algn="just"/>
                <a:r>
                  <a:rPr lang="en-BE" sz="1400" dirty="0"/>
                  <a:t>[R2].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6"/>
            <a:stretch>
              <a:fillRect/>
            </a:stretch>
          </p:blipFill>
          <p:spPr>
            <a:xfrm>
              <a:off x="519483" y="2645685"/>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68275" y="9186860"/>
                <a:ext cx="3830862" cy="2727065"/>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Decisions were usually made through unanimous voting but sometimes, we try to choose whatever's the best interest for the group.</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ounded Rectangle 31">
            <a:extLst>
              <a:ext uri="{FF2B5EF4-FFF2-40B4-BE49-F238E27FC236}">
                <a16:creationId xmlns:a16="http://schemas.microsoft.com/office/drawing/2014/main" id="{F9AB756D-60E0-B8E2-690D-BABB15DC30A3}"/>
              </a:ext>
            </a:extLst>
          </p:cNvPr>
          <p:cNvSpPr/>
          <p:nvPr/>
        </p:nvSpPr>
        <p:spPr>
          <a:xfrm>
            <a:off x="4553326" y="4877005"/>
            <a:ext cx="1749150" cy="33829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0" i="0" dirty="0">
                    <a:solidFill>
                      <a:srgbClr val="1F1F1F"/>
                    </a:solidFill>
                    <a:effectLst/>
                    <a:latin typeface="Google Sans"/>
                  </a:rPr>
                  <a:t>One weekly meeting to ensure we are caught up on deliverables + demos,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a:t>
                </a:r>
                <a:r>
                  <a:rPr lang="en-GB" sz="1400" b="0" i="0" dirty="0" err="1">
                    <a:solidFill>
                      <a:srgbClr val="1F1F1F"/>
                    </a:solidFill>
                    <a:effectLst/>
                    <a:latin typeface="Google Sans"/>
                  </a:rPr>
                  <a:t>untill</a:t>
                </a:r>
                <a:r>
                  <a:rPr lang="en-GB" sz="1400" b="0" i="0" dirty="0">
                    <a:solidFill>
                      <a:srgbClr val="1F1F1F"/>
                    </a:solidFill>
                    <a:effectLst/>
                    <a:latin typeface="Google Sans"/>
                  </a:rPr>
                  <a:t>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
        <p:nvSpPr>
          <p:cNvPr id="3" name="TextBox 2">
            <a:extLst>
              <a:ext uri="{FF2B5EF4-FFF2-40B4-BE49-F238E27FC236}">
                <a16:creationId xmlns:a16="http://schemas.microsoft.com/office/drawing/2014/main" id="{ADA09EFA-E998-65CE-5740-BB808EE795D3}"/>
              </a:ext>
            </a:extLst>
          </p:cNvPr>
          <p:cNvSpPr txBox="1"/>
          <p:nvPr/>
        </p:nvSpPr>
        <p:spPr>
          <a:xfrm>
            <a:off x="2894648" y="3210044"/>
            <a:ext cx="6200774" cy="369332"/>
          </a:xfrm>
          <a:prstGeom prst="rect">
            <a:avLst/>
          </a:prstGeom>
          <a:noFill/>
        </p:spPr>
        <p:txBody>
          <a:bodyPr wrap="square">
            <a:spAutoFit/>
          </a:bodyPr>
          <a:lstStyle/>
          <a:p>
            <a:r>
              <a:rPr lang="en-GB" b="0" i="0" dirty="0">
                <a:solidFill>
                  <a:srgbClr val="1F1F1F"/>
                </a:solidFill>
                <a:effectLst/>
                <a:latin typeface="Google Sans"/>
              </a:rPr>
              <a:t>Learning Curve of using the Software</a:t>
            </a:r>
            <a:endParaRPr lang="en-US" dirty="0"/>
          </a:p>
        </p:txBody>
      </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F11-822D-E0D0-D516-AA05BBEF8B11}"/>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A8AA7094-0C3C-E1B9-0BA6-614173F3CEBA}"/>
              </a:ext>
            </a:extLst>
          </p:cNvPr>
          <p:cNvSpPr>
            <a:spLocks noGrp="1"/>
          </p:cNvSpPr>
          <p:nvPr>
            <p:ph idx="1"/>
          </p:nvPr>
        </p:nvSpPr>
        <p:spPr/>
        <p:txBody>
          <a:bodyPr/>
          <a:lstStyle/>
          <a:p>
            <a:pPr lvl="1"/>
            <a:r>
              <a:rPr lang="en-BE" sz="3200" dirty="0"/>
              <a:t>DP I marks released</a:t>
            </a:r>
          </a:p>
          <a:p>
            <a:pPr lvl="1"/>
            <a:r>
              <a:rPr lang="en-BE" sz="3200" dirty="0"/>
              <a:t>Comments of features are suggestions</a:t>
            </a:r>
          </a:p>
          <a:p>
            <a:pPr lvl="1"/>
            <a:r>
              <a:rPr lang="en-BE" sz="3200" dirty="0"/>
              <a:t>DP II &amp; III </a:t>
            </a:r>
          </a:p>
          <a:p>
            <a:pPr lvl="2"/>
            <a:r>
              <a:rPr lang="en-BE" sz="2800" dirty="0"/>
              <a:t>Individual 60%</a:t>
            </a:r>
          </a:p>
          <a:p>
            <a:pPr lvl="2"/>
            <a:r>
              <a:rPr lang="en-BE" sz="2800"/>
              <a:t>Team 40%</a:t>
            </a:r>
            <a:endParaRPr lang="en-BE" sz="2800" dirty="0"/>
          </a:p>
          <a:p>
            <a:pPr lvl="1"/>
            <a:r>
              <a:rPr lang="en-BE" sz="3200" dirty="0"/>
              <a:t>Last face-to-face class – Does not mean that you should stop coming to campus. </a:t>
            </a:r>
          </a:p>
          <a:p>
            <a:pPr lvl="1"/>
            <a:r>
              <a:rPr lang="en-BE" sz="3200" dirty="0"/>
              <a:t>A physical meeting at least every 2 weeks is requred</a:t>
            </a:r>
          </a:p>
          <a:p>
            <a:pPr lvl="1"/>
            <a:endParaRPr lang="en-BE" dirty="0"/>
          </a:p>
          <a:p>
            <a:pPr lvl="1"/>
            <a:endParaRPr lang="en-BE" dirty="0"/>
          </a:p>
          <a:p>
            <a:pPr lvl="1"/>
            <a:endParaRPr lang="en-BE" dirty="0"/>
          </a:p>
        </p:txBody>
      </p:sp>
    </p:spTree>
    <p:extLst>
      <p:ext uri="{BB962C8B-B14F-4D97-AF65-F5344CB8AC3E}">
        <p14:creationId xmlns:p14="http://schemas.microsoft.com/office/powerpoint/2010/main" val="350675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9" name="Group 28">
            <a:extLst>
              <a:ext uri="{FF2B5EF4-FFF2-40B4-BE49-F238E27FC236}">
                <a16:creationId xmlns:a16="http://schemas.microsoft.com/office/drawing/2014/main" id="{6EC93E25-EA7E-0DD0-5B7B-B21019751BE8}"/>
              </a:ext>
            </a:extLst>
          </p:cNvPr>
          <p:cNvGrpSpPr/>
          <p:nvPr/>
        </p:nvGrpSpPr>
        <p:grpSpPr>
          <a:xfrm>
            <a:off x="4701716" y="4545180"/>
            <a:ext cx="3450655" cy="2009095"/>
            <a:chOff x="407749" y="940658"/>
            <a:chExt cx="3450655" cy="2009095"/>
          </a:xfrm>
        </p:grpSpPr>
        <p:grpSp>
          <p:nvGrpSpPr>
            <p:cNvPr id="30" name="Group 29">
              <a:extLst>
                <a:ext uri="{FF2B5EF4-FFF2-40B4-BE49-F238E27FC236}">
                  <a16:creationId xmlns:a16="http://schemas.microsoft.com/office/drawing/2014/main" id="{A87F9D31-1FA7-7F5A-E518-8A2F42A520C7}"/>
                </a:ext>
              </a:extLst>
            </p:cNvPr>
            <p:cNvGrpSpPr/>
            <p:nvPr/>
          </p:nvGrpSpPr>
          <p:grpSpPr>
            <a:xfrm>
              <a:off x="407749" y="940658"/>
              <a:ext cx="3450655" cy="1523625"/>
              <a:chOff x="11048547" y="9054858"/>
              <a:chExt cx="3450655" cy="2195144"/>
            </a:xfrm>
          </p:grpSpPr>
          <p:pic>
            <p:nvPicPr>
              <p:cNvPr id="32" name="Picture 6" descr="Callout png images | PNGWing">
                <a:extLst>
                  <a:ext uri="{FF2B5EF4-FFF2-40B4-BE49-F238E27FC236}">
                    <a16:creationId xmlns:a16="http://schemas.microsoft.com/office/drawing/2014/main" id="{D04D6135-72BC-DCEA-B161-F01DC8133B8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9514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9914F54-1302-DF31-07F8-6DA084EC233D}"/>
                  </a:ext>
                </a:extLst>
              </p:cNvPr>
              <p:cNvSpPr/>
              <p:nvPr/>
            </p:nvSpPr>
            <p:spPr>
              <a:xfrm>
                <a:off x="11160281" y="9158529"/>
                <a:ext cx="3255869" cy="1729359"/>
              </a:xfrm>
              <a:prstGeom prst="rect">
                <a:avLst/>
              </a:prstGeom>
            </p:spPr>
            <p:txBody>
              <a:bodyPr wrap="square">
                <a:spAutoFit/>
              </a:bodyPr>
              <a:lstStyle/>
              <a:p>
                <a:pPr algn="just"/>
                <a:r>
                  <a:rPr lang="en-BE" sz="1200" dirty="0"/>
                  <a:t>[R16]. </a:t>
                </a:r>
                <a:r>
                  <a:rPr lang="en-GB" sz="1200" b="1" dirty="0">
                    <a:solidFill>
                      <a:srgbClr val="2000FF"/>
                    </a:solidFill>
                    <a:latin typeface="Google Sans"/>
                  </a:rPr>
                  <a:t>Time management </a:t>
                </a:r>
                <a:r>
                  <a:rPr lang="en-BE" sz="1200" b="1" dirty="0">
                    <a:solidFill>
                      <a:srgbClr val="2000FF"/>
                    </a:solidFill>
                  </a:rPr>
                  <a:t>--</a:t>
                </a:r>
                <a:r>
                  <a:rPr lang="en-BE" sz="1200" dirty="0">
                    <a:solidFill>
                      <a:srgbClr val="2000FF"/>
                    </a:solidFill>
                  </a:rPr>
                  <a:t> </a:t>
                </a:r>
                <a:r>
                  <a:rPr lang="en-GB" sz="1200" b="0" i="0" dirty="0">
                    <a:solidFill>
                      <a:srgbClr val="1F1F1F"/>
                    </a:solidFill>
                    <a:effectLst/>
                  </a:rPr>
                  <a:t>Sometimes some team members cannot join the meeting because they do not have time, So I think time management will be a challenge than other reasons.</a:t>
                </a:r>
                <a:endParaRPr lang="en-BE" sz="1200" dirty="0"/>
              </a:p>
              <a:p>
                <a:pPr algn="just"/>
                <a:endParaRPr lang="en-BE" sz="12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8F49476D-16C4-CDDE-8604-E3CDC7798831}"/>
                </a:ext>
              </a:extLst>
            </p:cNvPr>
            <p:cNvPicPr>
              <a:picLocks noChangeAspect="1"/>
            </p:cNvPicPr>
            <p:nvPr/>
          </p:nvPicPr>
          <p:blipFill>
            <a:blip r:embed="rId5"/>
            <a:stretch>
              <a:fillRect/>
            </a:stretch>
          </p:blipFill>
          <p:spPr>
            <a:xfrm>
              <a:off x="519483" y="2230153"/>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904434"/>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This is a large part of every team, but it </a:t>
                </a:r>
                <a:r>
                  <a:rPr lang="en-GB" sz="1400" b="0" i="0" dirty="0" err="1">
                    <a:solidFill>
                      <a:srgbClr val="1F1F1F"/>
                    </a:solidFill>
                    <a:effectLst/>
                    <a:latin typeface="Google Sans"/>
                  </a:rPr>
                  <a:t>isnt</a:t>
                </a:r>
                <a:r>
                  <a:rPr lang="en-GB" sz="1400" b="0" i="0" dirty="0">
                    <a:solidFill>
                      <a:srgbClr val="1F1F1F"/>
                    </a:solidFill>
                    <a:effectLst/>
                    <a:latin typeface="Google Sans"/>
                  </a:rPr>
                  <a:t> so much about following a plan as it is to "Get to know your people", understand them. Be balanced. That is being both able to empathize, but teach, scold, but don't burn them, and if it really takes it, get into whatever their doing, and help them. </a:t>
                </a:r>
                <a:br>
                  <a:rPr lang="en-GB" sz="1300" dirty="0"/>
                </a:b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 name="Group 1">
            <a:extLst>
              <a:ext uri="{FF2B5EF4-FFF2-40B4-BE49-F238E27FC236}">
                <a16:creationId xmlns:a16="http://schemas.microsoft.com/office/drawing/2014/main" id="{494332BB-48D2-21D4-10BF-71B21C12BCA5}"/>
              </a:ext>
            </a:extLst>
          </p:cNvPr>
          <p:cNvGrpSpPr/>
          <p:nvPr/>
        </p:nvGrpSpPr>
        <p:grpSpPr>
          <a:xfrm>
            <a:off x="555432" y="2035102"/>
            <a:ext cx="3455664" cy="2276975"/>
            <a:chOff x="402740" y="940659"/>
            <a:chExt cx="3455664" cy="2276975"/>
          </a:xfrm>
        </p:grpSpPr>
        <p:grpSp>
          <p:nvGrpSpPr>
            <p:cNvPr id="3" name="Group 2">
              <a:extLst>
                <a:ext uri="{FF2B5EF4-FFF2-40B4-BE49-F238E27FC236}">
                  <a16:creationId xmlns:a16="http://schemas.microsoft.com/office/drawing/2014/main" id="{C99B0502-4356-2827-84DF-172AE65DDEA2}"/>
                </a:ext>
              </a:extLst>
            </p:cNvPr>
            <p:cNvGrpSpPr/>
            <p:nvPr/>
          </p:nvGrpSpPr>
          <p:grpSpPr>
            <a:xfrm>
              <a:off x="407749" y="940659"/>
              <a:ext cx="3450655" cy="1981415"/>
              <a:chOff x="11048547" y="9054858"/>
              <a:chExt cx="3450655" cy="2854699"/>
            </a:xfrm>
          </p:grpSpPr>
          <p:pic>
            <p:nvPicPr>
              <p:cNvPr id="6" name="Picture 6" descr="Callout png images | PNGWing">
                <a:extLst>
                  <a:ext uri="{FF2B5EF4-FFF2-40B4-BE49-F238E27FC236}">
                    <a16:creationId xmlns:a16="http://schemas.microsoft.com/office/drawing/2014/main" id="{B5F008E9-B6B7-D1EF-DED1-57EC9659625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8546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2106E9B-EA8D-99F4-2FE0-591CB63A4F3F}"/>
                  </a:ext>
                </a:extLst>
              </p:cNvPr>
              <p:cNvSpPr/>
              <p:nvPr/>
            </p:nvSpPr>
            <p:spPr>
              <a:xfrm>
                <a:off x="11160281" y="9158529"/>
                <a:ext cx="3255869" cy="1995414"/>
              </a:xfrm>
              <a:prstGeom prst="rect">
                <a:avLst/>
              </a:prstGeom>
            </p:spPr>
            <p:txBody>
              <a:bodyPr wrap="square">
                <a:spAutoFit/>
              </a:bodyPr>
              <a:lstStyle/>
              <a:p>
                <a:pPr algn="just"/>
                <a:r>
                  <a:rPr lang="en-BE" sz="1400" dirty="0"/>
                  <a:t>[R6]. </a:t>
                </a:r>
                <a:r>
                  <a:rPr lang="en-GB" sz="1400" b="0" i="0" dirty="0">
                    <a:solidFill>
                      <a:srgbClr val="1F1F1F"/>
                    </a:solidFill>
                    <a:effectLst/>
                  </a:rPr>
                  <a:t>One suggestion would be to all be on top of things and start as soon as you can to get to know your group members and their strengths and weaknesses so that we can all help each other. My team and I made very sure that we did that. </a:t>
                </a:r>
                <a:endParaRPr lang="en-GB"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5DC3217C-B3C1-4034-583F-1B02D23E778C}"/>
                </a:ext>
              </a:extLst>
            </p:cNvPr>
            <p:cNvPicPr>
              <a:picLocks noChangeAspect="1"/>
            </p:cNvPicPr>
            <p:nvPr/>
          </p:nvPicPr>
          <p:blipFill>
            <a:blip r:embed="rId5"/>
            <a:stretch>
              <a:fillRect/>
            </a:stretch>
          </p:blipFill>
          <p:spPr>
            <a:xfrm>
              <a:off x="402740" y="2498034"/>
              <a:ext cx="482062" cy="719600"/>
            </a:xfrm>
            <a:prstGeom prst="rect">
              <a:avLst/>
            </a:prstGeom>
          </p:spPr>
        </p:pic>
      </p:gr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insurmountable.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252952" y="5037462"/>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0" i="0" dirty="0">
                    <a:solidFill>
                      <a:srgbClr val="1F1F1F"/>
                    </a:solidFill>
                    <a:effectLst/>
                    <a:latin typeface="Google Sans"/>
                  </a:rPr>
                  <a:t>I would recommend in person meetings/ hybrid more than 100% online meetings. </a:t>
                </a:r>
                <a:endParaRPr lang="en-BE" sz="14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3657601" y="3233531"/>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7"/>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0" i="0" dirty="0">
                    <a:solidFill>
                      <a:srgbClr val="1F1F1F"/>
                    </a:solidFill>
                    <a:effectLst/>
                    <a:latin typeface="Google Sans"/>
                  </a:rPr>
                  <a:t>Resisting project scope creep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isn’t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3892534"/>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missing components,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BE"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0" i="0" dirty="0">
                    <a:solidFill>
                      <a:srgbClr val="1F1F1F"/>
                    </a:solidFill>
                    <a:effectLst/>
                    <a:latin typeface="Google Sans"/>
                  </a:rPr>
                  <a:t>I would suggest that pull request reviews share more of the project weight.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298014250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2023</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2023</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43327</TotalTime>
  <Words>4385</Words>
  <Application>Microsoft Macintosh PowerPoint</Application>
  <PresentationFormat>Widescreen</PresentationFormat>
  <Paragraphs>271</Paragraphs>
  <Slides>29</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Announcements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43</cp:revision>
  <dcterms:created xsi:type="dcterms:W3CDTF">2023-07-26T00:05:59Z</dcterms:created>
  <dcterms:modified xsi:type="dcterms:W3CDTF">2024-10-09T20:01:58Z</dcterms:modified>
</cp:coreProperties>
</file>