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75" r:id="rId3"/>
    <p:sldId id="276" r:id="rId4"/>
    <p:sldId id="274" r:id="rId5"/>
    <p:sldId id="259" r:id="rId6"/>
    <p:sldId id="261" r:id="rId7"/>
    <p:sldId id="260" r:id="rId8"/>
    <p:sldId id="262" r:id="rId9"/>
    <p:sldId id="263" r:id="rId10"/>
    <p:sldId id="264" r:id="rId11"/>
    <p:sldId id="265" r:id="rId12"/>
    <p:sldId id="266" r:id="rId13"/>
    <p:sldId id="268" r:id="rId14"/>
    <p:sldId id="267" r:id="rId15"/>
    <p:sldId id="269" r:id="rId16"/>
    <p:sldId id="270" r:id="rId17"/>
    <p:sldId id="271" r:id="rId18"/>
    <p:sldId id="272" r:id="rId19"/>
    <p:sldId id="257" r:id="rId20"/>
    <p:sldId id="273" r:id="rId21"/>
    <p:sldId id="258" r:id="rId22"/>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00FF"/>
    <a:srgbClr val="167217"/>
    <a:srgbClr val="EB26EF"/>
    <a:srgbClr val="9217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83721"/>
  </p:normalViewPr>
  <p:slideViewPr>
    <p:cSldViewPr snapToGrid="0">
      <p:cViewPr varScale="1">
        <p:scale>
          <a:sx n="96" d="100"/>
          <a:sy n="96" d="100"/>
        </p:scale>
        <p:origin x="200"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4"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Frequency</c:v>
                </c:pt>
              </c:strCache>
            </c:strRef>
          </c:tx>
          <c:spPr>
            <a:solidFill>
              <a:srgbClr val="0F3BC6"/>
            </a:solidFill>
            <a:ln>
              <a:noFill/>
            </a:ln>
            <a:effectLst/>
          </c:spPr>
          <c:invertIfNegative val="0"/>
          <c:cat>
            <c:strRef>
              <c:f>Sheet1!$A$2:$A$6</c:f>
              <c:strCache>
                <c:ptCount val="5"/>
                <c:pt idx="0">
                  <c:v>Never</c:v>
                </c:pt>
                <c:pt idx="1">
                  <c:v>Rarely</c:v>
                </c:pt>
                <c:pt idx="2">
                  <c:v>Sometimes</c:v>
                </c:pt>
                <c:pt idx="3">
                  <c:v>Often</c:v>
                </c:pt>
                <c:pt idx="4">
                  <c:v>Always</c:v>
                </c:pt>
              </c:strCache>
            </c:strRef>
          </c:cat>
          <c:val>
            <c:numRef>
              <c:f>Sheet1!$B$2:$B$6</c:f>
              <c:numCache>
                <c:formatCode>General</c:formatCode>
                <c:ptCount val="5"/>
                <c:pt idx="0">
                  <c:v>4</c:v>
                </c:pt>
                <c:pt idx="1">
                  <c:v>2</c:v>
                </c:pt>
                <c:pt idx="2">
                  <c:v>4</c:v>
                </c:pt>
                <c:pt idx="3">
                  <c:v>7</c:v>
                </c:pt>
                <c:pt idx="4">
                  <c:v>2</c:v>
                </c:pt>
              </c:numCache>
            </c:numRef>
          </c:val>
          <c:extLst>
            <c:ext xmlns:c16="http://schemas.microsoft.com/office/drawing/2014/chart" uri="{C3380CC4-5D6E-409C-BE32-E72D297353CC}">
              <c16:uniqueId val="{00000000-0D30-614F-A8D0-FA346D7F3B70}"/>
            </c:ext>
          </c:extLst>
        </c:ser>
        <c:dLbls>
          <c:showLegendKey val="0"/>
          <c:showVal val="0"/>
          <c:showCatName val="0"/>
          <c:showSerName val="0"/>
          <c:showPercent val="0"/>
          <c:showBubbleSize val="0"/>
        </c:dLbls>
        <c:gapWidth val="300"/>
        <c:axId val="1301508671"/>
        <c:axId val="1301705055"/>
      </c:barChart>
      <c:catAx>
        <c:axId val="1301508671"/>
        <c:scaling>
          <c:orientation val="minMax"/>
        </c:scaling>
        <c:delete val="0"/>
        <c:axPos val="b"/>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570" b="0" i="0" u="none" strike="noStrike" kern="1200" baseline="0">
                <a:solidFill>
                  <a:schemeClr val="tx1"/>
                </a:solidFill>
                <a:latin typeface="+mn-lt"/>
                <a:ea typeface="+mn-ea"/>
                <a:cs typeface="+mn-cs"/>
              </a:defRPr>
            </a:pPr>
            <a:endParaRPr lang="en-BE"/>
          </a:p>
        </c:txPr>
        <c:crossAx val="1301705055"/>
        <c:crosses val="autoZero"/>
        <c:auto val="1"/>
        <c:lblAlgn val="ctr"/>
        <c:lblOffset val="100"/>
        <c:noMultiLvlLbl val="0"/>
      </c:catAx>
      <c:valAx>
        <c:axId val="1301705055"/>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910" b="0" i="0" u="none" strike="noStrike" kern="1200" baseline="0">
                    <a:solidFill>
                      <a:schemeClr val="tx1"/>
                    </a:solidFill>
                    <a:latin typeface="+mn-lt"/>
                    <a:ea typeface="+mn-ea"/>
                    <a:cs typeface="+mn-cs"/>
                  </a:defRPr>
                </a:pPr>
                <a:r>
                  <a:rPr lang="en-GB" sz="1910" baseline="0" dirty="0">
                    <a:solidFill>
                      <a:schemeClr val="tx1"/>
                    </a:solidFill>
                  </a:rPr>
                  <a:t>Frequency</a:t>
                </a:r>
              </a:p>
            </c:rich>
          </c:tx>
          <c:overlay val="0"/>
          <c:spPr>
            <a:noFill/>
            <a:ln>
              <a:noFill/>
            </a:ln>
            <a:effectLst/>
          </c:spPr>
          <c:txPr>
            <a:bodyPr rot="-5400000" spcFirstLastPara="1" vertOverflow="ellipsis" vert="horz" wrap="square" anchor="ctr" anchorCtr="1"/>
            <a:lstStyle/>
            <a:p>
              <a:pPr>
                <a:defRPr sz="1910" b="0" i="0" u="none" strike="noStrike" kern="1200" baseline="0">
                  <a:solidFill>
                    <a:schemeClr val="tx1"/>
                  </a:solidFill>
                  <a:latin typeface="+mn-lt"/>
                  <a:ea typeface="+mn-ea"/>
                  <a:cs typeface="+mn-cs"/>
                </a:defRPr>
              </a:pPr>
              <a:endParaRPr lang="en-BE"/>
            </a:p>
          </c:txPr>
        </c:title>
        <c:numFmt formatCode="General" sourceLinked="1"/>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1570" b="0" i="0" u="none" strike="noStrike" kern="1200" baseline="0">
                <a:solidFill>
                  <a:schemeClr val="tx1"/>
                </a:solidFill>
                <a:latin typeface="+mn-lt"/>
                <a:ea typeface="+mn-ea"/>
                <a:cs typeface="+mn-cs"/>
              </a:defRPr>
            </a:pPr>
            <a:endParaRPr lang="en-BE"/>
          </a:p>
        </c:txPr>
        <c:crossAx val="13015086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570" baseline="0"/>
      </a:pPr>
      <a:endParaRPr lang="en-B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6ABEC-9682-A748-9952-F7E88154EBB2}" type="datetimeFigureOut">
              <a:rPr lang="en-BE" smtClean="0"/>
              <a:t>26/09/2023</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B3117-5ED7-3C4F-A44D-5199A537B35F}" type="slidenum">
              <a:rPr lang="en-BE" smtClean="0"/>
              <a:t>‹#›</a:t>
            </a:fld>
            <a:endParaRPr lang="en-BE"/>
          </a:p>
        </p:txBody>
      </p:sp>
    </p:spTree>
    <p:extLst>
      <p:ext uri="{BB962C8B-B14F-4D97-AF65-F5344CB8AC3E}">
        <p14:creationId xmlns:p14="http://schemas.microsoft.com/office/powerpoint/2010/main" val="2354546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introduced this quote at the beginning of this class</a:t>
            </a:r>
          </a:p>
        </p:txBody>
      </p:sp>
      <p:sp>
        <p:nvSpPr>
          <p:cNvPr id="4" name="Slide Number Placeholder 3"/>
          <p:cNvSpPr>
            <a:spLocks noGrp="1"/>
          </p:cNvSpPr>
          <p:nvPr>
            <p:ph type="sldNum" sz="quarter" idx="5"/>
          </p:nvPr>
        </p:nvSpPr>
        <p:spPr/>
        <p:txBody>
          <a:bodyPr/>
          <a:lstStyle/>
          <a:p>
            <a:fld id="{D5181410-5F61-C247-9B70-F663CDE0B230}" type="slidenum">
              <a:rPr lang="en-BE" smtClean="0"/>
              <a:t>3</a:t>
            </a:fld>
            <a:endParaRPr lang="en-BE"/>
          </a:p>
        </p:txBody>
      </p:sp>
    </p:spTree>
    <p:extLst>
      <p:ext uri="{BB962C8B-B14F-4D97-AF65-F5344CB8AC3E}">
        <p14:creationId xmlns:p14="http://schemas.microsoft.com/office/powerpoint/2010/main" val="4084067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14</a:t>
            </a:fld>
            <a:endParaRPr lang="en-BE"/>
          </a:p>
        </p:txBody>
      </p:sp>
    </p:spTree>
    <p:extLst>
      <p:ext uri="{BB962C8B-B14F-4D97-AF65-F5344CB8AC3E}">
        <p14:creationId xmlns:p14="http://schemas.microsoft.com/office/powerpoint/2010/main" val="750455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16</a:t>
            </a:fld>
            <a:endParaRPr lang="en-BE"/>
          </a:p>
        </p:txBody>
      </p:sp>
    </p:spTree>
    <p:extLst>
      <p:ext uri="{BB962C8B-B14F-4D97-AF65-F5344CB8AC3E}">
        <p14:creationId xmlns:p14="http://schemas.microsoft.com/office/powerpoint/2010/main" val="3561402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17</a:t>
            </a:fld>
            <a:endParaRPr lang="en-BE"/>
          </a:p>
        </p:txBody>
      </p:sp>
    </p:spTree>
    <p:extLst>
      <p:ext uri="{BB962C8B-B14F-4D97-AF65-F5344CB8AC3E}">
        <p14:creationId xmlns:p14="http://schemas.microsoft.com/office/powerpoint/2010/main" val="1140289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18</a:t>
            </a:fld>
            <a:endParaRPr lang="en-BE"/>
          </a:p>
        </p:txBody>
      </p:sp>
    </p:spTree>
    <p:extLst>
      <p:ext uri="{BB962C8B-B14F-4D97-AF65-F5344CB8AC3E}">
        <p14:creationId xmlns:p14="http://schemas.microsoft.com/office/powerpoint/2010/main" val="3089959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19</a:t>
            </a:fld>
            <a:endParaRPr lang="en-BE"/>
          </a:p>
        </p:txBody>
      </p:sp>
    </p:spTree>
    <p:extLst>
      <p:ext uri="{BB962C8B-B14F-4D97-AF65-F5344CB8AC3E}">
        <p14:creationId xmlns:p14="http://schemas.microsoft.com/office/powerpoint/2010/main" val="1723950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20</a:t>
            </a:fld>
            <a:endParaRPr lang="en-BE"/>
          </a:p>
        </p:txBody>
      </p:sp>
    </p:spTree>
    <p:extLst>
      <p:ext uri="{BB962C8B-B14F-4D97-AF65-F5344CB8AC3E}">
        <p14:creationId xmlns:p14="http://schemas.microsoft.com/office/powerpoint/2010/main" val="978787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Two key motivations for conducting the survey</a:t>
            </a:r>
          </a:p>
          <a:p>
            <a:pPr marL="228600" indent="-228600">
              <a:buAutoNum type="arabicPeriod"/>
            </a:pPr>
            <a:r>
              <a:rPr lang="en-BE" dirty="0"/>
              <a:t>First time teaching this class. </a:t>
            </a:r>
          </a:p>
          <a:p>
            <a:pPr marL="685800" lvl="1" indent="-228600">
              <a:buFont typeface="Arial" panose="020B0604020202020204" pitchFamily="34" charset="0"/>
              <a:buChar char="•"/>
            </a:pPr>
            <a:r>
              <a:rPr lang="en-BE" dirty="0"/>
              <a:t>I wanted to learn from the students at the end of the semester.</a:t>
            </a:r>
          </a:p>
          <a:p>
            <a:pPr marL="685800" lvl="1" indent="-228600">
              <a:buFont typeface="Arial" panose="020B0604020202020204" pitchFamily="34" charset="0"/>
              <a:buChar char="•"/>
            </a:pPr>
            <a:r>
              <a:rPr lang="en-BE" dirty="0"/>
              <a:t>This will help me improve the content as well as class management in subsequent classes I will be teaching.</a:t>
            </a:r>
          </a:p>
          <a:p>
            <a:endParaRPr lang="en-BE" dirty="0"/>
          </a:p>
          <a:p>
            <a:r>
              <a:rPr lang="en-BE" dirty="0"/>
              <a:t>2. Identify student complaints and how to address them</a:t>
            </a:r>
          </a:p>
          <a:p>
            <a:pPr marL="628650" lvl="1" indent="-171450">
              <a:buFont typeface="Arial" panose="020B0604020202020204" pitchFamily="34" charset="0"/>
              <a:buChar char="•"/>
            </a:pPr>
            <a:r>
              <a:rPr lang="en-BE" dirty="0"/>
              <a:t>During the semester, a few of the groups had challenges with teamwork. The student privately reported to me and I tried to solve their problems.</a:t>
            </a:r>
          </a:p>
        </p:txBody>
      </p:sp>
      <p:sp>
        <p:nvSpPr>
          <p:cNvPr id="4" name="Slide Number Placeholder 3"/>
          <p:cNvSpPr>
            <a:spLocks noGrp="1"/>
          </p:cNvSpPr>
          <p:nvPr>
            <p:ph type="sldNum" sz="quarter" idx="5"/>
          </p:nvPr>
        </p:nvSpPr>
        <p:spPr/>
        <p:txBody>
          <a:bodyPr/>
          <a:lstStyle/>
          <a:p>
            <a:fld id="{9BAB3117-5ED7-3C4F-A44D-5199A537B35F}" type="slidenum">
              <a:rPr lang="en-BE" smtClean="0"/>
              <a:t>5</a:t>
            </a:fld>
            <a:endParaRPr lang="en-BE"/>
          </a:p>
        </p:txBody>
      </p:sp>
    </p:spTree>
    <p:extLst>
      <p:ext uri="{BB962C8B-B14F-4D97-AF65-F5344CB8AC3E}">
        <p14:creationId xmlns:p14="http://schemas.microsoft.com/office/powerpoint/2010/main" val="2758545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asked individuals to volunteree and participate in the survey</a:t>
            </a:r>
          </a:p>
        </p:txBody>
      </p:sp>
      <p:sp>
        <p:nvSpPr>
          <p:cNvPr id="4" name="Slide Number Placeholder 3"/>
          <p:cNvSpPr>
            <a:spLocks noGrp="1"/>
          </p:cNvSpPr>
          <p:nvPr>
            <p:ph type="sldNum" sz="quarter" idx="5"/>
          </p:nvPr>
        </p:nvSpPr>
        <p:spPr/>
        <p:txBody>
          <a:bodyPr/>
          <a:lstStyle/>
          <a:p>
            <a:fld id="{9BAB3117-5ED7-3C4F-A44D-5199A537B35F}" type="slidenum">
              <a:rPr lang="en-BE" smtClean="0"/>
              <a:t>6</a:t>
            </a:fld>
            <a:endParaRPr lang="en-BE"/>
          </a:p>
        </p:txBody>
      </p:sp>
    </p:spTree>
    <p:extLst>
      <p:ext uri="{BB962C8B-B14F-4D97-AF65-F5344CB8AC3E}">
        <p14:creationId xmlns:p14="http://schemas.microsoft.com/office/powerpoint/2010/main" val="4286032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could have gotten more but I sent in the survey very late</a:t>
            </a:r>
          </a:p>
        </p:txBody>
      </p:sp>
      <p:sp>
        <p:nvSpPr>
          <p:cNvPr id="4" name="Slide Number Placeholder 3"/>
          <p:cNvSpPr>
            <a:spLocks noGrp="1"/>
          </p:cNvSpPr>
          <p:nvPr>
            <p:ph type="sldNum" sz="quarter" idx="5"/>
          </p:nvPr>
        </p:nvSpPr>
        <p:spPr/>
        <p:txBody>
          <a:bodyPr/>
          <a:lstStyle/>
          <a:p>
            <a:fld id="{9BAB3117-5ED7-3C4F-A44D-5199A537B35F}" type="slidenum">
              <a:rPr lang="en-BE" smtClean="0"/>
              <a:t>7</a:t>
            </a:fld>
            <a:endParaRPr lang="en-BE"/>
          </a:p>
        </p:txBody>
      </p:sp>
    </p:spTree>
    <p:extLst>
      <p:ext uri="{BB962C8B-B14F-4D97-AF65-F5344CB8AC3E}">
        <p14:creationId xmlns:p14="http://schemas.microsoft.com/office/powerpoint/2010/main" val="1904076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9</a:t>
            </a:fld>
            <a:endParaRPr lang="en-BE"/>
          </a:p>
        </p:txBody>
      </p:sp>
    </p:spTree>
    <p:extLst>
      <p:ext uri="{BB962C8B-B14F-4D97-AF65-F5344CB8AC3E}">
        <p14:creationId xmlns:p14="http://schemas.microsoft.com/office/powerpoint/2010/main" val="1376262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p:txBody>
      </p:sp>
      <p:sp>
        <p:nvSpPr>
          <p:cNvPr id="4" name="Slide Number Placeholder 3"/>
          <p:cNvSpPr>
            <a:spLocks noGrp="1"/>
          </p:cNvSpPr>
          <p:nvPr>
            <p:ph type="sldNum" sz="quarter" idx="5"/>
          </p:nvPr>
        </p:nvSpPr>
        <p:spPr/>
        <p:txBody>
          <a:bodyPr/>
          <a:lstStyle/>
          <a:p>
            <a:fld id="{9BAB3117-5ED7-3C4F-A44D-5199A537B35F}" type="slidenum">
              <a:rPr lang="en-BE" smtClean="0"/>
              <a:t>10</a:t>
            </a:fld>
            <a:endParaRPr lang="en-BE"/>
          </a:p>
        </p:txBody>
      </p:sp>
    </p:spTree>
    <p:extLst>
      <p:ext uri="{BB962C8B-B14F-4D97-AF65-F5344CB8AC3E}">
        <p14:creationId xmlns:p14="http://schemas.microsoft.com/office/powerpoint/2010/main" val="4127304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p:txBody>
      </p:sp>
      <p:sp>
        <p:nvSpPr>
          <p:cNvPr id="4" name="Slide Number Placeholder 3"/>
          <p:cNvSpPr>
            <a:spLocks noGrp="1"/>
          </p:cNvSpPr>
          <p:nvPr>
            <p:ph type="sldNum" sz="quarter" idx="5"/>
          </p:nvPr>
        </p:nvSpPr>
        <p:spPr/>
        <p:txBody>
          <a:bodyPr/>
          <a:lstStyle/>
          <a:p>
            <a:fld id="{9BAB3117-5ED7-3C4F-A44D-5199A537B35F}" type="slidenum">
              <a:rPr lang="en-BE" smtClean="0"/>
              <a:t>11</a:t>
            </a:fld>
            <a:endParaRPr lang="en-BE"/>
          </a:p>
        </p:txBody>
      </p:sp>
    </p:spTree>
    <p:extLst>
      <p:ext uri="{BB962C8B-B14F-4D97-AF65-F5344CB8AC3E}">
        <p14:creationId xmlns:p14="http://schemas.microsoft.com/office/powerpoint/2010/main" val="3393215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three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12</a:t>
            </a:fld>
            <a:endParaRPr lang="en-BE"/>
          </a:p>
        </p:txBody>
      </p:sp>
    </p:spTree>
    <p:extLst>
      <p:ext uri="{BB962C8B-B14F-4D97-AF65-F5344CB8AC3E}">
        <p14:creationId xmlns:p14="http://schemas.microsoft.com/office/powerpoint/2010/main" val="1651421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13</a:t>
            </a:fld>
            <a:endParaRPr lang="en-BE"/>
          </a:p>
        </p:txBody>
      </p:sp>
    </p:spTree>
    <p:extLst>
      <p:ext uri="{BB962C8B-B14F-4D97-AF65-F5344CB8AC3E}">
        <p14:creationId xmlns:p14="http://schemas.microsoft.com/office/powerpoint/2010/main" val="4049331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545F-367F-4FC1-AAC5-F1E94098BD3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C705754B-B7D6-63C3-26D5-632AFF514A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39A62D1C-AE1D-F9CD-7DC6-B369BE221954}"/>
              </a:ext>
            </a:extLst>
          </p:cNvPr>
          <p:cNvSpPr>
            <a:spLocks noGrp="1"/>
          </p:cNvSpPr>
          <p:nvPr>
            <p:ph type="dt" sz="half" idx="10"/>
          </p:nvPr>
        </p:nvSpPr>
        <p:spPr/>
        <p:txBody>
          <a:bodyPr/>
          <a:lstStyle/>
          <a:p>
            <a:fld id="{5A5876BE-2CEE-3F48-98D5-9DF9AF5CE17C}" type="datetimeFigureOut">
              <a:rPr lang="en-BE" smtClean="0"/>
              <a:t>26/09/2023</a:t>
            </a:fld>
            <a:endParaRPr lang="en-BE"/>
          </a:p>
        </p:txBody>
      </p:sp>
      <p:sp>
        <p:nvSpPr>
          <p:cNvPr id="5" name="Footer Placeholder 4">
            <a:extLst>
              <a:ext uri="{FF2B5EF4-FFF2-40B4-BE49-F238E27FC236}">
                <a16:creationId xmlns:a16="http://schemas.microsoft.com/office/drawing/2014/main" id="{7DB47A13-2CAD-B390-7816-CEAFA7F8D0D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FA8A91B-2A5C-CA26-701E-2ADE5AE78CFE}"/>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4148471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DAEB-5C59-7A03-7936-CCEE23186686}"/>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B6EE4205-1DA3-AC1C-4B2D-569A1E24B47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54E091C5-F666-640C-4180-AF75AE25AB14}"/>
              </a:ext>
            </a:extLst>
          </p:cNvPr>
          <p:cNvSpPr>
            <a:spLocks noGrp="1"/>
          </p:cNvSpPr>
          <p:nvPr>
            <p:ph type="dt" sz="half" idx="10"/>
          </p:nvPr>
        </p:nvSpPr>
        <p:spPr/>
        <p:txBody>
          <a:bodyPr/>
          <a:lstStyle/>
          <a:p>
            <a:fld id="{5A5876BE-2CEE-3F48-98D5-9DF9AF5CE17C}" type="datetimeFigureOut">
              <a:rPr lang="en-BE" smtClean="0"/>
              <a:t>26/09/2023</a:t>
            </a:fld>
            <a:endParaRPr lang="en-BE"/>
          </a:p>
        </p:txBody>
      </p:sp>
      <p:sp>
        <p:nvSpPr>
          <p:cNvPr id="5" name="Footer Placeholder 4">
            <a:extLst>
              <a:ext uri="{FF2B5EF4-FFF2-40B4-BE49-F238E27FC236}">
                <a16:creationId xmlns:a16="http://schemas.microsoft.com/office/drawing/2014/main" id="{4C61A6D2-A16C-8B28-50A0-A6FBF067CBF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CAF2CFB-CC48-7B09-ECF6-731DC098C8B3}"/>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16758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5FC71E-F45F-5D8F-A622-724CF050D4E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C4F86D3D-0C03-3288-8AC5-82307F53AF1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E1AA26B4-2602-9514-E303-7D13CD1868FB}"/>
              </a:ext>
            </a:extLst>
          </p:cNvPr>
          <p:cNvSpPr>
            <a:spLocks noGrp="1"/>
          </p:cNvSpPr>
          <p:nvPr>
            <p:ph type="dt" sz="half" idx="10"/>
          </p:nvPr>
        </p:nvSpPr>
        <p:spPr/>
        <p:txBody>
          <a:bodyPr/>
          <a:lstStyle/>
          <a:p>
            <a:fld id="{5A5876BE-2CEE-3F48-98D5-9DF9AF5CE17C}" type="datetimeFigureOut">
              <a:rPr lang="en-BE" smtClean="0"/>
              <a:t>26/09/2023</a:t>
            </a:fld>
            <a:endParaRPr lang="en-BE"/>
          </a:p>
        </p:txBody>
      </p:sp>
      <p:sp>
        <p:nvSpPr>
          <p:cNvPr id="5" name="Footer Placeholder 4">
            <a:extLst>
              <a:ext uri="{FF2B5EF4-FFF2-40B4-BE49-F238E27FC236}">
                <a16:creationId xmlns:a16="http://schemas.microsoft.com/office/drawing/2014/main" id="{C7B6382D-FDC6-A347-5535-B8D398A74D4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9BE3C0A3-4C1E-FCE6-78D3-075F94509310}"/>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701225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4642-5232-9359-56D9-3626661256ED}"/>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DE33C9C-7E77-ACCB-856A-FBE7E9CD254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F1E1675-B9DE-BD78-090C-C897168F6B98}"/>
              </a:ext>
            </a:extLst>
          </p:cNvPr>
          <p:cNvSpPr>
            <a:spLocks noGrp="1"/>
          </p:cNvSpPr>
          <p:nvPr>
            <p:ph type="dt" sz="half" idx="10"/>
          </p:nvPr>
        </p:nvSpPr>
        <p:spPr/>
        <p:txBody>
          <a:bodyPr/>
          <a:lstStyle/>
          <a:p>
            <a:fld id="{5A5876BE-2CEE-3F48-98D5-9DF9AF5CE17C}" type="datetimeFigureOut">
              <a:rPr lang="en-BE" smtClean="0"/>
              <a:t>26/09/2023</a:t>
            </a:fld>
            <a:endParaRPr lang="en-BE"/>
          </a:p>
        </p:txBody>
      </p:sp>
      <p:sp>
        <p:nvSpPr>
          <p:cNvPr id="5" name="Footer Placeholder 4">
            <a:extLst>
              <a:ext uri="{FF2B5EF4-FFF2-40B4-BE49-F238E27FC236}">
                <a16:creationId xmlns:a16="http://schemas.microsoft.com/office/drawing/2014/main" id="{A0DDEDB8-EF51-5B07-7D2E-B60D5FCDA9F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61D5B97-3B08-7BD5-B8E8-1F5C42A75822}"/>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49110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65A9-B879-B557-FE26-668E997417C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DB7A8154-3602-8392-0F6C-EF71E9C07A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1A71EAE-31A5-6B83-1B85-06C2908FF820}"/>
              </a:ext>
            </a:extLst>
          </p:cNvPr>
          <p:cNvSpPr>
            <a:spLocks noGrp="1"/>
          </p:cNvSpPr>
          <p:nvPr>
            <p:ph type="dt" sz="half" idx="10"/>
          </p:nvPr>
        </p:nvSpPr>
        <p:spPr/>
        <p:txBody>
          <a:bodyPr/>
          <a:lstStyle/>
          <a:p>
            <a:fld id="{5A5876BE-2CEE-3F48-98D5-9DF9AF5CE17C}" type="datetimeFigureOut">
              <a:rPr lang="en-BE" smtClean="0"/>
              <a:t>26/09/2023</a:t>
            </a:fld>
            <a:endParaRPr lang="en-BE"/>
          </a:p>
        </p:txBody>
      </p:sp>
      <p:sp>
        <p:nvSpPr>
          <p:cNvPr id="5" name="Footer Placeholder 4">
            <a:extLst>
              <a:ext uri="{FF2B5EF4-FFF2-40B4-BE49-F238E27FC236}">
                <a16:creationId xmlns:a16="http://schemas.microsoft.com/office/drawing/2014/main" id="{CD598D6E-25E7-F42E-D11B-C169B3EC9355}"/>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D92D787-E41D-DF60-0711-BE0FF61DE006}"/>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7455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BB77-8C3D-CFFF-6726-FB49A7D197A8}"/>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CDFF9A6-785B-9C03-409B-700D91B2612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1C6ED0FE-2877-8850-CF1D-242ECE39873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4C158273-BDBC-7A2D-43AC-45EF6C1F3FE7}"/>
              </a:ext>
            </a:extLst>
          </p:cNvPr>
          <p:cNvSpPr>
            <a:spLocks noGrp="1"/>
          </p:cNvSpPr>
          <p:nvPr>
            <p:ph type="dt" sz="half" idx="10"/>
          </p:nvPr>
        </p:nvSpPr>
        <p:spPr/>
        <p:txBody>
          <a:bodyPr/>
          <a:lstStyle/>
          <a:p>
            <a:fld id="{5A5876BE-2CEE-3F48-98D5-9DF9AF5CE17C}" type="datetimeFigureOut">
              <a:rPr lang="en-BE" smtClean="0"/>
              <a:t>26/09/2023</a:t>
            </a:fld>
            <a:endParaRPr lang="en-BE"/>
          </a:p>
        </p:txBody>
      </p:sp>
      <p:sp>
        <p:nvSpPr>
          <p:cNvPr id="6" name="Footer Placeholder 5">
            <a:extLst>
              <a:ext uri="{FF2B5EF4-FFF2-40B4-BE49-F238E27FC236}">
                <a16:creationId xmlns:a16="http://schemas.microsoft.com/office/drawing/2014/main" id="{9AA60BF6-E01B-C834-6974-2D28C1E89C6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A4B9B82-6460-F5CA-29F2-40702F994FA3}"/>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303270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1257-CB66-529E-3D9A-D272B7FD9C10}"/>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6B10D0E2-BC4A-622F-E709-2C1A3342B0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DB3914A-B3A3-FF20-62B5-1487BAA5229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C622F3EF-F91E-C361-9E12-BDBB7B6931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7141CD3-79AC-56C4-9F3C-7659EB4508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E1CE9FE0-FA8B-B600-0A8C-B32189F05406}"/>
              </a:ext>
            </a:extLst>
          </p:cNvPr>
          <p:cNvSpPr>
            <a:spLocks noGrp="1"/>
          </p:cNvSpPr>
          <p:nvPr>
            <p:ph type="dt" sz="half" idx="10"/>
          </p:nvPr>
        </p:nvSpPr>
        <p:spPr/>
        <p:txBody>
          <a:bodyPr/>
          <a:lstStyle/>
          <a:p>
            <a:fld id="{5A5876BE-2CEE-3F48-98D5-9DF9AF5CE17C}" type="datetimeFigureOut">
              <a:rPr lang="en-BE" smtClean="0"/>
              <a:t>26/09/2023</a:t>
            </a:fld>
            <a:endParaRPr lang="en-BE"/>
          </a:p>
        </p:txBody>
      </p:sp>
      <p:sp>
        <p:nvSpPr>
          <p:cNvPr id="8" name="Footer Placeholder 7">
            <a:extLst>
              <a:ext uri="{FF2B5EF4-FFF2-40B4-BE49-F238E27FC236}">
                <a16:creationId xmlns:a16="http://schemas.microsoft.com/office/drawing/2014/main" id="{2ED5BA57-E967-5F08-BFA4-D8410A477AB5}"/>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38CB306C-9D94-F13E-EB8C-118C00B4E916}"/>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1944169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B3A65-138B-CD0E-69CF-1B0E19BCA898}"/>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A7CB0892-80C3-B5EF-D47C-7610CF8C69C2}"/>
              </a:ext>
            </a:extLst>
          </p:cNvPr>
          <p:cNvSpPr>
            <a:spLocks noGrp="1"/>
          </p:cNvSpPr>
          <p:nvPr>
            <p:ph type="dt" sz="half" idx="10"/>
          </p:nvPr>
        </p:nvSpPr>
        <p:spPr/>
        <p:txBody>
          <a:bodyPr/>
          <a:lstStyle/>
          <a:p>
            <a:fld id="{5A5876BE-2CEE-3F48-98D5-9DF9AF5CE17C}" type="datetimeFigureOut">
              <a:rPr lang="en-BE" smtClean="0"/>
              <a:t>26/09/2023</a:t>
            </a:fld>
            <a:endParaRPr lang="en-BE"/>
          </a:p>
        </p:txBody>
      </p:sp>
      <p:sp>
        <p:nvSpPr>
          <p:cNvPr id="4" name="Footer Placeholder 3">
            <a:extLst>
              <a:ext uri="{FF2B5EF4-FFF2-40B4-BE49-F238E27FC236}">
                <a16:creationId xmlns:a16="http://schemas.microsoft.com/office/drawing/2014/main" id="{543B5B47-F40E-6A9F-D9C2-0C98C8DBB28F}"/>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AD3F67A0-9538-CAE3-49C8-170AF6DFBCB7}"/>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1795830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BB275-45D7-9973-E231-8B716042FB8B}"/>
              </a:ext>
            </a:extLst>
          </p:cNvPr>
          <p:cNvSpPr>
            <a:spLocks noGrp="1"/>
          </p:cNvSpPr>
          <p:nvPr>
            <p:ph type="dt" sz="half" idx="10"/>
          </p:nvPr>
        </p:nvSpPr>
        <p:spPr/>
        <p:txBody>
          <a:bodyPr/>
          <a:lstStyle/>
          <a:p>
            <a:fld id="{5A5876BE-2CEE-3F48-98D5-9DF9AF5CE17C}" type="datetimeFigureOut">
              <a:rPr lang="en-BE" smtClean="0"/>
              <a:t>26/09/2023</a:t>
            </a:fld>
            <a:endParaRPr lang="en-BE"/>
          </a:p>
        </p:txBody>
      </p:sp>
      <p:sp>
        <p:nvSpPr>
          <p:cNvPr id="3" name="Footer Placeholder 2">
            <a:extLst>
              <a:ext uri="{FF2B5EF4-FFF2-40B4-BE49-F238E27FC236}">
                <a16:creationId xmlns:a16="http://schemas.microsoft.com/office/drawing/2014/main" id="{2531A6D7-FE26-7B0F-9169-C4E625046337}"/>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4D336FF2-3F87-764B-F77E-4FF6B6F8455C}"/>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35166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5B7E-25F6-52C4-E8C0-2616A67F8D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6F91BEBE-5443-809F-51B9-03CA7DD995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6B97DB7A-5AEC-AB55-4B93-3B6FD19FB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9AE65A-F040-D9CB-9183-56F7C004F50F}"/>
              </a:ext>
            </a:extLst>
          </p:cNvPr>
          <p:cNvSpPr>
            <a:spLocks noGrp="1"/>
          </p:cNvSpPr>
          <p:nvPr>
            <p:ph type="dt" sz="half" idx="10"/>
          </p:nvPr>
        </p:nvSpPr>
        <p:spPr/>
        <p:txBody>
          <a:bodyPr/>
          <a:lstStyle/>
          <a:p>
            <a:fld id="{5A5876BE-2CEE-3F48-98D5-9DF9AF5CE17C}" type="datetimeFigureOut">
              <a:rPr lang="en-BE" smtClean="0"/>
              <a:t>26/09/2023</a:t>
            </a:fld>
            <a:endParaRPr lang="en-BE"/>
          </a:p>
        </p:txBody>
      </p:sp>
      <p:sp>
        <p:nvSpPr>
          <p:cNvPr id="6" name="Footer Placeholder 5">
            <a:extLst>
              <a:ext uri="{FF2B5EF4-FFF2-40B4-BE49-F238E27FC236}">
                <a16:creationId xmlns:a16="http://schemas.microsoft.com/office/drawing/2014/main" id="{B2C73517-FAB0-48D5-C5EC-CBDF5DFD9C53}"/>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04960CF-292D-694B-1426-0CDCA66D14B1}"/>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29723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019C-4201-DBD4-75D9-AE3E173E79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F1401DD8-8ED8-CC2C-439C-0EE50E5D8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F421E2B6-0056-27C7-A03E-2499AB0BE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60CD161-085F-D81F-B5B5-DD5F0A460210}"/>
              </a:ext>
            </a:extLst>
          </p:cNvPr>
          <p:cNvSpPr>
            <a:spLocks noGrp="1"/>
          </p:cNvSpPr>
          <p:nvPr>
            <p:ph type="dt" sz="half" idx="10"/>
          </p:nvPr>
        </p:nvSpPr>
        <p:spPr/>
        <p:txBody>
          <a:bodyPr/>
          <a:lstStyle/>
          <a:p>
            <a:fld id="{5A5876BE-2CEE-3F48-98D5-9DF9AF5CE17C}" type="datetimeFigureOut">
              <a:rPr lang="en-BE" smtClean="0"/>
              <a:t>26/09/2023</a:t>
            </a:fld>
            <a:endParaRPr lang="en-BE"/>
          </a:p>
        </p:txBody>
      </p:sp>
      <p:sp>
        <p:nvSpPr>
          <p:cNvPr id="6" name="Footer Placeholder 5">
            <a:extLst>
              <a:ext uri="{FF2B5EF4-FFF2-40B4-BE49-F238E27FC236}">
                <a16:creationId xmlns:a16="http://schemas.microsoft.com/office/drawing/2014/main" id="{F15BB534-4403-61DC-10A1-1ED9841CDBC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68E9DE0-F18C-1CF8-2630-FD95240D552B}"/>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869400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592E09-CAC2-22EE-7E0B-10883773CB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B5D2FFEF-3621-09E3-AD45-D725EEA98F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E9C5A2FD-5A11-0508-957F-F5896D8E62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876BE-2CEE-3F48-98D5-9DF9AF5CE17C}" type="datetimeFigureOut">
              <a:rPr lang="en-BE" smtClean="0"/>
              <a:t>26/09/2023</a:t>
            </a:fld>
            <a:endParaRPr lang="en-BE"/>
          </a:p>
        </p:txBody>
      </p:sp>
      <p:sp>
        <p:nvSpPr>
          <p:cNvPr id="5" name="Footer Placeholder 4">
            <a:extLst>
              <a:ext uri="{FF2B5EF4-FFF2-40B4-BE49-F238E27FC236}">
                <a16:creationId xmlns:a16="http://schemas.microsoft.com/office/drawing/2014/main" id="{F7A12437-430C-117B-3DE5-40DAD9CF4F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87121581-6F01-E5E1-2714-6FE395FFB0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417368-4464-5842-BDE5-6098DBFE6721}" type="slidenum">
              <a:rPr lang="en-BE" smtClean="0"/>
              <a:t>‹#›</a:t>
            </a:fld>
            <a:endParaRPr lang="en-BE"/>
          </a:p>
        </p:txBody>
      </p:sp>
    </p:spTree>
    <p:extLst>
      <p:ext uri="{BB962C8B-B14F-4D97-AF65-F5344CB8AC3E}">
        <p14:creationId xmlns:p14="http://schemas.microsoft.com/office/powerpoint/2010/main" val="3596057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hyperlink" Target="https://docs.google.com/document/d/1bq32N9LfLpy4ogQ7UOonJxeK8di6-GyuSPCGBUecLoE/edi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hyperlink" Target="https://docs.google.com/forms/d/e/1FAIpQLSfk0ryEJRhLCjgKXX7k6VhC_ThHWXKc5rZjCzYKAcECuS6G-g/viewform"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2B3B-57FC-39A0-498A-A00B5CDFE8D0}"/>
              </a:ext>
            </a:extLst>
          </p:cNvPr>
          <p:cNvSpPr>
            <a:spLocks noGrp="1"/>
          </p:cNvSpPr>
          <p:nvPr>
            <p:ph type="ctrTitle"/>
          </p:nvPr>
        </p:nvSpPr>
        <p:spPr/>
        <p:txBody>
          <a:bodyPr/>
          <a:lstStyle/>
          <a:p>
            <a:r>
              <a:rPr lang="en-BE" dirty="0"/>
              <a:t>CS 472 Survey Responses from Students</a:t>
            </a:r>
          </a:p>
        </p:txBody>
      </p:sp>
      <p:sp>
        <p:nvSpPr>
          <p:cNvPr id="3" name="Subtitle 2">
            <a:extLst>
              <a:ext uri="{FF2B5EF4-FFF2-40B4-BE49-F238E27FC236}">
                <a16:creationId xmlns:a16="http://schemas.microsoft.com/office/drawing/2014/main" id="{0367B00F-0A5C-4A95-A873-487314181A08}"/>
              </a:ext>
            </a:extLst>
          </p:cNvPr>
          <p:cNvSpPr>
            <a:spLocks noGrp="1"/>
          </p:cNvSpPr>
          <p:nvPr>
            <p:ph type="subTitle" idx="1"/>
          </p:nvPr>
        </p:nvSpPr>
        <p:spPr/>
        <p:txBody>
          <a:bodyPr/>
          <a:lstStyle/>
          <a:p>
            <a:endParaRPr lang="en-BE"/>
          </a:p>
        </p:txBody>
      </p:sp>
    </p:spTree>
    <p:extLst>
      <p:ext uri="{BB962C8B-B14F-4D97-AF65-F5344CB8AC3E}">
        <p14:creationId xmlns:p14="http://schemas.microsoft.com/office/powerpoint/2010/main" val="592749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Background</a:t>
            </a:r>
          </a:p>
        </p:txBody>
      </p:sp>
      <p:pic>
        <p:nvPicPr>
          <p:cNvPr id="9218" name="Picture 2" descr="Forms response chart. Question title: Qn.2: How many months of industry software development experience did you have before the beginning the class 472:. Number of responses: 19 responses.">
            <a:extLst>
              <a:ext uri="{FF2B5EF4-FFF2-40B4-BE49-F238E27FC236}">
                <a16:creationId xmlns:a16="http://schemas.microsoft.com/office/drawing/2014/main" id="{6B6F8E73-BC2E-BE32-7D30-5D3A0556FD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567" y="1804117"/>
            <a:ext cx="7599098" cy="3446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98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aphicFrame>
        <p:nvGraphicFramePr>
          <p:cNvPr id="5" name="Chart 4">
            <a:extLst>
              <a:ext uri="{FF2B5EF4-FFF2-40B4-BE49-F238E27FC236}">
                <a16:creationId xmlns:a16="http://schemas.microsoft.com/office/drawing/2014/main" id="{50CAF2AF-8F46-FFCA-112F-AEA48DB35A4E}"/>
              </a:ext>
            </a:extLst>
          </p:cNvPr>
          <p:cNvGraphicFramePr>
            <a:graphicFrameLocks noGrp="1"/>
          </p:cNvGraphicFramePr>
          <p:nvPr>
            <p:extLst>
              <p:ext uri="{D42A27DB-BD31-4B8C-83A1-F6EECF244321}">
                <p14:modId xmlns:p14="http://schemas.microsoft.com/office/powerpoint/2010/main" val="274077705"/>
              </p:ext>
            </p:extLst>
          </p:nvPr>
        </p:nvGraphicFramePr>
        <p:xfrm>
          <a:off x="1632154" y="1864767"/>
          <a:ext cx="6066503" cy="367591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B7C7AAC0-65B1-D882-ABE7-620A42156EA0}"/>
              </a:ext>
            </a:extLst>
          </p:cNvPr>
          <p:cNvSpPr txBox="1"/>
          <p:nvPr/>
        </p:nvSpPr>
        <p:spPr>
          <a:xfrm>
            <a:off x="1818968" y="1422908"/>
            <a:ext cx="6194322" cy="369332"/>
          </a:xfrm>
          <a:prstGeom prst="rect">
            <a:avLst/>
          </a:prstGeom>
          <a:noFill/>
        </p:spPr>
        <p:txBody>
          <a:bodyPr wrap="square">
            <a:spAutoFit/>
          </a:bodyPr>
          <a:lstStyle/>
          <a:p>
            <a:pPr rtl="0">
              <a:defRPr sz="1000" b="0" i="0" u="none" strike="noStrike" kern="1200" baseline="0">
                <a:solidFill>
                  <a:sysClr val="windowText" lastClr="000000">
                    <a:lumMod val="65000"/>
                    <a:lumOff val="35000"/>
                  </a:sysClr>
                </a:solidFill>
                <a:latin typeface="+mn-lt"/>
                <a:ea typeface="+mn-ea"/>
                <a:cs typeface="+mn-cs"/>
              </a:defRPr>
            </a:pPr>
            <a:r>
              <a:rPr lang="en-GB" sz="1800" dirty="0"/>
              <a:t>Qn3. How often were you involved in leadership roles?</a:t>
            </a:r>
          </a:p>
        </p:txBody>
      </p:sp>
    </p:spTree>
    <p:extLst>
      <p:ext uri="{BB962C8B-B14F-4D97-AF65-F5344CB8AC3E}">
        <p14:creationId xmlns:p14="http://schemas.microsoft.com/office/powerpoint/2010/main" val="1696739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26" name="TextBox 25">
            <a:extLst>
              <a:ext uri="{FF2B5EF4-FFF2-40B4-BE49-F238E27FC236}">
                <a16:creationId xmlns:a16="http://schemas.microsoft.com/office/drawing/2014/main" id="{F807EDE2-0B75-6BD1-D1C0-DA4CBF75EAF2}"/>
              </a:ext>
            </a:extLst>
          </p:cNvPr>
          <p:cNvSpPr txBox="1"/>
          <p:nvPr/>
        </p:nvSpPr>
        <p:spPr>
          <a:xfrm>
            <a:off x="1742720" y="1413183"/>
            <a:ext cx="8302428" cy="923330"/>
          </a:xfrm>
          <a:prstGeom prst="rect">
            <a:avLst/>
          </a:prstGeom>
          <a:noFill/>
          <a:ln w="28575">
            <a:solidFill>
              <a:srgbClr val="2000FF"/>
            </a:solidFill>
          </a:ln>
        </p:spPr>
        <p:txBody>
          <a:bodyPr wrap="square">
            <a:spAutoFit/>
          </a:bodyPr>
          <a:lstStyle/>
          <a:p>
            <a:r>
              <a:rPr lang="en-GB" b="0" i="0" dirty="0">
                <a:solidFill>
                  <a:srgbClr val="1F1F1F"/>
                </a:solidFill>
                <a:effectLst/>
              </a:rPr>
              <a:t>Qn.1: Kindly select your team project name.</a:t>
            </a:r>
          </a:p>
          <a:p>
            <a:r>
              <a:rPr lang="en-GB" b="0" i="0" dirty="0">
                <a:solidFill>
                  <a:srgbClr val="1F1F1F"/>
                </a:solidFill>
                <a:effectLst/>
                <a:latin typeface="Google Sans"/>
              </a:rPr>
              <a:t>Qn.2: How many months of industry software development experience did you have?</a:t>
            </a:r>
            <a:endParaRPr lang="en-GB" b="0" i="0" dirty="0">
              <a:solidFill>
                <a:srgbClr val="1F1F1F"/>
              </a:solidFill>
              <a:effectLst/>
            </a:endParaRPr>
          </a:p>
          <a:p>
            <a:r>
              <a:rPr lang="en-GB" dirty="0"/>
              <a:t>Qn.3. How often were you involved in leadership roles during the project?</a:t>
            </a:r>
          </a:p>
        </p:txBody>
      </p:sp>
      <p:sp>
        <p:nvSpPr>
          <p:cNvPr id="27" name="TextBox 26">
            <a:extLst>
              <a:ext uri="{FF2B5EF4-FFF2-40B4-BE49-F238E27FC236}">
                <a16:creationId xmlns:a16="http://schemas.microsoft.com/office/drawing/2014/main" id="{4C506547-B450-96DF-CC4D-3361A2AF43A6}"/>
              </a:ext>
            </a:extLst>
          </p:cNvPr>
          <p:cNvSpPr txBox="1"/>
          <p:nvPr/>
        </p:nvSpPr>
        <p:spPr>
          <a:xfrm>
            <a:off x="1848464" y="1042219"/>
            <a:ext cx="3608439" cy="370964"/>
          </a:xfrm>
          <a:prstGeom prst="rect">
            <a:avLst/>
          </a:prstGeom>
          <a:noFill/>
        </p:spPr>
        <p:txBody>
          <a:bodyPr wrap="square" rtlCol="0">
            <a:spAutoFit/>
          </a:bodyPr>
          <a:lstStyle/>
          <a:p>
            <a:r>
              <a:rPr lang="en-BE" dirty="0"/>
              <a:t>Multiple choice questions</a:t>
            </a:r>
          </a:p>
        </p:txBody>
      </p:sp>
      <p:pic>
        <p:nvPicPr>
          <p:cNvPr id="37" name="Picture 36" descr="A group of colorful squares with text&#10;&#10;Description automatically generated with medium confidence">
            <a:extLst>
              <a:ext uri="{FF2B5EF4-FFF2-40B4-BE49-F238E27FC236}">
                <a16:creationId xmlns:a16="http://schemas.microsoft.com/office/drawing/2014/main" id="{111B13D1-120D-5764-7AC3-6DF16D468E8E}"/>
              </a:ext>
            </a:extLst>
          </p:cNvPr>
          <p:cNvPicPr>
            <a:picLocks noChangeAspect="1"/>
          </p:cNvPicPr>
          <p:nvPr/>
        </p:nvPicPr>
        <p:blipFill>
          <a:blip r:embed="rId3"/>
          <a:stretch>
            <a:fillRect/>
          </a:stretch>
        </p:blipFill>
        <p:spPr>
          <a:xfrm>
            <a:off x="1307689" y="2741767"/>
            <a:ext cx="7827489" cy="3074014"/>
          </a:xfrm>
          <a:prstGeom prst="rect">
            <a:avLst/>
          </a:prstGeom>
        </p:spPr>
      </p:pic>
    </p:spTree>
    <p:extLst>
      <p:ext uri="{BB962C8B-B14F-4D97-AF65-F5344CB8AC3E}">
        <p14:creationId xmlns:p14="http://schemas.microsoft.com/office/powerpoint/2010/main" val="3915135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10" name="TextBox 9">
            <a:extLst>
              <a:ext uri="{FF2B5EF4-FFF2-40B4-BE49-F238E27FC236}">
                <a16:creationId xmlns:a16="http://schemas.microsoft.com/office/drawing/2014/main" id="{C12E8743-4172-31C5-8303-49B78392D8BF}"/>
              </a:ext>
            </a:extLst>
          </p:cNvPr>
          <p:cNvSpPr txBox="1"/>
          <p:nvPr/>
        </p:nvSpPr>
        <p:spPr>
          <a:xfrm>
            <a:off x="753578" y="1032794"/>
            <a:ext cx="8098874" cy="923330"/>
          </a:xfrm>
          <a:prstGeom prst="rect">
            <a:avLst/>
          </a:prstGeom>
          <a:noFill/>
          <a:ln w="19050">
            <a:solidFill>
              <a:srgbClr val="2000FF"/>
            </a:solidFill>
          </a:ln>
        </p:spPr>
        <p:txBody>
          <a:bodyPr wrap="square">
            <a:spAutoFit/>
          </a:bodyPr>
          <a:lstStyle/>
          <a:p>
            <a:r>
              <a:rPr lang="en-GB" b="0" i="0" dirty="0">
                <a:solidFill>
                  <a:srgbClr val="1F1F1F"/>
                </a:solidFill>
                <a:effectLst/>
              </a:rPr>
              <a:t>Qn.1: Kindly select the of your team project name.</a:t>
            </a:r>
          </a:p>
          <a:p>
            <a:r>
              <a:rPr lang="en-GB" dirty="0"/>
              <a:t>Qn.3. How often were you involved in leadership roles during the project?</a:t>
            </a:r>
          </a:p>
          <a:p>
            <a:r>
              <a:rPr lang="en-GB" b="0" i="0" dirty="0">
                <a:solidFill>
                  <a:srgbClr val="202124"/>
                </a:solidFill>
                <a:effectLst/>
                <a:latin typeface="docs-Roboto"/>
              </a:rPr>
              <a:t>Qn.4 Could you describe your team’s leadership approach?</a:t>
            </a:r>
            <a:endParaRPr lang="en-BE" dirty="0"/>
          </a:p>
        </p:txBody>
      </p:sp>
      <p:graphicFrame>
        <p:nvGraphicFramePr>
          <p:cNvPr id="16" name="Table 16">
            <a:extLst>
              <a:ext uri="{FF2B5EF4-FFF2-40B4-BE49-F238E27FC236}">
                <a16:creationId xmlns:a16="http://schemas.microsoft.com/office/drawing/2014/main" id="{BE38E809-6A0F-2B4A-812A-10C55D02FA08}"/>
              </a:ext>
            </a:extLst>
          </p:cNvPr>
          <p:cNvGraphicFramePr>
            <a:graphicFrameLocks noGrp="1"/>
          </p:cNvGraphicFramePr>
          <p:nvPr/>
        </p:nvGraphicFramePr>
        <p:xfrm>
          <a:off x="6515738" y="2182110"/>
          <a:ext cx="5381296" cy="2773338"/>
        </p:xfrm>
        <a:graphic>
          <a:graphicData uri="http://schemas.openxmlformats.org/drawingml/2006/table">
            <a:tbl>
              <a:tblPr firstRow="1" bandRow="1">
                <a:tableStyleId>{5C22544A-7EE6-4342-B048-85BDC9FD1C3A}</a:tableStyleId>
              </a:tblPr>
              <a:tblGrid>
                <a:gridCol w="1823543">
                  <a:extLst>
                    <a:ext uri="{9D8B030D-6E8A-4147-A177-3AD203B41FA5}">
                      <a16:colId xmlns:a16="http://schemas.microsoft.com/office/drawing/2014/main" val="2696656873"/>
                    </a:ext>
                  </a:extLst>
                </a:gridCol>
                <a:gridCol w="3557753">
                  <a:extLst>
                    <a:ext uri="{9D8B030D-6E8A-4147-A177-3AD203B41FA5}">
                      <a16:colId xmlns:a16="http://schemas.microsoft.com/office/drawing/2014/main" val="256426684"/>
                    </a:ext>
                  </a:extLst>
                </a:gridCol>
              </a:tblGrid>
              <a:tr h="314846">
                <a:tc>
                  <a:txBody>
                    <a:bodyPr/>
                    <a:lstStyle/>
                    <a:p>
                      <a:r>
                        <a:rPr lang="en-BE" sz="1200" dirty="0"/>
                        <a:t>Theme</a:t>
                      </a:r>
                    </a:p>
                  </a:txBody>
                  <a:tcPr/>
                </a:tc>
                <a:tc>
                  <a:txBody>
                    <a:bodyPr/>
                    <a:lstStyle/>
                    <a:p>
                      <a:r>
                        <a:rPr lang="en-BE" sz="1200" dirty="0"/>
                        <a:t>Description</a:t>
                      </a:r>
                    </a:p>
                  </a:txBody>
                  <a:tcPr/>
                </a:tc>
                <a:extLst>
                  <a:ext uri="{0D108BD9-81ED-4DB2-BD59-A6C34878D82A}">
                    <a16:rowId xmlns:a16="http://schemas.microsoft.com/office/drawing/2014/main" val="2391127641"/>
                  </a:ext>
                </a:extLst>
              </a:tr>
              <a:tr h="314846">
                <a:tc>
                  <a:txBody>
                    <a:bodyPr/>
                    <a:lstStyle/>
                    <a:p>
                      <a:r>
                        <a:rPr lang="en-BE" sz="1200" dirty="0"/>
                        <a:t>No true leader</a:t>
                      </a:r>
                    </a:p>
                  </a:txBody>
                  <a:tcPr/>
                </a:tc>
                <a:tc>
                  <a:txBody>
                    <a:bodyPr/>
                    <a:lstStyle/>
                    <a:p>
                      <a:r>
                        <a:rPr lang="en-GB" sz="1200" b="0" i="0" dirty="0">
                          <a:solidFill>
                            <a:srgbClr val="1F1F1F"/>
                          </a:solidFill>
                          <a:effectLst/>
                          <a:latin typeface="Google Sans"/>
                        </a:rPr>
                        <a:t>everyone did their own portion of work</a:t>
                      </a:r>
                      <a:endParaRPr lang="en-BE" sz="1200" dirty="0"/>
                    </a:p>
                  </a:txBody>
                  <a:tcPr/>
                </a:tc>
                <a:extLst>
                  <a:ext uri="{0D108BD9-81ED-4DB2-BD59-A6C34878D82A}">
                    <a16:rowId xmlns:a16="http://schemas.microsoft.com/office/drawing/2014/main" val="4096151616"/>
                  </a:ext>
                </a:extLst>
              </a:tr>
              <a:tr h="3881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rgbClr val="1F1F1F"/>
                          </a:solidFill>
                          <a:effectLst/>
                          <a:latin typeface="Google Sans"/>
                        </a:rPr>
                        <a:t>Naturally assigned overtime</a:t>
                      </a:r>
                      <a:r>
                        <a:rPr lang="en-GB" sz="1200" dirty="0">
                          <a:solidFill>
                            <a:srgbClr val="1F1F1F"/>
                          </a:solidFill>
                          <a:latin typeface="Google Sans"/>
                        </a:rPr>
                        <a:t> </a:t>
                      </a:r>
                      <a:endParaRPr lang="en-BE" sz="1200" dirty="0"/>
                    </a:p>
                  </a:txBody>
                  <a:tcPr/>
                </a:tc>
                <a:tc>
                  <a:txBody>
                    <a:bodyPr/>
                    <a:lstStyle/>
                    <a:p>
                      <a:r>
                        <a:rPr lang="en-GB" sz="1200" b="0" i="0" kern="1200" dirty="0">
                          <a:solidFill>
                            <a:schemeClr val="dk1"/>
                          </a:solidFill>
                          <a:effectLst/>
                          <a:latin typeface="+mn-lt"/>
                          <a:ea typeface="+mn-ea"/>
                          <a:cs typeface="+mn-cs"/>
                        </a:rPr>
                        <a:t>The leader was naturally assigned over time</a:t>
                      </a:r>
                      <a:endParaRPr lang="en-BE" sz="1200" dirty="0"/>
                    </a:p>
                  </a:txBody>
                  <a:tcPr/>
                </a:tc>
                <a:extLst>
                  <a:ext uri="{0D108BD9-81ED-4DB2-BD59-A6C34878D82A}">
                    <a16:rowId xmlns:a16="http://schemas.microsoft.com/office/drawing/2014/main" val="3312501024"/>
                  </a:ext>
                </a:extLst>
              </a:tr>
              <a:tr h="314846">
                <a:tc>
                  <a:txBody>
                    <a:bodyPr/>
                    <a:lstStyle/>
                    <a:p>
                      <a:r>
                        <a:rPr lang="en-GB" sz="1200" b="0" i="0" kern="1200" dirty="0">
                          <a:solidFill>
                            <a:schemeClr val="dk1"/>
                          </a:solidFill>
                          <a:effectLst/>
                          <a:latin typeface="+mn-lt"/>
                          <a:ea typeface="+mn-ea"/>
                          <a:cs typeface="+mn-cs"/>
                        </a:rPr>
                        <a:t>Unanimously assigned</a:t>
                      </a:r>
                      <a:endParaRPr lang="en-BE" sz="1200" dirty="0"/>
                    </a:p>
                  </a:txBody>
                  <a:tcPr/>
                </a:tc>
                <a:tc>
                  <a:txBody>
                    <a:bodyPr/>
                    <a:lstStyle/>
                    <a:p>
                      <a:r>
                        <a:rPr lang="en-GB" sz="1200" b="0" i="0" kern="1200" dirty="0">
                          <a:solidFill>
                            <a:schemeClr val="dk1"/>
                          </a:solidFill>
                          <a:effectLst/>
                          <a:latin typeface="+mn-lt"/>
                          <a:ea typeface="+mn-ea"/>
                          <a:cs typeface="+mn-cs"/>
                        </a:rPr>
                        <a:t>The person with the most experience was chosen to lead the group</a:t>
                      </a:r>
                      <a:endParaRPr lang="en-BE" sz="1200" dirty="0"/>
                    </a:p>
                  </a:txBody>
                  <a:tcPr/>
                </a:tc>
                <a:extLst>
                  <a:ext uri="{0D108BD9-81ED-4DB2-BD59-A6C34878D82A}">
                    <a16:rowId xmlns:a16="http://schemas.microsoft.com/office/drawing/2014/main" val="1159430445"/>
                  </a:ext>
                </a:extLst>
              </a:tr>
              <a:tr h="314846">
                <a:tc>
                  <a:txBody>
                    <a:bodyPr/>
                    <a:lstStyle/>
                    <a:p>
                      <a:r>
                        <a:rPr lang="en-GB" sz="1200" b="0" i="0" kern="1200" dirty="0">
                          <a:solidFill>
                            <a:schemeClr val="dk1"/>
                          </a:solidFill>
                          <a:effectLst/>
                          <a:latin typeface="+mn-lt"/>
                          <a:ea typeface="+mn-ea"/>
                          <a:cs typeface="+mn-cs"/>
                        </a:rPr>
                        <a:t>Sub-team leaders</a:t>
                      </a:r>
                      <a:endParaRPr lang="en-BE" sz="1200" dirty="0"/>
                    </a:p>
                  </a:txBody>
                  <a:tcPr/>
                </a:tc>
                <a:tc>
                  <a:txBody>
                    <a:bodyPr/>
                    <a:lstStyle/>
                    <a:p>
                      <a:endParaRPr lang="en-BE" sz="1200" dirty="0"/>
                    </a:p>
                  </a:txBody>
                  <a:tcPr/>
                </a:tc>
                <a:extLst>
                  <a:ext uri="{0D108BD9-81ED-4DB2-BD59-A6C34878D82A}">
                    <a16:rowId xmlns:a16="http://schemas.microsoft.com/office/drawing/2014/main" val="587238295"/>
                  </a:ext>
                </a:extLst>
              </a:tr>
              <a:tr h="314846">
                <a:tc>
                  <a:txBody>
                    <a:bodyPr/>
                    <a:lstStyle/>
                    <a:p>
                      <a:r>
                        <a:rPr lang="en-GB" sz="1200" b="0" i="0" kern="1200" dirty="0">
                          <a:solidFill>
                            <a:schemeClr val="dk1"/>
                          </a:solidFill>
                          <a:effectLst/>
                          <a:latin typeface="+mn-lt"/>
                          <a:ea typeface="+mn-ea"/>
                          <a:cs typeface="+mn-cs"/>
                        </a:rPr>
                        <a:t>Self assigned leader</a:t>
                      </a:r>
                      <a:endParaRPr lang="en-BE" sz="1200" dirty="0"/>
                    </a:p>
                  </a:txBody>
                  <a:tcPr/>
                </a:tc>
                <a:tc>
                  <a:txBody>
                    <a:bodyPr/>
                    <a:lstStyle/>
                    <a:p>
                      <a:r>
                        <a:rPr lang="en-GB" sz="1200" b="0" i="0" kern="1200" dirty="0">
                          <a:solidFill>
                            <a:schemeClr val="dk1"/>
                          </a:solidFill>
                          <a:effectLst/>
                          <a:latin typeface="+mn-lt"/>
                          <a:ea typeface="+mn-ea"/>
                          <a:cs typeface="+mn-cs"/>
                        </a:rPr>
                        <a:t>The leader was self assigned at the beginning of the project</a:t>
                      </a:r>
                      <a:endParaRPr lang="en-BE" sz="1200" dirty="0"/>
                    </a:p>
                  </a:txBody>
                  <a:tcPr/>
                </a:tc>
                <a:extLst>
                  <a:ext uri="{0D108BD9-81ED-4DB2-BD59-A6C34878D82A}">
                    <a16:rowId xmlns:a16="http://schemas.microsoft.com/office/drawing/2014/main" val="1185783459"/>
                  </a:ext>
                </a:extLst>
              </a:tr>
              <a:tr h="388166">
                <a:tc>
                  <a:txBody>
                    <a:bodyPr/>
                    <a:lstStyle/>
                    <a:p>
                      <a:r>
                        <a:rPr lang="en-GB" sz="1200" b="0" i="0" kern="1200" dirty="0">
                          <a:solidFill>
                            <a:schemeClr val="dk1"/>
                          </a:solidFill>
                          <a:effectLst/>
                          <a:latin typeface="+mn-lt"/>
                          <a:ea typeface="+mn-ea"/>
                          <a:cs typeface="+mn-cs"/>
                        </a:rPr>
                        <a:t>Funnel based leadership</a:t>
                      </a:r>
                      <a:endParaRPr lang="en-BE" sz="1200" dirty="0"/>
                    </a:p>
                  </a:txBody>
                  <a:tcPr/>
                </a:tc>
                <a:tc>
                  <a:txBody>
                    <a:bodyPr/>
                    <a:lstStyle/>
                    <a:p>
                      <a:r>
                        <a:rPr lang="en-GB" sz="1200" b="0" i="0" kern="1200" dirty="0">
                          <a:solidFill>
                            <a:schemeClr val="dk1"/>
                          </a:solidFill>
                          <a:effectLst/>
                          <a:latin typeface="+mn-lt"/>
                          <a:ea typeface="+mn-ea"/>
                          <a:cs typeface="+mn-cs"/>
                        </a:rPr>
                        <a:t>The members priorities were focused at the level of vision, output goals, and criteria.</a:t>
                      </a:r>
                      <a:endParaRPr lang="en-BE" sz="1200" dirty="0"/>
                    </a:p>
                  </a:txBody>
                  <a:tcPr/>
                </a:tc>
                <a:extLst>
                  <a:ext uri="{0D108BD9-81ED-4DB2-BD59-A6C34878D82A}">
                    <a16:rowId xmlns:a16="http://schemas.microsoft.com/office/drawing/2014/main" val="918492573"/>
                  </a:ext>
                </a:extLst>
              </a:tr>
            </a:tbl>
          </a:graphicData>
        </a:graphic>
      </p:graphicFrame>
      <p:sp>
        <p:nvSpPr>
          <p:cNvPr id="6" name="TextBox 5">
            <a:extLst>
              <a:ext uri="{FF2B5EF4-FFF2-40B4-BE49-F238E27FC236}">
                <a16:creationId xmlns:a16="http://schemas.microsoft.com/office/drawing/2014/main" id="{33A9D68B-D822-D35D-069A-B952DF27C396}"/>
              </a:ext>
            </a:extLst>
          </p:cNvPr>
          <p:cNvSpPr txBox="1"/>
          <p:nvPr/>
        </p:nvSpPr>
        <p:spPr>
          <a:xfrm>
            <a:off x="4719485" y="3630994"/>
            <a:ext cx="1582992" cy="276999"/>
          </a:xfrm>
          <a:prstGeom prst="rect">
            <a:avLst/>
          </a:prstGeom>
          <a:noFill/>
          <a:ln w="28575">
            <a:solidFill>
              <a:schemeClr val="tx1"/>
            </a:solidFill>
          </a:ln>
        </p:spPr>
        <p:txBody>
          <a:bodyPr wrap="square" rtlCol="0">
            <a:spAutoFit/>
          </a:bodyPr>
          <a:lstStyle/>
          <a:p>
            <a:r>
              <a:rPr lang="en-BE" sz="1200" dirty="0"/>
              <a:t>Open-ended question</a:t>
            </a:r>
          </a:p>
        </p:txBody>
      </p:sp>
      <p:pic>
        <p:nvPicPr>
          <p:cNvPr id="9" name="Picture 8" descr="A screenshot of a computer&#10;&#10;Description automatically generated">
            <a:extLst>
              <a:ext uri="{FF2B5EF4-FFF2-40B4-BE49-F238E27FC236}">
                <a16:creationId xmlns:a16="http://schemas.microsoft.com/office/drawing/2014/main" id="{A38CCAA3-DEE6-8164-B3B2-32D96722F744}"/>
              </a:ext>
            </a:extLst>
          </p:cNvPr>
          <p:cNvPicPr>
            <a:picLocks noChangeAspect="1"/>
          </p:cNvPicPr>
          <p:nvPr/>
        </p:nvPicPr>
        <p:blipFill>
          <a:blip r:embed="rId3"/>
          <a:stretch>
            <a:fillRect/>
          </a:stretch>
        </p:blipFill>
        <p:spPr>
          <a:xfrm>
            <a:off x="148508" y="3910781"/>
            <a:ext cx="6153969" cy="2440162"/>
          </a:xfrm>
          <a:prstGeom prst="rect">
            <a:avLst/>
          </a:prstGeom>
        </p:spPr>
      </p:pic>
    </p:spTree>
    <p:extLst>
      <p:ext uri="{BB962C8B-B14F-4D97-AF65-F5344CB8AC3E}">
        <p14:creationId xmlns:p14="http://schemas.microsoft.com/office/powerpoint/2010/main" val="635669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descr="A screenshot of a computer&#10;&#10;Description automatically generated">
            <a:extLst>
              <a:ext uri="{FF2B5EF4-FFF2-40B4-BE49-F238E27FC236}">
                <a16:creationId xmlns:a16="http://schemas.microsoft.com/office/drawing/2014/main" id="{6E16C8B5-55B2-C431-15DB-873CC0BB4E42}"/>
              </a:ext>
            </a:extLst>
          </p:cNvPr>
          <p:cNvPicPr>
            <a:picLocks noChangeAspect="1"/>
          </p:cNvPicPr>
          <p:nvPr/>
        </p:nvPicPr>
        <p:blipFill rotWithShape="1">
          <a:blip r:embed="rId3"/>
          <a:srcRect l="69942"/>
          <a:stretch/>
        </p:blipFill>
        <p:spPr>
          <a:xfrm>
            <a:off x="4452697" y="3910781"/>
            <a:ext cx="1849780" cy="2440162"/>
          </a:xfrm>
          <a:prstGeom prst="rect">
            <a:avLst/>
          </a:prstGeom>
        </p:spPr>
      </p:pic>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11" name="Group 10">
            <a:extLst>
              <a:ext uri="{FF2B5EF4-FFF2-40B4-BE49-F238E27FC236}">
                <a16:creationId xmlns:a16="http://schemas.microsoft.com/office/drawing/2014/main" id="{A5F0FF4D-70FD-12E9-9D52-EBD829124919}"/>
              </a:ext>
            </a:extLst>
          </p:cNvPr>
          <p:cNvGrpSpPr/>
          <p:nvPr/>
        </p:nvGrpSpPr>
        <p:grpSpPr>
          <a:xfrm>
            <a:off x="407749" y="979985"/>
            <a:ext cx="3450655" cy="1876181"/>
            <a:chOff x="407749" y="979985"/>
            <a:chExt cx="3450655" cy="1876181"/>
          </a:xfrm>
        </p:grpSpPr>
        <p:grpSp>
          <p:nvGrpSpPr>
            <p:cNvPr id="3" name="Group 2">
              <a:extLst>
                <a:ext uri="{FF2B5EF4-FFF2-40B4-BE49-F238E27FC236}">
                  <a16:creationId xmlns:a16="http://schemas.microsoft.com/office/drawing/2014/main" id="{BC0D1777-76FF-47F4-D79D-4B7D407990EC}"/>
                </a:ext>
              </a:extLst>
            </p:cNvPr>
            <p:cNvGrpSpPr/>
            <p:nvPr/>
          </p:nvGrpSpPr>
          <p:grpSpPr>
            <a:xfrm>
              <a:off x="407749" y="979985"/>
              <a:ext cx="3450655" cy="1483751"/>
              <a:chOff x="11048547" y="9111518"/>
              <a:chExt cx="3450655" cy="2137696"/>
            </a:xfrm>
          </p:grpSpPr>
          <p:pic>
            <p:nvPicPr>
              <p:cNvPr id="6" name="Picture 6" descr="Callout png images | PNGWing">
                <a:extLst>
                  <a:ext uri="{FF2B5EF4-FFF2-40B4-BE49-F238E27FC236}">
                    <a16:creationId xmlns:a16="http://schemas.microsoft.com/office/drawing/2014/main" id="{57C56669-F9C2-11E3-2FCC-9EC73E6B2C3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111518"/>
                <a:ext cx="3450655" cy="213769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B4772A7-77FA-05E5-5E67-42D0C88B3102}"/>
                  </a:ext>
                </a:extLst>
              </p:cNvPr>
              <p:cNvSpPr/>
              <p:nvPr/>
            </p:nvSpPr>
            <p:spPr>
              <a:xfrm>
                <a:off x="11160281" y="9158529"/>
                <a:ext cx="3255869" cy="1374618"/>
              </a:xfrm>
              <a:prstGeom prst="rect">
                <a:avLst/>
              </a:prstGeom>
            </p:spPr>
            <p:txBody>
              <a:bodyPr wrap="square">
                <a:spAutoFit/>
              </a:bodyPr>
              <a:lstStyle/>
              <a:p>
                <a:pPr algn="just"/>
                <a:r>
                  <a:rPr lang="en-BE" sz="1400" dirty="0"/>
                  <a:t>[R16]. </a:t>
                </a:r>
                <a:r>
                  <a:rPr lang="en-GB" sz="1400" dirty="0">
                    <a:solidFill>
                      <a:srgbClr val="2000FF"/>
                    </a:solidFill>
                  </a:rPr>
                  <a:t>S</a:t>
                </a:r>
                <a:r>
                  <a:rPr lang="en-BE" sz="1400" dirty="0">
                    <a:solidFill>
                      <a:srgbClr val="2000FF"/>
                    </a:solidFill>
                  </a:rPr>
                  <a:t>ub-team leaders. </a:t>
                </a:r>
                <a:r>
                  <a:rPr lang="en-GB" sz="1400" b="0" i="0" dirty="0">
                    <a:solidFill>
                      <a:srgbClr val="1F1F1F"/>
                    </a:solidFill>
                    <a:effectLst/>
                    <a:latin typeface="Google Sans"/>
                  </a:rPr>
                  <a:t>Our team split into two groups, a backend and frontend. each with a group leader who managed that portion of the project. </a:t>
                </a:r>
                <a:endParaRPr lang="en-GB" sz="1400" dirty="0"/>
              </a:p>
            </p:txBody>
          </p:sp>
        </p:grpSp>
        <p:pic>
          <p:nvPicPr>
            <p:cNvPr id="9" name="Picture 8" descr="A black and white pictogram of a person carrying a backpack&#10;&#10;Description automatically generated">
              <a:extLst>
                <a:ext uri="{FF2B5EF4-FFF2-40B4-BE49-F238E27FC236}">
                  <a16:creationId xmlns:a16="http://schemas.microsoft.com/office/drawing/2014/main" id="{0DFC4D04-EC47-7368-9146-4124DBA7758F}"/>
                </a:ext>
              </a:extLst>
            </p:cNvPr>
            <p:cNvPicPr>
              <a:picLocks noChangeAspect="1"/>
            </p:cNvPicPr>
            <p:nvPr/>
          </p:nvPicPr>
          <p:blipFill>
            <a:blip r:embed="rId6"/>
            <a:stretch>
              <a:fillRect/>
            </a:stretch>
          </p:blipFill>
          <p:spPr>
            <a:xfrm>
              <a:off x="519483" y="2136566"/>
              <a:ext cx="482062" cy="719600"/>
            </a:xfrm>
            <a:prstGeom prst="rect">
              <a:avLst/>
            </a:prstGeom>
          </p:spPr>
        </p:pic>
      </p:grpSp>
      <p:grpSp>
        <p:nvGrpSpPr>
          <p:cNvPr id="12" name="Group 11">
            <a:extLst>
              <a:ext uri="{FF2B5EF4-FFF2-40B4-BE49-F238E27FC236}">
                <a16:creationId xmlns:a16="http://schemas.microsoft.com/office/drawing/2014/main" id="{1B909736-A20E-94C9-CA61-51C84C63A65A}"/>
              </a:ext>
            </a:extLst>
          </p:cNvPr>
          <p:cNvGrpSpPr/>
          <p:nvPr/>
        </p:nvGrpSpPr>
        <p:grpSpPr>
          <a:xfrm>
            <a:off x="8454334" y="826501"/>
            <a:ext cx="3538856" cy="2385298"/>
            <a:chOff x="319549" y="979987"/>
            <a:chExt cx="3538856" cy="2385298"/>
          </a:xfrm>
        </p:grpSpPr>
        <p:grpSp>
          <p:nvGrpSpPr>
            <p:cNvPr id="13" name="Group 12">
              <a:extLst>
                <a:ext uri="{FF2B5EF4-FFF2-40B4-BE49-F238E27FC236}">
                  <a16:creationId xmlns:a16="http://schemas.microsoft.com/office/drawing/2014/main" id="{57907BD7-DDA9-0336-CFCE-C36147C84F2A}"/>
                </a:ext>
              </a:extLst>
            </p:cNvPr>
            <p:cNvGrpSpPr/>
            <p:nvPr/>
          </p:nvGrpSpPr>
          <p:grpSpPr>
            <a:xfrm>
              <a:off x="319549" y="979987"/>
              <a:ext cx="3538856" cy="2166853"/>
              <a:chOff x="10960347" y="9111518"/>
              <a:chExt cx="3538856" cy="3121866"/>
            </a:xfrm>
          </p:grpSpPr>
          <p:pic>
            <p:nvPicPr>
              <p:cNvPr id="15" name="Picture 6" descr="Callout png images | PNGWing">
                <a:extLst>
                  <a:ext uri="{FF2B5EF4-FFF2-40B4-BE49-F238E27FC236}">
                    <a16:creationId xmlns:a16="http://schemas.microsoft.com/office/drawing/2014/main" id="{3014AAEB-6E09-E14E-AE5A-B11DB236037E}"/>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960347" y="9111518"/>
                <a:ext cx="3538856" cy="3121866"/>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6FF6264A-FBE9-A841-9C39-DBF6C75AC587}"/>
                  </a:ext>
                </a:extLst>
              </p:cNvPr>
              <p:cNvSpPr/>
              <p:nvPr/>
            </p:nvSpPr>
            <p:spPr>
              <a:xfrm>
                <a:off x="11160281" y="9158529"/>
                <a:ext cx="3255869" cy="2305811"/>
              </a:xfrm>
              <a:prstGeom prst="rect">
                <a:avLst/>
              </a:prstGeom>
            </p:spPr>
            <p:txBody>
              <a:bodyPr wrap="square">
                <a:spAutoFit/>
              </a:bodyPr>
              <a:lstStyle/>
              <a:p>
                <a:pPr algn="just"/>
                <a:r>
                  <a:rPr lang="en-BE" sz="1400" dirty="0"/>
                  <a:t>[R2]. </a:t>
                </a:r>
                <a:r>
                  <a:rPr lang="en-GB" sz="1400" b="1" i="0" dirty="0">
                    <a:solidFill>
                      <a:srgbClr val="C00000"/>
                    </a:solidFill>
                    <a:effectLst/>
                    <a:latin typeface="Google Sans"/>
                  </a:rPr>
                  <a:t>Naturally assigned overtime</a:t>
                </a:r>
                <a:r>
                  <a:rPr lang="en-BE" sz="1400" dirty="0">
                    <a:solidFill>
                      <a:srgbClr val="2000FF"/>
                    </a:solidFill>
                  </a:rPr>
                  <a:t>. </a:t>
                </a:r>
                <a:r>
                  <a:rPr lang="en-GB" sz="1400" b="0" i="0" dirty="0">
                    <a:solidFill>
                      <a:srgbClr val="1F1F1F"/>
                    </a:solidFill>
                    <a:effectLst/>
                    <a:latin typeface="Google Sans"/>
                  </a:rPr>
                  <a:t>We attempted to allow anyone to step up and take on any task. We had no centralized leadership, but some people didn't step up to any tasks so a centralized leadership formed naturally from a lack of participation by few. </a:t>
                </a:r>
                <a:endParaRPr lang="en-GB" sz="1400" dirty="0"/>
              </a:p>
            </p:txBody>
          </p:sp>
        </p:grpSp>
        <p:pic>
          <p:nvPicPr>
            <p:cNvPr id="14" name="Picture 13" descr="A black and white pictogram of a person carrying a backpack&#10;&#10;Description automatically generated">
              <a:extLst>
                <a:ext uri="{FF2B5EF4-FFF2-40B4-BE49-F238E27FC236}">
                  <a16:creationId xmlns:a16="http://schemas.microsoft.com/office/drawing/2014/main" id="{534C6BE8-C7D7-0CEB-9F5A-7D7AA5C5ED84}"/>
                </a:ext>
              </a:extLst>
            </p:cNvPr>
            <p:cNvPicPr>
              <a:picLocks noChangeAspect="1"/>
            </p:cNvPicPr>
            <p:nvPr/>
          </p:nvPicPr>
          <p:blipFill>
            <a:blip r:embed="rId6"/>
            <a:stretch>
              <a:fillRect/>
            </a:stretch>
          </p:blipFill>
          <p:spPr>
            <a:xfrm>
              <a:off x="519483" y="2645685"/>
              <a:ext cx="482062" cy="719600"/>
            </a:xfrm>
            <a:prstGeom prst="rect">
              <a:avLst/>
            </a:prstGeom>
          </p:spPr>
        </p:pic>
      </p:grpSp>
      <p:grpSp>
        <p:nvGrpSpPr>
          <p:cNvPr id="18" name="Group 17">
            <a:extLst>
              <a:ext uri="{FF2B5EF4-FFF2-40B4-BE49-F238E27FC236}">
                <a16:creationId xmlns:a16="http://schemas.microsoft.com/office/drawing/2014/main" id="{FF50121B-C47D-7391-F611-E75EC6042A57}"/>
              </a:ext>
            </a:extLst>
          </p:cNvPr>
          <p:cNvGrpSpPr/>
          <p:nvPr/>
        </p:nvGrpSpPr>
        <p:grpSpPr>
          <a:xfrm>
            <a:off x="7954296" y="3646201"/>
            <a:ext cx="3446207" cy="2121341"/>
            <a:chOff x="412197" y="979987"/>
            <a:chExt cx="3446207" cy="2121341"/>
          </a:xfrm>
        </p:grpSpPr>
        <p:grpSp>
          <p:nvGrpSpPr>
            <p:cNvPr id="19" name="Group 18">
              <a:extLst>
                <a:ext uri="{FF2B5EF4-FFF2-40B4-BE49-F238E27FC236}">
                  <a16:creationId xmlns:a16="http://schemas.microsoft.com/office/drawing/2014/main" id="{1709E863-0005-43F7-86A6-5799114F080E}"/>
                </a:ext>
              </a:extLst>
            </p:cNvPr>
            <p:cNvGrpSpPr/>
            <p:nvPr/>
          </p:nvGrpSpPr>
          <p:grpSpPr>
            <a:xfrm>
              <a:off x="412197" y="979987"/>
              <a:ext cx="3446207" cy="1761541"/>
              <a:chOff x="11052995" y="9111518"/>
              <a:chExt cx="3446207" cy="2537918"/>
            </a:xfrm>
          </p:grpSpPr>
          <p:pic>
            <p:nvPicPr>
              <p:cNvPr id="21" name="Picture 6" descr="Callout png images | PNGWing">
                <a:extLst>
                  <a:ext uri="{FF2B5EF4-FFF2-40B4-BE49-F238E27FC236}">
                    <a16:creationId xmlns:a16="http://schemas.microsoft.com/office/drawing/2014/main" id="{467F820F-4623-18C1-B55C-2D49AF2C8C7A}"/>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52995" y="9111518"/>
                <a:ext cx="3446207" cy="253791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EDBFC18E-C94D-7CE1-E8DC-FE6253B307B6}"/>
                  </a:ext>
                </a:extLst>
              </p:cNvPr>
              <p:cNvSpPr/>
              <p:nvPr/>
            </p:nvSpPr>
            <p:spPr>
              <a:xfrm>
                <a:off x="11160281" y="9158529"/>
                <a:ext cx="3255869" cy="1685016"/>
              </a:xfrm>
              <a:prstGeom prst="rect">
                <a:avLst/>
              </a:prstGeom>
            </p:spPr>
            <p:txBody>
              <a:bodyPr wrap="square">
                <a:spAutoFit/>
              </a:bodyPr>
              <a:lstStyle/>
              <a:p>
                <a:pPr algn="just"/>
                <a:r>
                  <a:rPr lang="en-BE" sz="1400" dirty="0"/>
                  <a:t>[R1]. </a:t>
                </a:r>
                <a:r>
                  <a:rPr lang="en-GB" sz="1400" b="1" i="0" dirty="0">
                    <a:solidFill>
                      <a:srgbClr val="EB26EF"/>
                    </a:solidFill>
                    <a:effectLst/>
                    <a:latin typeface="Google Sans"/>
                  </a:rPr>
                  <a:t>No true leader</a:t>
                </a:r>
                <a:r>
                  <a:rPr lang="en-BE" sz="1400" dirty="0">
                    <a:solidFill>
                      <a:srgbClr val="2000FF"/>
                    </a:solidFill>
                  </a:rPr>
                  <a:t>. </a:t>
                </a:r>
                <a:r>
                  <a:rPr lang="en-GB" sz="1400" b="0" i="0" dirty="0">
                    <a:solidFill>
                      <a:srgbClr val="1F1F1F"/>
                    </a:solidFill>
                    <a:effectLst/>
                    <a:latin typeface="Google Sans"/>
                  </a:rPr>
                  <a:t>Equality - everyone does their own portion of work. There would be times of leadership, but after people would collaborate without a true leader.</a:t>
                </a:r>
                <a:endParaRPr lang="en-GB" sz="1400" dirty="0"/>
              </a:p>
            </p:txBody>
          </p:sp>
        </p:grpSp>
        <p:pic>
          <p:nvPicPr>
            <p:cNvPr id="20" name="Picture 19" descr="A black and white pictogram of a person carrying a backpack&#10;&#10;Description automatically generated">
              <a:extLst>
                <a:ext uri="{FF2B5EF4-FFF2-40B4-BE49-F238E27FC236}">
                  <a16:creationId xmlns:a16="http://schemas.microsoft.com/office/drawing/2014/main" id="{81A2BFED-FD46-7C06-1CD2-00CC77AEBBC2}"/>
                </a:ext>
              </a:extLst>
            </p:cNvPr>
            <p:cNvPicPr>
              <a:picLocks noChangeAspect="1"/>
            </p:cNvPicPr>
            <p:nvPr/>
          </p:nvPicPr>
          <p:blipFill>
            <a:blip r:embed="rId6"/>
            <a:stretch>
              <a:fillRect/>
            </a:stretch>
          </p:blipFill>
          <p:spPr>
            <a:xfrm>
              <a:off x="519483" y="2381728"/>
              <a:ext cx="482062" cy="719600"/>
            </a:xfrm>
            <a:prstGeom prst="rect">
              <a:avLst/>
            </a:prstGeom>
          </p:spPr>
        </p:pic>
      </p:grpSp>
      <p:grpSp>
        <p:nvGrpSpPr>
          <p:cNvPr id="24" name="Group 23">
            <a:extLst>
              <a:ext uri="{FF2B5EF4-FFF2-40B4-BE49-F238E27FC236}">
                <a16:creationId xmlns:a16="http://schemas.microsoft.com/office/drawing/2014/main" id="{195EF6D9-FBE0-8B69-FDEC-8B82BB90DD5D}"/>
              </a:ext>
            </a:extLst>
          </p:cNvPr>
          <p:cNvGrpSpPr/>
          <p:nvPr/>
        </p:nvGrpSpPr>
        <p:grpSpPr>
          <a:xfrm>
            <a:off x="4276534" y="797446"/>
            <a:ext cx="4219835" cy="2681825"/>
            <a:chOff x="51314" y="979987"/>
            <a:chExt cx="4219835" cy="2681825"/>
          </a:xfrm>
        </p:grpSpPr>
        <p:grpSp>
          <p:nvGrpSpPr>
            <p:cNvPr id="25" name="Group 24">
              <a:extLst>
                <a:ext uri="{FF2B5EF4-FFF2-40B4-BE49-F238E27FC236}">
                  <a16:creationId xmlns:a16="http://schemas.microsoft.com/office/drawing/2014/main" id="{B82A43BD-0635-F42A-43A6-165D6839BD03}"/>
                </a:ext>
              </a:extLst>
            </p:cNvPr>
            <p:cNvGrpSpPr/>
            <p:nvPr/>
          </p:nvGrpSpPr>
          <p:grpSpPr>
            <a:xfrm>
              <a:off x="51314" y="979987"/>
              <a:ext cx="4219835" cy="2575834"/>
              <a:chOff x="10692112" y="9111518"/>
              <a:chExt cx="4219835" cy="3711100"/>
            </a:xfrm>
          </p:grpSpPr>
          <p:pic>
            <p:nvPicPr>
              <p:cNvPr id="27" name="Picture 6" descr="Callout png images | PNGWing">
                <a:extLst>
                  <a:ext uri="{FF2B5EF4-FFF2-40B4-BE49-F238E27FC236}">
                    <a16:creationId xmlns:a16="http://schemas.microsoft.com/office/drawing/2014/main" id="{9F6102AC-81B9-4507-4E17-B6BF9B0DAE40}"/>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92112" y="9111518"/>
                <a:ext cx="4219835" cy="371110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430169DA-6037-B8BC-69A6-94DFEE857A18}"/>
                  </a:ext>
                </a:extLst>
              </p:cNvPr>
              <p:cNvSpPr/>
              <p:nvPr/>
            </p:nvSpPr>
            <p:spPr>
              <a:xfrm>
                <a:off x="10868275" y="9186860"/>
                <a:ext cx="3830862" cy="2727065"/>
              </a:xfrm>
              <a:prstGeom prst="rect">
                <a:avLst/>
              </a:prstGeom>
            </p:spPr>
            <p:txBody>
              <a:bodyPr wrap="square">
                <a:spAutoFit/>
              </a:bodyPr>
              <a:lstStyle/>
              <a:p>
                <a:pPr algn="just"/>
                <a:r>
                  <a:rPr lang="en-BE" sz="1300" dirty="0"/>
                  <a:t>[R11]. </a:t>
                </a:r>
                <a:r>
                  <a:rPr lang="en-GB" sz="1300" b="1" i="0" dirty="0">
                    <a:solidFill>
                      <a:srgbClr val="167217"/>
                    </a:solidFill>
                    <a:effectLst/>
                    <a:latin typeface="docs-Google Sans"/>
                  </a:rPr>
                  <a:t>Unanimously assigned</a:t>
                </a:r>
                <a:r>
                  <a:rPr lang="en-BE" sz="1300" dirty="0">
                    <a:solidFill>
                      <a:srgbClr val="2000FF"/>
                    </a:solidFill>
                  </a:rPr>
                  <a:t>. </a:t>
                </a:r>
                <a:r>
                  <a:rPr lang="en-GB" sz="1300" b="0" i="0" dirty="0">
                    <a:solidFill>
                      <a:srgbClr val="1F1F1F"/>
                    </a:solidFill>
                    <a:effectLst/>
                    <a:latin typeface="Google Sans"/>
                  </a:rPr>
                  <a:t>[…] was unanimously assigned to […] because he was the only one with the work experience to software industry. With his knowledge, he was able to guide us through the usual process of how software development goes. He was able to help us set up the planning stage and the tech stack. Decisions were usually made through unanimous voting but sometimes, we try to choose whatever's the best interest for the group.</a:t>
                </a:r>
                <a:endParaRPr lang="en-GB" sz="13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EA298A22-A0B6-8C3A-11FC-EB6BDF0D88A5}"/>
                </a:ext>
              </a:extLst>
            </p:cNvPr>
            <p:cNvPicPr>
              <a:picLocks noChangeAspect="1"/>
            </p:cNvPicPr>
            <p:nvPr/>
          </p:nvPicPr>
          <p:blipFill>
            <a:blip r:embed="rId6"/>
            <a:stretch>
              <a:fillRect/>
            </a:stretch>
          </p:blipFill>
          <p:spPr>
            <a:xfrm>
              <a:off x="347770" y="2942212"/>
              <a:ext cx="482062" cy="719600"/>
            </a:xfrm>
            <a:prstGeom prst="rect">
              <a:avLst/>
            </a:prstGeom>
          </p:spPr>
        </p:pic>
      </p:grpSp>
      <p:sp>
        <p:nvSpPr>
          <p:cNvPr id="29" name="Rounded Rectangle 28">
            <a:extLst>
              <a:ext uri="{FF2B5EF4-FFF2-40B4-BE49-F238E27FC236}">
                <a16:creationId xmlns:a16="http://schemas.microsoft.com/office/drawing/2014/main" id="{AAEE4245-D08A-2015-4921-573AF5D05477}"/>
              </a:ext>
            </a:extLst>
          </p:cNvPr>
          <p:cNvSpPr/>
          <p:nvPr/>
        </p:nvSpPr>
        <p:spPr>
          <a:xfrm>
            <a:off x="4851783" y="4486029"/>
            <a:ext cx="1450693" cy="338290"/>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0" name="Rounded Rectangle 29">
            <a:extLst>
              <a:ext uri="{FF2B5EF4-FFF2-40B4-BE49-F238E27FC236}">
                <a16:creationId xmlns:a16="http://schemas.microsoft.com/office/drawing/2014/main" id="{D46116F1-5B0D-E641-91C7-D2235CBFBA54}"/>
              </a:ext>
            </a:extLst>
          </p:cNvPr>
          <p:cNvSpPr/>
          <p:nvPr/>
        </p:nvSpPr>
        <p:spPr>
          <a:xfrm>
            <a:off x="5055052" y="6008260"/>
            <a:ext cx="1239761" cy="338290"/>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1" name="Rounded Rectangle 30">
            <a:extLst>
              <a:ext uri="{FF2B5EF4-FFF2-40B4-BE49-F238E27FC236}">
                <a16:creationId xmlns:a16="http://schemas.microsoft.com/office/drawing/2014/main" id="{907CDCE2-E8F5-C9ED-B790-70C92F2154D3}"/>
              </a:ext>
            </a:extLst>
          </p:cNvPr>
          <p:cNvSpPr/>
          <p:nvPr/>
        </p:nvSpPr>
        <p:spPr>
          <a:xfrm>
            <a:off x="5086479" y="4145828"/>
            <a:ext cx="1206165" cy="308352"/>
          </a:xfrm>
          <a:prstGeom prst="roundRect">
            <a:avLst/>
          </a:prstGeom>
          <a:noFill/>
          <a:ln w="28575">
            <a:solidFill>
              <a:srgbClr val="EB2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2" name="Rounded Rectangle 31">
            <a:extLst>
              <a:ext uri="{FF2B5EF4-FFF2-40B4-BE49-F238E27FC236}">
                <a16:creationId xmlns:a16="http://schemas.microsoft.com/office/drawing/2014/main" id="{F9AB756D-60E0-B8E2-690D-BABB15DC30A3}"/>
              </a:ext>
            </a:extLst>
          </p:cNvPr>
          <p:cNvSpPr/>
          <p:nvPr/>
        </p:nvSpPr>
        <p:spPr>
          <a:xfrm>
            <a:off x="4553326" y="4877005"/>
            <a:ext cx="1749150" cy="338290"/>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5" name="TextBox 34">
            <a:extLst>
              <a:ext uri="{FF2B5EF4-FFF2-40B4-BE49-F238E27FC236}">
                <a16:creationId xmlns:a16="http://schemas.microsoft.com/office/drawing/2014/main" id="{341E8D27-2CE0-AFCC-7EA0-F0728776CF1E}"/>
              </a:ext>
            </a:extLst>
          </p:cNvPr>
          <p:cNvSpPr txBox="1"/>
          <p:nvPr/>
        </p:nvSpPr>
        <p:spPr>
          <a:xfrm>
            <a:off x="4719485" y="3630994"/>
            <a:ext cx="1582992" cy="276999"/>
          </a:xfrm>
          <a:prstGeom prst="rect">
            <a:avLst/>
          </a:prstGeom>
          <a:noFill/>
          <a:ln w="28575">
            <a:solidFill>
              <a:schemeClr val="tx1"/>
            </a:solidFill>
          </a:ln>
        </p:spPr>
        <p:txBody>
          <a:bodyPr wrap="square" rtlCol="0">
            <a:spAutoFit/>
          </a:bodyPr>
          <a:lstStyle/>
          <a:p>
            <a:r>
              <a:rPr lang="en-BE" sz="1200" dirty="0"/>
              <a:t>Open-ended question</a:t>
            </a:r>
          </a:p>
        </p:txBody>
      </p:sp>
      <p:sp>
        <p:nvSpPr>
          <p:cNvPr id="36" name="Rounded Rectangle 35">
            <a:extLst>
              <a:ext uri="{FF2B5EF4-FFF2-40B4-BE49-F238E27FC236}">
                <a16:creationId xmlns:a16="http://schemas.microsoft.com/office/drawing/2014/main" id="{F9727E0B-A902-D119-FF6F-86310E6FCF75}"/>
              </a:ext>
            </a:extLst>
          </p:cNvPr>
          <p:cNvSpPr/>
          <p:nvPr/>
        </p:nvSpPr>
        <p:spPr>
          <a:xfrm>
            <a:off x="4276534" y="3496375"/>
            <a:ext cx="2261918" cy="2933921"/>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275872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dissolv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dissolve">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6" name="TextBox 5">
            <a:extLst>
              <a:ext uri="{FF2B5EF4-FFF2-40B4-BE49-F238E27FC236}">
                <a16:creationId xmlns:a16="http://schemas.microsoft.com/office/drawing/2014/main" id="{18AB71B6-3346-B33D-302B-5D9D0AFA9A3F}"/>
              </a:ext>
            </a:extLst>
          </p:cNvPr>
          <p:cNvSpPr txBox="1"/>
          <p:nvPr/>
        </p:nvSpPr>
        <p:spPr>
          <a:xfrm>
            <a:off x="2035275" y="863619"/>
            <a:ext cx="7305370" cy="461665"/>
          </a:xfrm>
          <a:prstGeom prst="rect">
            <a:avLst/>
          </a:prstGeom>
          <a:noFill/>
          <a:ln w="28575">
            <a:solidFill>
              <a:srgbClr val="2000FF"/>
            </a:solidFill>
          </a:ln>
        </p:spPr>
        <p:txBody>
          <a:bodyPr wrap="square">
            <a:spAutoFit/>
          </a:bodyPr>
          <a:lstStyle/>
          <a:p>
            <a:r>
              <a:rPr lang="en-GB" sz="1200" b="0" i="0" dirty="0">
                <a:solidFill>
                  <a:srgbClr val="1F1F1F"/>
                </a:solidFill>
                <a:effectLst/>
              </a:rPr>
              <a:t>Qn.1: Kindly select the of your team project name.</a:t>
            </a:r>
            <a:endParaRPr lang="en-GB" sz="1200" b="0" i="0" dirty="0">
              <a:solidFill>
                <a:srgbClr val="1F1F1F"/>
              </a:solidFill>
              <a:effectLst/>
              <a:latin typeface="Google Sans"/>
            </a:endParaRPr>
          </a:p>
          <a:p>
            <a:r>
              <a:rPr lang="en-GB" sz="1200" b="0" i="0" dirty="0">
                <a:solidFill>
                  <a:srgbClr val="1F1F1F"/>
                </a:solidFill>
                <a:effectLst/>
                <a:latin typeface="Google Sans"/>
              </a:rPr>
              <a:t>Qn.5: Briefly describe the strategies your group employed to manage the contributions to the project. </a:t>
            </a:r>
            <a:endParaRPr lang="en-BE" dirty="0"/>
          </a:p>
        </p:txBody>
      </p:sp>
      <p:pic>
        <p:nvPicPr>
          <p:cNvPr id="8" name="Picture 7" descr="A close-up of a web page&#10;&#10;Description automatically generated">
            <a:extLst>
              <a:ext uri="{FF2B5EF4-FFF2-40B4-BE49-F238E27FC236}">
                <a16:creationId xmlns:a16="http://schemas.microsoft.com/office/drawing/2014/main" id="{FBA32655-01D2-397A-B6E2-F1F4D86747EE}"/>
              </a:ext>
            </a:extLst>
          </p:cNvPr>
          <p:cNvPicPr>
            <a:picLocks noChangeAspect="1"/>
          </p:cNvPicPr>
          <p:nvPr/>
        </p:nvPicPr>
        <p:blipFill>
          <a:blip r:embed="rId2"/>
          <a:stretch>
            <a:fillRect/>
          </a:stretch>
        </p:blipFill>
        <p:spPr>
          <a:xfrm>
            <a:off x="2357281" y="1429974"/>
            <a:ext cx="5899357" cy="2417905"/>
          </a:xfrm>
          <a:prstGeom prst="rect">
            <a:avLst/>
          </a:prstGeom>
        </p:spPr>
      </p:pic>
      <p:graphicFrame>
        <p:nvGraphicFramePr>
          <p:cNvPr id="9" name="Table 8">
            <a:extLst>
              <a:ext uri="{FF2B5EF4-FFF2-40B4-BE49-F238E27FC236}">
                <a16:creationId xmlns:a16="http://schemas.microsoft.com/office/drawing/2014/main" id="{3144852C-85AE-C704-08B9-035FBE62EFDC}"/>
              </a:ext>
            </a:extLst>
          </p:cNvPr>
          <p:cNvGraphicFramePr>
            <a:graphicFrameLocks noGrp="1"/>
          </p:cNvGraphicFramePr>
          <p:nvPr>
            <p:extLst>
              <p:ext uri="{D42A27DB-BD31-4B8C-83A1-F6EECF244321}">
                <p14:modId xmlns:p14="http://schemas.microsoft.com/office/powerpoint/2010/main" val="1966480331"/>
              </p:ext>
            </p:extLst>
          </p:nvPr>
        </p:nvGraphicFramePr>
        <p:xfrm>
          <a:off x="1386349" y="3962481"/>
          <a:ext cx="8622890" cy="2715638"/>
        </p:xfrm>
        <a:graphic>
          <a:graphicData uri="http://schemas.openxmlformats.org/drawingml/2006/table">
            <a:tbl>
              <a:tblPr/>
              <a:tblGrid>
                <a:gridCol w="2874038">
                  <a:extLst>
                    <a:ext uri="{9D8B030D-6E8A-4147-A177-3AD203B41FA5}">
                      <a16:colId xmlns:a16="http://schemas.microsoft.com/office/drawing/2014/main" val="2726490374"/>
                    </a:ext>
                  </a:extLst>
                </a:gridCol>
                <a:gridCol w="5748852">
                  <a:extLst>
                    <a:ext uri="{9D8B030D-6E8A-4147-A177-3AD203B41FA5}">
                      <a16:colId xmlns:a16="http://schemas.microsoft.com/office/drawing/2014/main" val="2450492548"/>
                    </a:ext>
                  </a:extLst>
                </a:gridCol>
              </a:tblGrid>
              <a:tr h="177400">
                <a:tc>
                  <a:txBody>
                    <a:bodyPr/>
                    <a:lstStyle/>
                    <a:p>
                      <a:pPr rtl="0" fontAlgn="b"/>
                      <a:r>
                        <a:rPr lang="en-GB" sz="1200" b="1" dirty="0">
                          <a:effectLst/>
                          <a:latin typeface="+mn-lt"/>
                        </a:rPr>
                        <a:t>Theme</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1" dirty="0">
                          <a:effectLst/>
                          <a:latin typeface="+mn-lt"/>
                        </a:rPr>
                        <a:t>Description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29094457"/>
                  </a:ext>
                </a:extLst>
              </a:tr>
              <a:tr h="192154">
                <a:tc>
                  <a:txBody>
                    <a:bodyPr/>
                    <a:lstStyle/>
                    <a:p>
                      <a:pPr rtl="0" fontAlgn="b"/>
                      <a:r>
                        <a:rPr lang="en-GB" sz="1200" b="0">
                          <a:solidFill>
                            <a:srgbClr val="1F1F1F"/>
                          </a:solidFill>
                          <a:effectLst/>
                          <a:latin typeface="+mn-lt"/>
                        </a:rPr>
                        <a:t>Sub-systems and self chosen sub-teams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GB" sz="1200" dirty="0">
                          <a:effectLst/>
                          <a:latin typeface="+mn-lt"/>
                        </a:rPr>
                        <a:t>We divided the project into sections and allowed each </a:t>
                      </a:r>
                      <a:r>
                        <a:rPr lang="en-GB" sz="1200" dirty="0" err="1">
                          <a:effectLst/>
                          <a:latin typeface="+mn-lt"/>
                        </a:rPr>
                        <a:t>memberto</a:t>
                      </a:r>
                      <a:r>
                        <a:rPr lang="en-GB" sz="1200" dirty="0">
                          <a:effectLst/>
                          <a:latin typeface="+mn-lt"/>
                        </a:rPr>
                        <a:t> self select the sub-project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63000322"/>
                  </a:ext>
                </a:extLst>
              </a:tr>
              <a:tr h="177400">
                <a:tc>
                  <a:txBody>
                    <a:bodyPr/>
                    <a:lstStyle/>
                    <a:p>
                      <a:pPr rtl="0" fontAlgn="b"/>
                      <a:r>
                        <a:rPr lang="en-GB" sz="1200">
                          <a:effectLst/>
                          <a:latin typeface="+mn-lt"/>
                        </a:rPr>
                        <a:t>Task list and self selection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We created tasks and team members self selected what the wanted to work 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85747883"/>
                  </a:ext>
                </a:extLst>
              </a:tr>
              <a:tr h="347878">
                <a:tc>
                  <a:txBody>
                    <a:bodyPr/>
                    <a:lstStyle/>
                    <a:p>
                      <a:pPr rtl="0" fontAlgn="b"/>
                      <a:r>
                        <a:rPr lang="en-GB" sz="1200" dirty="0">
                          <a:effectLst/>
                          <a:latin typeface="+mn-lt"/>
                        </a:rPr>
                        <a:t>Strength/weakness document</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dirty="0">
                          <a:solidFill>
                            <a:srgbClr val="1F1F1F"/>
                          </a:solidFill>
                          <a:effectLst/>
                          <a:latin typeface="+mn-lt"/>
                        </a:rPr>
                        <a:t>We had a document that stated our interests and our strengths/weaknesses regarding our experience with development.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16735509"/>
                  </a:ext>
                </a:extLst>
              </a:tr>
              <a:tr h="269516">
                <a:tc>
                  <a:txBody>
                    <a:bodyPr/>
                    <a:lstStyle/>
                    <a:p>
                      <a:pPr rtl="0" fontAlgn="b"/>
                      <a:r>
                        <a:rPr lang="en-GB" sz="1200" dirty="0">
                          <a:effectLst/>
                          <a:latin typeface="+mn-lt"/>
                        </a:rPr>
                        <a:t>Twice a week stand-ups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Sub-system meeting one day and all members meeting another day to claim tasks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2868308"/>
                  </a:ext>
                </a:extLst>
              </a:tr>
              <a:tr h="347878">
                <a:tc>
                  <a:txBody>
                    <a:bodyPr/>
                    <a:lstStyle/>
                    <a:p>
                      <a:pPr rtl="0" fontAlgn="b"/>
                      <a:r>
                        <a:rPr lang="en-GB" sz="1200" dirty="0">
                          <a:effectLst/>
                          <a:latin typeface="+mn-lt"/>
                        </a:rPr>
                        <a:t>Mixture of full stack, back-end and frontend</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Majority of the group members contributed both in the backend and front end to learn more. </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39595302"/>
                  </a:ext>
                </a:extLst>
              </a:tr>
              <a:tr h="177400">
                <a:tc>
                  <a:txBody>
                    <a:bodyPr/>
                    <a:lstStyle/>
                    <a:p>
                      <a:pPr rtl="0" fontAlgn="b"/>
                      <a:r>
                        <a:rPr lang="en-GB" sz="1200" dirty="0">
                          <a:effectLst/>
                          <a:latin typeface="+mn-lt"/>
                        </a:rPr>
                        <a:t>Mentoring sessions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a:effectLst/>
                          <a:latin typeface="+mn-lt"/>
                        </a:rPr>
                        <a:t>Expirience team members mentored other mates on new technologies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34054678"/>
                  </a:ext>
                </a:extLst>
              </a:tr>
              <a:tr h="347878">
                <a:tc>
                  <a:txBody>
                    <a:bodyPr/>
                    <a:lstStyle/>
                    <a:p>
                      <a:pPr rtl="0" fontAlgn="b"/>
                      <a:r>
                        <a:rPr lang="en-GB" sz="1200" dirty="0">
                          <a:effectLst/>
                          <a:latin typeface="+mn-lt"/>
                        </a:rPr>
                        <a:t>Leaders completed the basic framework</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a:solidFill>
                            <a:srgbClr val="1F1F1F"/>
                          </a:solidFill>
                          <a:effectLst/>
                          <a:latin typeface="+mn-lt"/>
                        </a:rPr>
                        <a:t>Our team is led by the leader to complete the basic framework, and then the members complete each component.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29039464"/>
                  </a:ext>
                </a:extLst>
              </a:tr>
              <a:tr h="177400">
                <a:tc>
                  <a:txBody>
                    <a:bodyPr/>
                    <a:lstStyle/>
                    <a:p>
                      <a:pPr rtl="0" fontAlgn="b"/>
                      <a:r>
                        <a:rPr lang="en-GB" sz="1200">
                          <a:effectLst/>
                          <a:latin typeface="+mn-lt"/>
                        </a:rPr>
                        <a:t>Offline/separate chat communication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a:solidFill>
                            <a:srgbClr val="1F1F1F"/>
                          </a:solidFill>
                          <a:effectLst/>
                          <a:latin typeface="+mn-lt"/>
                        </a:rPr>
                        <a:t>Members working on related tasks had a lot of offline communication.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13878045"/>
                  </a:ext>
                </a:extLst>
              </a:tr>
              <a:tr h="347878">
                <a:tc>
                  <a:txBody>
                    <a:bodyPr/>
                    <a:lstStyle/>
                    <a:p>
                      <a:pPr rtl="0" fontAlgn="b"/>
                      <a:r>
                        <a:rPr lang="en-GB" sz="1200" dirty="0">
                          <a:effectLst/>
                          <a:latin typeface="+mn-lt"/>
                        </a:rPr>
                        <a:t>Focused on MVP in the last weeks</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dirty="0">
                          <a:solidFill>
                            <a:srgbClr val="1F1F1F"/>
                          </a:solidFill>
                          <a:effectLst/>
                          <a:latin typeface="+mn-lt"/>
                        </a:rPr>
                        <a:t>In the last weeks we created a spreadsheet with our remaining tasks to get to a Minimum Viable Product and assigned ourselves those.</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76066875"/>
                  </a:ext>
                </a:extLst>
              </a:tr>
            </a:tbl>
          </a:graphicData>
        </a:graphic>
      </p:graphicFrame>
    </p:spTree>
    <p:extLst>
      <p:ext uri="{BB962C8B-B14F-4D97-AF65-F5344CB8AC3E}">
        <p14:creationId xmlns:p14="http://schemas.microsoft.com/office/powerpoint/2010/main" val="3765822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pic>
        <p:nvPicPr>
          <p:cNvPr id="8" name="Picture 7" descr="A close-up of a web page&#10;&#10;Description automatically generated">
            <a:extLst>
              <a:ext uri="{FF2B5EF4-FFF2-40B4-BE49-F238E27FC236}">
                <a16:creationId xmlns:a16="http://schemas.microsoft.com/office/drawing/2014/main" id="{FBA32655-01D2-397A-B6E2-F1F4D86747EE}"/>
              </a:ext>
            </a:extLst>
          </p:cNvPr>
          <p:cNvPicPr>
            <a:picLocks noChangeAspect="1"/>
          </p:cNvPicPr>
          <p:nvPr/>
        </p:nvPicPr>
        <p:blipFill rotWithShape="1">
          <a:blip r:embed="rId3"/>
          <a:srcRect l="57709"/>
          <a:stretch/>
        </p:blipFill>
        <p:spPr>
          <a:xfrm>
            <a:off x="5761703" y="1429974"/>
            <a:ext cx="2494935" cy="2417905"/>
          </a:xfrm>
          <a:prstGeom prst="rect">
            <a:avLst/>
          </a:prstGeom>
        </p:spPr>
      </p:pic>
      <p:sp>
        <p:nvSpPr>
          <p:cNvPr id="2" name="Rounded Rectangle 1">
            <a:extLst>
              <a:ext uri="{FF2B5EF4-FFF2-40B4-BE49-F238E27FC236}">
                <a16:creationId xmlns:a16="http://schemas.microsoft.com/office/drawing/2014/main" id="{A7122113-1E43-C1E7-E2BC-015B5A88263A}"/>
              </a:ext>
            </a:extLst>
          </p:cNvPr>
          <p:cNvSpPr/>
          <p:nvPr/>
        </p:nvSpPr>
        <p:spPr>
          <a:xfrm>
            <a:off x="5604387" y="1343110"/>
            <a:ext cx="2743199" cy="2589793"/>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3" name="Group 2">
            <a:extLst>
              <a:ext uri="{FF2B5EF4-FFF2-40B4-BE49-F238E27FC236}">
                <a16:creationId xmlns:a16="http://schemas.microsoft.com/office/drawing/2014/main" id="{348D31D7-3353-AE90-CDAA-7DFCBFB4F6AC}"/>
              </a:ext>
            </a:extLst>
          </p:cNvPr>
          <p:cNvGrpSpPr/>
          <p:nvPr/>
        </p:nvGrpSpPr>
        <p:grpSpPr>
          <a:xfrm>
            <a:off x="407749" y="940659"/>
            <a:ext cx="3450655" cy="2488341"/>
            <a:chOff x="407749" y="940659"/>
            <a:chExt cx="3450655" cy="2488341"/>
          </a:xfrm>
        </p:grpSpPr>
        <p:grpSp>
          <p:nvGrpSpPr>
            <p:cNvPr id="5" name="Group 4">
              <a:extLst>
                <a:ext uri="{FF2B5EF4-FFF2-40B4-BE49-F238E27FC236}">
                  <a16:creationId xmlns:a16="http://schemas.microsoft.com/office/drawing/2014/main" id="{B5820730-2C68-3884-4B60-D181215C6DC2}"/>
                </a:ext>
              </a:extLst>
            </p:cNvPr>
            <p:cNvGrpSpPr/>
            <p:nvPr/>
          </p:nvGrpSpPr>
          <p:grpSpPr>
            <a:xfrm>
              <a:off x="407749" y="940659"/>
              <a:ext cx="3450655" cy="2243224"/>
              <a:chOff x="11048547" y="9054858"/>
              <a:chExt cx="3450655" cy="3231897"/>
            </a:xfrm>
          </p:grpSpPr>
          <p:pic>
            <p:nvPicPr>
              <p:cNvPr id="10" name="Picture 6" descr="Callout png images | PNGWing">
                <a:extLst>
                  <a:ext uri="{FF2B5EF4-FFF2-40B4-BE49-F238E27FC236}">
                    <a16:creationId xmlns:a16="http://schemas.microsoft.com/office/drawing/2014/main" id="{93595E13-3F4B-5E68-19C2-49C5F9BE43C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061B1E2-F9DB-0AA8-A80E-DCE28A3FB93D}"/>
                  </a:ext>
                </a:extLst>
              </p:cNvPr>
              <p:cNvSpPr/>
              <p:nvPr/>
            </p:nvSpPr>
            <p:spPr>
              <a:xfrm>
                <a:off x="11160281" y="9158529"/>
                <a:ext cx="3255869" cy="2261468"/>
              </a:xfrm>
              <a:prstGeom prst="rect">
                <a:avLst/>
              </a:prstGeom>
            </p:spPr>
            <p:txBody>
              <a:bodyPr wrap="square">
                <a:spAutoFit/>
              </a:bodyPr>
              <a:lstStyle/>
              <a:p>
                <a:pPr algn="just"/>
                <a:r>
                  <a:rPr lang="en-BE" sz="1200" dirty="0"/>
                  <a:t>[R5]. </a:t>
                </a:r>
                <a:r>
                  <a:rPr lang="en-GB" sz="1200" b="1" dirty="0">
                    <a:solidFill>
                      <a:srgbClr val="2000FF"/>
                    </a:solidFill>
                    <a:latin typeface="Google Sans"/>
                  </a:rPr>
                  <a:t>S</a:t>
                </a:r>
                <a:r>
                  <a:rPr lang="en-GB" sz="1200" b="1" i="0" dirty="0">
                    <a:solidFill>
                      <a:srgbClr val="2000FF"/>
                    </a:solidFill>
                    <a:effectLst/>
                    <a:latin typeface="Google Sans"/>
                  </a:rPr>
                  <a:t>trengths/weaknesses</a:t>
                </a:r>
                <a:r>
                  <a:rPr lang="en-BE" sz="1200" dirty="0">
                    <a:solidFill>
                      <a:srgbClr val="2000FF"/>
                    </a:solidFill>
                  </a:rPr>
                  <a:t>. </a:t>
                </a:r>
                <a:r>
                  <a:rPr lang="en-GB" sz="1200" dirty="0"/>
                  <a:t>We had a document that stated our interests and our strengths/weaknesses regarding our experience with development. Many of us wanted to have experience with certain things we had never used before. We then spent time creating tasks on a Notion page and people claimed what tasks they were interested in. […]</a:t>
                </a:r>
              </a:p>
            </p:txBody>
          </p:sp>
        </p:grpSp>
        <p:pic>
          <p:nvPicPr>
            <p:cNvPr id="7" name="Picture 6" descr="A black and white pictogram of a person carrying a backpack&#10;&#10;Description automatically generated">
              <a:extLst>
                <a:ext uri="{FF2B5EF4-FFF2-40B4-BE49-F238E27FC236}">
                  <a16:creationId xmlns:a16="http://schemas.microsoft.com/office/drawing/2014/main" id="{35FE53A6-73EA-03F6-D4D4-CFE1EEA30EE2}"/>
                </a:ext>
              </a:extLst>
            </p:cNvPr>
            <p:cNvPicPr>
              <a:picLocks noChangeAspect="1"/>
            </p:cNvPicPr>
            <p:nvPr/>
          </p:nvPicPr>
          <p:blipFill>
            <a:blip r:embed="rId6"/>
            <a:stretch>
              <a:fillRect/>
            </a:stretch>
          </p:blipFill>
          <p:spPr>
            <a:xfrm>
              <a:off x="519483" y="2709400"/>
              <a:ext cx="482062" cy="719600"/>
            </a:xfrm>
            <a:prstGeom prst="rect">
              <a:avLst/>
            </a:prstGeom>
          </p:spPr>
        </p:pic>
      </p:grpSp>
      <p:sp>
        <p:nvSpPr>
          <p:cNvPr id="12" name="Rounded Rectangle 11">
            <a:extLst>
              <a:ext uri="{FF2B5EF4-FFF2-40B4-BE49-F238E27FC236}">
                <a16:creationId xmlns:a16="http://schemas.microsoft.com/office/drawing/2014/main" id="{B3F61647-BEFA-B275-4F78-F721D02F9EF6}"/>
              </a:ext>
            </a:extLst>
          </p:cNvPr>
          <p:cNvSpPr/>
          <p:nvPr/>
        </p:nvSpPr>
        <p:spPr>
          <a:xfrm>
            <a:off x="6399121" y="1603621"/>
            <a:ext cx="1857517" cy="166185"/>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3" name="Group 12">
            <a:extLst>
              <a:ext uri="{FF2B5EF4-FFF2-40B4-BE49-F238E27FC236}">
                <a16:creationId xmlns:a16="http://schemas.microsoft.com/office/drawing/2014/main" id="{3F292559-31BF-DAD1-73EF-B5051DE557E6}"/>
              </a:ext>
            </a:extLst>
          </p:cNvPr>
          <p:cNvGrpSpPr/>
          <p:nvPr/>
        </p:nvGrpSpPr>
        <p:grpSpPr>
          <a:xfrm>
            <a:off x="324697" y="3674119"/>
            <a:ext cx="3450655" cy="1847617"/>
            <a:chOff x="407749" y="940660"/>
            <a:chExt cx="3450655" cy="1847617"/>
          </a:xfrm>
        </p:grpSpPr>
        <p:grpSp>
          <p:nvGrpSpPr>
            <p:cNvPr id="14" name="Group 13">
              <a:extLst>
                <a:ext uri="{FF2B5EF4-FFF2-40B4-BE49-F238E27FC236}">
                  <a16:creationId xmlns:a16="http://schemas.microsoft.com/office/drawing/2014/main" id="{56556F9D-099B-508F-993A-539C17957419}"/>
                </a:ext>
              </a:extLst>
            </p:cNvPr>
            <p:cNvGrpSpPr/>
            <p:nvPr/>
          </p:nvGrpSpPr>
          <p:grpSpPr>
            <a:xfrm>
              <a:off x="407749" y="940660"/>
              <a:ext cx="3450655" cy="1477985"/>
              <a:chOff x="11048547" y="9054858"/>
              <a:chExt cx="3450655" cy="2129388"/>
            </a:xfrm>
          </p:grpSpPr>
          <p:pic>
            <p:nvPicPr>
              <p:cNvPr id="16" name="Picture 6" descr="Callout png images | PNGWing">
                <a:extLst>
                  <a:ext uri="{FF2B5EF4-FFF2-40B4-BE49-F238E27FC236}">
                    <a16:creationId xmlns:a16="http://schemas.microsoft.com/office/drawing/2014/main" id="{E11A15D6-7782-61A9-DD3B-1AAC9ED2FE39}"/>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12938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F3B8A8A2-3A35-5A79-B9CA-7FC763F76CA3}"/>
                  </a:ext>
                </a:extLst>
              </p:cNvPr>
              <p:cNvSpPr/>
              <p:nvPr/>
            </p:nvSpPr>
            <p:spPr>
              <a:xfrm>
                <a:off x="11160281" y="9158529"/>
                <a:ext cx="3255869" cy="1729359"/>
              </a:xfrm>
              <a:prstGeom prst="rect">
                <a:avLst/>
              </a:prstGeom>
            </p:spPr>
            <p:txBody>
              <a:bodyPr wrap="square">
                <a:spAutoFit/>
              </a:bodyPr>
              <a:lstStyle/>
              <a:p>
                <a:pPr algn="just"/>
                <a:r>
                  <a:rPr lang="en-BE" sz="1200" dirty="0"/>
                  <a:t>[R9]. </a:t>
                </a:r>
                <a:r>
                  <a:rPr lang="en-GB" sz="1200" b="1" dirty="0">
                    <a:solidFill>
                      <a:srgbClr val="C00000"/>
                    </a:solidFill>
                  </a:rPr>
                  <a:t>Task list and self selection</a:t>
                </a:r>
                <a:r>
                  <a:rPr lang="en-BE" sz="1200" dirty="0">
                    <a:solidFill>
                      <a:srgbClr val="2000FF"/>
                    </a:solidFill>
                  </a:rPr>
                  <a:t>. </a:t>
                </a:r>
                <a:r>
                  <a:rPr lang="en-GB" sz="1200" b="0" i="0" dirty="0">
                    <a:solidFill>
                      <a:srgbClr val="1F1F1F"/>
                    </a:solidFill>
                    <a:effectLst/>
                  </a:rPr>
                  <a:t>For the backend, </a:t>
                </a:r>
                <a:r>
                  <a:rPr lang="en-GB" sz="1200" b="0" i="0" dirty="0" err="1">
                    <a:solidFill>
                      <a:srgbClr val="1F1F1F"/>
                    </a:solidFill>
                    <a:effectLst/>
                  </a:rPr>
                  <a:t>i</a:t>
                </a:r>
                <a:r>
                  <a:rPr lang="en-GB" sz="1200" b="0" i="0" dirty="0">
                    <a:solidFill>
                      <a:srgbClr val="1F1F1F"/>
                    </a:solidFill>
                    <a:effectLst/>
                  </a:rPr>
                  <a:t> created a list of tasks to complete on </a:t>
                </a:r>
                <a:r>
                  <a:rPr lang="en-GB" sz="1200" b="0" i="0" dirty="0" err="1">
                    <a:solidFill>
                      <a:srgbClr val="1F1F1F"/>
                    </a:solidFill>
                    <a:effectLst/>
                  </a:rPr>
                  <a:t>github</a:t>
                </a:r>
                <a:r>
                  <a:rPr lang="en-GB" sz="1200" b="0" i="0" dirty="0">
                    <a:solidFill>
                      <a:srgbClr val="1F1F1F"/>
                    </a:solidFill>
                    <a:effectLst/>
                  </a:rPr>
                  <a:t> issues. Then delegated tasks based on what my members wanted to do. During each meeting we check the progress and delegate more tasks.</a:t>
                </a:r>
                <a:endParaRPr lang="en-BE" sz="1200" dirty="0"/>
              </a:p>
              <a:p>
                <a:pPr algn="just"/>
                <a:r>
                  <a:rPr lang="en-GB" sz="1200" dirty="0"/>
                  <a:t>. </a:t>
                </a:r>
              </a:p>
            </p:txBody>
          </p:sp>
        </p:grpSp>
        <p:pic>
          <p:nvPicPr>
            <p:cNvPr id="15" name="Picture 14" descr="A black and white pictogram of a person carrying a backpack&#10;&#10;Description automatically generated">
              <a:extLst>
                <a:ext uri="{FF2B5EF4-FFF2-40B4-BE49-F238E27FC236}">
                  <a16:creationId xmlns:a16="http://schemas.microsoft.com/office/drawing/2014/main" id="{E6552BFE-250F-25E3-3C92-7A66E5ACA172}"/>
                </a:ext>
              </a:extLst>
            </p:cNvPr>
            <p:cNvPicPr>
              <a:picLocks noChangeAspect="1"/>
            </p:cNvPicPr>
            <p:nvPr/>
          </p:nvPicPr>
          <p:blipFill>
            <a:blip r:embed="rId6"/>
            <a:stretch>
              <a:fillRect/>
            </a:stretch>
          </p:blipFill>
          <p:spPr>
            <a:xfrm>
              <a:off x="509651" y="2068677"/>
              <a:ext cx="482062" cy="719600"/>
            </a:xfrm>
            <a:prstGeom prst="rect">
              <a:avLst/>
            </a:prstGeom>
          </p:spPr>
        </p:pic>
      </p:grpSp>
      <p:grpSp>
        <p:nvGrpSpPr>
          <p:cNvPr id="18" name="Group 17">
            <a:extLst>
              <a:ext uri="{FF2B5EF4-FFF2-40B4-BE49-F238E27FC236}">
                <a16:creationId xmlns:a16="http://schemas.microsoft.com/office/drawing/2014/main" id="{AF15E8F9-DB5C-CE47-AE0D-AEDED11BD908}"/>
              </a:ext>
            </a:extLst>
          </p:cNvPr>
          <p:cNvGrpSpPr/>
          <p:nvPr/>
        </p:nvGrpSpPr>
        <p:grpSpPr>
          <a:xfrm>
            <a:off x="8542534" y="816152"/>
            <a:ext cx="3450655" cy="2488341"/>
            <a:chOff x="407749" y="940659"/>
            <a:chExt cx="3450655" cy="2488341"/>
          </a:xfrm>
        </p:grpSpPr>
        <p:grpSp>
          <p:nvGrpSpPr>
            <p:cNvPr id="19" name="Group 18">
              <a:extLst>
                <a:ext uri="{FF2B5EF4-FFF2-40B4-BE49-F238E27FC236}">
                  <a16:creationId xmlns:a16="http://schemas.microsoft.com/office/drawing/2014/main" id="{9CC38E59-BC4E-C763-0E53-E5E8DCF82C0D}"/>
                </a:ext>
              </a:extLst>
            </p:cNvPr>
            <p:cNvGrpSpPr/>
            <p:nvPr/>
          </p:nvGrpSpPr>
          <p:grpSpPr>
            <a:xfrm>
              <a:off x="407749" y="940659"/>
              <a:ext cx="3450655" cy="2243224"/>
              <a:chOff x="11048547" y="9054858"/>
              <a:chExt cx="3450655" cy="3231897"/>
            </a:xfrm>
          </p:grpSpPr>
          <p:pic>
            <p:nvPicPr>
              <p:cNvPr id="21" name="Picture 6" descr="Callout png images | PNGWing">
                <a:extLst>
                  <a:ext uri="{FF2B5EF4-FFF2-40B4-BE49-F238E27FC236}">
                    <a16:creationId xmlns:a16="http://schemas.microsoft.com/office/drawing/2014/main" id="{2E0F402B-AEC6-FF2B-25FB-084146F778E1}"/>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D3E9A60B-1008-06ED-C11D-AB3BCF20502E}"/>
                  </a:ext>
                </a:extLst>
              </p:cNvPr>
              <p:cNvSpPr/>
              <p:nvPr/>
            </p:nvSpPr>
            <p:spPr>
              <a:xfrm>
                <a:off x="11160281" y="9158529"/>
                <a:ext cx="3255869" cy="2261468"/>
              </a:xfrm>
              <a:prstGeom prst="rect">
                <a:avLst/>
              </a:prstGeom>
            </p:spPr>
            <p:txBody>
              <a:bodyPr wrap="square">
                <a:spAutoFit/>
              </a:bodyPr>
              <a:lstStyle/>
              <a:p>
                <a:pPr algn="just"/>
                <a:r>
                  <a:rPr lang="en-BE" sz="1200" dirty="0"/>
                  <a:t>[R1]. </a:t>
                </a:r>
                <a:r>
                  <a:rPr lang="en-GB" sz="1200" b="1" i="0" dirty="0">
                    <a:solidFill>
                      <a:srgbClr val="167217"/>
                    </a:solidFill>
                    <a:effectLst/>
                    <a:latin typeface="Google Sans"/>
                  </a:rPr>
                  <a:t>Sub-systems and self chosen sub-teams</a:t>
                </a:r>
                <a:r>
                  <a:rPr lang="en-BE" sz="1200" dirty="0">
                    <a:solidFill>
                      <a:srgbClr val="2000FF"/>
                    </a:solidFill>
                  </a:rPr>
                  <a:t>. </a:t>
                </a:r>
                <a:r>
                  <a:rPr lang="en-GB" sz="1200" b="0" i="0" dirty="0">
                    <a:solidFill>
                      <a:srgbClr val="1F1F1F"/>
                    </a:solidFill>
                    <a:effectLst/>
                    <a:latin typeface="Google Sans"/>
                  </a:rPr>
                  <a:t>We divided our group into self-chosen sub groups. We divided the project into sections and allowed each member to choose where they wanted to go. Thankfully, experienced members knew that they should target the most complex sections while also incorporating less experienced members […]</a:t>
                </a:r>
                <a:endParaRPr lang="en-GB" sz="1200" dirty="0"/>
              </a:p>
            </p:txBody>
          </p:sp>
        </p:grpSp>
        <p:pic>
          <p:nvPicPr>
            <p:cNvPr id="20" name="Picture 19" descr="A black and white pictogram of a person carrying a backpack&#10;&#10;Description automatically generated">
              <a:extLst>
                <a:ext uri="{FF2B5EF4-FFF2-40B4-BE49-F238E27FC236}">
                  <a16:creationId xmlns:a16="http://schemas.microsoft.com/office/drawing/2014/main" id="{4A973DFA-BAB2-85BA-378C-23A1CBF493B4}"/>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23" name="Group 22">
            <a:extLst>
              <a:ext uri="{FF2B5EF4-FFF2-40B4-BE49-F238E27FC236}">
                <a16:creationId xmlns:a16="http://schemas.microsoft.com/office/drawing/2014/main" id="{408DAFAD-CC09-6AD8-9F72-A02E904A3FA0}"/>
              </a:ext>
            </a:extLst>
          </p:cNvPr>
          <p:cNvGrpSpPr/>
          <p:nvPr/>
        </p:nvGrpSpPr>
        <p:grpSpPr>
          <a:xfrm>
            <a:off x="3858404" y="4251674"/>
            <a:ext cx="3450655" cy="2488341"/>
            <a:chOff x="407749" y="940659"/>
            <a:chExt cx="3450655" cy="2488341"/>
          </a:xfrm>
        </p:grpSpPr>
        <p:grpSp>
          <p:nvGrpSpPr>
            <p:cNvPr id="24" name="Group 23">
              <a:extLst>
                <a:ext uri="{FF2B5EF4-FFF2-40B4-BE49-F238E27FC236}">
                  <a16:creationId xmlns:a16="http://schemas.microsoft.com/office/drawing/2014/main" id="{0108CA1C-3847-79A4-0B14-FF723FF45F43}"/>
                </a:ext>
              </a:extLst>
            </p:cNvPr>
            <p:cNvGrpSpPr/>
            <p:nvPr/>
          </p:nvGrpSpPr>
          <p:grpSpPr>
            <a:xfrm>
              <a:off x="407749" y="940659"/>
              <a:ext cx="3450655" cy="2095624"/>
              <a:chOff x="11048547" y="9054858"/>
              <a:chExt cx="3450655" cy="3019244"/>
            </a:xfrm>
          </p:grpSpPr>
          <p:pic>
            <p:nvPicPr>
              <p:cNvPr id="26" name="Picture 6" descr="Callout png images | PNGWing">
                <a:extLst>
                  <a:ext uri="{FF2B5EF4-FFF2-40B4-BE49-F238E27FC236}">
                    <a16:creationId xmlns:a16="http://schemas.microsoft.com/office/drawing/2014/main" id="{01C80847-EBA2-1D18-39F9-C5962769B37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01924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B572A8EE-7B56-FB4D-EAA5-8C3C952F7582}"/>
                  </a:ext>
                </a:extLst>
              </p:cNvPr>
              <p:cNvSpPr/>
              <p:nvPr/>
            </p:nvSpPr>
            <p:spPr>
              <a:xfrm>
                <a:off x="11160281" y="9158529"/>
                <a:ext cx="3255869" cy="1995414"/>
              </a:xfrm>
              <a:prstGeom prst="rect">
                <a:avLst/>
              </a:prstGeom>
            </p:spPr>
            <p:txBody>
              <a:bodyPr wrap="square">
                <a:spAutoFit/>
              </a:bodyPr>
              <a:lstStyle/>
              <a:p>
                <a:r>
                  <a:rPr lang="en-BE" sz="1200" dirty="0"/>
                  <a:t>[R5</a:t>
                </a:r>
                <a:r>
                  <a:rPr lang="en-BE" sz="1200" b="1" dirty="0"/>
                  <a:t>].</a:t>
                </a:r>
                <a:r>
                  <a:rPr lang="en-BE" sz="1200" b="1" dirty="0">
                    <a:solidFill>
                      <a:srgbClr val="FFC000"/>
                    </a:solidFill>
                  </a:rPr>
                  <a:t> </a:t>
                </a:r>
                <a:r>
                  <a:rPr lang="en-GB" sz="1200" b="1" dirty="0">
                    <a:solidFill>
                      <a:srgbClr val="FFC000"/>
                    </a:solidFill>
                  </a:rPr>
                  <a:t>Twice a week stand-ups</a:t>
                </a:r>
                <a:r>
                  <a:rPr lang="en-BE" sz="1200" dirty="0">
                    <a:solidFill>
                      <a:srgbClr val="2000FF"/>
                    </a:solidFill>
                  </a:rPr>
                  <a:t>. </a:t>
                </a:r>
                <a:r>
                  <a:rPr lang="en-GB" sz="1200" b="0" i="0" dirty="0">
                    <a:solidFill>
                      <a:srgbClr val="1F1F1F"/>
                    </a:solidFill>
                    <a:effectLst/>
                  </a:rPr>
                  <a:t>We would have weekly stand ups twice a week to get an idea of peoples blockers and what tasks are still needed to be done. This time we would claim tasks or allocate tasks. […] It seemed that our interests were split in half and we all worked together to allocate tasks according to need based status</a:t>
                </a:r>
                <a:r>
                  <a:rPr lang="en-GB" sz="1200" dirty="0"/>
                  <a:t>. […]</a:t>
                </a:r>
              </a:p>
            </p:txBody>
          </p:sp>
        </p:grpSp>
        <p:pic>
          <p:nvPicPr>
            <p:cNvPr id="25" name="Picture 24" descr="A black and white pictogram of a person carrying a backpack&#10;&#10;Description automatically generated">
              <a:extLst>
                <a:ext uri="{FF2B5EF4-FFF2-40B4-BE49-F238E27FC236}">
                  <a16:creationId xmlns:a16="http://schemas.microsoft.com/office/drawing/2014/main" id="{6DAD428A-B13D-6BA5-FD75-8F69C85A6DB4}"/>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28" name="Group 27">
            <a:extLst>
              <a:ext uri="{FF2B5EF4-FFF2-40B4-BE49-F238E27FC236}">
                <a16:creationId xmlns:a16="http://schemas.microsoft.com/office/drawing/2014/main" id="{5B6298A8-A88C-1406-5448-27A651062CC3}"/>
              </a:ext>
            </a:extLst>
          </p:cNvPr>
          <p:cNvGrpSpPr/>
          <p:nvPr/>
        </p:nvGrpSpPr>
        <p:grpSpPr>
          <a:xfrm>
            <a:off x="7964130" y="4019767"/>
            <a:ext cx="3671592" cy="2674981"/>
            <a:chOff x="186813" y="940659"/>
            <a:chExt cx="3671592" cy="2674981"/>
          </a:xfrm>
        </p:grpSpPr>
        <p:grpSp>
          <p:nvGrpSpPr>
            <p:cNvPr id="29" name="Group 28">
              <a:extLst>
                <a:ext uri="{FF2B5EF4-FFF2-40B4-BE49-F238E27FC236}">
                  <a16:creationId xmlns:a16="http://schemas.microsoft.com/office/drawing/2014/main" id="{0F072196-CA50-4A14-E3FB-DFEC8116CB88}"/>
                </a:ext>
              </a:extLst>
            </p:cNvPr>
            <p:cNvGrpSpPr/>
            <p:nvPr/>
          </p:nvGrpSpPr>
          <p:grpSpPr>
            <a:xfrm>
              <a:off x="186813" y="940659"/>
              <a:ext cx="3671592" cy="2243224"/>
              <a:chOff x="10827611" y="9054858"/>
              <a:chExt cx="3671592" cy="3231897"/>
            </a:xfrm>
          </p:grpSpPr>
          <p:pic>
            <p:nvPicPr>
              <p:cNvPr id="31" name="Picture 6" descr="Callout png images | PNGWing">
                <a:extLst>
                  <a:ext uri="{FF2B5EF4-FFF2-40B4-BE49-F238E27FC236}">
                    <a16:creationId xmlns:a16="http://schemas.microsoft.com/office/drawing/2014/main" id="{A2570BAA-05CA-EE21-DD5A-1972FE6D6D1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27611" y="9054858"/>
                <a:ext cx="3671592" cy="3231897"/>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E1D3C4C3-5BCD-DC0C-5630-D5D8B03B8A26}"/>
                  </a:ext>
                </a:extLst>
              </p:cNvPr>
              <p:cNvSpPr/>
              <p:nvPr/>
            </p:nvSpPr>
            <p:spPr>
              <a:xfrm>
                <a:off x="11014423" y="9158529"/>
                <a:ext cx="3484780" cy="2261468"/>
              </a:xfrm>
              <a:prstGeom prst="rect">
                <a:avLst/>
              </a:prstGeom>
            </p:spPr>
            <p:txBody>
              <a:bodyPr wrap="square">
                <a:spAutoFit/>
              </a:bodyPr>
              <a:lstStyle/>
              <a:p>
                <a:r>
                  <a:rPr lang="en-BE" sz="1200" dirty="0"/>
                  <a:t>[R16]. </a:t>
                </a:r>
                <a:r>
                  <a:rPr lang="en-GB" sz="1200" b="1" i="0" dirty="0">
                    <a:solidFill>
                      <a:srgbClr val="EB26EF"/>
                    </a:solidFill>
                    <a:effectLst/>
                  </a:rPr>
                  <a:t>Offline/separate chat communication</a:t>
                </a:r>
                <a:r>
                  <a:rPr lang="en-BE" sz="1200" dirty="0">
                    <a:solidFill>
                      <a:srgbClr val="2000FF"/>
                    </a:solidFill>
                  </a:rPr>
                  <a:t>.</a:t>
                </a:r>
                <a:r>
                  <a:rPr lang="en-US" sz="1200" dirty="0"/>
                  <a:t>[…]</a:t>
                </a:r>
                <a:r>
                  <a:rPr lang="en-GB" sz="1200" b="0" i="0" dirty="0">
                    <a:solidFill>
                      <a:srgbClr val="1F1F1F"/>
                    </a:solidFill>
                    <a:effectLst/>
                  </a:rPr>
                  <a:t> Aside from this, we also had a lot of offline communication regarding the tasks we were working on. During the sub-team meetings, we discussed how to split up tasks and figure out what to work on, then we spent the full meetings discussing larger project deadlines, frontend/backend integration, and current progress of the project. […] </a:t>
                </a:r>
              </a:p>
            </p:txBody>
          </p:sp>
        </p:grpSp>
        <p:pic>
          <p:nvPicPr>
            <p:cNvPr id="30" name="Picture 29" descr="A black and white pictogram of a person carrying a backpack&#10;&#10;Description automatically generated">
              <a:extLst>
                <a:ext uri="{FF2B5EF4-FFF2-40B4-BE49-F238E27FC236}">
                  <a16:creationId xmlns:a16="http://schemas.microsoft.com/office/drawing/2014/main" id="{8FAFE2D8-9F6C-185E-7DB2-886C9429D4E4}"/>
                </a:ext>
              </a:extLst>
            </p:cNvPr>
            <p:cNvPicPr>
              <a:picLocks noChangeAspect="1"/>
            </p:cNvPicPr>
            <p:nvPr/>
          </p:nvPicPr>
          <p:blipFill>
            <a:blip r:embed="rId6"/>
            <a:stretch>
              <a:fillRect/>
            </a:stretch>
          </p:blipFill>
          <p:spPr>
            <a:xfrm>
              <a:off x="329238" y="2896040"/>
              <a:ext cx="482062" cy="719600"/>
            </a:xfrm>
            <a:prstGeom prst="rect">
              <a:avLst/>
            </a:prstGeom>
          </p:spPr>
        </p:pic>
      </p:grpSp>
      <p:sp>
        <p:nvSpPr>
          <p:cNvPr id="33" name="Rounded Rectangle 32">
            <a:extLst>
              <a:ext uri="{FF2B5EF4-FFF2-40B4-BE49-F238E27FC236}">
                <a16:creationId xmlns:a16="http://schemas.microsoft.com/office/drawing/2014/main" id="{F9514EA1-CA3F-39D5-7360-D3E7DC493A44}"/>
              </a:ext>
            </a:extLst>
          </p:cNvPr>
          <p:cNvSpPr/>
          <p:nvPr/>
        </p:nvSpPr>
        <p:spPr>
          <a:xfrm>
            <a:off x="6556437" y="1817640"/>
            <a:ext cx="1700201" cy="24655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4" name="Rounded Rectangle 33">
            <a:extLst>
              <a:ext uri="{FF2B5EF4-FFF2-40B4-BE49-F238E27FC236}">
                <a16:creationId xmlns:a16="http://schemas.microsoft.com/office/drawing/2014/main" id="{79EC5D3B-FE99-EF4B-CE65-18048DF22B30}"/>
              </a:ext>
            </a:extLst>
          </p:cNvPr>
          <p:cNvSpPr/>
          <p:nvPr/>
        </p:nvSpPr>
        <p:spPr>
          <a:xfrm>
            <a:off x="5932089" y="2396695"/>
            <a:ext cx="2324549" cy="246559"/>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5" name="Rounded Rectangle 34">
            <a:extLst>
              <a:ext uri="{FF2B5EF4-FFF2-40B4-BE49-F238E27FC236}">
                <a16:creationId xmlns:a16="http://schemas.microsoft.com/office/drawing/2014/main" id="{A0B39B31-30AA-55B2-3937-A7E74F646C7D}"/>
              </a:ext>
            </a:extLst>
          </p:cNvPr>
          <p:cNvSpPr/>
          <p:nvPr/>
        </p:nvSpPr>
        <p:spPr>
          <a:xfrm>
            <a:off x="6096000" y="3203547"/>
            <a:ext cx="2160638" cy="204561"/>
          </a:xfrm>
          <a:prstGeom prst="roundRect">
            <a:avLst/>
          </a:prstGeom>
          <a:noFill/>
          <a:ln w="28575">
            <a:solidFill>
              <a:srgbClr val="EB2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6" name="Rounded Rectangle 35">
            <a:extLst>
              <a:ext uri="{FF2B5EF4-FFF2-40B4-BE49-F238E27FC236}">
                <a16:creationId xmlns:a16="http://schemas.microsoft.com/office/drawing/2014/main" id="{E0C23D68-5B2D-1A5A-B696-E0A07693A7E7}"/>
              </a:ext>
            </a:extLst>
          </p:cNvPr>
          <p:cNvSpPr/>
          <p:nvPr/>
        </p:nvSpPr>
        <p:spPr>
          <a:xfrm>
            <a:off x="6764594" y="3457569"/>
            <a:ext cx="1492044" cy="204561"/>
          </a:xfrm>
          <a:prstGeom prst="round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135236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500"/>
                                        <p:tgtEl>
                                          <p:spTgt spid="34"/>
                                        </p:tgtEl>
                                      </p:cBhvr>
                                    </p:animEffect>
                                  </p:childTnLst>
                                </p:cTn>
                              </p:par>
                              <p:par>
                                <p:cTn id="16" presetID="9"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ssolv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dissolve">
                                      <p:cBhvr>
                                        <p:cTn id="23" dur="500"/>
                                        <p:tgtEl>
                                          <p:spTgt spid="33"/>
                                        </p:tgtEl>
                                      </p:cBhvr>
                                    </p:animEffect>
                                  </p:childTnLst>
                                </p:cTn>
                              </p:par>
                              <p:par>
                                <p:cTn id="24" presetID="9"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dissolve">
                                      <p:cBhvr>
                                        <p:cTn id="31" dur="500"/>
                                        <p:tgtEl>
                                          <p:spTgt spid="35"/>
                                        </p:tgtEl>
                                      </p:cBhvr>
                                    </p:animEffect>
                                  </p:childTnLst>
                                </p:cTn>
                              </p:par>
                              <p:par>
                                <p:cTn id="32" presetID="9"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dissolv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dissolve">
                                      <p:cBhvr>
                                        <p:cTn id="39" dur="500"/>
                                        <p:tgtEl>
                                          <p:spTgt spid="36"/>
                                        </p:tgtEl>
                                      </p:cBhvr>
                                    </p:animEffect>
                                  </p:childTnLst>
                                </p:cTn>
                              </p:par>
                              <p:par>
                                <p:cTn id="40" presetID="9"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dissolv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3" grpId="0" animBg="1"/>
      <p:bldP spid="34" grpId="0" animBg="1"/>
      <p:bldP spid="35"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97681"/>
            <a:ext cx="7315201" cy="523220"/>
          </a:xfrm>
          <a:prstGeom prst="rect">
            <a:avLst/>
          </a:prstGeom>
          <a:noFill/>
        </p:spPr>
        <p:txBody>
          <a:bodyPr wrap="square">
            <a:spAutoFit/>
          </a:bodyPr>
          <a:lstStyle/>
          <a:p>
            <a:r>
              <a:rPr lang="en-BE" sz="1400" dirty="0"/>
              <a:t>Qn.6: Please rank the following challenges that could have impeded effective teamwork.</a:t>
            </a:r>
          </a:p>
          <a:p>
            <a:r>
              <a:rPr lang="en-GB" sz="1400" b="0" i="0" dirty="0">
                <a:solidFill>
                  <a:srgbClr val="1F1F1F"/>
                </a:solidFill>
                <a:effectLst/>
                <a:latin typeface="Google Sans"/>
              </a:rPr>
              <a:t>Qn.7: If your ranking for "Others" in Qn.7 above was 4 or 5, kindly provide us what it represents.</a:t>
            </a:r>
            <a:r>
              <a:rPr lang="en-BE" sz="1400" dirty="0"/>
              <a:t> </a:t>
            </a:r>
          </a:p>
        </p:txBody>
      </p:sp>
      <p:pic>
        <p:nvPicPr>
          <p:cNvPr id="38" name="Picture 37" descr="A graph with red and white bars&#10;&#10;Description automatically generated with medium confidence">
            <a:extLst>
              <a:ext uri="{FF2B5EF4-FFF2-40B4-BE49-F238E27FC236}">
                <a16:creationId xmlns:a16="http://schemas.microsoft.com/office/drawing/2014/main" id="{0A7039AC-3D13-1AF7-CD0F-A635263D7BF3}"/>
              </a:ext>
            </a:extLst>
          </p:cNvPr>
          <p:cNvPicPr>
            <a:picLocks noChangeAspect="1"/>
          </p:cNvPicPr>
          <p:nvPr/>
        </p:nvPicPr>
        <p:blipFill>
          <a:blip r:embed="rId3"/>
          <a:stretch>
            <a:fillRect/>
          </a:stretch>
        </p:blipFill>
        <p:spPr>
          <a:xfrm>
            <a:off x="1492044" y="1626054"/>
            <a:ext cx="7772400" cy="2244204"/>
          </a:xfrm>
          <a:prstGeom prst="rect">
            <a:avLst/>
          </a:prstGeom>
        </p:spPr>
      </p:pic>
      <p:grpSp>
        <p:nvGrpSpPr>
          <p:cNvPr id="39" name="Group 38">
            <a:extLst>
              <a:ext uri="{FF2B5EF4-FFF2-40B4-BE49-F238E27FC236}">
                <a16:creationId xmlns:a16="http://schemas.microsoft.com/office/drawing/2014/main" id="{88629A58-6CFD-008A-78CB-16FFD9CCF18F}"/>
              </a:ext>
            </a:extLst>
          </p:cNvPr>
          <p:cNvGrpSpPr/>
          <p:nvPr/>
        </p:nvGrpSpPr>
        <p:grpSpPr>
          <a:xfrm>
            <a:off x="415890" y="4110604"/>
            <a:ext cx="3450655" cy="2488341"/>
            <a:chOff x="407749" y="940659"/>
            <a:chExt cx="3450655" cy="2488341"/>
          </a:xfrm>
        </p:grpSpPr>
        <p:grpSp>
          <p:nvGrpSpPr>
            <p:cNvPr id="40" name="Group 39">
              <a:extLst>
                <a:ext uri="{FF2B5EF4-FFF2-40B4-BE49-F238E27FC236}">
                  <a16:creationId xmlns:a16="http://schemas.microsoft.com/office/drawing/2014/main" id="{49CE34F9-4048-5B33-89BA-7E97AF7919F0}"/>
                </a:ext>
              </a:extLst>
            </p:cNvPr>
            <p:cNvGrpSpPr/>
            <p:nvPr/>
          </p:nvGrpSpPr>
          <p:grpSpPr>
            <a:xfrm>
              <a:off x="407749" y="940659"/>
              <a:ext cx="3450655" cy="2243224"/>
              <a:chOff x="11048547" y="9054858"/>
              <a:chExt cx="3450655" cy="3231897"/>
            </a:xfrm>
          </p:grpSpPr>
          <p:pic>
            <p:nvPicPr>
              <p:cNvPr id="42" name="Picture 6" descr="Callout png images | PNGWing">
                <a:extLst>
                  <a:ext uri="{FF2B5EF4-FFF2-40B4-BE49-F238E27FC236}">
                    <a16:creationId xmlns:a16="http://schemas.microsoft.com/office/drawing/2014/main" id="{FBD63201-AE16-3D4A-4389-4AFF8B4AD5C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811AEA35-E7F8-D125-2ACE-428DD0EDCD0D}"/>
                  </a:ext>
                </a:extLst>
              </p:cNvPr>
              <p:cNvSpPr/>
              <p:nvPr/>
            </p:nvSpPr>
            <p:spPr>
              <a:xfrm>
                <a:off x="11160281" y="9158529"/>
                <a:ext cx="3255869" cy="2261468"/>
              </a:xfrm>
              <a:prstGeom prst="rect">
                <a:avLst/>
              </a:prstGeom>
            </p:spPr>
            <p:txBody>
              <a:bodyPr wrap="square">
                <a:spAutoFit/>
              </a:bodyPr>
              <a:lstStyle/>
              <a:p>
                <a:pPr algn="just"/>
                <a:r>
                  <a:rPr lang="en-BE" sz="1200" dirty="0"/>
                  <a:t>[R2]. </a:t>
                </a:r>
                <a:r>
                  <a:rPr lang="en-GB" sz="1200" b="1" dirty="0">
                    <a:solidFill>
                      <a:srgbClr val="2000FF"/>
                    </a:solidFill>
                    <a:latin typeface="Google Sans"/>
                  </a:rPr>
                  <a:t>Others </a:t>
                </a:r>
                <a:r>
                  <a:rPr lang="en-BE" sz="1200" b="1" dirty="0">
                    <a:solidFill>
                      <a:srgbClr val="2000FF"/>
                    </a:solidFill>
                    <a:latin typeface="Google Sans"/>
                  </a:rPr>
                  <a:t>--</a:t>
                </a:r>
                <a:r>
                  <a:rPr lang="en-BE" sz="1200" dirty="0">
                    <a:solidFill>
                      <a:srgbClr val="2000FF"/>
                    </a:solidFill>
                  </a:rPr>
                  <a:t> </a:t>
                </a:r>
                <a:r>
                  <a:rPr lang="en-GB" sz="1200" b="0" i="0" dirty="0">
                    <a:solidFill>
                      <a:srgbClr val="2000FF"/>
                    </a:solidFill>
                    <a:effectLst/>
                  </a:rPr>
                  <a:t>People simply not doing work</a:t>
                </a:r>
                <a:r>
                  <a:rPr lang="en-GB" sz="1200" b="0" i="0" dirty="0">
                    <a:solidFill>
                      <a:srgbClr val="1F1F1F"/>
                    </a:solidFill>
                    <a:effectLst/>
                  </a:rPr>
                  <a:t>. We only had about half of our group contribute anything meaningful to the project. The half of the group that were participating had not authority to make the students participate and continue to remain difficult to work with for the even when they were </a:t>
                </a:r>
                <a:r>
                  <a:rPr lang="en-GB" sz="1200" b="1" i="0" dirty="0">
                    <a:solidFill>
                      <a:srgbClr val="1F1F1F"/>
                    </a:solidFill>
                    <a:effectLst/>
                  </a:rPr>
                  <a:t>mentioned by the professor in our group chat</a:t>
                </a:r>
                <a:r>
                  <a:rPr lang="en-GB" sz="1200" b="0" i="0" dirty="0">
                    <a:solidFill>
                      <a:srgbClr val="1F1F1F"/>
                    </a:solidFill>
                    <a:effectLst/>
                  </a:rPr>
                  <a:t>. </a:t>
                </a:r>
                <a:endParaRPr lang="en-BE" sz="1200"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917C8512-CB66-71EA-E7F2-FD7BFC8D1E59}"/>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44" name="Group 43">
            <a:extLst>
              <a:ext uri="{FF2B5EF4-FFF2-40B4-BE49-F238E27FC236}">
                <a16:creationId xmlns:a16="http://schemas.microsoft.com/office/drawing/2014/main" id="{18D68B13-2FC2-E7F2-CC30-1C6EEAA97DDF}"/>
              </a:ext>
            </a:extLst>
          </p:cNvPr>
          <p:cNvGrpSpPr/>
          <p:nvPr/>
        </p:nvGrpSpPr>
        <p:grpSpPr>
          <a:xfrm>
            <a:off x="4493052" y="4110333"/>
            <a:ext cx="3450655" cy="2243225"/>
            <a:chOff x="407749" y="940658"/>
            <a:chExt cx="3450655" cy="2243225"/>
          </a:xfrm>
        </p:grpSpPr>
        <p:grpSp>
          <p:nvGrpSpPr>
            <p:cNvPr id="45" name="Group 44">
              <a:extLst>
                <a:ext uri="{FF2B5EF4-FFF2-40B4-BE49-F238E27FC236}">
                  <a16:creationId xmlns:a16="http://schemas.microsoft.com/office/drawing/2014/main" id="{5AD3FA3D-0D95-A577-A1A5-DF9D3E8EBCA1}"/>
                </a:ext>
              </a:extLst>
            </p:cNvPr>
            <p:cNvGrpSpPr/>
            <p:nvPr/>
          </p:nvGrpSpPr>
          <p:grpSpPr>
            <a:xfrm>
              <a:off x="407749" y="940658"/>
              <a:ext cx="3450655" cy="1768741"/>
              <a:chOff x="11048547" y="9054858"/>
              <a:chExt cx="3450655" cy="2548292"/>
            </a:xfrm>
          </p:grpSpPr>
          <p:pic>
            <p:nvPicPr>
              <p:cNvPr id="47" name="Picture 6" descr="Callout png images | PNGWing">
                <a:extLst>
                  <a:ext uri="{FF2B5EF4-FFF2-40B4-BE49-F238E27FC236}">
                    <a16:creationId xmlns:a16="http://schemas.microsoft.com/office/drawing/2014/main" id="{4D5A5634-A379-4F25-2A91-FE58A39C84C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548292"/>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FEC1C3E6-55CC-6ED9-77ED-CB8D946193E3}"/>
                  </a:ext>
                </a:extLst>
              </p:cNvPr>
              <p:cNvSpPr/>
              <p:nvPr/>
            </p:nvSpPr>
            <p:spPr>
              <a:xfrm>
                <a:off x="11160281" y="9158529"/>
                <a:ext cx="3255869" cy="1729359"/>
              </a:xfrm>
              <a:prstGeom prst="rect">
                <a:avLst/>
              </a:prstGeom>
            </p:spPr>
            <p:txBody>
              <a:bodyPr wrap="square">
                <a:spAutoFit/>
              </a:bodyPr>
              <a:lstStyle/>
              <a:p>
                <a:pPr algn="just"/>
                <a:r>
                  <a:rPr lang="en-BE" sz="1200" dirty="0"/>
                  <a:t>[R14]. </a:t>
                </a:r>
                <a:r>
                  <a:rPr lang="en-GB" sz="1200" b="1" dirty="0">
                    <a:solidFill>
                      <a:srgbClr val="2000FF"/>
                    </a:solidFill>
                    <a:latin typeface="Google Sans"/>
                  </a:rPr>
                  <a:t>Others </a:t>
                </a:r>
                <a:r>
                  <a:rPr lang="en-BE" sz="1200" b="1" dirty="0">
                    <a:solidFill>
                      <a:srgbClr val="2000FF"/>
                    </a:solidFill>
                  </a:rPr>
                  <a:t>--</a:t>
                </a:r>
                <a:r>
                  <a:rPr lang="en-BE" sz="1200" dirty="0">
                    <a:solidFill>
                      <a:srgbClr val="2000FF"/>
                    </a:solidFill>
                  </a:rPr>
                  <a:t> </a:t>
                </a:r>
                <a:r>
                  <a:rPr lang="en-GB" sz="1200" b="0" i="0" dirty="0">
                    <a:solidFill>
                      <a:srgbClr val="2000FF"/>
                    </a:solidFill>
                    <a:effectLst/>
                  </a:rPr>
                  <a:t>frontend and backend teams should have collaborated more</a:t>
                </a:r>
                <a:r>
                  <a:rPr lang="en-GB" sz="1200" b="0" i="0" dirty="0">
                    <a:solidFill>
                      <a:srgbClr val="1F1F1F"/>
                    </a:solidFill>
                    <a:effectLst/>
                  </a:rPr>
                  <a:t>. Maybe instead of separating the frontend and backend completely, some members should have been in both to better understand the needs of each group that the other group could provide. </a:t>
                </a:r>
                <a:endParaRPr lang="en-BE" sz="1200" dirty="0"/>
              </a:p>
            </p:txBody>
          </p:sp>
        </p:grpSp>
        <p:pic>
          <p:nvPicPr>
            <p:cNvPr id="46" name="Picture 45" descr="A black and white pictogram of a person carrying a backpack&#10;&#10;Description automatically generated">
              <a:extLst>
                <a:ext uri="{FF2B5EF4-FFF2-40B4-BE49-F238E27FC236}">
                  <a16:creationId xmlns:a16="http://schemas.microsoft.com/office/drawing/2014/main" id="{95FC0600-2BB4-74D5-A806-0EB93898CDDF}"/>
                </a:ext>
              </a:extLst>
            </p:cNvPr>
            <p:cNvPicPr>
              <a:picLocks noChangeAspect="1"/>
            </p:cNvPicPr>
            <p:nvPr/>
          </p:nvPicPr>
          <p:blipFill>
            <a:blip r:embed="rId6"/>
            <a:stretch>
              <a:fillRect/>
            </a:stretch>
          </p:blipFill>
          <p:spPr>
            <a:xfrm>
              <a:off x="519483" y="2464283"/>
              <a:ext cx="482062" cy="719600"/>
            </a:xfrm>
            <a:prstGeom prst="rect">
              <a:avLst/>
            </a:prstGeom>
          </p:spPr>
        </p:pic>
      </p:grpSp>
      <p:grpSp>
        <p:nvGrpSpPr>
          <p:cNvPr id="49" name="Group 48">
            <a:extLst>
              <a:ext uri="{FF2B5EF4-FFF2-40B4-BE49-F238E27FC236}">
                <a16:creationId xmlns:a16="http://schemas.microsoft.com/office/drawing/2014/main" id="{F0711669-70E5-A516-6186-21C6FBDC5608}"/>
              </a:ext>
            </a:extLst>
          </p:cNvPr>
          <p:cNvGrpSpPr/>
          <p:nvPr/>
        </p:nvGrpSpPr>
        <p:grpSpPr>
          <a:xfrm>
            <a:off x="8249264" y="4110333"/>
            <a:ext cx="3450655" cy="2009095"/>
            <a:chOff x="407749" y="940658"/>
            <a:chExt cx="3450655" cy="2009095"/>
          </a:xfrm>
        </p:grpSpPr>
        <p:grpSp>
          <p:nvGrpSpPr>
            <p:cNvPr id="50" name="Group 49">
              <a:extLst>
                <a:ext uri="{FF2B5EF4-FFF2-40B4-BE49-F238E27FC236}">
                  <a16:creationId xmlns:a16="http://schemas.microsoft.com/office/drawing/2014/main" id="{321D8B3F-79E6-D04E-3F33-60D6A392D200}"/>
                </a:ext>
              </a:extLst>
            </p:cNvPr>
            <p:cNvGrpSpPr/>
            <p:nvPr/>
          </p:nvGrpSpPr>
          <p:grpSpPr>
            <a:xfrm>
              <a:off x="407749" y="940658"/>
              <a:ext cx="3450655" cy="1523625"/>
              <a:chOff x="11048547" y="9054858"/>
              <a:chExt cx="3450655" cy="2195144"/>
            </a:xfrm>
          </p:grpSpPr>
          <p:pic>
            <p:nvPicPr>
              <p:cNvPr id="52" name="Picture 6" descr="Callout png images | PNGWing">
                <a:extLst>
                  <a:ext uri="{FF2B5EF4-FFF2-40B4-BE49-F238E27FC236}">
                    <a16:creationId xmlns:a16="http://schemas.microsoft.com/office/drawing/2014/main" id="{582CBD9A-454F-61ED-5067-5A0D5712FA9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195144"/>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52">
                <a:extLst>
                  <a:ext uri="{FF2B5EF4-FFF2-40B4-BE49-F238E27FC236}">
                    <a16:creationId xmlns:a16="http://schemas.microsoft.com/office/drawing/2014/main" id="{2439EFA1-D88D-288C-90E3-DE63DAF3DEDF}"/>
                  </a:ext>
                </a:extLst>
              </p:cNvPr>
              <p:cNvSpPr/>
              <p:nvPr/>
            </p:nvSpPr>
            <p:spPr>
              <a:xfrm>
                <a:off x="11160281" y="9158529"/>
                <a:ext cx="3255869" cy="1729359"/>
              </a:xfrm>
              <a:prstGeom prst="rect">
                <a:avLst/>
              </a:prstGeom>
            </p:spPr>
            <p:txBody>
              <a:bodyPr wrap="square">
                <a:spAutoFit/>
              </a:bodyPr>
              <a:lstStyle/>
              <a:p>
                <a:pPr algn="just"/>
                <a:r>
                  <a:rPr lang="en-BE" sz="1200" dirty="0"/>
                  <a:t>[R16]. </a:t>
                </a:r>
                <a:r>
                  <a:rPr lang="en-GB" sz="1200" b="1" dirty="0">
                    <a:solidFill>
                      <a:srgbClr val="2000FF"/>
                    </a:solidFill>
                    <a:latin typeface="Google Sans"/>
                  </a:rPr>
                  <a:t>Time management </a:t>
                </a:r>
                <a:r>
                  <a:rPr lang="en-BE" sz="1200" b="1" dirty="0">
                    <a:solidFill>
                      <a:srgbClr val="2000FF"/>
                    </a:solidFill>
                  </a:rPr>
                  <a:t>--</a:t>
                </a:r>
                <a:r>
                  <a:rPr lang="en-BE" sz="1200" dirty="0">
                    <a:solidFill>
                      <a:srgbClr val="2000FF"/>
                    </a:solidFill>
                  </a:rPr>
                  <a:t> </a:t>
                </a:r>
                <a:r>
                  <a:rPr lang="en-GB" sz="1200" b="0" i="0" dirty="0">
                    <a:solidFill>
                      <a:srgbClr val="1F1F1F"/>
                    </a:solidFill>
                    <a:effectLst/>
                  </a:rPr>
                  <a:t>Sometimes some team members cannot join the meeting because they do not have time, So I think time management will be a challenge than other reasons.</a:t>
                </a:r>
                <a:endParaRPr lang="en-BE" sz="1200" dirty="0"/>
              </a:p>
              <a:p>
                <a:pPr algn="just"/>
                <a:endParaRPr lang="en-BE" sz="1200" dirty="0"/>
              </a:p>
            </p:txBody>
          </p:sp>
        </p:grpSp>
        <p:pic>
          <p:nvPicPr>
            <p:cNvPr id="51" name="Picture 50" descr="A black and white pictogram of a person carrying a backpack&#10;&#10;Description automatically generated">
              <a:extLst>
                <a:ext uri="{FF2B5EF4-FFF2-40B4-BE49-F238E27FC236}">
                  <a16:creationId xmlns:a16="http://schemas.microsoft.com/office/drawing/2014/main" id="{0D698D32-CD4D-52CC-B1A3-EF201705C7BC}"/>
                </a:ext>
              </a:extLst>
            </p:cNvPr>
            <p:cNvPicPr>
              <a:picLocks noChangeAspect="1"/>
            </p:cNvPicPr>
            <p:nvPr/>
          </p:nvPicPr>
          <p:blipFill>
            <a:blip r:embed="rId6"/>
            <a:stretch>
              <a:fillRect/>
            </a:stretch>
          </p:blipFill>
          <p:spPr>
            <a:xfrm>
              <a:off x="519483" y="2230153"/>
              <a:ext cx="482062" cy="719600"/>
            </a:xfrm>
            <a:prstGeom prst="rect">
              <a:avLst/>
            </a:prstGeom>
          </p:spPr>
        </p:pic>
      </p:grpSp>
    </p:spTree>
    <p:extLst>
      <p:ext uri="{BB962C8B-B14F-4D97-AF65-F5344CB8AC3E}">
        <p14:creationId xmlns:p14="http://schemas.microsoft.com/office/powerpoint/2010/main" val="399085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dissolv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dissolve">
                                      <p:cBhvr>
                                        <p:cTn id="1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1077931"/>
            <a:ext cx="8170608" cy="461665"/>
          </a:xfrm>
          <a:prstGeom prst="rect">
            <a:avLst/>
          </a:prstGeom>
          <a:noFill/>
        </p:spPr>
        <p:txBody>
          <a:bodyPr wrap="square">
            <a:spAutoFit/>
          </a:bodyPr>
          <a:lstStyle/>
          <a:p>
            <a:r>
              <a:rPr lang="en-GB" sz="1200"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sz="1200" dirty="0"/>
          </a:p>
        </p:txBody>
      </p:sp>
      <p:grpSp>
        <p:nvGrpSpPr>
          <p:cNvPr id="2" name="Group 1">
            <a:extLst>
              <a:ext uri="{FF2B5EF4-FFF2-40B4-BE49-F238E27FC236}">
                <a16:creationId xmlns:a16="http://schemas.microsoft.com/office/drawing/2014/main" id="{494332BB-48D2-21D4-10BF-71B21C12BCA5}"/>
              </a:ext>
            </a:extLst>
          </p:cNvPr>
          <p:cNvGrpSpPr/>
          <p:nvPr/>
        </p:nvGrpSpPr>
        <p:grpSpPr>
          <a:xfrm>
            <a:off x="560441" y="2035101"/>
            <a:ext cx="3450655" cy="2128541"/>
            <a:chOff x="407749" y="940658"/>
            <a:chExt cx="3450655" cy="2128541"/>
          </a:xfrm>
        </p:grpSpPr>
        <p:grpSp>
          <p:nvGrpSpPr>
            <p:cNvPr id="3" name="Group 2">
              <a:extLst>
                <a:ext uri="{FF2B5EF4-FFF2-40B4-BE49-F238E27FC236}">
                  <a16:creationId xmlns:a16="http://schemas.microsoft.com/office/drawing/2014/main" id="{C99B0502-4356-2827-84DF-172AE65DDEA2}"/>
                </a:ext>
              </a:extLst>
            </p:cNvPr>
            <p:cNvGrpSpPr/>
            <p:nvPr/>
          </p:nvGrpSpPr>
          <p:grpSpPr>
            <a:xfrm>
              <a:off x="407749" y="940658"/>
              <a:ext cx="3450655" cy="1768741"/>
              <a:chOff x="11048547" y="9054858"/>
              <a:chExt cx="3450655" cy="2548292"/>
            </a:xfrm>
          </p:grpSpPr>
          <p:pic>
            <p:nvPicPr>
              <p:cNvPr id="6" name="Picture 6" descr="Callout png images | PNGWing">
                <a:extLst>
                  <a:ext uri="{FF2B5EF4-FFF2-40B4-BE49-F238E27FC236}">
                    <a16:creationId xmlns:a16="http://schemas.microsoft.com/office/drawing/2014/main" id="{B5F008E9-B6B7-D1EF-DED1-57EC9659625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54829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2106E9B-EA8D-99F4-2FE0-591CB63A4F3F}"/>
                  </a:ext>
                </a:extLst>
              </p:cNvPr>
              <p:cNvSpPr/>
              <p:nvPr/>
            </p:nvSpPr>
            <p:spPr>
              <a:xfrm>
                <a:off x="11160281" y="9158529"/>
                <a:ext cx="3255869" cy="1729359"/>
              </a:xfrm>
              <a:prstGeom prst="rect">
                <a:avLst/>
              </a:prstGeom>
            </p:spPr>
            <p:txBody>
              <a:bodyPr wrap="square">
                <a:spAutoFit/>
              </a:bodyPr>
              <a:lstStyle/>
              <a:p>
                <a:pPr algn="just"/>
                <a:r>
                  <a:rPr lang="en-BE" sz="1200" dirty="0"/>
                  <a:t>[R6]. </a:t>
                </a:r>
                <a:r>
                  <a:rPr lang="en-GB" sz="1200" b="0" i="0" dirty="0">
                    <a:solidFill>
                      <a:srgbClr val="1F1F1F"/>
                    </a:solidFill>
                    <a:effectLst/>
                  </a:rPr>
                  <a:t>One suggestion would be to all be on top of things and start as soon as you can to get to know your group members and their strengths and weaknesses so that we can all help each other. My team and I made very sure that we did that. </a:t>
                </a:r>
                <a:endParaRPr lang="en-GB" sz="1200"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5DC3217C-B3C1-4034-583F-1B02D23E778C}"/>
                </a:ext>
              </a:extLst>
            </p:cNvPr>
            <p:cNvPicPr>
              <a:picLocks noChangeAspect="1"/>
            </p:cNvPicPr>
            <p:nvPr/>
          </p:nvPicPr>
          <p:blipFill>
            <a:blip r:embed="rId5"/>
            <a:stretch>
              <a:fillRect/>
            </a:stretch>
          </p:blipFill>
          <p:spPr>
            <a:xfrm>
              <a:off x="519483" y="2349599"/>
              <a:ext cx="482062" cy="719600"/>
            </a:xfrm>
            <a:prstGeom prst="rect">
              <a:avLst/>
            </a:prstGeom>
          </p:spPr>
        </p:pic>
      </p:grpSp>
      <p:grpSp>
        <p:nvGrpSpPr>
          <p:cNvPr id="8" name="Group 7">
            <a:extLst>
              <a:ext uri="{FF2B5EF4-FFF2-40B4-BE49-F238E27FC236}">
                <a16:creationId xmlns:a16="http://schemas.microsoft.com/office/drawing/2014/main" id="{4BE07AA9-B6CD-373A-EDA1-B12475E8BD07}"/>
              </a:ext>
            </a:extLst>
          </p:cNvPr>
          <p:cNvGrpSpPr/>
          <p:nvPr/>
        </p:nvGrpSpPr>
        <p:grpSpPr>
          <a:xfrm>
            <a:off x="7826476" y="1799297"/>
            <a:ext cx="3805083" cy="2733291"/>
            <a:chOff x="216309" y="940659"/>
            <a:chExt cx="3805083" cy="2733291"/>
          </a:xfrm>
        </p:grpSpPr>
        <p:grpSp>
          <p:nvGrpSpPr>
            <p:cNvPr id="10" name="Group 9">
              <a:extLst>
                <a:ext uri="{FF2B5EF4-FFF2-40B4-BE49-F238E27FC236}">
                  <a16:creationId xmlns:a16="http://schemas.microsoft.com/office/drawing/2014/main" id="{395C7871-952C-5882-ABCE-5432A4182C4F}"/>
                </a:ext>
              </a:extLst>
            </p:cNvPr>
            <p:cNvGrpSpPr/>
            <p:nvPr/>
          </p:nvGrpSpPr>
          <p:grpSpPr>
            <a:xfrm>
              <a:off x="216309" y="940659"/>
              <a:ext cx="3805083" cy="2463082"/>
              <a:chOff x="10857107" y="9054858"/>
              <a:chExt cx="3805083" cy="3548655"/>
            </a:xfrm>
          </p:grpSpPr>
          <p:pic>
            <p:nvPicPr>
              <p:cNvPr id="12" name="Picture 6" descr="Callout png images | PNGWing">
                <a:extLst>
                  <a:ext uri="{FF2B5EF4-FFF2-40B4-BE49-F238E27FC236}">
                    <a16:creationId xmlns:a16="http://schemas.microsoft.com/office/drawing/2014/main" id="{D663A175-5A61-73BE-4932-723707273E6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57107" y="9054858"/>
                <a:ext cx="3805083" cy="354865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F21659BB-0A06-434B-CE9C-17CB77F566B7}"/>
                  </a:ext>
                </a:extLst>
              </p:cNvPr>
              <p:cNvSpPr/>
              <p:nvPr/>
            </p:nvSpPr>
            <p:spPr>
              <a:xfrm>
                <a:off x="11048547" y="9158529"/>
                <a:ext cx="3475993" cy="2793579"/>
              </a:xfrm>
              <a:prstGeom prst="rect">
                <a:avLst/>
              </a:prstGeom>
            </p:spPr>
            <p:txBody>
              <a:bodyPr wrap="square">
                <a:spAutoFit/>
              </a:bodyPr>
              <a:lstStyle/>
              <a:p>
                <a:pPr algn="just"/>
                <a:r>
                  <a:rPr lang="en-BE" sz="1200" dirty="0"/>
                  <a:t>[R2]. </a:t>
                </a:r>
                <a:r>
                  <a:rPr lang="en-GB" sz="1200" dirty="0">
                    <a:solidFill>
                      <a:srgbClr val="1F1F1F"/>
                    </a:solidFill>
                  </a:rPr>
                  <a:t>We</a:t>
                </a:r>
                <a:r>
                  <a:rPr lang="en-GB" sz="1200" b="0" i="0" dirty="0">
                    <a:solidFill>
                      <a:srgbClr val="1F1F1F"/>
                    </a:solidFill>
                    <a:effectLst/>
                  </a:rPr>
                  <a:t> would have established a much, much better way of holding people accountable for work from the first week we began the group. We tried to be lenient with people at the start because learning a new development platform […] can be difficult; however, the level that the lack of participation reached in the last months was insurmountable. For DP1, we should have kept a much stricter log of the work that people were and weren't doing.</a:t>
                </a:r>
                <a:endParaRPr lang="en-BE" sz="1200" dirty="0"/>
              </a:p>
              <a:p>
                <a:pPr algn="just"/>
                <a:endParaRPr lang="en-GB" sz="12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8C8CE118-3F7C-8227-4C66-893FD3D511AD}"/>
                </a:ext>
              </a:extLst>
            </p:cNvPr>
            <p:cNvPicPr>
              <a:picLocks noChangeAspect="1"/>
            </p:cNvPicPr>
            <p:nvPr/>
          </p:nvPicPr>
          <p:blipFill>
            <a:blip r:embed="rId5"/>
            <a:stretch>
              <a:fillRect/>
            </a:stretch>
          </p:blipFill>
          <p:spPr>
            <a:xfrm>
              <a:off x="407749" y="2954350"/>
              <a:ext cx="482062" cy="719600"/>
            </a:xfrm>
            <a:prstGeom prst="rect">
              <a:avLst/>
            </a:prstGeom>
          </p:spPr>
        </p:pic>
      </p:grpSp>
      <p:grpSp>
        <p:nvGrpSpPr>
          <p:cNvPr id="14" name="Group 13">
            <a:extLst>
              <a:ext uri="{FF2B5EF4-FFF2-40B4-BE49-F238E27FC236}">
                <a16:creationId xmlns:a16="http://schemas.microsoft.com/office/drawing/2014/main" id="{825C47DC-2E44-DA10-8872-CB6E83799F56}"/>
              </a:ext>
            </a:extLst>
          </p:cNvPr>
          <p:cNvGrpSpPr/>
          <p:nvPr/>
        </p:nvGrpSpPr>
        <p:grpSpPr>
          <a:xfrm>
            <a:off x="913206" y="4299347"/>
            <a:ext cx="2315637" cy="1560999"/>
            <a:chOff x="1134737" y="940659"/>
            <a:chExt cx="2315637" cy="1560999"/>
          </a:xfrm>
        </p:grpSpPr>
        <p:grpSp>
          <p:nvGrpSpPr>
            <p:cNvPr id="15" name="Group 14">
              <a:extLst>
                <a:ext uri="{FF2B5EF4-FFF2-40B4-BE49-F238E27FC236}">
                  <a16:creationId xmlns:a16="http://schemas.microsoft.com/office/drawing/2014/main" id="{5EEBC0E5-A3F7-EF06-1C5C-F097FD29C40B}"/>
                </a:ext>
              </a:extLst>
            </p:cNvPr>
            <p:cNvGrpSpPr/>
            <p:nvPr/>
          </p:nvGrpSpPr>
          <p:grpSpPr>
            <a:xfrm>
              <a:off x="1218451" y="940659"/>
              <a:ext cx="2231923" cy="880756"/>
              <a:chOff x="11859249" y="9054856"/>
              <a:chExt cx="2231923" cy="1268938"/>
            </a:xfrm>
          </p:grpSpPr>
          <p:pic>
            <p:nvPicPr>
              <p:cNvPr id="17" name="Picture 6" descr="Callout png images | PNGWing">
                <a:extLst>
                  <a:ext uri="{FF2B5EF4-FFF2-40B4-BE49-F238E27FC236}">
                    <a16:creationId xmlns:a16="http://schemas.microsoft.com/office/drawing/2014/main" id="{BDD356EB-DDE3-DBBB-5F08-A6A837E1FDE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859249" y="9054856"/>
                <a:ext cx="2231923" cy="1268938"/>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77810507-BD3C-8EA1-FC8F-4A5B9926DBB5}"/>
                  </a:ext>
                </a:extLst>
              </p:cNvPr>
              <p:cNvSpPr/>
              <p:nvPr/>
            </p:nvSpPr>
            <p:spPr>
              <a:xfrm>
                <a:off x="12016566" y="9158529"/>
                <a:ext cx="1990278" cy="1108563"/>
              </a:xfrm>
              <a:prstGeom prst="rect">
                <a:avLst/>
              </a:prstGeom>
            </p:spPr>
            <p:txBody>
              <a:bodyPr wrap="square">
                <a:spAutoFit/>
              </a:bodyPr>
              <a:lstStyle/>
              <a:p>
                <a:pPr algn="just"/>
                <a:r>
                  <a:rPr lang="en-BE" sz="1200" dirty="0"/>
                  <a:t>[R3]. </a:t>
                </a:r>
                <a:r>
                  <a:rPr lang="en-GB" sz="1000" b="0" i="0" dirty="0">
                    <a:solidFill>
                      <a:srgbClr val="1F1F1F"/>
                    </a:solidFill>
                    <a:effectLst/>
                    <a:latin typeface="Google Sans"/>
                  </a:rPr>
                  <a:t>I would recommend in person meetings/ hybrid more than 100% online meetings. </a:t>
                </a:r>
                <a:endParaRPr lang="en-BE" sz="1000" dirty="0"/>
              </a:p>
              <a:p>
                <a:pPr algn="just"/>
                <a:endParaRPr lang="en-GB" sz="1200"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6CF25E09-33DA-105C-B8FF-0D73C994D582}"/>
                </a:ext>
              </a:extLst>
            </p:cNvPr>
            <p:cNvPicPr>
              <a:picLocks noChangeAspect="1"/>
            </p:cNvPicPr>
            <p:nvPr/>
          </p:nvPicPr>
          <p:blipFill>
            <a:blip r:embed="rId5"/>
            <a:stretch>
              <a:fillRect/>
            </a:stretch>
          </p:blipFill>
          <p:spPr>
            <a:xfrm>
              <a:off x="1134737" y="1782058"/>
              <a:ext cx="482062" cy="719600"/>
            </a:xfrm>
            <a:prstGeom prst="rect">
              <a:avLst/>
            </a:prstGeom>
          </p:spPr>
        </p:pic>
      </p:grpSp>
      <p:grpSp>
        <p:nvGrpSpPr>
          <p:cNvPr id="19" name="Group 18">
            <a:extLst>
              <a:ext uri="{FF2B5EF4-FFF2-40B4-BE49-F238E27FC236}">
                <a16:creationId xmlns:a16="http://schemas.microsoft.com/office/drawing/2014/main" id="{E64CB88B-74D8-331F-EA73-10B5516E7126}"/>
              </a:ext>
            </a:extLst>
          </p:cNvPr>
          <p:cNvGrpSpPr/>
          <p:nvPr/>
        </p:nvGrpSpPr>
        <p:grpSpPr>
          <a:xfrm>
            <a:off x="3928044" y="3004659"/>
            <a:ext cx="3805083" cy="2733291"/>
            <a:chOff x="216309" y="940659"/>
            <a:chExt cx="3805083" cy="2733291"/>
          </a:xfrm>
        </p:grpSpPr>
        <p:grpSp>
          <p:nvGrpSpPr>
            <p:cNvPr id="20" name="Group 19">
              <a:extLst>
                <a:ext uri="{FF2B5EF4-FFF2-40B4-BE49-F238E27FC236}">
                  <a16:creationId xmlns:a16="http://schemas.microsoft.com/office/drawing/2014/main" id="{4AD128A6-1EE8-5335-3F65-FEC0267D3A29}"/>
                </a:ext>
              </a:extLst>
            </p:cNvPr>
            <p:cNvGrpSpPr/>
            <p:nvPr/>
          </p:nvGrpSpPr>
          <p:grpSpPr>
            <a:xfrm>
              <a:off x="216309" y="940659"/>
              <a:ext cx="3805083" cy="2463082"/>
              <a:chOff x="10857107" y="9054858"/>
              <a:chExt cx="3805083" cy="3548655"/>
            </a:xfrm>
          </p:grpSpPr>
          <p:pic>
            <p:nvPicPr>
              <p:cNvPr id="22" name="Picture 6" descr="Callout png images | PNGWing">
                <a:extLst>
                  <a:ext uri="{FF2B5EF4-FFF2-40B4-BE49-F238E27FC236}">
                    <a16:creationId xmlns:a16="http://schemas.microsoft.com/office/drawing/2014/main" id="{F0C2EB1A-632D-F563-02C6-AE1BD7C1641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57107" y="9054858"/>
                <a:ext cx="3805083" cy="3548655"/>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97100856-9E92-332F-FCF3-2C38C277F55F}"/>
                  </a:ext>
                </a:extLst>
              </p:cNvPr>
              <p:cNvSpPr/>
              <p:nvPr/>
            </p:nvSpPr>
            <p:spPr>
              <a:xfrm>
                <a:off x="11048547" y="9158529"/>
                <a:ext cx="3569342" cy="2793579"/>
              </a:xfrm>
              <a:prstGeom prst="rect">
                <a:avLst/>
              </a:prstGeom>
            </p:spPr>
            <p:txBody>
              <a:bodyPr wrap="square">
                <a:spAutoFit/>
              </a:bodyPr>
              <a:lstStyle/>
              <a:p>
                <a:r>
                  <a:rPr lang="en-BE" sz="1200" dirty="0"/>
                  <a:t>[R16]. </a:t>
                </a:r>
                <a:r>
                  <a:rPr lang="en-GB" sz="1200" b="0" i="0" dirty="0">
                    <a:solidFill>
                      <a:srgbClr val="1F1F1F"/>
                    </a:solidFill>
                    <a:effectLst/>
                  </a:rPr>
                  <a:t>[…] to avoid challenges faced, it is important to just plan out everything you need from the beginning and work on a minimum viable product (the bare bones to make what you want work). Our team tried to do this in our separate teams, but we waited very long to do the integration. It would have gone much smoother if we had deployed our server from the beginning and set up the actions pipeline to publish our code from the repo. […] </a:t>
                </a:r>
                <a:endParaRPr lang="en-BE" sz="1200" dirty="0"/>
              </a:p>
              <a:p>
                <a:pPr algn="just"/>
                <a:endParaRPr lang="en-GB" sz="1200" dirty="0"/>
              </a:p>
            </p:txBody>
          </p:sp>
        </p:grpSp>
        <p:pic>
          <p:nvPicPr>
            <p:cNvPr id="21" name="Picture 20" descr="A black and white pictogram of a person carrying a backpack&#10;&#10;Description automatically generated">
              <a:extLst>
                <a:ext uri="{FF2B5EF4-FFF2-40B4-BE49-F238E27FC236}">
                  <a16:creationId xmlns:a16="http://schemas.microsoft.com/office/drawing/2014/main" id="{A395407E-CD22-2009-DD20-58B99EDD37FF}"/>
                </a:ext>
              </a:extLst>
            </p:cNvPr>
            <p:cNvPicPr>
              <a:picLocks noChangeAspect="1"/>
            </p:cNvPicPr>
            <p:nvPr/>
          </p:nvPicPr>
          <p:blipFill>
            <a:blip r:embed="rId5"/>
            <a:stretch>
              <a:fillRect/>
            </a:stretch>
          </p:blipFill>
          <p:spPr>
            <a:xfrm>
              <a:off x="407749" y="2954350"/>
              <a:ext cx="482062" cy="719600"/>
            </a:xfrm>
            <a:prstGeom prst="rect">
              <a:avLst/>
            </a:prstGeom>
          </p:spPr>
        </p:pic>
      </p:grpSp>
      <p:grpSp>
        <p:nvGrpSpPr>
          <p:cNvPr id="24" name="Group 23">
            <a:extLst>
              <a:ext uri="{FF2B5EF4-FFF2-40B4-BE49-F238E27FC236}">
                <a16:creationId xmlns:a16="http://schemas.microsoft.com/office/drawing/2014/main" id="{B7C8D9ED-C77F-88C3-33F2-89A32FCD8AD0}"/>
              </a:ext>
            </a:extLst>
          </p:cNvPr>
          <p:cNvGrpSpPr/>
          <p:nvPr/>
        </p:nvGrpSpPr>
        <p:grpSpPr>
          <a:xfrm>
            <a:off x="7344414" y="4939163"/>
            <a:ext cx="2384603" cy="1654753"/>
            <a:chOff x="1065771" y="940657"/>
            <a:chExt cx="2384603" cy="1654753"/>
          </a:xfrm>
        </p:grpSpPr>
        <p:grpSp>
          <p:nvGrpSpPr>
            <p:cNvPr id="25" name="Group 24">
              <a:extLst>
                <a:ext uri="{FF2B5EF4-FFF2-40B4-BE49-F238E27FC236}">
                  <a16:creationId xmlns:a16="http://schemas.microsoft.com/office/drawing/2014/main" id="{6B8887B9-BA13-DB29-596B-1ACABDB62532}"/>
                </a:ext>
              </a:extLst>
            </p:cNvPr>
            <p:cNvGrpSpPr/>
            <p:nvPr/>
          </p:nvGrpSpPr>
          <p:grpSpPr>
            <a:xfrm>
              <a:off x="1218451" y="940657"/>
              <a:ext cx="2231923" cy="1214635"/>
              <a:chOff x="11859249" y="9054855"/>
              <a:chExt cx="2231923" cy="1749970"/>
            </a:xfrm>
          </p:grpSpPr>
          <p:pic>
            <p:nvPicPr>
              <p:cNvPr id="27" name="Picture 6" descr="Callout png images | PNGWing">
                <a:extLst>
                  <a:ext uri="{FF2B5EF4-FFF2-40B4-BE49-F238E27FC236}">
                    <a16:creationId xmlns:a16="http://schemas.microsoft.com/office/drawing/2014/main" id="{C15B98C5-D910-6220-1068-3320B671299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859249" y="9054855"/>
                <a:ext cx="2231923" cy="174997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796068EB-35B5-B5CA-85F7-850E555379EB}"/>
                  </a:ext>
                </a:extLst>
              </p:cNvPr>
              <p:cNvSpPr/>
              <p:nvPr/>
            </p:nvSpPr>
            <p:spPr>
              <a:xfrm>
                <a:off x="11859249" y="9101868"/>
                <a:ext cx="2231923" cy="1197248"/>
              </a:xfrm>
              <a:prstGeom prst="rect">
                <a:avLst/>
              </a:prstGeom>
            </p:spPr>
            <p:txBody>
              <a:bodyPr wrap="square">
                <a:spAutoFit/>
              </a:bodyPr>
              <a:lstStyle/>
              <a:p>
                <a:r>
                  <a:rPr lang="en-BE" sz="1200" dirty="0"/>
                  <a:t>[R19]. </a:t>
                </a:r>
                <a:r>
                  <a:rPr lang="en-GB" sz="1200" b="0" i="0" dirty="0">
                    <a:solidFill>
                      <a:srgbClr val="1F1F1F"/>
                    </a:solidFill>
                    <a:effectLst/>
                  </a:rPr>
                  <a:t>We would have worked on unit testing much earlier as we didn't realize how time consuming it would've been</a:t>
                </a:r>
                <a:endParaRPr lang="en-BE" sz="12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BDD34200-08C4-996B-3672-BF6EB97283D5}"/>
                </a:ext>
              </a:extLst>
            </p:cNvPr>
            <p:cNvPicPr>
              <a:picLocks noChangeAspect="1"/>
            </p:cNvPicPr>
            <p:nvPr/>
          </p:nvPicPr>
          <p:blipFill>
            <a:blip r:embed="rId5"/>
            <a:stretch>
              <a:fillRect/>
            </a:stretch>
          </p:blipFill>
          <p:spPr>
            <a:xfrm>
              <a:off x="1065771" y="1875810"/>
              <a:ext cx="482062" cy="719600"/>
            </a:xfrm>
            <a:prstGeom prst="rect">
              <a:avLst/>
            </a:prstGeom>
          </p:spPr>
        </p:pic>
      </p:grpSp>
    </p:spTree>
    <p:extLst>
      <p:ext uri="{BB962C8B-B14F-4D97-AF65-F5344CB8AC3E}">
        <p14:creationId xmlns:p14="http://schemas.microsoft.com/office/powerpoint/2010/main" val="18087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dissolv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up of a black background&#10;&#10;Description automatically generated">
            <a:extLst>
              <a:ext uri="{FF2B5EF4-FFF2-40B4-BE49-F238E27FC236}">
                <a16:creationId xmlns:a16="http://schemas.microsoft.com/office/drawing/2014/main" id="{F8311B6C-2ABC-4B38-B54B-3CFD820CC5F1}"/>
              </a:ext>
            </a:extLst>
          </p:cNvPr>
          <p:cNvPicPr>
            <a:picLocks noChangeAspect="1"/>
          </p:cNvPicPr>
          <p:nvPr/>
        </p:nvPicPr>
        <p:blipFill rotWithShape="1">
          <a:blip r:embed="rId3"/>
          <a:srcRect t="35555" b="35072"/>
          <a:stretch/>
        </p:blipFill>
        <p:spPr>
          <a:xfrm>
            <a:off x="3406764" y="1653480"/>
            <a:ext cx="5019323" cy="2457124"/>
          </a:xfrm>
          <a:prstGeom prst="rect">
            <a:avLst/>
          </a:prstGeom>
        </p:spPr>
      </p:pic>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727586" y="837585"/>
            <a:ext cx="11149781" cy="646331"/>
          </a:xfrm>
          <a:prstGeom prst="rect">
            <a:avLst/>
          </a:prstGeom>
          <a:noFill/>
        </p:spPr>
        <p:txBody>
          <a:bodyPr wrap="square">
            <a:spAutoFit/>
          </a:bodyPr>
          <a:lstStyle/>
          <a:p>
            <a:r>
              <a:rPr lang="en-GB" b="0" i="0" dirty="0">
                <a:solidFill>
                  <a:srgbClr val="1F1F1F"/>
                </a:solidFill>
                <a:effectLst/>
                <a:latin typeface="Google Sans"/>
              </a:rPr>
              <a:t>Qn.</a:t>
            </a:r>
            <a:r>
              <a:rPr lang="en-GB" dirty="0">
                <a:solidFill>
                  <a:srgbClr val="1F1F1F"/>
                </a:solidFill>
                <a:latin typeface="Google Sans"/>
              </a:rPr>
              <a:t>9</a:t>
            </a:r>
            <a:r>
              <a:rPr lang="en-GB" b="0" i="0" dirty="0">
                <a:solidFill>
                  <a:srgbClr val="1F1F1F"/>
                </a:solidFill>
                <a:effectLst/>
                <a:latin typeface="Google Sans"/>
              </a:rPr>
              <a:t>: Please list the new technologies your team used to implement the project.</a:t>
            </a:r>
          </a:p>
          <a:p>
            <a:r>
              <a:rPr lang="en-GB" b="0" i="0" dirty="0">
                <a:solidFill>
                  <a:srgbClr val="1F1F1F"/>
                </a:solidFill>
                <a:effectLst/>
                <a:latin typeface="Google Sans"/>
              </a:rPr>
              <a:t>Qn.10: Please pick one or more technologies and briefly describe how the technology was used in your team project.</a:t>
            </a:r>
            <a:endParaRPr lang="en-BE" dirty="0"/>
          </a:p>
        </p:txBody>
      </p:sp>
      <p:grpSp>
        <p:nvGrpSpPr>
          <p:cNvPr id="17" name="Group 16">
            <a:extLst>
              <a:ext uri="{FF2B5EF4-FFF2-40B4-BE49-F238E27FC236}">
                <a16:creationId xmlns:a16="http://schemas.microsoft.com/office/drawing/2014/main" id="{341EFD4D-2C71-BB7F-61F9-5399C0AFE7F5}"/>
              </a:ext>
            </a:extLst>
          </p:cNvPr>
          <p:cNvGrpSpPr/>
          <p:nvPr/>
        </p:nvGrpSpPr>
        <p:grpSpPr>
          <a:xfrm>
            <a:off x="263093" y="1653480"/>
            <a:ext cx="2843901" cy="2239666"/>
            <a:chOff x="294281" y="940658"/>
            <a:chExt cx="2843901" cy="2239666"/>
          </a:xfrm>
        </p:grpSpPr>
        <p:grpSp>
          <p:nvGrpSpPr>
            <p:cNvPr id="18" name="Group 17">
              <a:extLst>
                <a:ext uri="{FF2B5EF4-FFF2-40B4-BE49-F238E27FC236}">
                  <a16:creationId xmlns:a16="http://schemas.microsoft.com/office/drawing/2014/main" id="{0F7ADF69-090E-98A1-76BE-75207209B633}"/>
                </a:ext>
              </a:extLst>
            </p:cNvPr>
            <p:cNvGrpSpPr/>
            <p:nvPr/>
          </p:nvGrpSpPr>
          <p:grpSpPr>
            <a:xfrm>
              <a:off x="407749" y="940658"/>
              <a:ext cx="2730433" cy="1985396"/>
              <a:chOff x="11048547" y="9054858"/>
              <a:chExt cx="2730433" cy="2860435"/>
            </a:xfrm>
          </p:grpSpPr>
          <p:pic>
            <p:nvPicPr>
              <p:cNvPr id="20" name="Picture 6" descr="Callout png images | PNGWing">
                <a:extLst>
                  <a:ext uri="{FF2B5EF4-FFF2-40B4-BE49-F238E27FC236}">
                    <a16:creationId xmlns:a16="http://schemas.microsoft.com/office/drawing/2014/main" id="{18F06475-4C53-4AF0-0BBE-1EB3F438F09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2730433" cy="286043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8F73EBDF-83AA-22DF-B0C2-25AB545F164A}"/>
                  </a:ext>
                </a:extLst>
              </p:cNvPr>
              <p:cNvSpPr/>
              <p:nvPr/>
            </p:nvSpPr>
            <p:spPr>
              <a:xfrm>
                <a:off x="11140617" y="9158529"/>
                <a:ext cx="2618699" cy="1995415"/>
              </a:xfrm>
              <a:prstGeom prst="rect">
                <a:avLst/>
              </a:prstGeom>
            </p:spPr>
            <p:txBody>
              <a:bodyPr wrap="square">
                <a:spAutoFit/>
              </a:bodyPr>
              <a:lstStyle/>
              <a:p>
                <a:pPr algn="just"/>
                <a:r>
                  <a:rPr lang="en-BE" sz="1200" dirty="0"/>
                  <a:t>[R12]. </a:t>
                </a:r>
                <a:r>
                  <a:rPr lang="en-GB" sz="1200" b="1" i="0" dirty="0">
                    <a:solidFill>
                      <a:srgbClr val="2000FF"/>
                    </a:solidFill>
                    <a:effectLst/>
                  </a:rPr>
                  <a:t>React</a:t>
                </a:r>
                <a:r>
                  <a:rPr lang="en-GB" sz="1200" b="0" i="0" dirty="0">
                    <a:solidFill>
                      <a:srgbClr val="1F1F1F"/>
                    </a:solidFill>
                    <a:effectLst/>
                  </a:rPr>
                  <a:t> was our main language in the frontend and we used it to make the webapp and it was super simple to set up and do; especially since we have had some people on our team with previous experience who could guide people stuck.</a:t>
                </a:r>
                <a:endParaRPr lang="en-BE" sz="1200" dirty="0"/>
              </a:p>
            </p:txBody>
          </p:sp>
        </p:grpSp>
        <p:pic>
          <p:nvPicPr>
            <p:cNvPr id="19" name="Picture 18" descr="A black and white pictogram of a person carrying a backpack&#10;&#10;Description automatically generated">
              <a:extLst>
                <a:ext uri="{FF2B5EF4-FFF2-40B4-BE49-F238E27FC236}">
                  <a16:creationId xmlns:a16="http://schemas.microsoft.com/office/drawing/2014/main" id="{901B4A1B-B5B0-8317-DAD8-6B595A256888}"/>
                </a:ext>
              </a:extLst>
            </p:cNvPr>
            <p:cNvPicPr>
              <a:picLocks noChangeAspect="1"/>
            </p:cNvPicPr>
            <p:nvPr/>
          </p:nvPicPr>
          <p:blipFill>
            <a:blip r:embed="rId6"/>
            <a:stretch>
              <a:fillRect/>
            </a:stretch>
          </p:blipFill>
          <p:spPr>
            <a:xfrm>
              <a:off x="294281" y="2460724"/>
              <a:ext cx="482062" cy="719600"/>
            </a:xfrm>
            <a:prstGeom prst="rect">
              <a:avLst/>
            </a:prstGeom>
          </p:spPr>
        </p:pic>
      </p:grpSp>
      <p:grpSp>
        <p:nvGrpSpPr>
          <p:cNvPr id="22" name="Group 21">
            <a:extLst>
              <a:ext uri="{FF2B5EF4-FFF2-40B4-BE49-F238E27FC236}">
                <a16:creationId xmlns:a16="http://schemas.microsoft.com/office/drawing/2014/main" id="{A32A8859-FA9B-8409-1EF5-8C54543454C1}"/>
              </a:ext>
            </a:extLst>
          </p:cNvPr>
          <p:cNvGrpSpPr/>
          <p:nvPr/>
        </p:nvGrpSpPr>
        <p:grpSpPr>
          <a:xfrm>
            <a:off x="8426087" y="3950886"/>
            <a:ext cx="3320367" cy="2239666"/>
            <a:chOff x="203366" y="940657"/>
            <a:chExt cx="3320367" cy="2239666"/>
          </a:xfrm>
        </p:grpSpPr>
        <p:grpSp>
          <p:nvGrpSpPr>
            <p:cNvPr id="23" name="Group 22">
              <a:extLst>
                <a:ext uri="{FF2B5EF4-FFF2-40B4-BE49-F238E27FC236}">
                  <a16:creationId xmlns:a16="http://schemas.microsoft.com/office/drawing/2014/main" id="{C1640365-3D4B-5B1B-E540-27F36F3AAC9A}"/>
                </a:ext>
              </a:extLst>
            </p:cNvPr>
            <p:cNvGrpSpPr/>
            <p:nvPr/>
          </p:nvGrpSpPr>
          <p:grpSpPr>
            <a:xfrm>
              <a:off x="203366" y="940657"/>
              <a:ext cx="3320367" cy="2015343"/>
              <a:chOff x="10844164" y="9054858"/>
              <a:chExt cx="3320367" cy="2903581"/>
            </a:xfrm>
          </p:grpSpPr>
          <p:pic>
            <p:nvPicPr>
              <p:cNvPr id="25" name="Picture 6" descr="Callout png images | PNGWing">
                <a:extLst>
                  <a:ext uri="{FF2B5EF4-FFF2-40B4-BE49-F238E27FC236}">
                    <a16:creationId xmlns:a16="http://schemas.microsoft.com/office/drawing/2014/main" id="{6D0842B4-DBA6-1D10-393E-E17099BA946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320367" cy="2903581"/>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FEE9DBCE-D62C-C7E4-791E-B1C5432ECEE3}"/>
                  </a:ext>
                </a:extLst>
              </p:cNvPr>
              <p:cNvSpPr/>
              <p:nvPr/>
            </p:nvSpPr>
            <p:spPr>
              <a:xfrm>
                <a:off x="10936235" y="9158529"/>
                <a:ext cx="3095448" cy="2261469"/>
              </a:xfrm>
              <a:prstGeom prst="rect">
                <a:avLst/>
              </a:prstGeom>
            </p:spPr>
            <p:txBody>
              <a:bodyPr wrap="square">
                <a:spAutoFit/>
              </a:bodyPr>
              <a:lstStyle/>
              <a:p>
                <a:pPr algn="just"/>
                <a:r>
                  <a:rPr lang="en-BE" sz="1200" dirty="0"/>
                  <a:t>[R13]. </a:t>
                </a:r>
                <a:r>
                  <a:rPr lang="en-GB" sz="1200" b="1" i="0" dirty="0">
                    <a:solidFill>
                      <a:srgbClr val="2000FF"/>
                    </a:solidFill>
                    <a:effectLst/>
                  </a:rPr>
                  <a:t>Typescript</a:t>
                </a:r>
                <a:r>
                  <a:rPr lang="en-GB" sz="1200" b="0" i="0" dirty="0">
                    <a:solidFill>
                      <a:srgbClr val="1F1F1F"/>
                    </a:solidFill>
                    <a:effectLst/>
                  </a:rPr>
                  <a:t> was used for the entirety of the project. […]. This technology was used to create both the front end portion and back end portion of the project. This language enabled everything we needed, including the usage of a database and </a:t>
                </a:r>
                <a:r>
                  <a:rPr lang="en-GB" sz="1200" b="0" i="0" dirty="0" err="1">
                    <a:solidFill>
                      <a:srgbClr val="1F1F1F"/>
                    </a:solidFill>
                    <a:effectLst/>
                  </a:rPr>
                  <a:t>discord.js</a:t>
                </a:r>
                <a:r>
                  <a:rPr lang="en-GB" sz="1200" b="0" i="0" dirty="0">
                    <a:solidFill>
                      <a:srgbClr val="1F1F1F"/>
                    </a:solidFill>
                    <a:effectLst/>
                  </a:rPr>
                  <a:t>, to complete the project to where we did.</a:t>
                </a:r>
                <a:endParaRPr lang="en-BE" sz="1200" dirty="0"/>
              </a:p>
              <a:p>
                <a:pPr algn="just"/>
                <a:endParaRPr lang="en-BE" sz="1200" dirty="0"/>
              </a:p>
            </p:txBody>
          </p:sp>
        </p:grpSp>
        <p:pic>
          <p:nvPicPr>
            <p:cNvPr id="24" name="Picture 23" descr="A black and white pictogram of a person carrying a backpack&#10;&#10;Description automatically generated">
              <a:extLst>
                <a:ext uri="{FF2B5EF4-FFF2-40B4-BE49-F238E27FC236}">
                  <a16:creationId xmlns:a16="http://schemas.microsoft.com/office/drawing/2014/main" id="{6A9B7290-D378-941A-2C7B-E0E10ECC9620}"/>
                </a:ext>
              </a:extLst>
            </p:cNvPr>
            <p:cNvPicPr>
              <a:picLocks noChangeAspect="1"/>
            </p:cNvPicPr>
            <p:nvPr/>
          </p:nvPicPr>
          <p:blipFill>
            <a:blip r:embed="rId6"/>
            <a:stretch>
              <a:fillRect/>
            </a:stretch>
          </p:blipFill>
          <p:spPr>
            <a:xfrm>
              <a:off x="295437" y="2460723"/>
              <a:ext cx="482062" cy="719600"/>
            </a:xfrm>
            <a:prstGeom prst="rect">
              <a:avLst/>
            </a:prstGeom>
          </p:spPr>
        </p:pic>
      </p:grpSp>
      <p:grpSp>
        <p:nvGrpSpPr>
          <p:cNvPr id="27" name="Group 26">
            <a:extLst>
              <a:ext uri="{FF2B5EF4-FFF2-40B4-BE49-F238E27FC236}">
                <a16:creationId xmlns:a16="http://schemas.microsoft.com/office/drawing/2014/main" id="{CE218440-5D31-6DE4-D8DB-313698751C96}"/>
              </a:ext>
            </a:extLst>
          </p:cNvPr>
          <p:cNvGrpSpPr/>
          <p:nvPr/>
        </p:nvGrpSpPr>
        <p:grpSpPr>
          <a:xfrm>
            <a:off x="4135763" y="4280168"/>
            <a:ext cx="3784102" cy="2470266"/>
            <a:chOff x="-157129" y="940657"/>
            <a:chExt cx="3784102" cy="2470266"/>
          </a:xfrm>
        </p:grpSpPr>
        <p:grpSp>
          <p:nvGrpSpPr>
            <p:cNvPr id="28" name="Group 27">
              <a:extLst>
                <a:ext uri="{FF2B5EF4-FFF2-40B4-BE49-F238E27FC236}">
                  <a16:creationId xmlns:a16="http://schemas.microsoft.com/office/drawing/2014/main" id="{1E89B147-29E3-9B50-DFCA-F7BDDBB324B0}"/>
                </a:ext>
              </a:extLst>
            </p:cNvPr>
            <p:cNvGrpSpPr/>
            <p:nvPr/>
          </p:nvGrpSpPr>
          <p:grpSpPr>
            <a:xfrm>
              <a:off x="203366" y="940657"/>
              <a:ext cx="3423607" cy="2424144"/>
              <a:chOff x="10844164" y="9054858"/>
              <a:chExt cx="3423607" cy="3492556"/>
            </a:xfrm>
          </p:grpSpPr>
          <p:pic>
            <p:nvPicPr>
              <p:cNvPr id="30" name="Picture 6" descr="Callout png images | PNGWing">
                <a:extLst>
                  <a:ext uri="{FF2B5EF4-FFF2-40B4-BE49-F238E27FC236}">
                    <a16:creationId xmlns:a16="http://schemas.microsoft.com/office/drawing/2014/main" id="{8A5B8447-FCE2-8B52-868C-AEED3BB69F8B}"/>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423607" cy="3492556"/>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BD441968-593D-0CDC-223C-031D5F14E0FB}"/>
                  </a:ext>
                </a:extLst>
              </p:cNvPr>
              <p:cNvSpPr/>
              <p:nvPr/>
            </p:nvSpPr>
            <p:spPr>
              <a:xfrm>
                <a:off x="10965731" y="9116033"/>
                <a:ext cx="3174220" cy="2527524"/>
              </a:xfrm>
              <a:prstGeom prst="rect">
                <a:avLst/>
              </a:prstGeom>
            </p:spPr>
            <p:txBody>
              <a:bodyPr wrap="square">
                <a:spAutoFit/>
              </a:bodyPr>
              <a:lstStyle/>
              <a:p>
                <a:pPr algn="just"/>
                <a:r>
                  <a:rPr lang="en-BE" sz="1200" dirty="0"/>
                  <a:t>[R5]. </a:t>
                </a:r>
                <a:r>
                  <a:rPr lang="en-GB" sz="1200" b="1" i="0" dirty="0">
                    <a:solidFill>
                      <a:srgbClr val="2000FF"/>
                    </a:solidFill>
                    <a:effectLst/>
                  </a:rPr>
                  <a:t>Unity</a:t>
                </a:r>
                <a:r>
                  <a:rPr lang="en-GB" sz="1200" b="0" i="0" dirty="0">
                    <a:solidFill>
                      <a:srgbClr val="1F1F1F"/>
                    </a:solidFill>
                    <a:effectLst/>
                  </a:rPr>
                  <a:t> packages used to ensure a reduction in repeated work. For example, I had initially found a Unity package which virtually created a Main Menu for us. This would allow us to focus on more core/backend components of game development. (In this instance, possibly due to a lack of communication, the UI team went and spent time creating their own modified Main Menu). </a:t>
                </a:r>
                <a:endParaRPr lang="en-BE" sz="1200" dirty="0"/>
              </a:p>
            </p:txBody>
          </p:sp>
        </p:grpSp>
        <p:pic>
          <p:nvPicPr>
            <p:cNvPr id="29" name="Picture 28" descr="A black and white pictogram of a person carrying a backpack&#10;&#10;Description automatically generated">
              <a:extLst>
                <a:ext uri="{FF2B5EF4-FFF2-40B4-BE49-F238E27FC236}">
                  <a16:creationId xmlns:a16="http://schemas.microsoft.com/office/drawing/2014/main" id="{3CB8011C-76FD-10DB-C724-C56B20AC01C3}"/>
                </a:ext>
              </a:extLst>
            </p:cNvPr>
            <p:cNvPicPr>
              <a:picLocks noChangeAspect="1"/>
            </p:cNvPicPr>
            <p:nvPr/>
          </p:nvPicPr>
          <p:blipFill>
            <a:blip r:embed="rId6"/>
            <a:stretch>
              <a:fillRect/>
            </a:stretch>
          </p:blipFill>
          <p:spPr>
            <a:xfrm>
              <a:off x="-157129" y="2691323"/>
              <a:ext cx="482062" cy="719600"/>
            </a:xfrm>
            <a:prstGeom prst="rect">
              <a:avLst/>
            </a:prstGeom>
          </p:spPr>
        </p:pic>
      </p:grpSp>
      <p:grpSp>
        <p:nvGrpSpPr>
          <p:cNvPr id="32" name="Group 31">
            <a:extLst>
              <a:ext uri="{FF2B5EF4-FFF2-40B4-BE49-F238E27FC236}">
                <a16:creationId xmlns:a16="http://schemas.microsoft.com/office/drawing/2014/main" id="{E82E2FA1-68A1-8962-21C4-C4836B05521D}"/>
              </a:ext>
            </a:extLst>
          </p:cNvPr>
          <p:cNvGrpSpPr/>
          <p:nvPr/>
        </p:nvGrpSpPr>
        <p:grpSpPr>
          <a:xfrm>
            <a:off x="8550104" y="1607308"/>
            <a:ext cx="3494413" cy="1994334"/>
            <a:chOff x="132560" y="940658"/>
            <a:chExt cx="3494413" cy="1994334"/>
          </a:xfrm>
        </p:grpSpPr>
        <p:grpSp>
          <p:nvGrpSpPr>
            <p:cNvPr id="33" name="Group 32">
              <a:extLst>
                <a:ext uri="{FF2B5EF4-FFF2-40B4-BE49-F238E27FC236}">
                  <a16:creationId xmlns:a16="http://schemas.microsoft.com/office/drawing/2014/main" id="{0BB0187B-FEA5-3493-EEC0-A9407B4B72E3}"/>
                </a:ext>
              </a:extLst>
            </p:cNvPr>
            <p:cNvGrpSpPr/>
            <p:nvPr/>
          </p:nvGrpSpPr>
          <p:grpSpPr>
            <a:xfrm>
              <a:off x="203366" y="940658"/>
              <a:ext cx="3423607" cy="1666835"/>
              <a:chOff x="10844164" y="9054858"/>
              <a:chExt cx="3423607" cy="2401472"/>
            </a:xfrm>
          </p:grpSpPr>
          <p:pic>
            <p:nvPicPr>
              <p:cNvPr id="35" name="Picture 6" descr="Callout png images | PNGWing">
                <a:extLst>
                  <a:ext uri="{FF2B5EF4-FFF2-40B4-BE49-F238E27FC236}">
                    <a16:creationId xmlns:a16="http://schemas.microsoft.com/office/drawing/2014/main" id="{FEC2D178-A32B-5556-3590-F5FE89AC2554}"/>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423607" cy="2401472"/>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54355A5E-1767-472A-0908-D0402E6F7724}"/>
                  </a:ext>
                </a:extLst>
              </p:cNvPr>
              <p:cNvSpPr/>
              <p:nvPr/>
            </p:nvSpPr>
            <p:spPr>
              <a:xfrm>
                <a:off x="10965731" y="9116033"/>
                <a:ext cx="3174220" cy="1995415"/>
              </a:xfrm>
              <a:prstGeom prst="rect">
                <a:avLst/>
              </a:prstGeom>
            </p:spPr>
            <p:txBody>
              <a:bodyPr wrap="square">
                <a:spAutoFit/>
              </a:bodyPr>
              <a:lstStyle/>
              <a:p>
                <a:pPr algn="just"/>
                <a:r>
                  <a:rPr lang="en-BE" sz="1200" dirty="0"/>
                  <a:t>[R16]. </a:t>
                </a:r>
                <a:r>
                  <a:rPr lang="en-GB" sz="1200" b="1" i="0" dirty="0">
                    <a:solidFill>
                      <a:srgbClr val="2000FF"/>
                    </a:solidFill>
                    <a:effectLst/>
                  </a:rPr>
                  <a:t>Docker</a:t>
                </a:r>
                <a:r>
                  <a:rPr lang="en-GB" sz="1200" b="0" i="0" dirty="0">
                    <a:solidFill>
                      <a:srgbClr val="000000"/>
                    </a:solidFill>
                    <a:effectLst/>
                  </a:rPr>
                  <a:t> as a container made it quite easy to set up the project for multiple machines. Everything was put together, so whichever person was running it on their own machine would have the exact same results as someone else running it on theirs. </a:t>
                </a:r>
                <a:endParaRPr lang="en-BE" sz="1200" dirty="0"/>
              </a:p>
              <a:p>
                <a:pPr algn="just"/>
                <a:endParaRPr lang="en-BE" sz="1200" dirty="0"/>
              </a:p>
            </p:txBody>
          </p:sp>
        </p:grpSp>
        <p:pic>
          <p:nvPicPr>
            <p:cNvPr id="34" name="Picture 33" descr="A black and white pictogram of a person carrying a backpack&#10;&#10;Description automatically generated">
              <a:extLst>
                <a:ext uri="{FF2B5EF4-FFF2-40B4-BE49-F238E27FC236}">
                  <a16:creationId xmlns:a16="http://schemas.microsoft.com/office/drawing/2014/main" id="{44D57422-8D5F-E528-7770-82BC65417D32}"/>
                </a:ext>
              </a:extLst>
            </p:cNvPr>
            <p:cNvPicPr>
              <a:picLocks noChangeAspect="1"/>
            </p:cNvPicPr>
            <p:nvPr/>
          </p:nvPicPr>
          <p:blipFill>
            <a:blip r:embed="rId6"/>
            <a:stretch>
              <a:fillRect/>
            </a:stretch>
          </p:blipFill>
          <p:spPr>
            <a:xfrm>
              <a:off x="132560" y="2215392"/>
              <a:ext cx="482062" cy="719600"/>
            </a:xfrm>
            <a:prstGeom prst="rect">
              <a:avLst/>
            </a:prstGeom>
          </p:spPr>
        </p:pic>
      </p:grpSp>
      <p:grpSp>
        <p:nvGrpSpPr>
          <p:cNvPr id="37" name="Group 36">
            <a:extLst>
              <a:ext uri="{FF2B5EF4-FFF2-40B4-BE49-F238E27FC236}">
                <a16:creationId xmlns:a16="http://schemas.microsoft.com/office/drawing/2014/main" id="{49912F8A-B852-8D2D-0941-F58612928576}"/>
              </a:ext>
            </a:extLst>
          </p:cNvPr>
          <p:cNvGrpSpPr/>
          <p:nvPr/>
        </p:nvGrpSpPr>
        <p:grpSpPr>
          <a:xfrm>
            <a:off x="376561" y="4079960"/>
            <a:ext cx="2823369" cy="1879177"/>
            <a:chOff x="314813" y="940659"/>
            <a:chExt cx="2823369" cy="1879177"/>
          </a:xfrm>
        </p:grpSpPr>
        <p:grpSp>
          <p:nvGrpSpPr>
            <p:cNvPr id="38" name="Group 37">
              <a:extLst>
                <a:ext uri="{FF2B5EF4-FFF2-40B4-BE49-F238E27FC236}">
                  <a16:creationId xmlns:a16="http://schemas.microsoft.com/office/drawing/2014/main" id="{65AB929D-9958-8ADF-A027-53251A7C0469}"/>
                </a:ext>
              </a:extLst>
            </p:cNvPr>
            <p:cNvGrpSpPr/>
            <p:nvPr/>
          </p:nvGrpSpPr>
          <p:grpSpPr>
            <a:xfrm>
              <a:off x="407749" y="940659"/>
              <a:ext cx="2730433" cy="1520066"/>
              <a:chOff x="11048547" y="9054858"/>
              <a:chExt cx="2730433" cy="2190016"/>
            </a:xfrm>
          </p:grpSpPr>
          <p:pic>
            <p:nvPicPr>
              <p:cNvPr id="40" name="Picture 6" descr="Callout png images | PNGWing">
                <a:extLst>
                  <a:ext uri="{FF2B5EF4-FFF2-40B4-BE49-F238E27FC236}">
                    <a16:creationId xmlns:a16="http://schemas.microsoft.com/office/drawing/2014/main" id="{0BBA0FBC-B3EB-12A0-2D09-68E2ABD6674D}"/>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2730433" cy="2190016"/>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55263235-AB94-1A74-79B2-400C44FE9C51}"/>
                  </a:ext>
                </a:extLst>
              </p:cNvPr>
              <p:cNvSpPr/>
              <p:nvPr/>
            </p:nvSpPr>
            <p:spPr>
              <a:xfrm>
                <a:off x="11140617" y="9158529"/>
                <a:ext cx="2618699" cy="1463304"/>
              </a:xfrm>
              <a:prstGeom prst="rect">
                <a:avLst/>
              </a:prstGeom>
            </p:spPr>
            <p:txBody>
              <a:bodyPr wrap="square">
                <a:spAutoFit/>
              </a:bodyPr>
              <a:lstStyle/>
              <a:p>
                <a:pPr algn="just"/>
                <a:r>
                  <a:rPr lang="en-BE" sz="1200" dirty="0"/>
                  <a:t>[R12]. </a:t>
                </a:r>
                <a:r>
                  <a:rPr lang="en-GB" sz="1200" b="1" i="0" dirty="0">
                    <a:solidFill>
                      <a:srgbClr val="2000FF"/>
                    </a:solidFill>
                    <a:effectLst/>
                  </a:rPr>
                  <a:t>Go</a:t>
                </a:r>
                <a:r>
                  <a:rPr lang="en-GB" sz="1200" b="0" i="0" dirty="0">
                    <a:solidFill>
                      <a:srgbClr val="1F1F1F"/>
                    </a:solidFill>
                    <a:effectLst/>
                  </a:rPr>
                  <a:t> was used for programming the backend API. It was the interface that digested http requests from the frontend mobile client and made necessary calls to the database.</a:t>
                </a:r>
                <a:endParaRPr lang="en-BE" sz="1200" dirty="0"/>
              </a:p>
            </p:txBody>
          </p:sp>
        </p:grpSp>
        <p:pic>
          <p:nvPicPr>
            <p:cNvPr id="39" name="Picture 38" descr="A black and white pictogram of a person carrying a backpack&#10;&#10;Description automatically generated">
              <a:extLst>
                <a:ext uri="{FF2B5EF4-FFF2-40B4-BE49-F238E27FC236}">
                  <a16:creationId xmlns:a16="http://schemas.microsoft.com/office/drawing/2014/main" id="{A0AA23E5-A5A8-0C4E-4BE8-E36101E149DF}"/>
                </a:ext>
              </a:extLst>
            </p:cNvPr>
            <p:cNvPicPr>
              <a:picLocks noChangeAspect="1"/>
            </p:cNvPicPr>
            <p:nvPr/>
          </p:nvPicPr>
          <p:blipFill>
            <a:blip r:embed="rId6"/>
            <a:stretch>
              <a:fillRect/>
            </a:stretch>
          </p:blipFill>
          <p:spPr>
            <a:xfrm>
              <a:off x="314813" y="2100236"/>
              <a:ext cx="482062" cy="719600"/>
            </a:xfrm>
            <a:prstGeom prst="rect">
              <a:avLst/>
            </a:prstGeom>
          </p:spPr>
        </p:pic>
      </p:grpSp>
    </p:spTree>
    <p:extLst>
      <p:ext uri="{BB962C8B-B14F-4D97-AF65-F5344CB8AC3E}">
        <p14:creationId xmlns:p14="http://schemas.microsoft.com/office/powerpoint/2010/main" val="427095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dissolve">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26F11-822D-E0D0-D516-AA05BBEF8B11}"/>
              </a:ext>
            </a:extLst>
          </p:cNvPr>
          <p:cNvSpPr>
            <a:spLocks noGrp="1"/>
          </p:cNvSpPr>
          <p:nvPr>
            <p:ph type="title"/>
          </p:nvPr>
        </p:nvSpPr>
        <p:spPr/>
        <p:txBody>
          <a:bodyPr/>
          <a:lstStyle/>
          <a:p>
            <a:r>
              <a:rPr lang="en-BE" dirty="0"/>
              <a:t>Announcements</a:t>
            </a:r>
          </a:p>
        </p:txBody>
      </p:sp>
      <p:sp>
        <p:nvSpPr>
          <p:cNvPr id="3" name="Content Placeholder 2">
            <a:extLst>
              <a:ext uri="{FF2B5EF4-FFF2-40B4-BE49-F238E27FC236}">
                <a16:creationId xmlns:a16="http://schemas.microsoft.com/office/drawing/2014/main" id="{A8AA7094-0C3C-E1B9-0BA6-614173F3CEBA}"/>
              </a:ext>
            </a:extLst>
          </p:cNvPr>
          <p:cNvSpPr>
            <a:spLocks noGrp="1"/>
          </p:cNvSpPr>
          <p:nvPr>
            <p:ph idx="1"/>
          </p:nvPr>
        </p:nvSpPr>
        <p:spPr/>
        <p:txBody>
          <a:bodyPr/>
          <a:lstStyle/>
          <a:p>
            <a:r>
              <a:rPr lang="en-BE" dirty="0"/>
              <a:t>Lab assignments</a:t>
            </a:r>
          </a:p>
          <a:p>
            <a:pPr lvl="1"/>
            <a:r>
              <a:rPr lang="en-BE" dirty="0"/>
              <a:t>A few of you had challenges in the testing lab (python)</a:t>
            </a:r>
          </a:p>
          <a:p>
            <a:pPr lvl="1"/>
            <a:r>
              <a:rPr lang="en-BE" dirty="0"/>
              <a:t>Last semester I had 70 students and all managed to do the labs</a:t>
            </a:r>
          </a:p>
          <a:p>
            <a:pPr lvl="1"/>
            <a:r>
              <a:rPr lang="en-BE" dirty="0"/>
              <a:t>If you have failed to find time to do the labs, the project is likely going to be worse and  this will be problem for your teammates.</a:t>
            </a:r>
          </a:p>
          <a:p>
            <a:r>
              <a:rPr lang="en-BE" dirty="0"/>
              <a:t>CI lab is due 10/03/2023</a:t>
            </a:r>
          </a:p>
          <a:p>
            <a:r>
              <a:rPr lang="en-BE" dirty="0"/>
              <a:t>Design Portfolio I is due 10/10/2023</a:t>
            </a:r>
          </a:p>
          <a:p>
            <a:r>
              <a:rPr lang="en-BE" dirty="0"/>
              <a:t>Weekly group meetings</a:t>
            </a:r>
          </a:p>
          <a:p>
            <a:pPr lvl="1"/>
            <a:r>
              <a:rPr lang="en-GB" dirty="0">
                <a:hlinkClick r:id="rId2"/>
              </a:rPr>
              <a:t>https://docs.google.com/document/d/1bq32N9LfLpy4ogQ7UOonJxeK8di6-GyuSPCGBUecLoE/edit</a:t>
            </a:r>
            <a:endParaRPr lang="en-BE" dirty="0"/>
          </a:p>
          <a:p>
            <a:pPr lvl="1"/>
            <a:endParaRPr lang="en-BE" dirty="0"/>
          </a:p>
        </p:txBody>
      </p:sp>
    </p:spTree>
    <p:extLst>
      <p:ext uri="{BB962C8B-B14F-4D97-AF65-F5344CB8AC3E}">
        <p14:creationId xmlns:p14="http://schemas.microsoft.com/office/powerpoint/2010/main" val="3506751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1091381" y="837585"/>
            <a:ext cx="9085006" cy="276999"/>
          </a:xfrm>
          <a:prstGeom prst="rect">
            <a:avLst/>
          </a:prstGeom>
          <a:noFill/>
        </p:spPr>
        <p:txBody>
          <a:bodyPr wrap="square">
            <a:spAutoFit/>
          </a:bodyPr>
          <a:lstStyle/>
          <a:p>
            <a:r>
              <a:rPr lang="en-GB" sz="1200" b="0" i="0" dirty="0">
                <a:solidFill>
                  <a:srgbClr val="1F1F1F"/>
                </a:solidFill>
                <a:effectLst/>
                <a:latin typeface="Google Sans"/>
              </a:rPr>
              <a:t>Qn.11: As a follow-up of Qn.9, describe how your team and you individually planned and learned to use the technologies. </a:t>
            </a:r>
            <a:endParaRPr lang="en-BE" sz="1200" dirty="0"/>
          </a:p>
        </p:txBody>
      </p:sp>
      <p:pic>
        <p:nvPicPr>
          <p:cNvPr id="5" name="Picture 4" descr="A group of lines with text&#10;&#10;Description automatically generated">
            <a:extLst>
              <a:ext uri="{FF2B5EF4-FFF2-40B4-BE49-F238E27FC236}">
                <a16:creationId xmlns:a16="http://schemas.microsoft.com/office/drawing/2014/main" id="{AFFB662D-F696-634D-40EC-13A9BDC080FD}"/>
              </a:ext>
            </a:extLst>
          </p:cNvPr>
          <p:cNvPicPr>
            <a:picLocks noChangeAspect="1"/>
          </p:cNvPicPr>
          <p:nvPr/>
        </p:nvPicPr>
        <p:blipFill>
          <a:blip r:embed="rId3"/>
          <a:stretch>
            <a:fillRect/>
          </a:stretch>
        </p:blipFill>
        <p:spPr>
          <a:xfrm>
            <a:off x="83567" y="1557185"/>
            <a:ext cx="7571119" cy="2886996"/>
          </a:xfrm>
          <a:prstGeom prst="rect">
            <a:avLst/>
          </a:prstGeom>
        </p:spPr>
      </p:pic>
      <p:grpSp>
        <p:nvGrpSpPr>
          <p:cNvPr id="6" name="Group 5">
            <a:extLst>
              <a:ext uri="{FF2B5EF4-FFF2-40B4-BE49-F238E27FC236}">
                <a16:creationId xmlns:a16="http://schemas.microsoft.com/office/drawing/2014/main" id="{A48D5BDD-53BF-E93A-EAA2-9FC16A290B03}"/>
              </a:ext>
            </a:extLst>
          </p:cNvPr>
          <p:cNvGrpSpPr/>
          <p:nvPr/>
        </p:nvGrpSpPr>
        <p:grpSpPr>
          <a:xfrm>
            <a:off x="7998403" y="3682709"/>
            <a:ext cx="3972229" cy="2242155"/>
            <a:chOff x="49163" y="940660"/>
            <a:chExt cx="3972229" cy="2242155"/>
          </a:xfrm>
        </p:grpSpPr>
        <p:grpSp>
          <p:nvGrpSpPr>
            <p:cNvPr id="7" name="Group 6">
              <a:extLst>
                <a:ext uri="{FF2B5EF4-FFF2-40B4-BE49-F238E27FC236}">
                  <a16:creationId xmlns:a16="http://schemas.microsoft.com/office/drawing/2014/main" id="{488C4091-97AE-0E6F-FE26-E39E3A587279}"/>
                </a:ext>
              </a:extLst>
            </p:cNvPr>
            <p:cNvGrpSpPr/>
            <p:nvPr/>
          </p:nvGrpSpPr>
          <p:grpSpPr>
            <a:xfrm>
              <a:off x="49163" y="940660"/>
              <a:ext cx="3972229" cy="2013691"/>
              <a:chOff x="10689961" y="9054858"/>
              <a:chExt cx="3972229" cy="2901200"/>
            </a:xfrm>
          </p:grpSpPr>
          <p:pic>
            <p:nvPicPr>
              <p:cNvPr id="9" name="Picture 6" descr="Callout png images | PNGWing">
                <a:extLst>
                  <a:ext uri="{FF2B5EF4-FFF2-40B4-BE49-F238E27FC236}">
                    <a16:creationId xmlns:a16="http://schemas.microsoft.com/office/drawing/2014/main" id="{6D4E94B8-7D67-DD2E-18FB-0736A9F59888}"/>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89961" y="9054858"/>
                <a:ext cx="3972229" cy="29012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C73A2C0-A41E-A176-FBCB-1E3A6DE270C9}"/>
                  </a:ext>
                </a:extLst>
              </p:cNvPr>
              <p:cNvSpPr/>
              <p:nvPr/>
            </p:nvSpPr>
            <p:spPr>
              <a:xfrm>
                <a:off x="10798117" y="9158529"/>
                <a:ext cx="3746088" cy="2261468"/>
              </a:xfrm>
              <a:prstGeom prst="rect">
                <a:avLst/>
              </a:prstGeom>
            </p:spPr>
            <p:txBody>
              <a:bodyPr wrap="square">
                <a:spAutoFit/>
              </a:bodyPr>
              <a:lstStyle/>
              <a:p>
                <a:pPr algn="just"/>
                <a:r>
                  <a:rPr lang="en-BE" sz="1200" dirty="0"/>
                  <a:t>[R7]. </a:t>
                </a:r>
                <a:r>
                  <a:rPr lang="en-BE" sz="1200" b="1" dirty="0">
                    <a:solidFill>
                      <a:srgbClr val="2000FF"/>
                    </a:solidFill>
                  </a:rPr>
                  <a:t>Tutorials by experienced member</a:t>
                </a:r>
                <a:r>
                  <a:rPr lang="en-BE" sz="1200" dirty="0"/>
                  <a:t>. </a:t>
                </a:r>
                <a:r>
                  <a:rPr lang="en-GB" sz="1200" b="0" i="0" dirty="0">
                    <a:solidFill>
                      <a:srgbClr val="1F1F1F"/>
                    </a:solidFill>
                    <a:effectLst/>
                  </a:rPr>
                  <a:t>An experienced member of our team recorded tutorials for team members to use to get started with unity. Additional tutorials online were shared to help everyone get up to speed. Individually, I followed the tutorials provided to learn the basics of unity to get used to using the engine before we started work on the group project.</a:t>
                </a:r>
                <a:endParaRPr lang="en-BE" sz="1200" dirty="0"/>
              </a:p>
              <a:p>
                <a:pPr algn="just"/>
                <a:endParaRPr lang="en-GB" sz="1200" dirty="0"/>
              </a:p>
            </p:txBody>
          </p:sp>
        </p:grpSp>
        <p:pic>
          <p:nvPicPr>
            <p:cNvPr id="8" name="Picture 7" descr="A black and white pictogram of a person carrying a backpack&#10;&#10;Description automatically generated">
              <a:extLst>
                <a:ext uri="{FF2B5EF4-FFF2-40B4-BE49-F238E27FC236}">
                  <a16:creationId xmlns:a16="http://schemas.microsoft.com/office/drawing/2014/main" id="{0C12E6A4-B49C-3415-BE86-A0AE2071442E}"/>
                </a:ext>
              </a:extLst>
            </p:cNvPr>
            <p:cNvPicPr>
              <a:picLocks noChangeAspect="1"/>
            </p:cNvPicPr>
            <p:nvPr/>
          </p:nvPicPr>
          <p:blipFill>
            <a:blip r:embed="rId6"/>
            <a:stretch>
              <a:fillRect/>
            </a:stretch>
          </p:blipFill>
          <p:spPr>
            <a:xfrm>
              <a:off x="157319" y="2463215"/>
              <a:ext cx="482062" cy="719600"/>
            </a:xfrm>
            <a:prstGeom prst="rect">
              <a:avLst/>
            </a:prstGeom>
          </p:spPr>
        </p:pic>
      </p:grpSp>
      <p:grpSp>
        <p:nvGrpSpPr>
          <p:cNvPr id="11" name="Group 10">
            <a:extLst>
              <a:ext uri="{FF2B5EF4-FFF2-40B4-BE49-F238E27FC236}">
                <a16:creationId xmlns:a16="http://schemas.microsoft.com/office/drawing/2014/main" id="{E5C7B1F2-0CD5-6415-B8D8-67202FC41670}"/>
              </a:ext>
            </a:extLst>
          </p:cNvPr>
          <p:cNvGrpSpPr/>
          <p:nvPr/>
        </p:nvGrpSpPr>
        <p:grpSpPr>
          <a:xfrm>
            <a:off x="8077210" y="1267752"/>
            <a:ext cx="3972229" cy="2242155"/>
            <a:chOff x="49163" y="940660"/>
            <a:chExt cx="3972229" cy="2242155"/>
          </a:xfrm>
        </p:grpSpPr>
        <p:grpSp>
          <p:nvGrpSpPr>
            <p:cNvPr id="12" name="Group 11">
              <a:extLst>
                <a:ext uri="{FF2B5EF4-FFF2-40B4-BE49-F238E27FC236}">
                  <a16:creationId xmlns:a16="http://schemas.microsoft.com/office/drawing/2014/main" id="{8B436396-97E8-2845-A0C1-68011EE5C8E6}"/>
                </a:ext>
              </a:extLst>
            </p:cNvPr>
            <p:cNvGrpSpPr/>
            <p:nvPr/>
          </p:nvGrpSpPr>
          <p:grpSpPr>
            <a:xfrm>
              <a:off x="49163" y="940660"/>
              <a:ext cx="3972229" cy="2013691"/>
              <a:chOff x="10689961" y="9054858"/>
              <a:chExt cx="3972229" cy="2901200"/>
            </a:xfrm>
          </p:grpSpPr>
          <p:pic>
            <p:nvPicPr>
              <p:cNvPr id="17" name="Picture 6" descr="Callout png images | PNGWing">
                <a:extLst>
                  <a:ext uri="{FF2B5EF4-FFF2-40B4-BE49-F238E27FC236}">
                    <a16:creationId xmlns:a16="http://schemas.microsoft.com/office/drawing/2014/main" id="{E5EE385E-E092-EBD4-6F68-BBE2857E042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89961" y="9054858"/>
                <a:ext cx="3972229" cy="29012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7FA129C4-9EE7-A047-ECA4-439D53B7C94E}"/>
                  </a:ext>
                </a:extLst>
              </p:cNvPr>
              <p:cNvSpPr/>
              <p:nvPr/>
            </p:nvSpPr>
            <p:spPr>
              <a:xfrm>
                <a:off x="10827611" y="9158529"/>
                <a:ext cx="3696929" cy="1995414"/>
              </a:xfrm>
              <a:prstGeom prst="rect">
                <a:avLst/>
              </a:prstGeom>
            </p:spPr>
            <p:txBody>
              <a:bodyPr wrap="square">
                <a:spAutoFit/>
              </a:bodyPr>
              <a:lstStyle/>
              <a:p>
                <a:pPr algn="just"/>
                <a:r>
                  <a:rPr lang="en-BE" sz="1200" dirty="0"/>
                  <a:t>[R5]. </a:t>
                </a:r>
                <a:r>
                  <a:rPr lang="en-BE" sz="1200" b="1" dirty="0">
                    <a:solidFill>
                      <a:srgbClr val="167217"/>
                    </a:solidFill>
                  </a:rPr>
                  <a:t>Experienced member setup the framework</a:t>
                </a:r>
                <a:r>
                  <a:rPr lang="en-BE" sz="1200" dirty="0"/>
                  <a:t>. </a:t>
                </a:r>
                <a:r>
                  <a:rPr lang="en-GB" sz="1200" b="0" i="0" dirty="0">
                    <a:solidFill>
                      <a:srgbClr val="1F1F1F"/>
                    </a:solidFill>
                    <a:effectLst/>
                    <a:latin typeface="Google Sans"/>
                  </a:rPr>
                  <a:t>I looked up and implemented most if not all of these plugins and packages. Once setup, the team was able to select a button to determine if they wanted to generate code coverage during their testing or not. Certain team members did display some initiative and found useful tools and shortcuts when creating Unity tests however.</a:t>
                </a:r>
                <a:endParaRPr lang="en-GB" sz="1200" dirty="0"/>
              </a:p>
            </p:txBody>
          </p:sp>
        </p:grpSp>
        <p:pic>
          <p:nvPicPr>
            <p:cNvPr id="15" name="Picture 14" descr="A black and white pictogram of a person carrying a backpack&#10;&#10;Description automatically generated">
              <a:extLst>
                <a:ext uri="{FF2B5EF4-FFF2-40B4-BE49-F238E27FC236}">
                  <a16:creationId xmlns:a16="http://schemas.microsoft.com/office/drawing/2014/main" id="{9A83A464-67B0-2611-AFAD-C9EAEBBDC555}"/>
                </a:ext>
              </a:extLst>
            </p:cNvPr>
            <p:cNvPicPr>
              <a:picLocks noChangeAspect="1"/>
            </p:cNvPicPr>
            <p:nvPr/>
          </p:nvPicPr>
          <p:blipFill>
            <a:blip r:embed="rId6"/>
            <a:stretch>
              <a:fillRect/>
            </a:stretch>
          </p:blipFill>
          <p:spPr>
            <a:xfrm>
              <a:off x="147052" y="2463215"/>
              <a:ext cx="482062" cy="719600"/>
            </a:xfrm>
            <a:prstGeom prst="rect">
              <a:avLst/>
            </a:prstGeom>
          </p:spPr>
        </p:pic>
      </p:grpSp>
      <p:sp>
        <p:nvSpPr>
          <p:cNvPr id="19" name="Rounded Rectangle 18">
            <a:extLst>
              <a:ext uri="{FF2B5EF4-FFF2-40B4-BE49-F238E27FC236}">
                <a16:creationId xmlns:a16="http://schemas.microsoft.com/office/drawing/2014/main" id="{3EAF6341-CEF0-DD67-1E84-F35840CD8F02}"/>
              </a:ext>
            </a:extLst>
          </p:cNvPr>
          <p:cNvSpPr/>
          <p:nvPr/>
        </p:nvSpPr>
        <p:spPr>
          <a:xfrm>
            <a:off x="5644988" y="3682709"/>
            <a:ext cx="1990034" cy="220698"/>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Rounded Rectangle 19">
            <a:extLst>
              <a:ext uri="{FF2B5EF4-FFF2-40B4-BE49-F238E27FC236}">
                <a16:creationId xmlns:a16="http://schemas.microsoft.com/office/drawing/2014/main" id="{B8D79B98-6B9C-1902-CE2F-9A4503CAEBF0}"/>
              </a:ext>
            </a:extLst>
          </p:cNvPr>
          <p:cNvSpPr/>
          <p:nvPr/>
        </p:nvSpPr>
        <p:spPr>
          <a:xfrm>
            <a:off x="5423762" y="2829473"/>
            <a:ext cx="2211260" cy="220698"/>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167217"/>
              </a:solidFill>
            </a:endParaRPr>
          </a:p>
        </p:txBody>
      </p:sp>
    </p:spTree>
    <p:extLst>
      <p:ext uri="{BB962C8B-B14F-4D97-AF65-F5344CB8AC3E}">
        <p14:creationId xmlns:p14="http://schemas.microsoft.com/office/powerpoint/2010/main" val="118964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questionnaire with text on it&#10;&#10;Description automatically generated">
            <a:extLst>
              <a:ext uri="{FF2B5EF4-FFF2-40B4-BE49-F238E27FC236}">
                <a16:creationId xmlns:a16="http://schemas.microsoft.com/office/drawing/2014/main" id="{8B9766F5-6B32-9B57-C27D-1D71E67375DB}"/>
              </a:ext>
            </a:extLst>
          </p:cNvPr>
          <p:cNvPicPr>
            <a:picLocks noChangeAspect="1"/>
          </p:cNvPicPr>
          <p:nvPr/>
        </p:nvPicPr>
        <p:blipFill>
          <a:blip r:embed="rId2"/>
          <a:stretch>
            <a:fillRect/>
          </a:stretch>
        </p:blipFill>
        <p:spPr>
          <a:xfrm>
            <a:off x="566950" y="810391"/>
            <a:ext cx="4374904" cy="5888583"/>
          </a:xfrm>
          <a:prstGeom prst="rect">
            <a:avLst/>
          </a:prstGeom>
        </p:spPr>
      </p:pic>
      <p:sp>
        <p:nvSpPr>
          <p:cNvPr id="3" name="TextBox 2">
            <a:extLst>
              <a:ext uri="{FF2B5EF4-FFF2-40B4-BE49-F238E27FC236}">
                <a16:creationId xmlns:a16="http://schemas.microsoft.com/office/drawing/2014/main" id="{358F0E85-C5D3-15C1-A82A-DC875D18211E}"/>
              </a:ext>
            </a:extLst>
          </p:cNvPr>
          <p:cNvSpPr txBox="1"/>
          <p:nvPr/>
        </p:nvSpPr>
        <p:spPr>
          <a:xfrm>
            <a:off x="1722783" y="159026"/>
            <a:ext cx="8415130" cy="523220"/>
          </a:xfrm>
          <a:prstGeom prst="rect">
            <a:avLst/>
          </a:prstGeom>
          <a:noFill/>
        </p:spPr>
        <p:txBody>
          <a:bodyPr wrap="square" rtlCol="0">
            <a:spAutoFit/>
          </a:bodyPr>
          <a:lstStyle/>
          <a:p>
            <a:r>
              <a:rPr lang="en-BE" sz="2800" dirty="0"/>
              <a:t>Weekly Servey</a:t>
            </a:r>
          </a:p>
        </p:txBody>
      </p:sp>
      <p:sp>
        <p:nvSpPr>
          <p:cNvPr id="5" name="TextBox 4">
            <a:extLst>
              <a:ext uri="{FF2B5EF4-FFF2-40B4-BE49-F238E27FC236}">
                <a16:creationId xmlns:a16="http://schemas.microsoft.com/office/drawing/2014/main" id="{E0AC7D78-31DD-A382-4FE0-49BA9DD115DA}"/>
              </a:ext>
            </a:extLst>
          </p:cNvPr>
          <p:cNvSpPr txBox="1"/>
          <p:nvPr/>
        </p:nvSpPr>
        <p:spPr>
          <a:xfrm>
            <a:off x="5075583" y="1836940"/>
            <a:ext cx="6096000" cy="646331"/>
          </a:xfrm>
          <a:prstGeom prst="rect">
            <a:avLst/>
          </a:prstGeom>
          <a:noFill/>
        </p:spPr>
        <p:txBody>
          <a:bodyPr wrap="square">
            <a:spAutoFit/>
          </a:bodyPr>
          <a:lstStyle/>
          <a:p>
            <a:r>
              <a:rPr lang="en-BE" dirty="0">
                <a:hlinkClick r:id="rId3"/>
              </a:rPr>
              <a:t>https://docs.google.com/forms/d/e/1FAIpQLSfk0ryEJRhLCjgKXX7k6VhC_ThHWXKc5rZjCzYKAcECuS6G-g/viewform</a:t>
            </a:r>
            <a:endParaRPr lang="en-BE" dirty="0"/>
          </a:p>
        </p:txBody>
      </p:sp>
    </p:spTree>
    <p:extLst>
      <p:ext uri="{BB962C8B-B14F-4D97-AF65-F5344CB8AC3E}">
        <p14:creationId xmlns:p14="http://schemas.microsoft.com/office/powerpoint/2010/main" val="268732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4656FB-01C8-D216-1984-CA29F5037F75}"/>
              </a:ext>
            </a:extLst>
          </p:cNvPr>
          <p:cNvSpPr txBox="1"/>
          <p:nvPr/>
        </p:nvSpPr>
        <p:spPr>
          <a:xfrm>
            <a:off x="1805775" y="1740847"/>
            <a:ext cx="6097656" cy="1569660"/>
          </a:xfrm>
          <a:prstGeom prst="rect">
            <a:avLst/>
          </a:prstGeom>
          <a:noFill/>
          <a:ln w="28575">
            <a:solidFill>
              <a:srgbClr val="2602FC"/>
            </a:solidFill>
          </a:ln>
        </p:spPr>
        <p:txBody>
          <a:bodyPr wrap="square">
            <a:spAutoFit/>
          </a:bodyPr>
          <a:lstStyle/>
          <a:p>
            <a:pPr algn="l"/>
            <a:r>
              <a:rPr lang="en-GB" sz="3200" b="0" i="0" dirty="0">
                <a:solidFill>
                  <a:srgbClr val="333333"/>
                </a:solidFill>
                <a:effectLst/>
                <a:latin typeface="OpenSans"/>
              </a:rPr>
              <a:t>“People-related factors tend to be the greatest challenges—not technology.”</a:t>
            </a:r>
          </a:p>
        </p:txBody>
      </p:sp>
      <p:sp>
        <p:nvSpPr>
          <p:cNvPr id="7" name="TextBox 6">
            <a:extLst>
              <a:ext uri="{FF2B5EF4-FFF2-40B4-BE49-F238E27FC236}">
                <a16:creationId xmlns:a16="http://schemas.microsoft.com/office/drawing/2014/main" id="{66322FF0-C277-630E-9F14-764DF5DB38A1}"/>
              </a:ext>
            </a:extLst>
          </p:cNvPr>
          <p:cNvSpPr txBox="1"/>
          <p:nvPr/>
        </p:nvSpPr>
        <p:spPr>
          <a:xfrm>
            <a:off x="7903431" y="2064012"/>
            <a:ext cx="2382905" cy="923330"/>
          </a:xfrm>
          <a:prstGeom prst="rect">
            <a:avLst/>
          </a:prstGeom>
          <a:noFill/>
        </p:spPr>
        <p:txBody>
          <a:bodyPr wrap="square">
            <a:spAutoFit/>
          </a:bodyPr>
          <a:lstStyle/>
          <a:p>
            <a:r>
              <a:rPr lang="en-GB" b="0" i="0" dirty="0">
                <a:solidFill>
                  <a:srgbClr val="333333"/>
                </a:solidFill>
                <a:effectLst/>
                <a:latin typeface="OpenSans"/>
              </a:rPr>
              <a:t>George Spafford, </a:t>
            </a:r>
          </a:p>
          <a:p>
            <a:r>
              <a:rPr lang="en-GB" b="0" i="0" dirty="0">
                <a:solidFill>
                  <a:srgbClr val="333333"/>
                </a:solidFill>
                <a:effectLst/>
                <a:latin typeface="OpenSans"/>
              </a:rPr>
              <a:t>Senior Director Analyst </a:t>
            </a:r>
          </a:p>
          <a:p>
            <a:r>
              <a:rPr lang="en-GB" b="0" i="0" dirty="0">
                <a:solidFill>
                  <a:srgbClr val="333333"/>
                </a:solidFill>
                <a:effectLst/>
                <a:latin typeface="OpenSans"/>
              </a:rPr>
              <a:t>at Gartner</a:t>
            </a:r>
            <a:endParaRPr lang="en-BE" dirty="0"/>
          </a:p>
        </p:txBody>
      </p:sp>
    </p:spTree>
    <p:extLst>
      <p:ext uri="{BB962C8B-B14F-4D97-AF65-F5344CB8AC3E}">
        <p14:creationId xmlns:p14="http://schemas.microsoft.com/office/powerpoint/2010/main" val="1226660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58F53-AE63-C64B-6CC0-A87894A7C824}"/>
              </a:ext>
            </a:extLst>
          </p:cNvPr>
          <p:cNvSpPr>
            <a:spLocks noGrp="1"/>
          </p:cNvSpPr>
          <p:nvPr>
            <p:ph type="title"/>
          </p:nvPr>
        </p:nvSpPr>
        <p:spPr/>
        <p:txBody>
          <a:bodyPr/>
          <a:lstStyle/>
          <a:p>
            <a:endParaRPr lang="en-BE" dirty="0"/>
          </a:p>
        </p:txBody>
      </p:sp>
      <p:sp>
        <p:nvSpPr>
          <p:cNvPr id="3" name="Content Placeholder 2">
            <a:extLst>
              <a:ext uri="{FF2B5EF4-FFF2-40B4-BE49-F238E27FC236}">
                <a16:creationId xmlns:a16="http://schemas.microsoft.com/office/drawing/2014/main" id="{5F659531-94FC-E119-5150-0E05C31D3D7D}"/>
              </a:ext>
            </a:extLst>
          </p:cNvPr>
          <p:cNvSpPr>
            <a:spLocks noGrp="1"/>
          </p:cNvSpPr>
          <p:nvPr>
            <p:ph idx="1"/>
          </p:nvPr>
        </p:nvSpPr>
        <p:spPr/>
        <p:txBody>
          <a:bodyPr/>
          <a:lstStyle/>
          <a:p>
            <a:r>
              <a:rPr lang="en-GB" b="0" i="0" dirty="0">
                <a:solidFill>
                  <a:srgbClr val="333333"/>
                </a:solidFill>
                <a:effectLst/>
                <a:latin typeface="stix"/>
              </a:rPr>
              <a:t>Teaming is a core component in practically all professional software engineering careers</a:t>
            </a:r>
          </a:p>
          <a:p>
            <a:r>
              <a:rPr lang="en-GB" dirty="0">
                <a:solidFill>
                  <a:srgbClr val="333333"/>
                </a:solidFill>
                <a:latin typeface="stix"/>
              </a:rPr>
              <a:t>It’s best to be taught this skill before you get into the field.</a:t>
            </a:r>
          </a:p>
          <a:p>
            <a:r>
              <a:rPr lang="en-GB" dirty="0" err="1">
                <a:solidFill>
                  <a:srgbClr val="333333"/>
                </a:solidFill>
                <a:latin typeface="stix"/>
              </a:rPr>
              <a:t>Freeriders</a:t>
            </a:r>
            <a:r>
              <a:rPr lang="en-GB" dirty="0">
                <a:solidFill>
                  <a:srgbClr val="333333"/>
                </a:solidFill>
                <a:latin typeface="stix"/>
              </a:rPr>
              <a:t> usually bring stress and more work to the hardworking teammates</a:t>
            </a:r>
          </a:p>
          <a:p>
            <a:r>
              <a:rPr lang="en-GB" dirty="0">
                <a:solidFill>
                  <a:srgbClr val="333333"/>
                </a:solidFill>
                <a:latin typeface="stix"/>
              </a:rPr>
              <a:t>Team success depends on many factors: </a:t>
            </a:r>
          </a:p>
          <a:p>
            <a:pPr lvl="1"/>
            <a:r>
              <a:rPr lang="en-GB" dirty="0">
                <a:solidFill>
                  <a:srgbClr val="333333"/>
                </a:solidFill>
                <a:latin typeface="stix"/>
              </a:rPr>
              <a:t>Good-faith participation</a:t>
            </a:r>
          </a:p>
          <a:p>
            <a:pPr lvl="1"/>
            <a:r>
              <a:rPr lang="en-GB" dirty="0">
                <a:solidFill>
                  <a:srgbClr val="333333"/>
                </a:solidFill>
                <a:latin typeface="stix"/>
              </a:rPr>
              <a:t>Effective communication</a:t>
            </a:r>
          </a:p>
          <a:p>
            <a:pPr lvl="1"/>
            <a:r>
              <a:rPr lang="en-GB" dirty="0">
                <a:solidFill>
                  <a:srgbClr val="333333"/>
                </a:solidFill>
                <a:latin typeface="stix"/>
              </a:rPr>
              <a:t>Equitable contributions</a:t>
            </a:r>
            <a:endParaRPr lang="en-BE" dirty="0"/>
          </a:p>
        </p:txBody>
      </p:sp>
    </p:spTree>
    <p:extLst>
      <p:ext uri="{BB962C8B-B14F-4D97-AF65-F5344CB8AC3E}">
        <p14:creationId xmlns:p14="http://schemas.microsoft.com/office/powerpoint/2010/main" val="246314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74F473C-21F9-445A-DBED-904052923D0E}"/>
              </a:ext>
            </a:extLst>
          </p:cNvPr>
          <p:cNvGrpSpPr/>
          <p:nvPr/>
        </p:nvGrpSpPr>
        <p:grpSpPr>
          <a:xfrm>
            <a:off x="844333" y="4576615"/>
            <a:ext cx="2473808" cy="2071863"/>
            <a:chOff x="838200" y="3239497"/>
            <a:chExt cx="2473808" cy="2071863"/>
          </a:xfrm>
        </p:grpSpPr>
        <p:pic>
          <p:nvPicPr>
            <p:cNvPr id="1032" name="Picture 8" descr="group discussion Icon - Free PNG &amp; SVG 1163892 - Noun Project">
              <a:extLst>
                <a:ext uri="{FF2B5EF4-FFF2-40B4-BE49-F238E27FC236}">
                  <a16:creationId xmlns:a16="http://schemas.microsoft.com/office/drawing/2014/main" id="{D34DA0E6-41EF-6567-CF08-C9AD96FFE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838" y="3239497"/>
              <a:ext cx="1702531" cy="17025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A63023-816B-9EC5-FD53-5EADCD4F957C}"/>
                </a:ext>
              </a:extLst>
            </p:cNvPr>
            <p:cNvSpPr txBox="1"/>
            <p:nvPr/>
          </p:nvSpPr>
          <p:spPr>
            <a:xfrm>
              <a:off x="838200" y="4942028"/>
              <a:ext cx="2473808" cy="369332"/>
            </a:xfrm>
            <a:prstGeom prst="rect">
              <a:avLst/>
            </a:prstGeom>
            <a:noFill/>
          </p:spPr>
          <p:txBody>
            <a:bodyPr wrap="square" rtlCol="0">
              <a:spAutoFit/>
            </a:bodyPr>
            <a:lstStyle/>
            <a:p>
              <a:pPr algn="ctr"/>
              <a:r>
                <a:rPr lang="en-BE" dirty="0"/>
                <a:t>SDD prject teams</a:t>
              </a:r>
            </a:p>
          </p:txBody>
        </p:sp>
      </p:grpSp>
      <p:grpSp>
        <p:nvGrpSpPr>
          <p:cNvPr id="11" name="Group 10">
            <a:extLst>
              <a:ext uri="{FF2B5EF4-FFF2-40B4-BE49-F238E27FC236}">
                <a16:creationId xmlns:a16="http://schemas.microsoft.com/office/drawing/2014/main" id="{0E6F02DD-15D4-53F7-7D72-C8F28F83F0E9}"/>
              </a:ext>
            </a:extLst>
          </p:cNvPr>
          <p:cNvGrpSpPr/>
          <p:nvPr/>
        </p:nvGrpSpPr>
        <p:grpSpPr>
          <a:xfrm>
            <a:off x="6570490" y="4757144"/>
            <a:ext cx="2345635" cy="1861340"/>
            <a:chOff x="8205076" y="4232367"/>
            <a:chExt cx="2345635" cy="1861340"/>
          </a:xfrm>
        </p:grpSpPr>
        <p:pic>
          <p:nvPicPr>
            <p:cNvPr id="1034" name="Picture 10" descr="What Icons - Free SVG &amp; PNG What Images - Noun Project">
              <a:extLst>
                <a:ext uri="{FF2B5EF4-FFF2-40B4-BE49-F238E27FC236}">
                  <a16:creationId xmlns:a16="http://schemas.microsoft.com/office/drawing/2014/main" id="{2DAC6ABC-6F0B-40EF-D6B1-3ED203FF61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8069" y="4232367"/>
              <a:ext cx="1376243" cy="137624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300E8D0-8F6B-BE09-2338-ABA6F2CFA999}"/>
                </a:ext>
              </a:extLst>
            </p:cNvPr>
            <p:cNvSpPr txBox="1"/>
            <p:nvPr/>
          </p:nvSpPr>
          <p:spPr>
            <a:xfrm>
              <a:off x="8205076" y="5447376"/>
              <a:ext cx="2345635" cy="646331"/>
            </a:xfrm>
            <a:prstGeom prst="rect">
              <a:avLst/>
            </a:prstGeom>
            <a:noFill/>
          </p:spPr>
          <p:txBody>
            <a:bodyPr wrap="square" rtlCol="0">
              <a:spAutoFit/>
            </a:bodyPr>
            <a:lstStyle/>
            <a:p>
              <a:pPr algn="ctr"/>
              <a:r>
                <a:rPr lang="en-BE" dirty="0"/>
                <a:t>teamwork interaction complaints</a:t>
              </a:r>
            </a:p>
          </p:txBody>
        </p:sp>
      </p:grpSp>
      <p:sp>
        <p:nvSpPr>
          <p:cNvPr id="12" name="Title 1">
            <a:extLst>
              <a:ext uri="{FF2B5EF4-FFF2-40B4-BE49-F238E27FC236}">
                <a16:creationId xmlns:a16="http://schemas.microsoft.com/office/drawing/2014/main" id="{5FA7EF96-440B-5645-0682-77153DC1525E}"/>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motivation</a:t>
            </a:r>
          </a:p>
        </p:txBody>
      </p:sp>
      <p:grpSp>
        <p:nvGrpSpPr>
          <p:cNvPr id="26" name="Group 25">
            <a:extLst>
              <a:ext uri="{FF2B5EF4-FFF2-40B4-BE49-F238E27FC236}">
                <a16:creationId xmlns:a16="http://schemas.microsoft.com/office/drawing/2014/main" id="{8A1E711C-1046-8300-9A3B-2B96B25D024F}"/>
              </a:ext>
            </a:extLst>
          </p:cNvPr>
          <p:cNvGrpSpPr/>
          <p:nvPr/>
        </p:nvGrpSpPr>
        <p:grpSpPr>
          <a:xfrm>
            <a:off x="844333" y="1529899"/>
            <a:ext cx="2250306" cy="2003747"/>
            <a:chOff x="738814" y="1069391"/>
            <a:chExt cx="2250306" cy="2003747"/>
          </a:xfrm>
        </p:grpSpPr>
        <p:grpSp>
          <p:nvGrpSpPr>
            <p:cNvPr id="22" name="Group 21">
              <a:extLst>
                <a:ext uri="{FF2B5EF4-FFF2-40B4-BE49-F238E27FC236}">
                  <a16:creationId xmlns:a16="http://schemas.microsoft.com/office/drawing/2014/main" id="{2E663DED-501C-FD7A-B8AC-9B9699D8F06C}"/>
                </a:ext>
              </a:extLst>
            </p:cNvPr>
            <p:cNvGrpSpPr/>
            <p:nvPr/>
          </p:nvGrpSpPr>
          <p:grpSpPr>
            <a:xfrm>
              <a:off x="902285" y="1498835"/>
              <a:ext cx="1451299" cy="1574303"/>
              <a:chOff x="1436425" y="1467391"/>
              <a:chExt cx="1451299" cy="1574303"/>
            </a:xfrm>
          </p:grpSpPr>
          <p:pic>
            <p:nvPicPr>
              <p:cNvPr id="1036" name="Picture 12" descr="Teacher Icon Images – Browse 320,829 Stock Photos, Vectors, and Video |  Adobe Stock">
                <a:extLst>
                  <a:ext uri="{FF2B5EF4-FFF2-40B4-BE49-F238E27FC236}">
                    <a16:creationId xmlns:a16="http://schemas.microsoft.com/office/drawing/2014/main" id="{F7889F9E-35B9-6C74-AC83-8D25B413888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1647513" y="2439454"/>
                <a:ext cx="1240211" cy="60224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F0449F59-4B69-F09B-5F83-090E950079A9}"/>
                  </a:ext>
                </a:extLst>
              </p:cNvPr>
              <p:cNvGrpSpPr/>
              <p:nvPr/>
            </p:nvGrpSpPr>
            <p:grpSpPr>
              <a:xfrm>
                <a:off x="1436425" y="1467391"/>
                <a:ext cx="1451299" cy="858903"/>
                <a:chOff x="1436425" y="1467391"/>
                <a:chExt cx="1451299" cy="858903"/>
              </a:xfrm>
            </p:grpSpPr>
            <p:sp>
              <p:nvSpPr>
                <p:cNvPr id="17" name="Rectangle 16">
                  <a:extLst>
                    <a:ext uri="{FF2B5EF4-FFF2-40B4-BE49-F238E27FC236}">
                      <a16:creationId xmlns:a16="http://schemas.microsoft.com/office/drawing/2014/main" id="{CDF83C69-B6BC-D857-CD82-10D97A10CCC1}"/>
                    </a:ext>
                  </a:extLst>
                </p:cNvPr>
                <p:cNvSpPr/>
                <p:nvPr/>
              </p:nvSpPr>
              <p:spPr>
                <a:xfrm>
                  <a:off x="1740850" y="1467391"/>
                  <a:ext cx="1146874" cy="7088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ysClr val="windowText" lastClr="000000"/>
                      </a:solidFill>
                    </a:ln>
                    <a:noFill/>
                  </a:endParaRPr>
                </a:p>
              </p:txBody>
            </p:sp>
            <p:pic>
              <p:nvPicPr>
                <p:cNvPr id="19" name="Picture 20" descr="Professor Icon Vector Art, Icons, and Graphics for Free Download">
                  <a:extLst>
                    <a:ext uri="{FF2B5EF4-FFF2-40B4-BE49-F238E27FC236}">
                      <a16:creationId xmlns:a16="http://schemas.microsoft.com/office/drawing/2014/main" id="{829D31EF-EEE5-DAEE-BAC0-2E355F302B1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94" t="8674" r="8674"/>
                <a:stretch/>
              </p:blipFill>
              <p:spPr bwMode="auto">
                <a:xfrm>
                  <a:off x="1436425" y="1617494"/>
                  <a:ext cx="654513" cy="70880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3" name="TextBox 22">
              <a:extLst>
                <a:ext uri="{FF2B5EF4-FFF2-40B4-BE49-F238E27FC236}">
                  <a16:creationId xmlns:a16="http://schemas.microsoft.com/office/drawing/2014/main" id="{349D7A4C-70D9-08DA-C217-8D729F43CD7C}"/>
                </a:ext>
              </a:extLst>
            </p:cNvPr>
            <p:cNvSpPr txBox="1"/>
            <p:nvPr/>
          </p:nvSpPr>
          <p:spPr>
            <a:xfrm>
              <a:off x="738814" y="1069391"/>
              <a:ext cx="2250306" cy="369332"/>
            </a:xfrm>
            <a:prstGeom prst="rect">
              <a:avLst/>
            </a:prstGeom>
            <a:noFill/>
          </p:spPr>
          <p:txBody>
            <a:bodyPr wrap="square" rtlCol="0">
              <a:spAutoFit/>
            </a:bodyPr>
            <a:lstStyle/>
            <a:p>
              <a:r>
                <a:rPr lang="en-BE" dirty="0"/>
                <a:t>During the semester</a:t>
              </a:r>
            </a:p>
          </p:txBody>
        </p:sp>
      </p:grpSp>
      <p:grpSp>
        <p:nvGrpSpPr>
          <p:cNvPr id="25" name="Group 24">
            <a:extLst>
              <a:ext uri="{FF2B5EF4-FFF2-40B4-BE49-F238E27FC236}">
                <a16:creationId xmlns:a16="http://schemas.microsoft.com/office/drawing/2014/main" id="{4A280E36-F815-F917-7854-63A83E6BCE89}"/>
              </a:ext>
            </a:extLst>
          </p:cNvPr>
          <p:cNvGrpSpPr/>
          <p:nvPr/>
        </p:nvGrpSpPr>
        <p:grpSpPr>
          <a:xfrm>
            <a:off x="7437420" y="1449813"/>
            <a:ext cx="2647514" cy="2056314"/>
            <a:chOff x="4976903" y="980839"/>
            <a:chExt cx="2647514" cy="2056314"/>
          </a:xfrm>
        </p:grpSpPr>
        <p:sp>
          <p:nvSpPr>
            <p:cNvPr id="16" name="Rectangle 15">
              <a:extLst>
                <a:ext uri="{FF2B5EF4-FFF2-40B4-BE49-F238E27FC236}">
                  <a16:creationId xmlns:a16="http://schemas.microsoft.com/office/drawing/2014/main" id="{0C0B278C-8EB7-3E60-9F52-F121868B12DB}"/>
                </a:ext>
              </a:extLst>
            </p:cNvPr>
            <p:cNvSpPr/>
            <p:nvPr/>
          </p:nvSpPr>
          <p:spPr>
            <a:xfrm>
              <a:off x="5878163" y="2179546"/>
              <a:ext cx="1146874" cy="7088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ysClr val="windowText" lastClr="000000"/>
                  </a:solidFill>
                </a:ln>
                <a:noFill/>
              </a:endParaRPr>
            </a:p>
          </p:txBody>
        </p:sp>
        <p:pic>
          <p:nvPicPr>
            <p:cNvPr id="18" name="Picture 20" descr="Professor Icon Vector Art, Icons, and Graphics for Free Download">
              <a:extLst>
                <a:ext uri="{FF2B5EF4-FFF2-40B4-BE49-F238E27FC236}">
                  <a16:creationId xmlns:a16="http://schemas.microsoft.com/office/drawing/2014/main" id="{8E10B76E-C827-B628-86F9-EE1C0520E06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94" t="8674" r="8674"/>
            <a:stretch/>
          </p:blipFill>
          <p:spPr bwMode="auto">
            <a:xfrm>
              <a:off x="6020436" y="1296818"/>
              <a:ext cx="736555" cy="7976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Teacher Icon Images – Browse 320,829 Stock Photos, Vectors, and Video |  Adobe Stock">
              <a:extLst>
                <a:ext uri="{FF2B5EF4-FFF2-40B4-BE49-F238E27FC236}">
                  <a16:creationId xmlns:a16="http://schemas.microsoft.com/office/drawing/2014/main" id="{F69C9620-1BB5-F416-15C0-2769DFA04ED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5516780" y="2434913"/>
              <a:ext cx="1240211" cy="60224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C463F833-D0B9-013D-C8D2-E3BEA711CDDE}"/>
                </a:ext>
              </a:extLst>
            </p:cNvPr>
            <p:cNvSpPr txBox="1"/>
            <p:nvPr/>
          </p:nvSpPr>
          <p:spPr>
            <a:xfrm>
              <a:off x="4976903" y="980839"/>
              <a:ext cx="2647514" cy="369332"/>
            </a:xfrm>
            <a:prstGeom prst="rect">
              <a:avLst/>
            </a:prstGeom>
            <a:noFill/>
          </p:spPr>
          <p:txBody>
            <a:bodyPr wrap="square" rtlCol="0">
              <a:spAutoFit/>
            </a:bodyPr>
            <a:lstStyle/>
            <a:p>
              <a:pPr algn="ctr"/>
              <a:r>
                <a:rPr lang="en-BE" dirty="0"/>
                <a:t>After the semester</a:t>
              </a:r>
            </a:p>
          </p:txBody>
        </p:sp>
      </p:grpSp>
      <p:pic>
        <p:nvPicPr>
          <p:cNvPr id="1048" name="Picture 24" descr="Flip icon vector - Download free">
            <a:extLst>
              <a:ext uri="{FF2B5EF4-FFF2-40B4-BE49-F238E27FC236}">
                <a16:creationId xmlns:a16="http://schemas.microsoft.com/office/drawing/2014/main" id="{5E3D1E4B-85AC-32CF-A09A-64DA9F4B47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8649" y="1959343"/>
            <a:ext cx="1146874" cy="1146874"/>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a:extLst>
              <a:ext uri="{FF2B5EF4-FFF2-40B4-BE49-F238E27FC236}">
                <a16:creationId xmlns:a16="http://schemas.microsoft.com/office/drawing/2014/main" id="{4A886D98-675C-27A3-B930-DCF94685A549}"/>
              </a:ext>
            </a:extLst>
          </p:cNvPr>
          <p:cNvCxnSpPr>
            <a:cxnSpLocks/>
          </p:cNvCxnSpPr>
          <p:nvPr/>
        </p:nvCxnSpPr>
        <p:spPr>
          <a:xfrm>
            <a:off x="255639" y="3657600"/>
            <a:ext cx="115725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7AEC533-0812-8CA3-3B93-C8979769EB1D}"/>
              </a:ext>
            </a:extLst>
          </p:cNvPr>
          <p:cNvSpPr txBox="1"/>
          <p:nvPr/>
        </p:nvSpPr>
        <p:spPr>
          <a:xfrm>
            <a:off x="3318141" y="3823877"/>
            <a:ext cx="4031226" cy="369332"/>
          </a:xfrm>
          <a:prstGeom prst="rect">
            <a:avLst/>
          </a:prstGeom>
          <a:noFill/>
          <a:ln w="28575">
            <a:solidFill>
              <a:srgbClr val="2000FF"/>
            </a:solidFill>
          </a:ln>
        </p:spPr>
        <p:txBody>
          <a:bodyPr wrap="square" rtlCol="0">
            <a:spAutoFit/>
          </a:bodyPr>
          <a:lstStyle/>
          <a:p>
            <a:r>
              <a:rPr lang="en-BE" dirty="0"/>
              <a:t>2. Identify students teamwork challenges </a:t>
            </a:r>
          </a:p>
        </p:txBody>
      </p:sp>
      <p:sp>
        <p:nvSpPr>
          <p:cNvPr id="31" name="TextBox 30">
            <a:extLst>
              <a:ext uri="{FF2B5EF4-FFF2-40B4-BE49-F238E27FC236}">
                <a16:creationId xmlns:a16="http://schemas.microsoft.com/office/drawing/2014/main" id="{9A73284A-FD05-1E9F-4ECD-24F90247DD4A}"/>
              </a:ext>
            </a:extLst>
          </p:cNvPr>
          <p:cNvSpPr txBox="1"/>
          <p:nvPr/>
        </p:nvSpPr>
        <p:spPr>
          <a:xfrm>
            <a:off x="4007873" y="1210742"/>
            <a:ext cx="2853813" cy="369332"/>
          </a:xfrm>
          <a:prstGeom prst="rect">
            <a:avLst/>
          </a:prstGeom>
          <a:noFill/>
          <a:ln w="28575">
            <a:solidFill>
              <a:srgbClr val="2000FF"/>
            </a:solidFill>
          </a:ln>
        </p:spPr>
        <p:txBody>
          <a:bodyPr wrap="square" rtlCol="0">
            <a:spAutoFit/>
          </a:bodyPr>
          <a:lstStyle/>
          <a:p>
            <a:r>
              <a:rPr lang="en-BE" dirty="0"/>
              <a:t>1.Learn from my mistakes</a:t>
            </a:r>
          </a:p>
        </p:txBody>
      </p:sp>
      <p:sp>
        <p:nvSpPr>
          <p:cNvPr id="32" name="Right Arrow 31">
            <a:extLst>
              <a:ext uri="{FF2B5EF4-FFF2-40B4-BE49-F238E27FC236}">
                <a16:creationId xmlns:a16="http://schemas.microsoft.com/office/drawing/2014/main" id="{3FF5E8CF-C952-E5D7-5E56-C1822A4450FB}"/>
              </a:ext>
            </a:extLst>
          </p:cNvPr>
          <p:cNvSpPr/>
          <p:nvPr/>
        </p:nvSpPr>
        <p:spPr>
          <a:xfrm>
            <a:off x="4194669" y="5285289"/>
            <a:ext cx="1476646"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307477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par>
                                <p:cTn id="8" presetID="9"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dissolve">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dissolv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048"/>
                                        </p:tgtEl>
                                        <p:attrNameLst>
                                          <p:attrName>style.visibility</p:attrName>
                                        </p:attrNameLst>
                                      </p:cBhvr>
                                      <p:to>
                                        <p:strVal val="visible"/>
                                      </p:to>
                                    </p:set>
                                    <p:animEffect transition="in" filter="dissolve">
                                      <p:cBhvr>
                                        <p:cTn id="23" dur="500"/>
                                        <p:tgtEl>
                                          <p:spTgt spid="1048"/>
                                        </p:tgtEl>
                                      </p:cBhvr>
                                    </p:animEffect>
                                  </p:childTnLst>
                                </p:cTn>
                              </p:par>
                              <p:par>
                                <p:cTn id="24" presetID="9"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dissolv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dissolve">
                                      <p:cBhvr>
                                        <p:cTn id="34" dur="500"/>
                                        <p:tgtEl>
                                          <p:spTgt spid="32"/>
                                        </p:tgtEl>
                                      </p:cBhvr>
                                    </p:animEffect>
                                  </p:childTnLst>
                                </p:cTn>
                              </p:par>
                              <p:par>
                                <p:cTn id="35" presetID="9"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081E820-B67B-6047-CF42-53B2D5A6A522}"/>
              </a:ext>
            </a:extLst>
          </p:cNvPr>
          <p:cNvGrpSpPr/>
          <p:nvPr/>
        </p:nvGrpSpPr>
        <p:grpSpPr>
          <a:xfrm>
            <a:off x="621890" y="1602160"/>
            <a:ext cx="2562299" cy="3120139"/>
            <a:chOff x="621890" y="1602160"/>
            <a:chExt cx="2562299" cy="3120139"/>
          </a:xfrm>
        </p:grpSpPr>
        <p:pic>
          <p:nvPicPr>
            <p:cNvPr id="1032" name="Picture 8" descr="group discussion Icon - Free PNG &amp; SVG 1163892 - Noun Project">
              <a:extLst>
                <a:ext uri="{FF2B5EF4-FFF2-40B4-BE49-F238E27FC236}">
                  <a16:creationId xmlns:a16="http://schemas.microsoft.com/office/drawing/2014/main" id="{D34DA0E6-41EF-6567-CF08-C9AD96FFE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381" y="1602160"/>
              <a:ext cx="2473808" cy="24738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A63023-816B-9EC5-FD53-5EADCD4F957C}"/>
                </a:ext>
              </a:extLst>
            </p:cNvPr>
            <p:cNvSpPr txBox="1"/>
            <p:nvPr/>
          </p:nvSpPr>
          <p:spPr>
            <a:xfrm>
              <a:off x="621890" y="4075968"/>
              <a:ext cx="2473808" cy="646331"/>
            </a:xfrm>
            <a:prstGeom prst="rect">
              <a:avLst/>
            </a:prstGeom>
            <a:noFill/>
          </p:spPr>
          <p:txBody>
            <a:bodyPr wrap="square" rtlCol="0">
              <a:spAutoFit/>
            </a:bodyPr>
            <a:lstStyle/>
            <a:p>
              <a:pPr algn="ctr"/>
              <a:r>
                <a:rPr lang="en-BE" dirty="0"/>
                <a:t>Software Development Project groups</a:t>
              </a:r>
            </a:p>
          </p:txBody>
        </p:sp>
      </p:grpSp>
      <p:sp>
        <p:nvSpPr>
          <p:cNvPr id="3" name="Title 1">
            <a:extLst>
              <a:ext uri="{FF2B5EF4-FFF2-40B4-BE49-F238E27FC236}">
                <a16:creationId xmlns:a16="http://schemas.microsoft.com/office/drawing/2014/main" id="{5D5970BF-2885-5BE8-D2AA-19B6375F20E3}"/>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preparation</a:t>
            </a:r>
          </a:p>
        </p:txBody>
      </p:sp>
      <p:grpSp>
        <p:nvGrpSpPr>
          <p:cNvPr id="11" name="Group 10">
            <a:extLst>
              <a:ext uri="{FF2B5EF4-FFF2-40B4-BE49-F238E27FC236}">
                <a16:creationId xmlns:a16="http://schemas.microsoft.com/office/drawing/2014/main" id="{9554128F-6CC6-A7AB-E548-B64BCD1E92B4}"/>
              </a:ext>
            </a:extLst>
          </p:cNvPr>
          <p:cNvGrpSpPr/>
          <p:nvPr/>
        </p:nvGrpSpPr>
        <p:grpSpPr>
          <a:xfrm>
            <a:off x="6671781" y="1331427"/>
            <a:ext cx="1909973" cy="2719406"/>
            <a:chOff x="5501742" y="1227707"/>
            <a:chExt cx="1909973" cy="2719406"/>
          </a:xfrm>
        </p:grpSpPr>
        <p:grpSp>
          <p:nvGrpSpPr>
            <p:cNvPr id="4" name="Group 3">
              <a:extLst>
                <a:ext uri="{FF2B5EF4-FFF2-40B4-BE49-F238E27FC236}">
                  <a16:creationId xmlns:a16="http://schemas.microsoft.com/office/drawing/2014/main" id="{8F00C4A6-807E-73DA-AA79-32B5E0791C77}"/>
                </a:ext>
              </a:extLst>
            </p:cNvPr>
            <p:cNvGrpSpPr/>
            <p:nvPr/>
          </p:nvGrpSpPr>
          <p:grpSpPr>
            <a:xfrm>
              <a:off x="5501742" y="2034984"/>
              <a:ext cx="1909973" cy="1912129"/>
              <a:chOff x="1239515" y="2178732"/>
              <a:chExt cx="1909973" cy="1912129"/>
            </a:xfrm>
          </p:grpSpPr>
          <p:pic>
            <p:nvPicPr>
              <p:cNvPr id="5" name="Picture 2" descr="Survey Icon Vector Art, Icons, and Graphics for Free Download">
                <a:extLst>
                  <a:ext uri="{FF2B5EF4-FFF2-40B4-BE49-F238E27FC236}">
                    <a16:creationId xmlns:a16="http://schemas.microsoft.com/office/drawing/2014/main" id="{93BC8CBD-9CE0-0525-FF36-25673CFEF3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515" y="2178732"/>
                <a:ext cx="1909973" cy="19099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3C08743-BE4B-0A2F-0B96-EB518B1F3290}"/>
                  </a:ext>
                </a:extLst>
              </p:cNvPr>
              <p:cNvSpPr txBox="1"/>
              <p:nvPr/>
            </p:nvSpPr>
            <p:spPr>
              <a:xfrm>
                <a:off x="1584901" y="3721529"/>
                <a:ext cx="1219199" cy="369332"/>
              </a:xfrm>
              <a:prstGeom prst="rect">
                <a:avLst/>
              </a:prstGeom>
              <a:noFill/>
            </p:spPr>
            <p:txBody>
              <a:bodyPr wrap="square" rtlCol="0">
                <a:spAutoFit/>
              </a:bodyPr>
              <a:lstStyle/>
              <a:p>
                <a:r>
                  <a:rPr lang="en-BE" dirty="0"/>
                  <a:t>Survey</a:t>
                </a:r>
              </a:p>
            </p:txBody>
          </p:sp>
        </p:grpSp>
        <p:pic>
          <p:nvPicPr>
            <p:cNvPr id="7" name="Picture 4" descr="Student icons for free download | Freepik">
              <a:extLst>
                <a:ext uri="{FF2B5EF4-FFF2-40B4-BE49-F238E27FC236}">
                  <a16:creationId xmlns:a16="http://schemas.microsoft.com/office/drawing/2014/main" id="{F04FC05D-92A9-6446-7681-68A6B22B07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3068" y="1227707"/>
              <a:ext cx="974719" cy="974719"/>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ight Arrow 8">
            <a:extLst>
              <a:ext uri="{FF2B5EF4-FFF2-40B4-BE49-F238E27FC236}">
                <a16:creationId xmlns:a16="http://schemas.microsoft.com/office/drawing/2014/main" id="{6669B4A2-61E5-76E2-BED3-077084000D7C}"/>
              </a:ext>
            </a:extLst>
          </p:cNvPr>
          <p:cNvSpPr/>
          <p:nvPr/>
        </p:nvSpPr>
        <p:spPr>
          <a:xfrm>
            <a:off x="4138889" y="2626491"/>
            <a:ext cx="1476646"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2" name="TextBox 11">
            <a:extLst>
              <a:ext uri="{FF2B5EF4-FFF2-40B4-BE49-F238E27FC236}">
                <a16:creationId xmlns:a16="http://schemas.microsoft.com/office/drawing/2014/main" id="{CC3CB557-9D4E-21E4-2822-63213472C1BE}"/>
              </a:ext>
            </a:extLst>
          </p:cNvPr>
          <p:cNvSpPr txBox="1"/>
          <p:nvPr/>
        </p:nvSpPr>
        <p:spPr>
          <a:xfrm>
            <a:off x="5615535" y="4546869"/>
            <a:ext cx="4935793" cy="1754326"/>
          </a:xfrm>
          <a:prstGeom prst="rect">
            <a:avLst/>
          </a:prstGeom>
          <a:noFill/>
          <a:ln w="28575">
            <a:solidFill>
              <a:srgbClr val="2000FF"/>
            </a:solidFill>
          </a:ln>
        </p:spPr>
        <p:txBody>
          <a:bodyPr wrap="square" rtlCol="0">
            <a:spAutoFit/>
          </a:bodyPr>
          <a:lstStyle/>
          <a:p>
            <a:pPr marL="285750" indent="-285750">
              <a:buFontTx/>
              <a:buChar char="-"/>
            </a:pPr>
            <a:r>
              <a:rPr lang="en-BE" dirty="0"/>
              <a:t>A total of 15 open and closed ended optional questions</a:t>
            </a:r>
          </a:p>
          <a:p>
            <a:pPr marL="285750" indent="-285750">
              <a:buFontTx/>
              <a:buChar char="-"/>
            </a:pPr>
            <a:r>
              <a:rPr lang="en-BE" dirty="0"/>
              <a:t>Survey was anticipated to last between 20 – 30 minutes</a:t>
            </a:r>
          </a:p>
          <a:p>
            <a:pPr marL="285750" indent="-285750">
              <a:buFontTx/>
              <a:buChar char="-"/>
            </a:pPr>
            <a:r>
              <a:rPr lang="en-BE" dirty="0"/>
              <a:t>Respondents were asked to keep annonymous</a:t>
            </a:r>
          </a:p>
          <a:p>
            <a:pPr marL="285750" indent="-285750">
              <a:buFontTx/>
              <a:buChar char="-"/>
            </a:pPr>
            <a:r>
              <a:rPr lang="en-BE" dirty="0"/>
              <a:t>Survey was open for one month</a:t>
            </a:r>
          </a:p>
        </p:txBody>
      </p:sp>
    </p:spTree>
    <p:extLst>
      <p:ext uri="{BB962C8B-B14F-4D97-AF65-F5344CB8AC3E}">
        <p14:creationId xmlns:p14="http://schemas.microsoft.com/office/powerpoint/2010/main" val="305159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A07DC71-3966-7251-D4E7-12AC81825CC4}"/>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responses</a:t>
            </a:r>
          </a:p>
        </p:txBody>
      </p:sp>
      <p:grpSp>
        <p:nvGrpSpPr>
          <p:cNvPr id="8" name="Group 7">
            <a:extLst>
              <a:ext uri="{FF2B5EF4-FFF2-40B4-BE49-F238E27FC236}">
                <a16:creationId xmlns:a16="http://schemas.microsoft.com/office/drawing/2014/main" id="{B161D8FF-4C91-2A83-5136-3245562CB3BA}"/>
              </a:ext>
            </a:extLst>
          </p:cNvPr>
          <p:cNvGrpSpPr/>
          <p:nvPr/>
        </p:nvGrpSpPr>
        <p:grpSpPr>
          <a:xfrm>
            <a:off x="526620" y="1390420"/>
            <a:ext cx="1909973" cy="2719406"/>
            <a:chOff x="5501742" y="1227707"/>
            <a:chExt cx="1909973" cy="2719406"/>
          </a:xfrm>
        </p:grpSpPr>
        <p:grpSp>
          <p:nvGrpSpPr>
            <p:cNvPr id="9" name="Group 8">
              <a:extLst>
                <a:ext uri="{FF2B5EF4-FFF2-40B4-BE49-F238E27FC236}">
                  <a16:creationId xmlns:a16="http://schemas.microsoft.com/office/drawing/2014/main" id="{E1D1AC85-C718-47B0-F990-D1C740CFFF47}"/>
                </a:ext>
              </a:extLst>
            </p:cNvPr>
            <p:cNvGrpSpPr/>
            <p:nvPr/>
          </p:nvGrpSpPr>
          <p:grpSpPr>
            <a:xfrm>
              <a:off x="5501742" y="2034984"/>
              <a:ext cx="1909973" cy="1912129"/>
              <a:chOff x="1239515" y="2178732"/>
              <a:chExt cx="1909973" cy="1912129"/>
            </a:xfrm>
          </p:grpSpPr>
          <p:pic>
            <p:nvPicPr>
              <p:cNvPr id="11" name="Picture 2" descr="Survey Icon Vector Art, Icons, and Graphics for Free Download">
                <a:extLst>
                  <a:ext uri="{FF2B5EF4-FFF2-40B4-BE49-F238E27FC236}">
                    <a16:creationId xmlns:a16="http://schemas.microsoft.com/office/drawing/2014/main" id="{97F57D7F-0BB0-0D72-CB5A-235FE77B6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515" y="2178732"/>
                <a:ext cx="1909973" cy="190997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C85B369-715C-695F-1DA5-0D43CA32BD6A}"/>
                  </a:ext>
                </a:extLst>
              </p:cNvPr>
              <p:cNvSpPr txBox="1"/>
              <p:nvPr/>
            </p:nvSpPr>
            <p:spPr>
              <a:xfrm>
                <a:off x="1584901" y="3721529"/>
                <a:ext cx="1219199" cy="369332"/>
              </a:xfrm>
              <a:prstGeom prst="rect">
                <a:avLst/>
              </a:prstGeom>
              <a:noFill/>
            </p:spPr>
            <p:txBody>
              <a:bodyPr wrap="square" rtlCol="0">
                <a:spAutoFit/>
              </a:bodyPr>
              <a:lstStyle/>
              <a:p>
                <a:r>
                  <a:rPr lang="en-BE" dirty="0"/>
                  <a:t>Survey</a:t>
                </a:r>
              </a:p>
            </p:txBody>
          </p:sp>
        </p:grpSp>
        <p:pic>
          <p:nvPicPr>
            <p:cNvPr id="10" name="Picture 4" descr="Student icons for free download | Freepik">
              <a:extLst>
                <a:ext uri="{FF2B5EF4-FFF2-40B4-BE49-F238E27FC236}">
                  <a16:creationId xmlns:a16="http://schemas.microsoft.com/office/drawing/2014/main" id="{34B8D363-11E6-56A8-D214-F9993546F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3068" y="1227707"/>
              <a:ext cx="974719" cy="9747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1A7C42E7-FC11-4416-978A-9CBA6B4167A4}"/>
              </a:ext>
            </a:extLst>
          </p:cNvPr>
          <p:cNvGrpSpPr/>
          <p:nvPr/>
        </p:nvGrpSpPr>
        <p:grpSpPr>
          <a:xfrm>
            <a:off x="4129549" y="1754129"/>
            <a:ext cx="2988786" cy="1526373"/>
            <a:chOff x="4513006" y="1484671"/>
            <a:chExt cx="2988786" cy="1526373"/>
          </a:xfrm>
        </p:grpSpPr>
        <p:pic>
          <p:nvPicPr>
            <p:cNvPr id="13" name="Picture 12" descr="Teacher Icon Images – Browse 320,829 Stock Photos, Vectors, and Video |  Adobe Stock">
              <a:extLst>
                <a:ext uri="{FF2B5EF4-FFF2-40B4-BE49-F238E27FC236}">
                  <a16:creationId xmlns:a16="http://schemas.microsoft.com/office/drawing/2014/main" id="{0BF48AD1-22AD-01AB-AD31-C656162BF3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4690207" y="1645753"/>
              <a:ext cx="2811585" cy="136529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CA2EE0B-803F-3C7B-8833-CD9491B5D31E}"/>
                </a:ext>
              </a:extLst>
            </p:cNvPr>
            <p:cNvSpPr/>
            <p:nvPr/>
          </p:nvSpPr>
          <p:spPr>
            <a:xfrm>
              <a:off x="4513006" y="1484671"/>
              <a:ext cx="265471" cy="9733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16" name="Right Arrow 15">
            <a:extLst>
              <a:ext uri="{FF2B5EF4-FFF2-40B4-BE49-F238E27FC236}">
                <a16:creationId xmlns:a16="http://schemas.microsoft.com/office/drawing/2014/main" id="{7663C9CF-017E-E6BE-E4DE-73D387DB9F80}"/>
              </a:ext>
            </a:extLst>
          </p:cNvPr>
          <p:cNvSpPr/>
          <p:nvPr/>
        </p:nvSpPr>
        <p:spPr>
          <a:xfrm>
            <a:off x="2770890" y="2597856"/>
            <a:ext cx="1024362"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7" name="TextBox 16">
            <a:extLst>
              <a:ext uri="{FF2B5EF4-FFF2-40B4-BE49-F238E27FC236}">
                <a16:creationId xmlns:a16="http://schemas.microsoft.com/office/drawing/2014/main" id="{459F8629-FB2D-7217-B3A3-720872F08843}"/>
              </a:ext>
            </a:extLst>
          </p:cNvPr>
          <p:cNvSpPr txBox="1"/>
          <p:nvPr/>
        </p:nvSpPr>
        <p:spPr>
          <a:xfrm>
            <a:off x="4630995" y="3286862"/>
            <a:ext cx="1909973" cy="646331"/>
          </a:xfrm>
          <a:prstGeom prst="rect">
            <a:avLst/>
          </a:prstGeom>
          <a:noFill/>
        </p:spPr>
        <p:txBody>
          <a:bodyPr wrap="square" rtlCol="0">
            <a:spAutoFit/>
          </a:bodyPr>
          <a:lstStyle/>
          <a:p>
            <a:r>
              <a:rPr lang="en-BE" dirty="0"/>
              <a:t>19 of 70 students </a:t>
            </a:r>
          </a:p>
          <a:p>
            <a:r>
              <a:rPr lang="en-BE" dirty="0"/>
              <a:t>27% response rate</a:t>
            </a:r>
          </a:p>
        </p:txBody>
      </p:sp>
      <p:sp>
        <p:nvSpPr>
          <p:cNvPr id="18" name="Right Arrow 17">
            <a:extLst>
              <a:ext uri="{FF2B5EF4-FFF2-40B4-BE49-F238E27FC236}">
                <a16:creationId xmlns:a16="http://schemas.microsoft.com/office/drawing/2014/main" id="{DD6F9EB8-1780-FFA3-E778-561703257630}"/>
              </a:ext>
            </a:extLst>
          </p:cNvPr>
          <p:cNvSpPr/>
          <p:nvPr/>
        </p:nvSpPr>
        <p:spPr>
          <a:xfrm>
            <a:off x="7485458" y="2437471"/>
            <a:ext cx="1024362"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9" name="Group 18">
            <a:extLst>
              <a:ext uri="{FF2B5EF4-FFF2-40B4-BE49-F238E27FC236}">
                <a16:creationId xmlns:a16="http://schemas.microsoft.com/office/drawing/2014/main" id="{AAA8A48C-17FC-809C-17EA-C40CA4D3616D}"/>
              </a:ext>
            </a:extLst>
          </p:cNvPr>
          <p:cNvGrpSpPr/>
          <p:nvPr/>
        </p:nvGrpSpPr>
        <p:grpSpPr>
          <a:xfrm>
            <a:off x="8810246" y="1754129"/>
            <a:ext cx="2473808" cy="2348862"/>
            <a:chOff x="838200" y="3239497"/>
            <a:chExt cx="2473808" cy="2348862"/>
          </a:xfrm>
        </p:grpSpPr>
        <p:pic>
          <p:nvPicPr>
            <p:cNvPr id="20" name="Picture 8" descr="group discussion Icon - Free PNG &amp; SVG 1163892 - Noun Project">
              <a:extLst>
                <a:ext uri="{FF2B5EF4-FFF2-40B4-BE49-F238E27FC236}">
                  <a16:creationId xmlns:a16="http://schemas.microsoft.com/office/drawing/2014/main" id="{F6762A51-64B5-9811-AE69-2C3038E535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3838" y="3239497"/>
              <a:ext cx="1702531" cy="170253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56EC1881-0466-E931-7955-C36F21AF51C3}"/>
                </a:ext>
              </a:extLst>
            </p:cNvPr>
            <p:cNvSpPr txBox="1"/>
            <p:nvPr/>
          </p:nvSpPr>
          <p:spPr>
            <a:xfrm>
              <a:off x="838200" y="4942028"/>
              <a:ext cx="2473808" cy="646331"/>
            </a:xfrm>
            <a:prstGeom prst="rect">
              <a:avLst/>
            </a:prstGeom>
            <a:noFill/>
          </p:spPr>
          <p:txBody>
            <a:bodyPr wrap="square" rtlCol="0">
              <a:spAutoFit/>
            </a:bodyPr>
            <a:lstStyle/>
            <a:p>
              <a:pPr algn="ctr"/>
              <a:r>
                <a:rPr lang="en-BE" dirty="0"/>
                <a:t>7/7 project teams</a:t>
              </a:r>
            </a:p>
            <a:p>
              <a:pPr algn="ctr"/>
              <a:r>
                <a:rPr lang="en-BE" dirty="0"/>
                <a:t>represented</a:t>
              </a:r>
            </a:p>
          </p:txBody>
        </p:sp>
      </p:grpSp>
      <p:sp>
        <p:nvSpPr>
          <p:cNvPr id="22" name="TextBox 21">
            <a:extLst>
              <a:ext uri="{FF2B5EF4-FFF2-40B4-BE49-F238E27FC236}">
                <a16:creationId xmlns:a16="http://schemas.microsoft.com/office/drawing/2014/main" id="{D987AC40-619F-6C69-D99B-6E231E47C200}"/>
              </a:ext>
            </a:extLst>
          </p:cNvPr>
          <p:cNvSpPr txBox="1"/>
          <p:nvPr/>
        </p:nvSpPr>
        <p:spPr>
          <a:xfrm>
            <a:off x="3455606" y="4338065"/>
            <a:ext cx="3662729" cy="1200329"/>
          </a:xfrm>
          <a:prstGeom prst="rect">
            <a:avLst/>
          </a:prstGeom>
          <a:noFill/>
          <a:ln w="28575">
            <a:solidFill>
              <a:srgbClr val="2000FF"/>
            </a:solidFill>
          </a:ln>
        </p:spPr>
        <p:txBody>
          <a:bodyPr wrap="square" rtlCol="0">
            <a:spAutoFit/>
          </a:bodyPr>
          <a:lstStyle/>
          <a:p>
            <a:r>
              <a:rPr lang="en-BE" b="1" dirty="0"/>
              <a:t>Three survey sections</a:t>
            </a:r>
          </a:p>
          <a:p>
            <a:pPr marL="342900" indent="-342900">
              <a:buFont typeface="+mj-lt"/>
              <a:buAutoNum type="arabicPeriod"/>
            </a:pPr>
            <a:r>
              <a:rPr lang="en-BE" dirty="0"/>
              <a:t>Background information</a:t>
            </a:r>
          </a:p>
          <a:p>
            <a:pPr marL="342900" indent="-342900">
              <a:buFont typeface="+mj-lt"/>
              <a:buAutoNum type="arabicPeriod"/>
            </a:pPr>
            <a:r>
              <a:rPr lang="en-BE" dirty="0"/>
              <a:t>What makes teams successful</a:t>
            </a:r>
          </a:p>
          <a:p>
            <a:pPr marL="342900" indent="-342900">
              <a:buFont typeface="+mj-lt"/>
              <a:buAutoNum type="arabicPeriod"/>
            </a:pPr>
            <a:r>
              <a:rPr lang="en-BE" dirty="0"/>
              <a:t>Learning new technologies</a:t>
            </a:r>
          </a:p>
        </p:txBody>
      </p:sp>
    </p:spTree>
    <p:extLst>
      <p:ext uri="{BB962C8B-B14F-4D97-AF65-F5344CB8AC3E}">
        <p14:creationId xmlns:p14="http://schemas.microsoft.com/office/powerpoint/2010/main" val="276059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A07DC71-3966-7251-D4E7-12AC81825CC4}"/>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Analysis</a:t>
            </a:r>
          </a:p>
        </p:txBody>
      </p:sp>
      <p:pic>
        <p:nvPicPr>
          <p:cNvPr id="2" name="Picture 2" descr="Card sorting Icon - Download Card sorting Icon 229075 | Noun Project">
            <a:extLst>
              <a:ext uri="{FF2B5EF4-FFF2-40B4-BE49-F238E27FC236}">
                <a16:creationId xmlns:a16="http://schemas.microsoft.com/office/drawing/2014/main" id="{28D01761-838A-974D-D657-6C5A2A4FA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910513" y="2324023"/>
            <a:ext cx="3701869" cy="37018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025C3BC-8687-0B3F-7F81-C1C54AF1F3F6}"/>
              </a:ext>
            </a:extLst>
          </p:cNvPr>
          <p:cNvSpPr/>
          <p:nvPr/>
        </p:nvSpPr>
        <p:spPr>
          <a:xfrm>
            <a:off x="3109518" y="2498377"/>
            <a:ext cx="3303853" cy="369332"/>
          </a:xfrm>
          <a:prstGeom prst="rect">
            <a:avLst/>
          </a:prstGeom>
        </p:spPr>
        <p:txBody>
          <a:bodyPr wrap="none">
            <a:spAutoFit/>
          </a:bodyPr>
          <a:lstStyle/>
          <a:p>
            <a:r>
              <a:rPr lang="en-BE" dirty="0"/>
              <a:t>card-sorting: from text to themes</a:t>
            </a:r>
          </a:p>
        </p:txBody>
      </p:sp>
      <p:sp>
        <p:nvSpPr>
          <p:cNvPr id="4" name="Rectangle 3">
            <a:extLst>
              <a:ext uri="{FF2B5EF4-FFF2-40B4-BE49-F238E27FC236}">
                <a16:creationId xmlns:a16="http://schemas.microsoft.com/office/drawing/2014/main" id="{B098B6D6-0808-D40B-A8A4-898F60290550}"/>
              </a:ext>
            </a:extLst>
          </p:cNvPr>
          <p:cNvSpPr/>
          <p:nvPr/>
        </p:nvSpPr>
        <p:spPr>
          <a:xfrm>
            <a:off x="5516569" y="3990291"/>
            <a:ext cx="2191626"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open-ended questions</a:t>
            </a:r>
            <a:endParaRPr lang="en-BE" dirty="0"/>
          </a:p>
        </p:txBody>
      </p:sp>
      <p:sp>
        <p:nvSpPr>
          <p:cNvPr id="5" name="Rectangle 4">
            <a:extLst>
              <a:ext uri="{FF2B5EF4-FFF2-40B4-BE49-F238E27FC236}">
                <a16:creationId xmlns:a16="http://schemas.microsoft.com/office/drawing/2014/main" id="{9B695F42-946A-DFE7-CA37-C1543B517CFF}"/>
              </a:ext>
            </a:extLst>
          </p:cNvPr>
          <p:cNvSpPr/>
          <p:nvPr/>
        </p:nvSpPr>
        <p:spPr>
          <a:xfrm>
            <a:off x="2431325" y="1314540"/>
            <a:ext cx="4660241" cy="584775"/>
          </a:xfrm>
          <a:prstGeom prst="rect">
            <a:avLst/>
          </a:prstGeom>
          <a:ln w="28575">
            <a:solidFill>
              <a:srgbClr val="0432FF"/>
            </a:solidFill>
          </a:ln>
        </p:spPr>
        <p:txBody>
          <a:bodyPr wrap="square">
            <a:spAutoFit/>
          </a:bodyPr>
          <a:lstStyle/>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4/15 question were multiple choice closed and</a:t>
            </a: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11/15 questions were open-ended questions.       </a:t>
            </a:r>
          </a:p>
        </p:txBody>
      </p:sp>
    </p:spTree>
    <p:extLst>
      <p:ext uri="{BB962C8B-B14F-4D97-AF65-F5344CB8AC3E}">
        <p14:creationId xmlns:p14="http://schemas.microsoft.com/office/powerpoint/2010/main" val="273630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Background</a:t>
            </a:r>
          </a:p>
        </p:txBody>
      </p:sp>
      <p:sp>
        <p:nvSpPr>
          <p:cNvPr id="6" name="TextBox 5">
            <a:extLst>
              <a:ext uri="{FF2B5EF4-FFF2-40B4-BE49-F238E27FC236}">
                <a16:creationId xmlns:a16="http://schemas.microsoft.com/office/drawing/2014/main" id="{4C95041A-787B-3729-880B-83071E5BBF81}"/>
              </a:ext>
            </a:extLst>
          </p:cNvPr>
          <p:cNvSpPr txBox="1"/>
          <p:nvPr/>
        </p:nvSpPr>
        <p:spPr>
          <a:xfrm>
            <a:off x="2841523" y="1372051"/>
            <a:ext cx="5230761" cy="369332"/>
          </a:xfrm>
          <a:prstGeom prst="rect">
            <a:avLst/>
          </a:prstGeom>
          <a:noFill/>
        </p:spPr>
        <p:txBody>
          <a:bodyPr wrap="square">
            <a:spAutoFit/>
          </a:bodyPr>
          <a:lstStyle/>
          <a:p>
            <a:r>
              <a:rPr lang="en-GB" b="0" i="0" dirty="0">
                <a:solidFill>
                  <a:srgbClr val="1F1F1F"/>
                </a:solidFill>
                <a:effectLst/>
                <a:latin typeface="Google Sans"/>
              </a:rPr>
              <a:t>Qn.1: Kindly select the of your team project name.</a:t>
            </a:r>
            <a:endParaRPr lang="en-BE" dirty="0"/>
          </a:p>
        </p:txBody>
      </p:sp>
      <p:pic>
        <p:nvPicPr>
          <p:cNvPr id="7176" name="Picture 8">
            <a:extLst>
              <a:ext uri="{FF2B5EF4-FFF2-40B4-BE49-F238E27FC236}">
                <a16:creationId xmlns:a16="http://schemas.microsoft.com/office/drawing/2014/main" id="{F4E223F4-3D0A-EB6C-5CAA-DC2F0E9EC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207" y="1858297"/>
            <a:ext cx="6823587" cy="4229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437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42714</TotalTime>
  <Words>2438</Words>
  <Application>Microsoft Macintosh PowerPoint</Application>
  <PresentationFormat>Widescreen</PresentationFormat>
  <Paragraphs>174</Paragraphs>
  <Slides>21</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Calibri Light</vt:lpstr>
      <vt:lpstr>docs-Google Sans</vt:lpstr>
      <vt:lpstr>docs-Roboto</vt:lpstr>
      <vt:lpstr>Google Sans</vt:lpstr>
      <vt:lpstr>OpenSans</vt:lpstr>
      <vt:lpstr>stix</vt:lpstr>
      <vt:lpstr>Times New Roman</vt:lpstr>
      <vt:lpstr>Office Theme</vt:lpstr>
      <vt:lpstr>CS 472 Survey Responses from Students</vt:lpstr>
      <vt:lpstr>Announcements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Businge</dc:creator>
  <cp:lastModifiedBy>John Businge</cp:lastModifiedBy>
  <cp:revision>29</cp:revision>
  <dcterms:created xsi:type="dcterms:W3CDTF">2023-07-26T00:05:59Z</dcterms:created>
  <dcterms:modified xsi:type="dcterms:W3CDTF">2023-09-27T19:53:07Z</dcterms:modified>
</cp:coreProperties>
</file>