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89" r:id="rId3"/>
    <p:sldId id="266" r:id="rId4"/>
    <p:sldId id="267" r:id="rId5"/>
    <p:sldId id="268" r:id="rId6"/>
    <p:sldId id="281" r:id="rId7"/>
    <p:sldId id="282" r:id="rId8"/>
    <p:sldId id="283" r:id="rId9"/>
    <p:sldId id="285" r:id="rId10"/>
    <p:sldId id="269" r:id="rId11"/>
    <p:sldId id="257" r:id="rId12"/>
    <p:sldId id="287" r:id="rId13"/>
    <p:sldId id="286" r:id="rId14"/>
    <p:sldId id="258" r:id="rId15"/>
    <p:sldId id="260" r:id="rId16"/>
    <p:sldId id="261" r:id="rId17"/>
    <p:sldId id="262" r:id="rId18"/>
    <p:sldId id="264" r:id="rId19"/>
    <p:sldId id="263" r:id="rId20"/>
    <p:sldId id="270" r:id="rId21"/>
    <p:sldId id="271" r:id="rId22"/>
    <p:sldId id="272" r:id="rId23"/>
    <p:sldId id="273" r:id="rId24"/>
    <p:sldId id="274" r:id="rId25"/>
    <p:sldId id="276" r:id="rId26"/>
    <p:sldId id="275"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86628"/>
  </p:normalViewPr>
  <p:slideViewPr>
    <p:cSldViewPr snapToGrid="0">
      <p:cViewPr varScale="1">
        <p:scale>
          <a:sx n="102" d="100"/>
          <a:sy n="102" d="100"/>
        </p:scale>
        <p:origin x="19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18/09/2024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14</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5</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6</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9</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a:t>
            </a:r>
          </a:p>
          <a:p>
            <a:pPr marL="228600" indent="-228600" algn="l">
              <a:buFont typeface="+mj-lt"/>
              <a:buAutoNum type="arabicPeriod"/>
            </a:pPr>
            <a:r>
              <a:rPr lang="en-GB" b="0" i="0" dirty="0">
                <a:solidFill>
                  <a:srgbClr val="333333"/>
                </a:solidFill>
                <a:effectLst/>
                <a:latin typeface="OpenSans"/>
              </a:rPr>
              <a:t>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chrisj117/CS-472-GROUP-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grpSp>
        <p:nvGrpSpPr>
          <p:cNvPr id="24" name="Group 23">
            <a:extLst>
              <a:ext uri="{FF2B5EF4-FFF2-40B4-BE49-F238E27FC236}">
                <a16:creationId xmlns:a16="http://schemas.microsoft.com/office/drawing/2014/main" id="{85FE9F34-5F46-EC5A-02CA-7A1FB5CF796A}"/>
              </a:ext>
            </a:extLst>
          </p:cNvPr>
          <p:cNvGrpSpPr/>
          <p:nvPr/>
        </p:nvGrpSpPr>
        <p:grpSpPr>
          <a:xfrm>
            <a:off x="939054" y="3936893"/>
            <a:ext cx="3506402" cy="2819554"/>
            <a:chOff x="939054" y="3936893"/>
            <a:chExt cx="3506402" cy="2819554"/>
          </a:xfrm>
        </p:grpSpPr>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grpSp>
          <p:nvGrpSpPr>
            <p:cNvPr id="2" name="Group 1">
              <a:extLst>
                <a:ext uri="{FF2B5EF4-FFF2-40B4-BE49-F238E27FC236}">
                  <a16:creationId xmlns:a16="http://schemas.microsoft.com/office/drawing/2014/main" id="{8CEDAAA0-BFF4-8CF5-3660-172AA45FB210}"/>
                </a:ext>
              </a:extLst>
            </p:cNvPr>
            <p:cNvGrpSpPr/>
            <p:nvPr/>
          </p:nvGrpSpPr>
          <p:grpSpPr>
            <a:xfrm>
              <a:off x="998397" y="4557693"/>
              <a:ext cx="3206765" cy="381926"/>
              <a:chOff x="998397" y="4557693"/>
              <a:chExt cx="3206765" cy="381926"/>
            </a:xfrm>
          </p:grpSpPr>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grpSp>
      </p:gr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1477328"/>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a:t>
            </a:r>
            <a:r>
              <a:rPr lang="en-BE" dirty="0"/>
              <a:t>ompile code</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E29-9907-84A1-3653-5BD5D70AF27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52FB4-57C1-472D-F3BC-6C429508AF74}"/>
              </a:ext>
            </a:extLst>
          </p:cNvPr>
          <p:cNvSpPr>
            <a:spLocks noGrp="1"/>
          </p:cNvSpPr>
          <p:nvPr>
            <p:ph idx="1"/>
          </p:nvPr>
        </p:nvSpPr>
        <p:spPr/>
        <p:txBody>
          <a:bodyPr/>
          <a:lstStyle/>
          <a:p>
            <a:r>
              <a:rPr lang="en-US" dirty="0"/>
              <a:t>The two lab marks will be posted by the end of the weekend</a:t>
            </a:r>
          </a:p>
          <a:p>
            <a:r>
              <a:rPr lang="en-US" dirty="0"/>
              <a:t>Precondition report feedback this weekend</a:t>
            </a:r>
          </a:p>
          <a:p>
            <a:pPr lvl="1"/>
            <a:r>
              <a:rPr lang="en-US" dirty="0"/>
              <a:t>A quick glance at the ideas, they seem solid.</a:t>
            </a:r>
          </a:p>
          <a:p>
            <a:r>
              <a:rPr lang="en-US" dirty="0"/>
              <a:t>Kane Toomer from the Advising center will visit 09/25/2024 </a:t>
            </a:r>
          </a:p>
        </p:txBody>
      </p:sp>
    </p:spTree>
    <p:extLst>
      <p:ext uri="{BB962C8B-B14F-4D97-AF65-F5344CB8AC3E}">
        <p14:creationId xmlns:p14="http://schemas.microsoft.com/office/powerpoint/2010/main" val="336231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072623" y="1896849"/>
            <a:ext cx="9298480" cy="4191139"/>
          </a:xfrm>
          <a:prstGeom prst="rect">
            <a:avLst/>
          </a:prstGeom>
        </p:spPr>
      </p:pic>
      <p:sp>
        <p:nvSpPr>
          <p:cNvPr id="4" name="TextBox 3">
            <a:extLst>
              <a:ext uri="{FF2B5EF4-FFF2-40B4-BE49-F238E27FC236}">
                <a16:creationId xmlns:a16="http://schemas.microsoft.com/office/drawing/2014/main" id="{C664A187-70ED-A59D-6613-1E05233A888E}"/>
              </a:ext>
            </a:extLst>
          </p:cNvPr>
          <p:cNvSpPr txBox="1"/>
          <p:nvPr/>
        </p:nvSpPr>
        <p:spPr>
          <a:xfrm>
            <a:off x="1072623" y="1029883"/>
            <a:ext cx="9198213" cy="830997"/>
          </a:xfrm>
          <a:prstGeom prst="rect">
            <a:avLst/>
          </a:prstGeom>
          <a:noFill/>
        </p:spPr>
        <p:txBody>
          <a:bodyPr wrap="square">
            <a:spAutoFit/>
          </a:bodyPr>
          <a:lstStyle/>
          <a:p>
            <a:pPr algn="l"/>
            <a:r>
              <a:rPr lang="en-GB" sz="2400" b="0" i="0" dirty="0">
                <a:solidFill>
                  <a:srgbClr val="333333"/>
                </a:solidFill>
                <a:effectLst/>
                <a:latin typeface="OpenSans"/>
              </a:rPr>
              <a:t>A runner is a server that performs a job on a specific platform or operating system. </a:t>
            </a:r>
          </a:p>
        </p:txBody>
      </p:sp>
    </p:spTree>
    <p:extLst>
      <p:ext uri="{BB962C8B-B14F-4D97-AF65-F5344CB8AC3E}">
        <p14:creationId xmlns:p14="http://schemas.microsoft.com/office/powerpoint/2010/main" val="203269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23987"/>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742950" lvl="1" indent="-285750">
              <a:buFont typeface="Arial" panose="020B0604020202020204" pitchFamily="34" charset="0"/>
              <a:buChar char="•"/>
            </a:pPr>
            <a:r>
              <a:rPr lang="en-BE" sz="24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pPr marL="285750" indent="-285750">
              <a:buFont typeface="Arial" panose="020B0604020202020204" pitchFamily="34" charset="0"/>
              <a:buChar char="•"/>
            </a:pPr>
            <a:r>
              <a:rPr lang="en-BE" sz="2800" dirty="0"/>
              <a:t>Read the actions documentation to explore all options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5539978"/>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rgbClr val="333333"/>
                </a:solidFill>
                <a:latin typeface="OpenSans"/>
              </a:rPr>
              <a:t>Steps are the heart of GitHub Actions. This is where all the work happens. </a:t>
            </a:r>
            <a:endParaRPr lang="en-BE" sz="2800" dirty="0"/>
          </a:p>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pPr marL="457200" lvl="1" indent="0">
              <a:buNone/>
            </a:pPr>
            <a:r>
              <a:rPr lang="en-BE" dirty="0"/>
              <a:t>One previous projects: </a:t>
            </a:r>
            <a:r>
              <a:rPr lang="en-GB" b="1" i="0" dirty="0">
                <a:solidFill>
                  <a:srgbClr val="1F2328"/>
                </a:solidFill>
                <a:effectLst/>
                <a:latin typeface="-apple-system"/>
                <a:hlinkClick r:id="rId2"/>
              </a:rPr>
              <a:t>Course Evaluation App</a:t>
            </a:r>
            <a:endParaRPr lang="en-BE" dirty="0"/>
          </a:p>
          <a:p>
            <a:pPr lvl="1"/>
            <a:endParaRPr lang="en-BE" dirty="0"/>
          </a:p>
        </p:txBody>
      </p:sp>
      <p:pic>
        <p:nvPicPr>
          <p:cNvPr id="5" name="Picture 4" descr="A text on a page&#10;&#10;Description automatically generated">
            <a:extLst>
              <a:ext uri="{FF2B5EF4-FFF2-40B4-BE49-F238E27FC236}">
                <a16:creationId xmlns:a16="http://schemas.microsoft.com/office/drawing/2014/main" id="{915650EA-9127-1C77-7A09-B0D34EA9EFC4}"/>
              </a:ext>
            </a:extLst>
          </p:cNvPr>
          <p:cNvPicPr>
            <a:picLocks noChangeAspect="1"/>
          </p:cNvPicPr>
          <p:nvPr/>
        </p:nvPicPr>
        <p:blipFill>
          <a:blip r:embed="rId3"/>
          <a:stretch>
            <a:fillRect/>
          </a:stretch>
        </p:blipFill>
        <p:spPr>
          <a:xfrm>
            <a:off x="1658828" y="2428059"/>
            <a:ext cx="8047647" cy="3748904"/>
          </a:xfrm>
          <a:prstGeom prst="rect">
            <a:avLst/>
          </a:prstGeom>
        </p:spPr>
      </p:pic>
    </p:spTree>
    <p:extLst>
      <p:ext uri="{BB962C8B-B14F-4D97-AF65-F5344CB8AC3E}">
        <p14:creationId xmlns:p14="http://schemas.microsoft.com/office/powerpoint/2010/main" val="23205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Continuous Intergration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Continuous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702560" y="1447063"/>
            <a:ext cx="2304288" cy="523220"/>
          </a:xfrm>
          <a:prstGeom prst="rect">
            <a:avLst/>
          </a:prstGeom>
          <a:noFill/>
        </p:spPr>
        <p:txBody>
          <a:bodyPr wrap="square" rtlCol="0">
            <a:spAutoFit/>
          </a:bodyPr>
          <a:lstStyle/>
          <a:p>
            <a:r>
              <a:rPr lang="en-BE" sz="2800" dirty="0"/>
              <a:t>Project focus</a:t>
            </a:r>
          </a:p>
        </p:txBody>
      </p:sp>
      <p:sp>
        <p:nvSpPr>
          <p:cNvPr id="22" name="TextBox 21">
            <a:extLst>
              <a:ext uri="{FF2B5EF4-FFF2-40B4-BE49-F238E27FC236}">
                <a16:creationId xmlns:a16="http://schemas.microsoft.com/office/drawing/2014/main" id="{576983AA-3C08-801A-9482-506302E1E371}"/>
              </a:ext>
            </a:extLst>
          </p:cNvPr>
          <p:cNvSpPr txBox="1"/>
          <p:nvPr/>
        </p:nvSpPr>
        <p:spPr>
          <a:xfrm>
            <a:off x="6362299" y="4689905"/>
            <a:ext cx="4991501" cy="2092881"/>
          </a:xfrm>
          <a:prstGeom prst="rect">
            <a:avLst/>
          </a:prstGeom>
          <a:noFill/>
          <a:ln w="28575">
            <a:solidFill>
              <a:srgbClr val="0000EA"/>
            </a:solidFill>
          </a:ln>
        </p:spPr>
        <p:txBody>
          <a:bodyPr wrap="square" rtlCol="0">
            <a:spAutoFit/>
          </a:bodyPr>
          <a:lstStyle/>
          <a:p>
            <a:r>
              <a:rPr lang="en-US" dirty="0"/>
              <a:t>Staging environment for automated deployment</a:t>
            </a:r>
          </a:p>
          <a:p>
            <a:pPr marL="285750" indent="-285750">
              <a:buFont typeface="Arial" panose="020B0604020202020204" pitchFamily="34" charset="0"/>
              <a:buChar char="•"/>
            </a:pPr>
            <a:r>
              <a:rPr lang="en-US" sz="1600" b="1" dirty="0"/>
              <a:t>Release</a:t>
            </a:r>
            <a:r>
              <a:rPr lang="en-US" sz="1600" dirty="0"/>
              <a:t> – changes are prepared (e.g., triggering automated tests)</a:t>
            </a:r>
          </a:p>
          <a:p>
            <a:pPr marL="285750" indent="-285750">
              <a:buFont typeface="Arial" panose="020B0604020202020204" pitchFamily="34" charset="0"/>
              <a:buChar char="•"/>
            </a:pPr>
            <a:r>
              <a:rPr lang="en-US" sz="1600" b="1" dirty="0"/>
              <a:t>Deploy</a:t>
            </a:r>
            <a:r>
              <a:rPr lang="en-US" sz="1600" dirty="0"/>
              <a:t> – packaged application is deployed in the staging environment </a:t>
            </a:r>
          </a:p>
          <a:p>
            <a:pPr marL="285750" indent="-285750">
              <a:buFont typeface="Arial" panose="020B0604020202020204" pitchFamily="34" charset="0"/>
              <a:buChar char="•"/>
            </a:pPr>
            <a:r>
              <a:rPr lang="en-US" sz="1600" b="1" dirty="0"/>
              <a:t>Operate</a:t>
            </a:r>
            <a:r>
              <a:rPr lang="en-US" sz="1600" dirty="0"/>
              <a:t> -  </a:t>
            </a:r>
            <a:r>
              <a:rPr lang="en-GB" sz="1600" b="0" i="0" dirty="0">
                <a:effectLst/>
              </a:rPr>
              <a:t>the application is actively monitored and maintained in the production environment (</a:t>
            </a:r>
            <a:r>
              <a:rPr lang="en-GB" sz="1600" b="1" i="0" dirty="0">
                <a:effectLst/>
              </a:rPr>
              <a:t>manual step</a:t>
            </a:r>
            <a:r>
              <a:rPr lang="en-GB" sz="1600" b="0" i="0" dirty="0">
                <a:effectLst/>
              </a:rPr>
              <a:t>)</a:t>
            </a:r>
            <a:endParaRPr lang="en-US" sz="1600" dirty="0"/>
          </a:p>
        </p:txBody>
      </p:sp>
      <p:sp>
        <p:nvSpPr>
          <p:cNvPr id="23" name="TextBox 22">
            <a:extLst>
              <a:ext uri="{FF2B5EF4-FFF2-40B4-BE49-F238E27FC236}">
                <a16:creationId xmlns:a16="http://schemas.microsoft.com/office/drawing/2014/main" id="{AFC82141-0A76-EAB9-520A-42D31380B67B}"/>
              </a:ext>
            </a:extLst>
          </p:cNvPr>
          <p:cNvSpPr txBox="1"/>
          <p:nvPr/>
        </p:nvSpPr>
        <p:spPr>
          <a:xfrm>
            <a:off x="1222729" y="4689905"/>
            <a:ext cx="4991501" cy="1908215"/>
          </a:xfrm>
          <a:prstGeom prst="rect">
            <a:avLst/>
          </a:prstGeom>
          <a:noFill/>
          <a:ln w="28575">
            <a:solidFill>
              <a:srgbClr val="0000EA"/>
            </a:solidFill>
          </a:ln>
        </p:spPr>
        <p:txBody>
          <a:bodyPr wrap="square" rtlCol="0">
            <a:spAutoFit/>
          </a:bodyPr>
          <a:lstStyle/>
          <a:p>
            <a:r>
              <a:rPr lang="en-US" dirty="0"/>
              <a:t>Encompasses the entire software development lifecycle from </a:t>
            </a:r>
            <a:r>
              <a:rPr lang="en-US" b="1" dirty="0"/>
              <a:t>planning</a:t>
            </a:r>
            <a:r>
              <a:rPr lang="en-US" dirty="0"/>
              <a:t> and </a:t>
            </a:r>
            <a:r>
              <a:rPr lang="en-US" b="1" dirty="0"/>
              <a:t>coding</a:t>
            </a:r>
            <a:r>
              <a:rPr lang="en-US" dirty="0"/>
              <a:t> to </a:t>
            </a:r>
            <a:r>
              <a:rPr lang="en-US" b="1" dirty="0"/>
              <a:t>building</a:t>
            </a:r>
            <a:r>
              <a:rPr lang="en-US" dirty="0"/>
              <a:t> and </a:t>
            </a:r>
            <a:r>
              <a:rPr lang="en-US" b="1" dirty="0"/>
              <a:t>testing</a:t>
            </a:r>
          </a:p>
          <a:p>
            <a:pPr marL="285750" indent="-285750">
              <a:buFont typeface="Arial" panose="020B0604020202020204" pitchFamily="34" charset="0"/>
              <a:buChar char="•"/>
            </a:pPr>
            <a:r>
              <a:rPr lang="en-US" sz="1600" dirty="0"/>
              <a:t>Emphasis on the frequent integration of code changes</a:t>
            </a:r>
          </a:p>
          <a:p>
            <a:pPr marL="285750" indent="-285750">
              <a:buFont typeface="Arial" panose="020B0604020202020204" pitchFamily="34" charset="0"/>
              <a:buChar char="•"/>
            </a:pPr>
            <a:r>
              <a:rPr lang="en-GB" sz="1600" b="0" i="0" dirty="0">
                <a:effectLst/>
              </a:rPr>
              <a:t>automated building of the application</a:t>
            </a:r>
            <a:endParaRPr lang="en-US" sz="1600" b="0" i="0" dirty="0">
              <a:effectLst/>
            </a:endParaRPr>
          </a:p>
          <a:p>
            <a:pPr marL="285750" indent="-285750">
              <a:buFont typeface="Arial" panose="020B0604020202020204" pitchFamily="34" charset="0"/>
              <a:buChar char="•"/>
            </a:pPr>
            <a:r>
              <a:rPr lang="en-GB" sz="1600" b="0" i="0" dirty="0">
                <a:effectLst/>
              </a:rPr>
              <a:t>running of automated tests to ensure the quality and correctness</a:t>
            </a:r>
            <a:endParaRPr lang="en-US" sz="1600" dirty="0"/>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Continuous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2204719" y="1690688"/>
            <a:ext cx="6624321" cy="3213453"/>
          </a:xfrm>
          <a:prstGeom prst="rect">
            <a:avLst/>
          </a:prstGeom>
        </p:spPr>
      </p:pic>
      <p:sp>
        <p:nvSpPr>
          <p:cNvPr id="3" name="TextBox 2">
            <a:extLst>
              <a:ext uri="{FF2B5EF4-FFF2-40B4-BE49-F238E27FC236}">
                <a16:creationId xmlns:a16="http://schemas.microsoft.com/office/drawing/2014/main" id="{B3264D96-2B39-CACE-7FB7-49D74A881932}"/>
              </a:ext>
            </a:extLst>
          </p:cNvPr>
          <p:cNvSpPr txBox="1"/>
          <p:nvPr/>
        </p:nvSpPr>
        <p:spPr>
          <a:xfrm>
            <a:off x="7464295" y="4977235"/>
            <a:ext cx="2284617" cy="738664"/>
          </a:xfrm>
          <a:prstGeom prst="rect">
            <a:avLst/>
          </a:prstGeom>
          <a:noFill/>
          <a:ln w="28575">
            <a:solidFill>
              <a:srgbClr val="0000EA"/>
            </a:solidFill>
          </a:ln>
        </p:spPr>
        <p:txBody>
          <a:bodyPr wrap="square" rtlCol="0">
            <a:spAutoFit/>
          </a:bodyPr>
          <a:lstStyle/>
          <a:p>
            <a:r>
              <a:rPr lang="en-US" sz="1400" dirty="0"/>
              <a:t>Pushing changes to production automatically after passing CI</a:t>
            </a:r>
          </a:p>
        </p:txBody>
      </p:sp>
      <p:sp>
        <p:nvSpPr>
          <p:cNvPr id="4" name="TextBox 3">
            <a:extLst>
              <a:ext uri="{FF2B5EF4-FFF2-40B4-BE49-F238E27FC236}">
                <a16:creationId xmlns:a16="http://schemas.microsoft.com/office/drawing/2014/main" id="{D53C71B4-59C3-E37A-82E8-3459432F4834}"/>
              </a:ext>
            </a:extLst>
          </p:cNvPr>
          <p:cNvSpPr txBox="1"/>
          <p:nvPr/>
        </p:nvSpPr>
        <p:spPr>
          <a:xfrm>
            <a:off x="4856480" y="4945595"/>
            <a:ext cx="2296160" cy="738664"/>
          </a:xfrm>
          <a:prstGeom prst="rect">
            <a:avLst/>
          </a:prstGeom>
          <a:noFill/>
          <a:ln w="28575">
            <a:solidFill>
              <a:srgbClr val="0000EA"/>
            </a:solidFill>
          </a:ln>
        </p:spPr>
        <p:txBody>
          <a:bodyPr wrap="square" rtlCol="0">
            <a:spAutoFit/>
          </a:bodyPr>
          <a:lstStyle/>
          <a:p>
            <a:r>
              <a:rPr lang="en-US" sz="1400" dirty="0"/>
              <a:t>Manual approval of the changes after CI before deployment</a:t>
            </a:r>
          </a:p>
        </p:txBody>
      </p:sp>
      <p:grpSp>
        <p:nvGrpSpPr>
          <p:cNvPr id="10" name="Group 9">
            <a:extLst>
              <a:ext uri="{FF2B5EF4-FFF2-40B4-BE49-F238E27FC236}">
                <a16:creationId xmlns:a16="http://schemas.microsoft.com/office/drawing/2014/main" id="{3C97FD5C-B861-A048-7E6D-743A759707F3}"/>
              </a:ext>
            </a:extLst>
          </p:cNvPr>
          <p:cNvGrpSpPr/>
          <p:nvPr/>
        </p:nvGrpSpPr>
        <p:grpSpPr>
          <a:xfrm>
            <a:off x="1937315" y="5192899"/>
            <a:ext cx="7371174" cy="1788789"/>
            <a:chOff x="2119349" y="5145373"/>
            <a:chExt cx="7371174" cy="1788789"/>
          </a:xfrm>
        </p:grpSpPr>
        <p:sp>
          <p:nvSpPr>
            <p:cNvPr id="8" name="TextBox 7">
              <a:extLst>
                <a:ext uri="{FF2B5EF4-FFF2-40B4-BE49-F238E27FC236}">
                  <a16:creationId xmlns:a16="http://schemas.microsoft.com/office/drawing/2014/main" id="{59E6E7C3-2688-6064-BCC6-6BB357988D70}"/>
                </a:ext>
              </a:extLst>
            </p:cNvPr>
            <p:cNvSpPr txBox="1"/>
            <p:nvPr/>
          </p:nvSpPr>
          <p:spPr>
            <a:xfrm>
              <a:off x="2119349" y="6306508"/>
              <a:ext cx="2367281" cy="369332"/>
            </a:xfrm>
            <a:prstGeom prst="rect">
              <a:avLst/>
            </a:prstGeom>
            <a:noFill/>
            <a:ln w="28575">
              <a:solidFill>
                <a:srgbClr val="0000EA"/>
              </a:solidFill>
            </a:ln>
          </p:spPr>
          <p:txBody>
            <a:bodyPr wrap="square" rtlCol="0">
              <a:spAutoFit/>
            </a:bodyPr>
            <a:lstStyle/>
            <a:p>
              <a:r>
                <a:rPr lang="en-US" dirty="0"/>
                <a:t>Continuous Integration</a:t>
              </a:r>
            </a:p>
          </p:txBody>
        </p:sp>
        <p:sp>
          <p:nvSpPr>
            <p:cNvPr id="9" name="TextBox 8">
              <a:extLst>
                <a:ext uri="{FF2B5EF4-FFF2-40B4-BE49-F238E27FC236}">
                  <a16:creationId xmlns:a16="http://schemas.microsoft.com/office/drawing/2014/main" id="{BA731D68-C753-EFD4-15EF-BEF917BC34FB}"/>
                </a:ext>
              </a:extLst>
            </p:cNvPr>
            <p:cNvSpPr txBox="1"/>
            <p:nvPr/>
          </p:nvSpPr>
          <p:spPr>
            <a:xfrm>
              <a:off x="7001326" y="6382684"/>
              <a:ext cx="2489197" cy="369332"/>
            </a:xfrm>
            <a:prstGeom prst="rect">
              <a:avLst/>
            </a:prstGeom>
            <a:noFill/>
            <a:ln w="28575">
              <a:solidFill>
                <a:srgbClr val="0000EA"/>
              </a:solidFill>
            </a:ln>
          </p:spPr>
          <p:txBody>
            <a:bodyPr wrap="square" rtlCol="0">
              <a:spAutoFit/>
            </a:bodyPr>
            <a:lstStyle/>
            <a:p>
              <a:r>
                <a:rPr lang="en-US" dirty="0"/>
                <a:t>Continuous Deployment</a:t>
              </a:r>
            </a:p>
          </p:txBody>
        </p:sp>
        <p:pic>
          <p:nvPicPr>
            <p:cNvPr id="1026" name="Picture 2" descr="Jump Arrow Icons - Free SVG &amp; PNG Jump Arrow Images - Noun ...">
              <a:extLst>
                <a:ext uri="{FF2B5EF4-FFF2-40B4-BE49-F238E27FC236}">
                  <a16:creationId xmlns:a16="http://schemas.microsoft.com/office/drawing/2014/main" id="{056B54F4-303D-953E-16B1-9B287FFE2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86327">
              <a:off x="3994372" y="5145373"/>
              <a:ext cx="3379183" cy="1788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17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12036</TotalTime>
  <Words>3624</Words>
  <Application>Microsoft Macintosh PowerPoint</Application>
  <PresentationFormat>Widescreen</PresentationFormat>
  <Paragraphs>374</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OpenSans</vt:lpstr>
      <vt:lpstr>Source Sans Pro</vt:lpstr>
      <vt:lpstr>Office Theme</vt:lpstr>
      <vt:lpstr>CI/CD</vt:lpstr>
      <vt:lpstr>Announcements</vt:lpstr>
      <vt:lpstr>What is CI/CD</vt:lpstr>
      <vt:lpstr>CI/CD pipeline</vt:lpstr>
      <vt:lpstr>Continuous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38</cp:revision>
  <dcterms:created xsi:type="dcterms:W3CDTF">2023-08-21T16:22:06Z</dcterms:created>
  <dcterms:modified xsi:type="dcterms:W3CDTF">2024-09-18T19:38:28Z</dcterms:modified>
</cp:coreProperties>
</file>