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69" r:id="rId16"/>
    <p:sldId id="270" r:id="rId17"/>
    <p:sldId id="271" r:id="rId18"/>
    <p:sldId id="272" r:id="rId19"/>
    <p:sldId id="257" r:id="rId20"/>
    <p:sldId id="273" r:id="rId21"/>
    <p:sldId id="258" r:id="rId22"/>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721"/>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26/09/2023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16</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bq32N9LfLpy4ogQ7UOonJxeK8di6-GyuSPCGBUecLoE/ed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forms/d/e/1FAIpQLSfk0ryEJRhLCjgKXX7k6VhC_ThHWXKc5rZjCzYKAcECuS6G-g/viewfor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67" y="1804117"/>
            <a:ext cx="7599098" cy="344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274077705"/>
              </p:ext>
            </p:extLst>
          </p:nvPr>
        </p:nvGraphicFramePr>
        <p:xfrm>
          <a:off x="1632154" y="1864767"/>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1818968" y="1422908"/>
            <a:ext cx="6194322" cy="369332"/>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1800" dirty="0"/>
              <a:t>Qn3. How often were you involved in leadership roles?</a:t>
            </a:r>
          </a:p>
        </p:txBody>
      </p:sp>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407749" y="979985"/>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454334" y="826501"/>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7954296" y="3646201"/>
            <a:ext cx="3446207" cy="2121341"/>
            <a:chOff x="412197" y="979987"/>
            <a:chExt cx="3446207" cy="2121341"/>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412197" y="979987"/>
              <a:ext cx="3446207" cy="1761541"/>
              <a:chOff x="11052995" y="9111518"/>
              <a:chExt cx="3446207"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52995" y="9111518"/>
                <a:ext cx="3446207"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160281" y="9158529"/>
                <a:ext cx="3255869"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19483" y="2381728"/>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4276534" y="797446"/>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7305370" cy="461665"/>
          </a:xfrm>
          <a:prstGeom prst="rect">
            <a:avLst/>
          </a:prstGeom>
          <a:noFill/>
          <a:ln w="28575">
            <a:solidFill>
              <a:srgbClr val="2000FF"/>
            </a:solidFill>
          </a:ln>
        </p:spPr>
        <p:txBody>
          <a:bodyPr wrap="square">
            <a:spAutoFit/>
          </a:bodyPr>
          <a:lstStyle/>
          <a:p>
            <a:r>
              <a:rPr lang="en-GB" sz="1200" b="0" i="0" dirty="0">
                <a:solidFill>
                  <a:srgbClr val="1F1F1F"/>
                </a:solidFill>
                <a:effectLst/>
              </a:rPr>
              <a:t>Qn.1: Kindly select the of your team project name.</a:t>
            </a:r>
            <a:endParaRPr lang="en-GB" sz="1200" b="0" i="0" dirty="0">
              <a:solidFill>
                <a:srgbClr val="1F1F1F"/>
              </a:solidFill>
              <a:effectLst/>
              <a:latin typeface="Google Sans"/>
            </a:endParaRPr>
          </a:p>
          <a:p>
            <a:r>
              <a:rPr lang="en-GB" sz="1200" b="0" i="0" dirty="0">
                <a:solidFill>
                  <a:srgbClr val="1F1F1F"/>
                </a:solidFill>
                <a:effectLst/>
                <a:latin typeface="Google Sans"/>
              </a:rPr>
              <a:t>Qn.5: Briefly describe the strategies your group employed to manage the contributions to the project. </a:t>
            </a:r>
            <a:endParaRPr lang="en-BE"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604387" y="1343110"/>
            <a:ext cx="2743199" cy="2589793"/>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407749" y="940659"/>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324697" y="3674119"/>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42534" y="816152"/>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7964130" y="4019767"/>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97681"/>
            <a:ext cx="7315201" cy="523220"/>
          </a:xfrm>
          <a:prstGeom prst="rect">
            <a:avLst/>
          </a:prstGeom>
          <a:noFill/>
        </p:spPr>
        <p:txBody>
          <a:bodyPr wrap="square">
            <a:spAutoFit/>
          </a:bodyPr>
          <a:lstStyle/>
          <a:p>
            <a:r>
              <a:rPr lang="en-BE" sz="1400" dirty="0"/>
              <a:t>Qn.6: Please rank the following challenges that could have impeded effective teamwork.</a:t>
            </a:r>
          </a:p>
          <a:p>
            <a:r>
              <a:rPr lang="en-GB" sz="1400" b="0" i="0" dirty="0">
                <a:solidFill>
                  <a:srgbClr val="1F1F1F"/>
                </a:solidFill>
                <a:effectLst/>
                <a:latin typeface="Google Sans"/>
              </a:rPr>
              <a:t>Qn.7: If your ranking for "Others" in Qn.7 above was 4 or 5, kindly provide us what it represents.</a:t>
            </a:r>
            <a:r>
              <a:rPr lang="en-BE" sz="1400"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1492044" y="1626054"/>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4493052" y="4110333"/>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grpSp>
        <p:nvGrpSpPr>
          <p:cNvPr id="49" name="Group 48">
            <a:extLst>
              <a:ext uri="{FF2B5EF4-FFF2-40B4-BE49-F238E27FC236}">
                <a16:creationId xmlns:a16="http://schemas.microsoft.com/office/drawing/2014/main" id="{F0711669-70E5-A516-6186-21C6FBDC5608}"/>
              </a:ext>
            </a:extLst>
          </p:cNvPr>
          <p:cNvGrpSpPr/>
          <p:nvPr/>
        </p:nvGrpSpPr>
        <p:grpSpPr>
          <a:xfrm>
            <a:off x="8249264" y="4110333"/>
            <a:ext cx="3450655" cy="2009095"/>
            <a:chOff x="407749" y="940658"/>
            <a:chExt cx="3450655" cy="2009095"/>
          </a:xfrm>
        </p:grpSpPr>
        <p:grpSp>
          <p:nvGrpSpPr>
            <p:cNvPr id="50" name="Group 49">
              <a:extLst>
                <a:ext uri="{FF2B5EF4-FFF2-40B4-BE49-F238E27FC236}">
                  <a16:creationId xmlns:a16="http://schemas.microsoft.com/office/drawing/2014/main" id="{321D8B3F-79E6-D04E-3F33-60D6A392D200}"/>
                </a:ext>
              </a:extLst>
            </p:cNvPr>
            <p:cNvGrpSpPr/>
            <p:nvPr/>
          </p:nvGrpSpPr>
          <p:grpSpPr>
            <a:xfrm>
              <a:off x="407749" y="940658"/>
              <a:ext cx="3450655" cy="1523625"/>
              <a:chOff x="11048547" y="9054858"/>
              <a:chExt cx="3450655" cy="2195144"/>
            </a:xfrm>
          </p:grpSpPr>
          <p:pic>
            <p:nvPicPr>
              <p:cNvPr id="52" name="Picture 6" descr="Callout png images | PNGWing">
                <a:extLst>
                  <a:ext uri="{FF2B5EF4-FFF2-40B4-BE49-F238E27FC236}">
                    <a16:creationId xmlns:a16="http://schemas.microsoft.com/office/drawing/2014/main" id="{582CBD9A-454F-61ED-5067-5A0D5712FA9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2439EFA1-D88D-288C-90E3-DE63DAF3DEDF}"/>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51" name="Picture 50" descr="A black and white pictogram of a person carrying a backpack&#10;&#10;Description automatically generated">
              <a:extLst>
                <a:ext uri="{FF2B5EF4-FFF2-40B4-BE49-F238E27FC236}">
                  <a16:creationId xmlns:a16="http://schemas.microsoft.com/office/drawing/2014/main" id="{0D698D32-CD4D-52CC-B1A3-EF201705C7BC}"/>
                </a:ext>
              </a:extLst>
            </p:cNvPr>
            <p:cNvPicPr>
              <a:picLocks noChangeAspect="1"/>
            </p:cNvPicPr>
            <p:nvPr/>
          </p:nvPicPr>
          <p:blipFill>
            <a:blip r:embed="rId6"/>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1077931"/>
            <a:ext cx="8170608" cy="461665"/>
          </a:xfrm>
          <a:prstGeom prst="rect">
            <a:avLst/>
          </a:prstGeom>
          <a:noFill/>
        </p:spPr>
        <p:txBody>
          <a:bodyPr wrap="square">
            <a:spAutoFit/>
          </a:bodyPr>
          <a:lstStyle/>
          <a:p>
            <a:r>
              <a:rPr lang="en-GB" sz="1200"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sz="1200"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60441" y="2035101"/>
            <a:ext cx="3450655" cy="2128541"/>
            <a:chOff x="407749" y="940658"/>
            <a:chExt cx="3450655" cy="2128541"/>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8"/>
              <a:ext cx="3450655" cy="1768741"/>
              <a:chOff x="11048547" y="9054858"/>
              <a:chExt cx="3450655" cy="2548292"/>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729359"/>
              </a:xfrm>
              <a:prstGeom prst="rect">
                <a:avLst/>
              </a:prstGeom>
            </p:spPr>
            <p:txBody>
              <a:bodyPr wrap="square">
                <a:spAutoFit/>
              </a:bodyPr>
              <a:lstStyle/>
              <a:p>
                <a:pPr algn="just"/>
                <a:r>
                  <a:rPr lang="en-BE" sz="1200" dirty="0"/>
                  <a:t>[R6]. </a:t>
                </a:r>
                <a:r>
                  <a:rPr lang="en-GB" sz="12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2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519483" y="2349599"/>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826476" y="1799297"/>
            <a:ext cx="3805083" cy="2733291"/>
            <a:chOff x="216309" y="940659"/>
            <a:chExt cx="3805083" cy="2733291"/>
          </a:xfrm>
        </p:grpSpPr>
        <p:grpSp>
          <p:nvGrpSpPr>
            <p:cNvPr id="10" name="Group 9">
              <a:extLst>
                <a:ext uri="{FF2B5EF4-FFF2-40B4-BE49-F238E27FC236}">
                  <a16:creationId xmlns:a16="http://schemas.microsoft.com/office/drawing/2014/main" id="{395C7871-952C-5882-ABCE-5432A4182C4F}"/>
                </a:ext>
              </a:extLst>
            </p:cNvPr>
            <p:cNvGrpSpPr/>
            <p:nvPr/>
          </p:nvGrpSpPr>
          <p:grpSpPr>
            <a:xfrm>
              <a:off x="216309" y="940659"/>
              <a:ext cx="3805083" cy="2463082"/>
              <a:chOff x="10857107" y="9054858"/>
              <a:chExt cx="3805083" cy="3548655"/>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57107" y="9054858"/>
                <a:ext cx="3805083" cy="35486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1048547" y="9158529"/>
                <a:ext cx="3475993" cy="2793579"/>
              </a:xfrm>
              <a:prstGeom prst="rect">
                <a:avLst/>
              </a:prstGeom>
            </p:spPr>
            <p:txBody>
              <a:bodyPr wrap="square">
                <a:spAutoFit/>
              </a:bodyPr>
              <a:lstStyle/>
              <a:p>
                <a:pPr algn="just"/>
                <a:r>
                  <a:rPr lang="en-BE" sz="1200" dirty="0"/>
                  <a:t>[R2]. </a:t>
                </a:r>
                <a:r>
                  <a:rPr lang="en-GB" sz="1200" dirty="0">
                    <a:solidFill>
                      <a:srgbClr val="1F1F1F"/>
                    </a:solidFill>
                  </a:rPr>
                  <a:t>We</a:t>
                </a:r>
                <a:r>
                  <a:rPr lang="en-GB" sz="12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200" dirty="0"/>
              </a:p>
              <a:p>
                <a:pPr algn="just"/>
                <a:endParaRPr lang="en-GB" sz="12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407749" y="2954350"/>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913206" y="4299347"/>
            <a:ext cx="2315637" cy="1560999"/>
            <a:chOff x="1134737" y="940659"/>
            <a:chExt cx="2315637" cy="156099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218451" y="940659"/>
              <a:ext cx="2231923" cy="880756"/>
              <a:chOff x="11859249" y="9054856"/>
              <a:chExt cx="2231923" cy="1268938"/>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9054856"/>
                <a:ext cx="2231923"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2016566" y="9158529"/>
                <a:ext cx="1990278" cy="1108563"/>
              </a:xfrm>
              <a:prstGeom prst="rect">
                <a:avLst/>
              </a:prstGeom>
            </p:spPr>
            <p:txBody>
              <a:bodyPr wrap="square">
                <a:spAutoFit/>
              </a:bodyPr>
              <a:lstStyle/>
              <a:p>
                <a:pPr algn="just"/>
                <a:r>
                  <a:rPr lang="en-BE" sz="1200" dirty="0"/>
                  <a:t>[R3]. </a:t>
                </a:r>
                <a:r>
                  <a:rPr lang="en-GB" sz="1000" b="0" i="0" dirty="0">
                    <a:solidFill>
                      <a:srgbClr val="1F1F1F"/>
                    </a:solidFill>
                    <a:effectLst/>
                    <a:latin typeface="Google Sans"/>
                  </a:rPr>
                  <a:t>I would recommend in person meetings/ hybrid more than 100% online meetings. </a:t>
                </a:r>
                <a:endParaRPr lang="en-BE" sz="1000" dirty="0"/>
              </a:p>
              <a:p>
                <a:pPr algn="just"/>
                <a:endParaRPr lang="en-GB" sz="12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1134737" y="1782058"/>
              <a:ext cx="482062" cy="719600"/>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928044" y="3004659"/>
            <a:ext cx="3805083" cy="2733291"/>
            <a:chOff x="216309" y="940659"/>
            <a:chExt cx="3805083" cy="2733291"/>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216309" y="940659"/>
              <a:ext cx="3805083" cy="2463082"/>
              <a:chOff x="10857107" y="9054858"/>
              <a:chExt cx="3805083" cy="3548655"/>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57107" y="9054858"/>
                <a:ext cx="3805083" cy="354865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1048547" y="9158529"/>
                <a:ext cx="3569342" cy="2793579"/>
              </a:xfrm>
              <a:prstGeom prst="rect">
                <a:avLst/>
              </a:prstGeom>
            </p:spPr>
            <p:txBody>
              <a:bodyPr wrap="square">
                <a:spAutoFit/>
              </a:bodyPr>
              <a:lstStyle/>
              <a:p>
                <a:r>
                  <a:rPr lang="en-BE" sz="1200" dirty="0"/>
                  <a:t>[R16]. </a:t>
                </a:r>
                <a:r>
                  <a:rPr lang="en-GB" sz="12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2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407749" y="2954350"/>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7344414" y="4939163"/>
            <a:ext cx="2384603" cy="1654753"/>
            <a:chOff x="1065771" y="940657"/>
            <a:chExt cx="2384603" cy="1654753"/>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940657"/>
              <a:ext cx="2231923" cy="1214635"/>
              <a:chOff x="11859249" y="9054855"/>
              <a:chExt cx="2231923" cy="1749970"/>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9054855"/>
                <a:ext cx="2231923" cy="174997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9101868"/>
                <a:ext cx="2231923" cy="1197248"/>
              </a:xfrm>
              <a:prstGeom prst="rect">
                <a:avLst/>
              </a:prstGeom>
            </p:spPr>
            <p:txBody>
              <a:bodyPr wrap="square">
                <a:spAutoFit/>
              </a:bodyPr>
              <a:lstStyle/>
              <a:p>
                <a:r>
                  <a:rPr lang="en-BE" sz="1200" dirty="0"/>
                  <a:t>[R19]. </a:t>
                </a:r>
                <a:r>
                  <a:rPr lang="en-GB" sz="1200" b="0" i="0" dirty="0">
                    <a:solidFill>
                      <a:srgbClr val="1F1F1F"/>
                    </a:solidFill>
                    <a:effectLst/>
                  </a:rPr>
                  <a:t>We would have worked on unit testing much earlier as we didn't realize how time consuming it would've been</a:t>
                </a:r>
                <a:endParaRPr lang="en-BE" sz="12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r>
              <a:rPr lang="en-BE" dirty="0"/>
              <a:t>Lab assignments</a:t>
            </a:r>
          </a:p>
          <a:p>
            <a:pPr lvl="1"/>
            <a:r>
              <a:rPr lang="en-BE" dirty="0"/>
              <a:t>A few of you had challenges in the testing lab (python)</a:t>
            </a:r>
          </a:p>
          <a:p>
            <a:pPr lvl="1"/>
            <a:r>
              <a:rPr lang="en-BE" dirty="0"/>
              <a:t>Last semester I had 70 students and all managed to do the labs</a:t>
            </a:r>
          </a:p>
          <a:p>
            <a:pPr lvl="1"/>
            <a:r>
              <a:rPr lang="en-BE" dirty="0"/>
              <a:t>If you have failed to find time to do the labs, the project is likely going to be worse and  this will be problem for your teammates.</a:t>
            </a:r>
          </a:p>
          <a:p>
            <a:r>
              <a:rPr lang="en-BE" dirty="0"/>
              <a:t>CI lab is due 10/03/2023</a:t>
            </a:r>
          </a:p>
          <a:p>
            <a:r>
              <a:rPr lang="en-BE" dirty="0"/>
              <a:t>Design Portfolio I is due 10/10/2023</a:t>
            </a:r>
          </a:p>
          <a:p>
            <a:r>
              <a:rPr lang="en-BE" dirty="0"/>
              <a:t>Weekly group meetings</a:t>
            </a:r>
          </a:p>
          <a:p>
            <a:pPr lvl="1"/>
            <a:r>
              <a:rPr lang="en-GB" dirty="0">
                <a:hlinkClick r:id="rId2"/>
              </a:rPr>
              <a:t>https://docs.google.com/document/d/1bq32N9LfLpy4ogQ7UOonJxeK8di6-GyuSPCGBUecLoE/edit</a:t>
            </a:r>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276999"/>
          </a:xfrm>
          <a:prstGeom prst="rect">
            <a:avLst/>
          </a:prstGeom>
          <a:noFill/>
        </p:spPr>
        <p:txBody>
          <a:bodyPr wrap="square">
            <a:spAutoFit/>
          </a:bodyPr>
          <a:lstStyle/>
          <a:p>
            <a:r>
              <a:rPr lang="en-GB" sz="1200" b="0" i="0" dirty="0">
                <a:solidFill>
                  <a:srgbClr val="1F1F1F"/>
                </a:solidFill>
                <a:effectLst/>
                <a:latin typeface="Google Sans"/>
              </a:rPr>
              <a:t>Qn.11: As a follow-up of Qn.9, describe how your team and you individually planned and learned to use the technologies. </a:t>
            </a:r>
            <a:endParaRPr lang="en-BE" sz="1200"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83567" y="1557185"/>
            <a:ext cx="757111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7998403" y="3682709"/>
            <a:ext cx="3972229" cy="2242155"/>
            <a:chOff x="49163" y="940660"/>
            <a:chExt cx="3972229" cy="2242155"/>
          </a:xfrm>
        </p:grpSpPr>
        <p:grpSp>
          <p:nvGrpSpPr>
            <p:cNvPr id="7" name="Group 6">
              <a:extLst>
                <a:ext uri="{FF2B5EF4-FFF2-40B4-BE49-F238E27FC236}">
                  <a16:creationId xmlns:a16="http://schemas.microsoft.com/office/drawing/2014/main" id="{488C4091-97AE-0E6F-FE26-E39E3A587279}"/>
                </a:ext>
              </a:extLst>
            </p:cNvPr>
            <p:cNvGrpSpPr/>
            <p:nvPr/>
          </p:nvGrpSpPr>
          <p:grpSpPr>
            <a:xfrm>
              <a:off x="49163" y="940660"/>
              <a:ext cx="3972229" cy="2013691"/>
              <a:chOff x="10689961" y="9054858"/>
              <a:chExt cx="3972229" cy="290120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89961" y="9054858"/>
                <a:ext cx="3972229" cy="2901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798117" y="9158529"/>
                <a:ext cx="3746088" cy="2261468"/>
              </a:xfrm>
              <a:prstGeom prst="rect">
                <a:avLst/>
              </a:prstGeom>
            </p:spPr>
            <p:txBody>
              <a:bodyPr wrap="square">
                <a:spAutoFit/>
              </a:bodyPr>
              <a:lstStyle/>
              <a:p>
                <a:pPr algn="just"/>
                <a:r>
                  <a:rPr lang="en-BE" sz="1200" dirty="0"/>
                  <a:t>[R7]. </a:t>
                </a:r>
                <a:r>
                  <a:rPr lang="en-BE" sz="1200" b="1" dirty="0">
                    <a:solidFill>
                      <a:srgbClr val="2000FF"/>
                    </a:solidFill>
                  </a:rPr>
                  <a:t>Tutorials by experienced member</a:t>
                </a:r>
                <a:r>
                  <a:rPr lang="en-BE" sz="1200" dirty="0"/>
                  <a:t>. </a:t>
                </a:r>
                <a:r>
                  <a:rPr lang="en-GB" sz="12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200" dirty="0"/>
              </a:p>
              <a:p>
                <a:pPr algn="just"/>
                <a:endParaRPr lang="en-GB" sz="12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157319" y="246321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8077210" y="1267752"/>
            <a:ext cx="3972229" cy="2242155"/>
            <a:chOff x="49163" y="940660"/>
            <a:chExt cx="3972229" cy="2242155"/>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49163" y="940660"/>
              <a:ext cx="3972229" cy="2013691"/>
              <a:chOff x="10689961" y="9054858"/>
              <a:chExt cx="3972229" cy="2901200"/>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89961" y="9054858"/>
                <a:ext cx="3972229" cy="29012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827611" y="9158529"/>
                <a:ext cx="3696929" cy="1995414"/>
              </a:xfrm>
              <a:prstGeom prst="rect">
                <a:avLst/>
              </a:prstGeom>
            </p:spPr>
            <p:txBody>
              <a:bodyPr wrap="square">
                <a:spAutoFit/>
              </a:bodyPr>
              <a:lstStyle/>
              <a:p>
                <a:pPr algn="just"/>
                <a:r>
                  <a:rPr lang="en-BE" sz="1200" dirty="0"/>
                  <a:t>[R5]. </a:t>
                </a:r>
                <a:r>
                  <a:rPr lang="en-BE" sz="1200" b="1" dirty="0">
                    <a:solidFill>
                      <a:srgbClr val="167217"/>
                    </a:solidFill>
                  </a:rPr>
                  <a:t>Experienced member setup the framework</a:t>
                </a:r>
                <a:r>
                  <a:rPr lang="en-BE" sz="1200" dirty="0"/>
                  <a:t>. </a:t>
                </a:r>
                <a:r>
                  <a:rPr lang="en-GB" sz="12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2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147052" y="2463215"/>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5644988" y="3682709"/>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5423762" y="2829473"/>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11896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questionnaire with text on it&#10;&#10;Description automatically generated">
            <a:extLst>
              <a:ext uri="{FF2B5EF4-FFF2-40B4-BE49-F238E27FC236}">
                <a16:creationId xmlns:a16="http://schemas.microsoft.com/office/drawing/2014/main" id="{8B9766F5-6B32-9B57-C27D-1D71E67375DB}"/>
              </a:ext>
            </a:extLst>
          </p:cNvPr>
          <p:cNvPicPr>
            <a:picLocks noChangeAspect="1"/>
          </p:cNvPicPr>
          <p:nvPr/>
        </p:nvPicPr>
        <p:blipFill>
          <a:blip r:embed="rId2"/>
          <a:stretch>
            <a:fillRect/>
          </a:stretch>
        </p:blipFill>
        <p:spPr>
          <a:xfrm>
            <a:off x="566950" y="810391"/>
            <a:ext cx="4374904" cy="5888583"/>
          </a:xfrm>
          <a:prstGeom prst="rect">
            <a:avLst/>
          </a:prstGeom>
        </p:spPr>
      </p:pic>
      <p:sp>
        <p:nvSpPr>
          <p:cNvPr id="3" name="TextBox 2">
            <a:extLst>
              <a:ext uri="{FF2B5EF4-FFF2-40B4-BE49-F238E27FC236}">
                <a16:creationId xmlns:a16="http://schemas.microsoft.com/office/drawing/2014/main" id="{358F0E85-C5D3-15C1-A82A-DC875D18211E}"/>
              </a:ext>
            </a:extLst>
          </p:cNvPr>
          <p:cNvSpPr txBox="1"/>
          <p:nvPr/>
        </p:nvSpPr>
        <p:spPr>
          <a:xfrm>
            <a:off x="1722783" y="159026"/>
            <a:ext cx="8415130" cy="523220"/>
          </a:xfrm>
          <a:prstGeom prst="rect">
            <a:avLst/>
          </a:prstGeom>
          <a:noFill/>
        </p:spPr>
        <p:txBody>
          <a:bodyPr wrap="square" rtlCol="0">
            <a:spAutoFit/>
          </a:bodyPr>
          <a:lstStyle/>
          <a:p>
            <a:r>
              <a:rPr lang="en-BE" sz="2800" dirty="0"/>
              <a:t>Weekly Servey</a:t>
            </a:r>
          </a:p>
        </p:txBody>
      </p:sp>
      <p:sp>
        <p:nvSpPr>
          <p:cNvPr id="5" name="TextBox 4">
            <a:extLst>
              <a:ext uri="{FF2B5EF4-FFF2-40B4-BE49-F238E27FC236}">
                <a16:creationId xmlns:a16="http://schemas.microsoft.com/office/drawing/2014/main" id="{E0AC7D78-31DD-A382-4FE0-49BA9DD115DA}"/>
              </a:ext>
            </a:extLst>
          </p:cNvPr>
          <p:cNvSpPr txBox="1"/>
          <p:nvPr/>
        </p:nvSpPr>
        <p:spPr>
          <a:xfrm>
            <a:off x="5075583" y="1836940"/>
            <a:ext cx="6096000" cy="646331"/>
          </a:xfrm>
          <a:prstGeom prst="rect">
            <a:avLst/>
          </a:prstGeom>
          <a:noFill/>
        </p:spPr>
        <p:txBody>
          <a:bodyPr wrap="square">
            <a:spAutoFit/>
          </a:bodyPr>
          <a:lstStyle/>
          <a:p>
            <a:r>
              <a:rPr lang="en-BE" dirty="0">
                <a:hlinkClick r:id="rId3"/>
              </a:rPr>
              <a:t>https://docs.google.com/forms/d/e/1FAIpQLSfk0ryEJRhLCjgKXX7k6VhC_ThHWXKc5rZjCzYKAcECuS6G-g/viewform</a:t>
            </a:r>
            <a:endParaRPr lang="en-BE" dirty="0"/>
          </a:p>
        </p:txBody>
      </p:sp>
    </p:spTree>
    <p:extLst>
      <p:ext uri="{BB962C8B-B14F-4D97-AF65-F5344CB8AC3E}">
        <p14:creationId xmlns:p14="http://schemas.microsoft.com/office/powerpoint/2010/main" val="26873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TextBox 16">
            <a:extLst>
              <a:ext uri="{FF2B5EF4-FFF2-40B4-BE49-F238E27FC236}">
                <a16:creationId xmlns:a16="http://schemas.microsoft.com/office/drawing/2014/main" id="{459F8629-FB2D-7217-B3A3-720872F08843}"/>
              </a:ext>
            </a:extLst>
          </p:cNvPr>
          <p:cNvSpPr txBox="1"/>
          <p:nvPr/>
        </p:nvSpPr>
        <p:spPr>
          <a:xfrm>
            <a:off x="4630995" y="3286862"/>
            <a:ext cx="1909973" cy="646331"/>
          </a:xfrm>
          <a:prstGeom prst="rect">
            <a:avLst/>
          </a:prstGeom>
          <a:noFill/>
        </p:spPr>
        <p:txBody>
          <a:bodyPr wrap="square" rtlCol="0">
            <a:spAutoFit/>
          </a:bodyPr>
          <a:lstStyle/>
          <a:p>
            <a:r>
              <a:rPr lang="en-BE" dirty="0"/>
              <a:t>19 of 70 students </a:t>
            </a:r>
          </a:p>
          <a:p>
            <a:r>
              <a:rPr lang="en-BE" dirty="0"/>
              <a:t>27% response rate</a:t>
            </a:r>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348862"/>
            <a:chOff x="838200" y="3239497"/>
            <a:chExt cx="2473808" cy="2348862"/>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646331"/>
            </a:xfrm>
            <a:prstGeom prst="rect">
              <a:avLst/>
            </a:prstGeom>
            <a:noFill/>
          </p:spPr>
          <p:txBody>
            <a:bodyPr wrap="square" rtlCol="0">
              <a:spAutoFit/>
            </a:bodyPr>
            <a:lstStyle/>
            <a:p>
              <a:pPr algn="ctr"/>
              <a:r>
                <a:rPr lang="en-BE" dirty="0"/>
                <a:t>7/7 project teams</a:t>
              </a:r>
            </a:p>
            <a:p>
              <a:pPr algn="ctr"/>
              <a:r>
                <a:rPr lang="en-BE" dirty="0"/>
                <a:t>represented</a:t>
              </a:r>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3455606" y="4338065"/>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841523" y="1372051"/>
            <a:ext cx="5230761" cy="369332"/>
          </a:xfrm>
          <a:prstGeom prst="rect">
            <a:avLst/>
          </a:prstGeom>
          <a:noFill/>
        </p:spPr>
        <p:txBody>
          <a:bodyPr wrap="square">
            <a:spAutoFit/>
          </a:bodyPr>
          <a:lstStyle/>
          <a:p>
            <a:r>
              <a:rPr lang="en-GB" b="0" i="0" dirty="0">
                <a:solidFill>
                  <a:srgbClr val="1F1F1F"/>
                </a:solidFill>
                <a:effectLst/>
                <a:latin typeface="Google Sans"/>
              </a:rPr>
              <a:t>Qn.1: Kindly select the of your team project name.</a:t>
            </a:r>
            <a:endParaRPr lang="en-BE"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07" y="1858297"/>
            <a:ext cx="6823587" cy="422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42715</TotalTime>
  <Words>2438</Words>
  <Application>Microsoft Macintosh PowerPoint</Application>
  <PresentationFormat>Widescreen</PresentationFormat>
  <Paragraphs>174</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docs-Google Sans</vt:lpstr>
      <vt:lpstr>docs-Roboto</vt:lpstr>
      <vt:lpstr>Google Sans</vt:lpstr>
      <vt:lpstr>OpenSans</vt:lpstr>
      <vt:lpstr>stix</vt:lpstr>
      <vt:lpstr>Times New Roman</vt:lpstr>
      <vt:lpstr>Office Theme</vt:lpstr>
      <vt:lpstr>CS 472 Survey Responses from Students</vt:lpstr>
      <vt:lpstr>Announcements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29</cp:revision>
  <dcterms:created xsi:type="dcterms:W3CDTF">2023-07-26T00:05:59Z</dcterms:created>
  <dcterms:modified xsi:type="dcterms:W3CDTF">2023-09-27T19:54:29Z</dcterms:modified>
</cp:coreProperties>
</file>