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75" r:id="rId10"/>
    <p:sldId id="264" r:id="rId11"/>
    <p:sldId id="265" r:id="rId12"/>
    <p:sldId id="267" r:id="rId13"/>
    <p:sldId id="263" r:id="rId14"/>
    <p:sldId id="268" r:id="rId15"/>
    <p:sldId id="274" r:id="rId1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92D"/>
    <a:srgbClr val="15B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4"/>
    <p:restoredTop sz="78682"/>
  </p:normalViewPr>
  <p:slideViewPr>
    <p:cSldViewPr snapToGrid="0">
      <p:cViewPr varScale="1">
        <p:scale>
          <a:sx n="105" d="100"/>
          <a:sy n="105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6E49F-2095-0B40-AFFF-DDA00854E507}" type="datetimeFigureOut">
              <a:rPr lang="en-BE" smtClean="0"/>
              <a:t>13/01/2023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2266E-4AE0-3346-930D-BC097FD258C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44223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Another example is using a debugger.</a:t>
            </a:r>
          </a:p>
          <a:p>
            <a:endParaRPr lang="en-BE" dirty="0"/>
          </a:p>
          <a:p>
            <a:r>
              <a:rPr lang="en-BE" dirty="0"/>
              <a:t>The different testing techniques like Unit tests, Integration tests, system tests, and acceptance tests use dynamic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783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As you can see, conditionals (and loops) make path coverage hard. We need to write a lot of tests</a:t>
            </a:r>
          </a:p>
          <a:p>
            <a:r>
              <a:rPr lang="en-BE" dirty="0"/>
              <a:t>We get an exponential number of paths on the number of conditionals tests. </a:t>
            </a:r>
          </a:p>
          <a:p>
            <a:r>
              <a:rPr lang="en-BE" dirty="0"/>
              <a:t>This is going to be very costly to test, but on the other hand, it could be that a bug is hidden in one of the paths</a:t>
            </a:r>
          </a:p>
          <a:p>
            <a:r>
              <a:rPr lang="en-BE" dirty="0"/>
              <a:t>We need path coverage to find certain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49500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There are many parts in the book related to testing. The first one I like very much is “Tests are your life assurance!”</a:t>
            </a:r>
          </a:p>
          <a:p>
            <a:endParaRPr lang="en-BE" dirty="0"/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Black-box testing is a method of software testing that examines the functionality of an application without peering into its internal structures or workings. </a:t>
            </a:r>
          </a:p>
          <a:p>
            <a:r>
              <a:rPr lang="en-GB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This test method can be applied virtually to every level of software testing: unit, integration, system and acceptance.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5506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In this lab, we are going to focus on unit testing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In unit testing, the focus is on</a:t>
            </a:r>
            <a:r>
              <a:rPr lang="en-GB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the smallest testable parts of an application, called units (an example is a method)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6964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BE" dirty="0"/>
              <a:t>e have a simple function foo with inputs - &gt; input, 3 booleans b1, b2, b3</a:t>
            </a:r>
          </a:p>
          <a:p>
            <a:r>
              <a:rPr lang="en-GB" dirty="0"/>
              <a:t>W</a:t>
            </a:r>
            <a:r>
              <a:rPr lang="en-BE" dirty="0"/>
              <a:t>e also have three if statements that manipulate the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4343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BE" dirty="0"/>
              <a:t>uppose we have a test case trying to assert if I call this function foo with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5954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All the lines of this code will be executed, and hence we have 100% coverage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If I change one of the 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0474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All the lines of this code will be executed, and hence we have 100% coverage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/>
              <a:t>If I change one of the 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649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Branch every condition. Needs to cover all the conditions  coverage </a:t>
            </a:r>
          </a:p>
          <a:p>
            <a:r>
              <a:rPr lang="en-GB" dirty="0"/>
              <a:t>T</a:t>
            </a:r>
            <a:r>
              <a:rPr lang="en-BE" dirty="0"/>
              <a:t>he TC needs to it goes inside the if or inside the else.</a:t>
            </a:r>
          </a:p>
          <a:p>
            <a:r>
              <a:rPr lang="en-BE" dirty="0"/>
              <a:t>In this case, we only have the only if and no else. </a:t>
            </a:r>
            <a:r>
              <a:rPr lang="en-GB" dirty="0"/>
              <a:t>All the different states of the condition (true or false) need to be tested.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1768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2266E-4AE0-3346-930D-BC097FD258CE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4601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B482-83D2-1BB9-A6A6-5E4AB36AF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FB5FB-0E8A-C03F-6669-B75AF3E16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E444-F2FD-389F-2035-AC923182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13/01/2023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3B15-BDBC-91DE-9142-934F1EDB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D9859-B8EB-8771-2D20-DE1B908B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214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1BD3-EEB2-ACB8-5ED6-3221DB74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B5D96-AC34-9077-3260-1FEB79140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4C5F-C776-189D-A712-134287E9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13/01/2023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64DF-0F02-7A1F-5B88-9A3EEACE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56CE7-8F57-EB4B-B185-BF2F3F5F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4387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3F3D2-F0CF-30DB-F22B-0FFC29005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DB5E7-75ED-BAC0-7C36-438BD4EE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98CC-3007-83A2-3073-117EC7A2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13/01/2023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8A673-4DAC-8F13-1BDD-1D317326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C828E-B6D3-05F6-20F6-02978875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4140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1295-7142-0B6B-6E00-BFFEF626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006A-9256-7734-58B3-10E742CDD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4AF5-8CB7-9E3B-1BA2-5AAA32B7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13/01/2023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55A85-C0DE-696A-5780-BF14D3DF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DF43E-84CD-B7BE-3916-31DE5932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652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2B87-D009-50B8-9392-B19D2FFA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CD6FC-DE72-B120-DF2B-C5F2804F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8CC72-3CD5-50BF-D1DD-DF3EC852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13/01/2023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7D536-89B4-C579-C12C-7520379F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BF08-131C-9308-A1AF-C8F6CAE1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4609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2AC2-EB12-C477-4E33-5D7344E3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F252-3644-49EC-5E17-668EB5D4F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9121C-3A00-75CD-8720-CD03BB2B3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8B8DB-214F-F98D-4ACA-CC970225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13/01/2023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5275-39B3-00F9-CFBD-74356288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C964F-1BD9-E6FA-B2D4-007ADAC3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892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C462-017A-892F-0B98-295E2750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F8AE6-6218-58C7-4D90-60F6C252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2071-1471-AFEA-1B49-262141A03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0D5BA-4A84-2F31-139A-A0E0DE9F1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A24A5-7947-B0CC-D337-F05AD2480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43668-AB97-7DAD-DC5C-CB2560D8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13/01/2023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C8192-AFCA-FBFC-53CB-7F7A887E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BDE9B-66D4-5605-B638-172C6816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5786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B7A6-B5A5-F925-C992-F8DF99DE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E359-D496-5CB4-00F4-36C4F1E9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13/01/2023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287DE-DAD9-DC97-2812-CCA74395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0E79E-C868-9809-92D8-DC4A5977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7540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97A9E-326A-22C1-3F7B-2D8438B6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13/01/2023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21243-EF28-1E3F-E74F-60F085D4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4BF37-2D3F-CBF9-ADB4-F26F5DB5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701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FDAB-579E-A7D7-222D-4FCCBDFE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11809-1108-6741-2E53-6D535D0F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E2EA1-8D2B-681F-CAE9-F770DA357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660FE-41F7-CCA7-D80E-D102B4FC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13/01/2023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E257C-CCF7-A64C-EDBE-6CF0EF7C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FFB8C-89BB-CD0B-C8A5-479068BD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543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3FA2-7BBE-9F6D-3E74-662F55B5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DBB61-0EAE-29C1-8125-83CB385FA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588D3-7F95-1F61-2F7D-A5FDBE5F5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9B04-09C3-D403-BCB6-8A1D4AE7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B08D-ED1C-E34B-8682-041F4EDD7C1D}" type="datetimeFigureOut">
              <a:rPr lang="en-BE" smtClean="0"/>
              <a:t>13/01/2023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61570-2831-6CE1-042A-49128815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DE7A-B9AD-8B9D-F14F-613C7D1A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458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B2360-C51E-0D73-9E87-113268168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7453E-244F-D1E0-8B15-90DF28726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4AB3-D618-5E91-164F-EE5C90A80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B08D-ED1C-E34B-8682-041F4EDD7C1D}" type="datetimeFigureOut">
              <a:rPr lang="en-BE" smtClean="0"/>
              <a:t>13/01/2023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A17C4-C9DF-9FB1-843B-21FEDA7C0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A1AB-303A-E215-77EA-9D10CF443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F719B-E104-854E-8A30-EB8DCB3A573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4162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0050-2532-F700-B142-D85398C86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Dynamic Analysis: Testing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3DB0D-C5D4-6681-6C39-4C32595E9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John Businge</a:t>
            </a:r>
          </a:p>
          <a:p>
            <a:r>
              <a:rPr lang="en-BE" dirty="0"/>
              <a:t>john.businge@unlv.edu</a:t>
            </a:r>
          </a:p>
        </p:txBody>
      </p:sp>
    </p:spTree>
    <p:extLst>
      <p:ext uri="{BB962C8B-B14F-4D97-AF65-F5344CB8AC3E}">
        <p14:creationId xmlns:p14="http://schemas.microsoft.com/office/powerpoint/2010/main" val="68020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Statement/Line/Code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true,, true, true) == -1;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7CF31A-09ED-E4B9-4FB6-8D69B8EE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6" y="2568579"/>
            <a:ext cx="7970993" cy="3835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3D2AC8-6DF1-29C7-B9FE-837D40F034C1}"/>
              </a:ext>
            </a:extLst>
          </p:cNvPr>
          <p:cNvSpPr txBox="1"/>
          <p:nvPr/>
        </p:nvSpPr>
        <p:spPr>
          <a:xfrm>
            <a:off x="4309973" y="1849718"/>
            <a:ext cx="1133566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BE" sz="2000" dirty="0">
                <a:latin typeface="Courier" pitchFamily="2" charset="0"/>
              </a:rPr>
              <a:t>false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5A43A7-5B15-CF69-5382-62E5D051AD78}"/>
              </a:ext>
            </a:extLst>
          </p:cNvPr>
          <p:cNvGrpSpPr/>
          <p:nvPr/>
        </p:nvGrpSpPr>
        <p:grpSpPr>
          <a:xfrm>
            <a:off x="1185863" y="3429000"/>
            <a:ext cx="5343525" cy="1800225"/>
            <a:chOff x="1185863" y="3429000"/>
            <a:chExt cx="5343525" cy="18002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800343-CBEB-9A66-4AED-209CBF619D27}"/>
                </a:ext>
              </a:extLst>
            </p:cNvPr>
            <p:cNvSpPr txBox="1"/>
            <p:nvPr/>
          </p:nvSpPr>
          <p:spPr>
            <a:xfrm>
              <a:off x="1185863" y="3943350"/>
              <a:ext cx="1700211" cy="40011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Courier" pitchFamily="2" charset="0"/>
                </a:rPr>
                <a:t>    x</a:t>
              </a:r>
              <a:r>
                <a:rPr lang="en-BE" sz="2000" dirty="0">
                  <a:latin typeface="Courier" pitchFamily="2" charset="0"/>
                </a:rPr>
                <a:t>++;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B1DC96-5824-36AC-F734-334EF206CA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6163" y="4200525"/>
              <a:ext cx="723810" cy="10287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D0CA71-1C77-65B1-8779-9096181DA91C}"/>
                </a:ext>
              </a:extLst>
            </p:cNvPr>
            <p:cNvCxnSpPr>
              <a:cxnSpLocks/>
            </p:cNvCxnSpPr>
            <p:nvPr/>
          </p:nvCxnSpPr>
          <p:spPr>
            <a:xfrm>
              <a:off x="3586163" y="4200525"/>
              <a:ext cx="723810" cy="10287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19F1D85-CD0C-80A4-70A1-0CCE5C3A83D1}"/>
                    </a:ext>
                  </a:extLst>
                </p:cNvPr>
                <p:cNvSpPr txBox="1"/>
                <p:nvPr/>
              </p:nvSpPr>
              <p:spPr>
                <a:xfrm>
                  <a:off x="4181475" y="3429000"/>
                  <a:ext cx="2347913" cy="625812"/>
                </a:xfrm>
                <a:prstGeom prst="rect">
                  <a:avLst/>
                </a:prstGeom>
                <a:noFill/>
                <a:ln w="28575">
                  <a:solidFill>
                    <a:srgbClr val="17792D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BE" sz="2400" b="1" i="1" smtClean="0">
                              <a:solidFill>
                                <a:srgbClr val="17792D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17792D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17792D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a14:m>
                  <a:r>
                    <a:rPr lang="en-BE" sz="2400" b="1" dirty="0">
                      <a:solidFill>
                        <a:srgbClr val="17792D"/>
                      </a:solidFill>
                    </a:rPr>
                    <a:t> x100%  = 88.9%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19F1D85-CD0C-80A4-70A1-0CCE5C3A8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475" y="3429000"/>
                  <a:ext cx="2347913" cy="625812"/>
                </a:xfrm>
                <a:prstGeom prst="rect">
                  <a:avLst/>
                </a:prstGeom>
                <a:blipFill>
                  <a:blip r:embed="rId4"/>
                  <a:stretch>
                    <a:fillRect r="-2660" b="-5769"/>
                  </a:stretch>
                </a:blipFill>
                <a:ln w="28575">
                  <a:solidFill>
                    <a:srgbClr val="17792D"/>
                  </a:solidFill>
                </a:ln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445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DF2D030-F50B-B7AF-877C-B980205F1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5" y="2568579"/>
            <a:ext cx="7970993" cy="385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Branch/Condition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</p:txBody>
      </p:sp>
    </p:spTree>
    <p:extLst>
      <p:ext uri="{BB962C8B-B14F-4D97-AF65-F5344CB8AC3E}">
        <p14:creationId xmlns:p14="http://schemas.microsoft.com/office/powerpoint/2010/main" val="214383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0D752A9-42EE-AC72-C5CB-98DAA28F8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5" y="2600504"/>
            <a:ext cx="7970992" cy="3825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Branch/Condition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  <a:p>
            <a:r>
              <a:rPr lang="en-BE" sz="2400" dirty="0">
                <a:latin typeface="Courier" pitchFamily="2" charset="0"/>
              </a:rPr>
              <a:t>	Assert foo(0,false, false, false) == 0;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47835F7-DAFB-067F-5C25-638BE422DF6C}"/>
              </a:ext>
            </a:extLst>
          </p:cNvPr>
          <p:cNvSpPr/>
          <p:nvPr/>
        </p:nvSpPr>
        <p:spPr>
          <a:xfrm>
            <a:off x="9510712" y="988130"/>
            <a:ext cx="1843088" cy="909816"/>
          </a:xfrm>
          <a:prstGeom prst="wedgeRoundRectCallout">
            <a:avLst>
              <a:gd name="adj1" fmla="val -70445"/>
              <a:gd name="adj2" fmla="val 104900"/>
              <a:gd name="adj3" fmla="val 16667"/>
            </a:avLst>
          </a:prstGeom>
          <a:solidFill>
            <a:srgbClr val="15BE23"/>
          </a:solidFill>
          <a:ln>
            <a:solidFill>
              <a:srgbClr val="15BE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2800" b="1" dirty="0"/>
              <a:t>New Test</a:t>
            </a:r>
          </a:p>
        </p:txBody>
      </p:sp>
    </p:spTree>
    <p:extLst>
      <p:ext uri="{BB962C8B-B14F-4D97-AF65-F5344CB8AC3E}">
        <p14:creationId xmlns:p14="http://schemas.microsoft.com/office/powerpoint/2010/main" val="281827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C6F-05B7-4947-8EAA-7AB50A23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Coverage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D1BE-CFEF-D723-FB0E-65DCF7AAA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889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dirty="0"/>
              <a:t>Paths for three “if” each can be either true (T) or false (F)</a:t>
            </a:r>
            <a:endParaRPr lang="en-BE" sz="32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7DC6C9-6C71-FFAA-D5EF-DF447CE13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01000"/>
            <a:ext cx="5295900" cy="3684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9874E-1C8F-DD73-8A9C-AA8343B28A3D}"/>
              </a:ext>
            </a:extLst>
          </p:cNvPr>
          <p:cNvSpPr txBox="1"/>
          <p:nvPr/>
        </p:nvSpPr>
        <p:spPr>
          <a:xfrm>
            <a:off x="1905000" y="3289300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3200" dirty="0"/>
              <a:t>8-Paths</a:t>
            </a:r>
          </a:p>
        </p:txBody>
      </p:sp>
    </p:spTree>
    <p:extLst>
      <p:ext uri="{BB962C8B-B14F-4D97-AF65-F5344CB8AC3E}">
        <p14:creationId xmlns:p14="http://schemas.microsoft.com/office/powerpoint/2010/main" val="335049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3C6F-05B7-4947-8EAA-7AB50A23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Path Coverage</a:t>
            </a:r>
            <a:endParaRPr lang="en-BE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7DC6C9-6C71-FFAA-D5EF-DF447CE13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701000"/>
            <a:ext cx="5295900" cy="3684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9DB70C-AB4D-1362-0896-E82FC1641088}"/>
              </a:ext>
            </a:extLst>
          </p:cNvPr>
          <p:cNvSpPr txBox="1"/>
          <p:nvPr/>
        </p:nvSpPr>
        <p:spPr>
          <a:xfrm>
            <a:off x="1010277" y="1443038"/>
            <a:ext cx="8228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  <a:p>
            <a:r>
              <a:rPr lang="en-BE" sz="2400" dirty="0">
                <a:latin typeface="Courier" pitchFamily="2" charset="0"/>
              </a:rPr>
              <a:t>	ASSERT foo(0,false, false, false) == 0;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D25EDC-6E1B-A331-A658-452E06189408}"/>
              </a:ext>
            </a:extLst>
          </p:cNvPr>
          <p:cNvSpPr/>
          <p:nvPr/>
        </p:nvSpPr>
        <p:spPr>
          <a:xfrm>
            <a:off x="3086096" y="5857875"/>
            <a:ext cx="471488" cy="513687"/>
          </a:xfrm>
          <a:prstGeom prst="ellipse">
            <a:avLst/>
          </a:prstGeom>
          <a:solidFill>
            <a:srgbClr val="15BE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8A909F-133F-7C55-E14D-B18A4C954A78}"/>
              </a:ext>
            </a:extLst>
          </p:cNvPr>
          <p:cNvSpPr/>
          <p:nvPr/>
        </p:nvSpPr>
        <p:spPr>
          <a:xfrm>
            <a:off x="7829548" y="5857874"/>
            <a:ext cx="471488" cy="513687"/>
          </a:xfrm>
          <a:prstGeom prst="ellipse">
            <a:avLst/>
          </a:prstGeom>
          <a:solidFill>
            <a:srgbClr val="15BE2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A44BC-F6B0-EE70-09BE-ACAB40E9A58B}"/>
              </a:ext>
            </a:extLst>
          </p:cNvPr>
          <p:cNvSpPr txBox="1"/>
          <p:nvPr/>
        </p:nvSpPr>
        <p:spPr>
          <a:xfrm>
            <a:off x="7631906" y="2768601"/>
            <a:ext cx="3450432" cy="5847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BE" sz="3200" dirty="0">
                <a:solidFill>
                  <a:srgbClr val="C00000"/>
                </a:solidFill>
              </a:rPr>
              <a:t>25% Path Coverage</a:t>
            </a:r>
          </a:p>
        </p:txBody>
      </p:sp>
      <p:pic>
        <p:nvPicPr>
          <p:cNvPr id="1026" name="Picture 2" descr="Animal, bug, insect, virus, virus bug icon icon - Download on Iconfinder">
            <a:extLst>
              <a:ext uri="{FF2B5EF4-FFF2-40B4-BE49-F238E27FC236}">
                <a16:creationId xmlns:a16="http://schemas.microsoft.com/office/drawing/2014/main" id="{66EB8586-A359-F7CE-48F1-020613191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371562"/>
            <a:ext cx="361952" cy="36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60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DFFC-8FA8-EE41-1911-729E0716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Coverage for the Project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D4AA-24AE-4EA8-AE76-56DB2E408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is required to show coverage for your Project (in both the Intermediate and the Final Report)</a:t>
            </a:r>
          </a:p>
          <a:p>
            <a:pPr lvl="1"/>
            <a:r>
              <a:rPr lang="en-GB" dirty="0"/>
              <a:t>At least Statement Coverage, but Branch Coverage is better.</a:t>
            </a:r>
          </a:p>
          <a:p>
            <a:r>
              <a:rPr lang="en-GB" dirty="0"/>
              <a:t>There is no set coverage limit to reach for the project.</a:t>
            </a:r>
          </a:p>
          <a:p>
            <a:r>
              <a:rPr lang="en-GB" dirty="0"/>
              <a:t>But if your project has very low coverage, you better have a good explanation for that.</a:t>
            </a:r>
          </a:p>
          <a:p>
            <a:r>
              <a:rPr lang="en-GB" dirty="0"/>
              <a:t>Focus on increasing the coverage for the system parts that will be affected by </a:t>
            </a:r>
            <a:r>
              <a:rPr lang="en-GB"/>
              <a:t>your change</a:t>
            </a:r>
            <a:r>
              <a:rPr lang="en-GB" dirty="0"/>
              <a:t>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4362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290A-F98A-36FF-D65C-D4B0BBAF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DB44-C720-6E58-C5BE-1A213023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Dynamic Analysis verifies properties of a system during execution/runtime.</a:t>
            </a:r>
          </a:p>
          <a:p>
            <a:r>
              <a:rPr lang="en-GB" dirty="0"/>
              <a:t>Testing Analysis is one example of Dynamic Analysis</a:t>
            </a:r>
          </a:p>
          <a:p>
            <a:pPr lvl="1"/>
            <a:r>
              <a:rPr lang="en-GB" dirty="0"/>
              <a:t>Unit tests, integration tests, system tests, and acceptance tests use dynamic testing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374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BB36-0551-B7FA-E836-B983BCE2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in the Book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5CE1-27EA-96C3-4EEC-C2B55C60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Tests are your life insurance! </a:t>
            </a:r>
          </a:p>
          <a:p>
            <a:r>
              <a:rPr lang="en-GB" dirty="0"/>
              <a:t>Tests are essential to assuring the quality of code activities.</a:t>
            </a:r>
          </a:p>
          <a:p>
            <a:r>
              <a:rPr lang="en-GB" dirty="0"/>
              <a:t>Write Tests to Enable Evolution</a:t>
            </a:r>
          </a:p>
          <a:p>
            <a:pPr lvl="1"/>
            <a:r>
              <a:rPr lang="en-GB" dirty="0"/>
              <a:t>Good tests can find bugs in your artifact</a:t>
            </a:r>
          </a:p>
          <a:p>
            <a:pPr lvl="1"/>
            <a:r>
              <a:rPr lang="en-GB" dirty="0"/>
              <a:t>Tests can also detect unwanted </a:t>
            </a:r>
            <a:r>
              <a:rPr lang="en-GB" dirty="0" err="1"/>
              <a:t>behavior</a:t>
            </a:r>
            <a:endParaRPr lang="en-GB" dirty="0"/>
          </a:p>
          <a:p>
            <a:r>
              <a:rPr lang="en-GB" dirty="0"/>
              <a:t>You can also write tests to understand a part of a system</a:t>
            </a:r>
          </a:p>
          <a:p>
            <a:r>
              <a:rPr lang="en-GB" dirty="0"/>
              <a:t>Test the Interface, Not the implementation. This is essentially Black-box testing.</a:t>
            </a:r>
          </a:p>
        </p:txBody>
      </p:sp>
    </p:spTree>
    <p:extLst>
      <p:ext uri="{BB962C8B-B14F-4D97-AF65-F5344CB8AC3E}">
        <p14:creationId xmlns:p14="http://schemas.microsoft.com/office/powerpoint/2010/main" val="99457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DAB9-AC17-7AC3-6831-2C68DA52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Unit Testing</a:t>
            </a:r>
            <a:endParaRPr lang="en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DA03-92B0-B7B1-9D66-DD657DDC0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 this session, we focus on Unit Testing.</a:t>
            </a:r>
          </a:p>
          <a:p>
            <a:pPr lvl="1"/>
            <a:r>
              <a:rPr lang="en-GB" sz="2800" dirty="0"/>
              <a:t>Unit testing focuses on the smallest testable parts of an application called units (e.g., a class method or function)</a:t>
            </a:r>
          </a:p>
          <a:p>
            <a:r>
              <a:rPr lang="en-GB" sz="3200" dirty="0"/>
              <a:t>There are other types of testing (Integration, Performance, Security, etc.)</a:t>
            </a:r>
          </a:p>
          <a:p>
            <a:r>
              <a:rPr lang="en-GB" sz="3200" dirty="0"/>
              <a:t>It does not mean that Unit Testing is more important, but those are the tests we can more easily automatize and benefit from tool support. 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13373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C6C2-BC66-F3C3-5F0C-5DC5B1DF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a Test Suite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3776-2658-8837-799F-07B0F5A03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you know if your unit test cases are good enough? </a:t>
            </a:r>
          </a:p>
          <a:p>
            <a:r>
              <a:rPr lang="en-GB" dirty="0"/>
              <a:t>Are they really testing the application? </a:t>
            </a:r>
          </a:p>
          <a:p>
            <a:r>
              <a:rPr lang="en-GB" dirty="0"/>
              <a:t>When do we stop testing?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Solution</a:t>
            </a:r>
            <a:r>
              <a:rPr lang="en-GB" dirty="0"/>
              <a:t>: Test Coverage!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9230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94B8-3011-C8C4-162A-9502576C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Test Coverage</a:t>
            </a:r>
            <a:endParaRPr lang="en-BE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075A9-D8CC-A5A6-5A20-A4D50BA8D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BE" sz="3200" dirty="0"/>
                  <a:t>Coverage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BE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𝐶𝑜𝑣𝑒𝑟𝑒𝑑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𝐼𝑡𝑒𝑚𝑠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</m:den>
                    </m:f>
                  </m:oMath>
                </a14:m>
                <a:r>
                  <a:rPr lang="en-BE" sz="3200" dirty="0"/>
                  <a:t> X 100%</a:t>
                </a:r>
              </a:p>
              <a:p>
                <a:pPr marL="0" indent="0">
                  <a:buNone/>
                </a:pPr>
                <a:endParaRPr lang="en-BE" sz="3200" dirty="0"/>
              </a:p>
              <a:p>
                <a:r>
                  <a:rPr lang="en-BE" sz="3200" dirty="0"/>
                  <a:t>Examples:</a:t>
                </a:r>
              </a:p>
              <a:p>
                <a:pPr lvl="1"/>
                <a:r>
                  <a:rPr lang="en-BE" sz="2800" dirty="0"/>
                  <a:t>Statement (Line, or Code) Coverage.</a:t>
                </a:r>
              </a:p>
              <a:p>
                <a:pPr lvl="1"/>
                <a:r>
                  <a:rPr lang="en-BE" sz="2800" dirty="0"/>
                  <a:t>Branch (Condition) Coverage</a:t>
                </a:r>
              </a:p>
              <a:p>
                <a:pPr lvl="1"/>
                <a:r>
                  <a:rPr lang="en-BE" sz="2800" dirty="0"/>
                  <a:t>Path Caverage</a:t>
                </a:r>
              </a:p>
              <a:p>
                <a:pPr lvl="1"/>
                <a:r>
                  <a:rPr lang="en-BE" sz="2800" dirty="0"/>
                  <a:t>Mutation Caverage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075A9-D8CC-A5A6-5A20-A4D50BA8D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116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0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725F-C180-D8A9-E02A-486EE1AA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 function to test</a:t>
            </a:r>
            <a:endParaRPr lang="en-BE" dirty="0"/>
          </a:p>
        </p:txBody>
      </p:sp>
      <p:pic>
        <p:nvPicPr>
          <p:cNvPr id="13" name="Picture 1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3BEBF85-C67F-8D3D-B7BF-63EB6971A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7" y="2611441"/>
            <a:ext cx="7262186" cy="34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7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Statement/Line/Code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</p:txBody>
      </p:sp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811C712-211D-0008-4267-580BFC0D3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7" y="2611441"/>
            <a:ext cx="7262186" cy="349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198-8EBA-21E1-7318-064F02A4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Statement/Line/Code Coverage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A40B-CCC3-4D9D-6E92-FFABE398F7BC}"/>
              </a:ext>
            </a:extLst>
          </p:cNvPr>
          <p:cNvSpPr txBox="1"/>
          <p:nvPr/>
        </p:nvSpPr>
        <p:spPr>
          <a:xfrm>
            <a:off x="1010277" y="1443038"/>
            <a:ext cx="8228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Test Case(s)</a:t>
            </a:r>
          </a:p>
          <a:p>
            <a:r>
              <a:rPr lang="en-BE" sz="2400" dirty="0">
                <a:latin typeface="Courier" pitchFamily="2" charset="0"/>
              </a:rPr>
              <a:t>	ASSERT foo(0, true, true, true) == 0;</a:t>
            </a: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87CF31A-09ED-E4B9-4FB6-8D69B8EE2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6" y="2568579"/>
            <a:ext cx="7970993" cy="38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9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7446</TotalTime>
  <Words>934</Words>
  <Application>Microsoft Macintosh PowerPoint</Application>
  <PresentationFormat>Widescreen</PresentationFormat>
  <Paragraphs>102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</vt:lpstr>
      <vt:lpstr>Roboto</vt:lpstr>
      <vt:lpstr>Office Theme</vt:lpstr>
      <vt:lpstr>Dynamic Analysis: Testing</vt:lpstr>
      <vt:lpstr>Introduction</vt:lpstr>
      <vt:lpstr>Testing in the Book</vt:lpstr>
      <vt:lpstr>Unit Testing</vt:lpstr>
      <vt:lpstr>Quality of a Test Suite</vt:lpstr>
      <vt:lpstr>Test Coverage</vt:lpstr>
      <vt:lpstr>Example: a function to test</vt:lpstr>
      <vt:lpstr>Statement/Line/Code Coverage</vt:lpstr>
      <vt:lpstr>Statement/Line/Code Coverage</vt:lpstr>
      <vt:lpstr>Statement/Line/Code Coverage</vt:lpstr>
      <vt:lpstr>Branch/Condition Coverage</vt:lpstr>
      <vt:lpstr>Branch/Condition Coverage</vt:lpstr>
      <vt:lpstr>Path Coverage</vt:lpstr>
      <vt:lpstr>Path Coverage</vt:lpstr>
      <vt:lpstr>Testing Coverage for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Analysis: Testing</dc:title>
  <dc:creator>John Businge</dc:creator>
  <cp:lastModifiedBy>John Businge</cp:lastModifiedBy>
  <cp:revision>17</cp:revision>
  <dcterms:created xsi:type="dcterms:W3CDTF">2022-09-24T23:45:38Z</dcterms:created>
  <dcterms:modified xsi:type="dcterms:W3CDTF">2023-01-15T20:55:48Z</dcterms:modified>
</cp:coreProperties>
</file>