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6" r:id="rId6"/>
    <p:sldId id="261" r:id="rId7"/>
    <p:sldId id="260" r:id="rId8"/>
    <p:sldId id="265" r:id="rId9"/>
    <p:sldId id="264" r:id="rId1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p:restoredTop sz="87209"/>
  </p:normalViewPr>
  <p:slideViewPr>
    <p:cSldViewPr snapToGrid="0">
      <p:cViewPr varScale="1">
        <p:scale>
          <a:sx n="96" d="100"/>
          <a:sy n="96" d="100"/>
        </p:scale>
        <p:origin x="20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7613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7</a:t>
            </a:fld>
            <a:endParaRPr lang="en-US"/>
          </a:p>
        </p:txBody>
      </p:sp>
    </p:spTree>
    <p:extLst>
      <p:ext uri="{BB962C8B-B14F-4D97-AF65-F5344CB8AC3E}">
        <p14:creationId xmlns:p14="http://schemas.microsoft.com/office/powerpoint/2010/main" val="395317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8</a:t>
            </a:fld>
            <a:endParaRPr lang="en-US"/>
          </a:p>
        </p:txBody>
      </p:sp>
    </p:spTree>
    <p:extLst>
      <p:ext uri="{BB962C8B-B14F-4D97-AF65-F5344CB8AC3E}">
        <p14:creationId xmlns:p14="http://schemas.microsoft.com/office/powerpoint/2010/main" val="196757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xiv.org/pdf/2308.10620.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2.jpeg"/><Relationship Id="rId4" Type="http://schemas.openxmlformats.org/officeDocument/2006/relationships/image" Target="../media/image19.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4000" b="0" i="0" dirty="0">
                <a:effectLst/>
                <a:latin typeface="Open Sans" panose="020B0606030504020204" pitchFamily="34" charset="0"/>
              </a:rPr>
              <a:t>Using LLMs to Perform Specific Software Development Lifecycle Activities</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a:xfrm>
            <a:off x="291548" y="208144"/>
            <a:ext cx="11353800" cy="874643"/>
          </a:xfrm>
        </p:spPr>
        <p:txBody>
          <a:bodyPr>
            <a:noAutofit/>
          </a:bodyPr>
          <a:lstStyle/>
          <a:p>
            <a:r>
              <a:rPr lang="en-US" sz="3600" dirty="0"/>
              <a:t>What SE Tasks have been addressed to date using LLM4SE</a:t>
            </a:r>
          </a:p>
        </p:txBody>
      </p:sp>
      <p:pic>
        <p:nvPicPr>
          <p:cNvPr id="7" name="Content Placeholder 4" descr="A table with text on it&#10;&#10;Description automatically generated">
            <a:extLst>
              <a:ext uri="{FF2B5EF4-FFF2-40B4-BE49-F238E27FC236}">
                <a16:creationId xmlns:a16="http://schemas.microsoft.com/office/drawing/2014/main" id="{38C4491F-10C6-F0D8-6727-9E5384A8339A}"/>
              </a:ext>
            </a:extLst>
          </p:cNvPr>
          <p:cNvPicPr>
            <a:picLocks noGrp="1" noChangeAspect="1"/>
          </p:cNvPicPr>
          <p:nvPr>
            <p:ph idx="1"/>
          </p:nvPr>
        </p:nvPicPr>
        <p:blipFill rotWithShape="1">
          <a:blip r:embed="rId3"/>
          <a:srcRect t="7504"/>
          <a:stretch/>
        </p:blipFill>
        <p:spPr>
          <a:xfrm>
            <a:off x="0" y="1152938"/>
            <a:ext cx="7622286" cy="5671931"/>
          </a:xfrm>
        </p:spPr>
      </p:pic>
      <p:sp>
        <p:nvSpPr>
          <p:cNvPr id="8" name="TextBox 7">
            <a:extLst>
              <a:ext uri="{FF2B5EF4-FFF2-40B4-BE49-F238E27FC236}">
                <a16:creationId xmlns:a16="http://schemas.microsoft.com/office/drawing/2014/main" id="{36F3D8FA-3512-8EE5-4908-9E1AD898FD28}"/>
              </a:ext>
            </a:extLst>
          </p:cNvPr>
          <p:cNvSpPr txBox="1"/>
          <p:nvPr/>
        </p:nvSpPr>
        <p:spPr>
          <a:xfrm>
            <a:off x="7182678" y="2718208"/>
            <a:ext cx="4757532" cy="1323439"/>
          </a:xfrm>
          <a:prstGeom prst="rect">
            <a:avLst/>
          </a:prstGeom>
          <a:noFill/>
          <a:ln w="19050">
            <a:solidFill>
              <a:srgbClr val="C00000"/>
            </a:solidFill>
          </a:ln>
        </p:spPr>
        <p:txBody>
          <a:bodyPr wrap="square" rtlCol="0">
            <a:spAutoFit/>
          </a:bodyPr>
          <a:lstStyle/>
          <a:p>
            <a:r>
              <a:rPr lang="en-US" sz="1600" dirty="0"/>
              <a:t>Hou et al. LLMs for SE: A Systematic Literature Review</a:t>
            </a:r>
          </a:p>
          <a:p>
            <a:pPr marL="285750" indent="-285750">
              <a:buFont typeface="Arial" panose="020B0604020202020204" pitchFamily="34" charset="0"/>
              <a:buChar char="•"/>
            </a:pPr>
            <a:r>
              <a:rPr lang="en-US" sz="1600" dirty="0">
                <a:hlinkClick r:id="rId4"/>
              </a:rPr>
              <a:t>https://arxiv.org/pdf/2308.10620.pdf</a:t>
            </a:r>
            <a:r>
              <a:rPr lang="en-US" sz="1600" dirty="0"/>
              <a:t> </a:t>
            </a:r>
          </a:p>
          <a:p>
            <a:pPr marL="285750" indent="-285750">
              <a:buFont typeface="Arial" panose="020B0604020202020204" pitchFamily="34" charset="0"/>
              <a:buChar char="•"/>
            </a:pPr>
            <a:r>
              <a:rPr lang="en-US" sz="1600" dirty="0"/>
              <a:t>Analyzed 229 research papers on the subject</a:t>
            </a:r>
          </a:p>
          <a:p>
            <a:pPr marL="285750" indent="-285750">
              <a:buFont typeface="Arial" panose="020B0604020202020204" pitchFamily="34" charset="0"/>
              <a:buChar char="•"/>
            </a:pPr>
            <a:r>
              <a:rPr lang="en-US" sz="1600" dirty="0"/>
              <a:t>Read Section 6 of the paper to find which papers have addressed the SE tasks.</a:t>
            </a:r>
          </a:p>
        </p:txBody>
      </p:sp>
    </p:spTree>
    <p:extLst>
      <p:ext uri="{BB962C8B-B14F-4D97-AF65-F5344CB8AC3E}">
        <p14:creationId xmlns:p14="http://schemas.microsoft.com/office/powerpoint/2010/main" val="29112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1323497" y="1179443"/>
            <a:ext cx="6345760" cy="4352994"/>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7" y="0"/>
            <a:ext cx="11169317" cy="1325563"/>
          </a:xfrm>
        </p:spPr>
        <p:txBody>
          <a:bodyPr>
            <a:normAutofit/>
          </a:bodyPr>
          <a:lstStyle/>
          <a:p>
            <a:r>
              <a:rPr lang="en-US" sz="3600" dirty="0"/>
              <a:t>What SE Tasks have been addressed to date using LLM4SE</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400110"/>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809E48-9343-6DD5-FDFF-62FF7162C3DA}"/>
              </a:ext>
            </a:extLst>
          </p:cNvPr>
          <p:cNvSpPr txBox="1">
            <a:spLocks/>
          </p:cNvSpPr>
          <p:nvPr/>
        </p:nvSpPr>
        <p:spPr>
          <a:xfrm>
            <a:off x="838200" y="366290"/>
            <a:ext cx="10515600" cy="967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How are developers using </a:t>
            </a:r>
            <a:r>
              <a:rPr lang="en-US" sz="3600" dirty="0" err="1"/>
              <a:t>ChatGPT</a:t>
            </a:r>
            <a:r>
              <a:rPr lang="en-US" sz="3600" dirty="0"/>
              <a:t> to solve SE tasks?</a:t>
            </a:r>
          </a:p>
        </p:txBody>
      </p:sp>
      <p:pic>
        <p:nvPicPr>
          <p:cNvPr id="3" name="Picture 2" descr="A screenshot of a chat&#10;&#10;Description automatically generated">
            <a:extLst>
              <a:ext uri="{FF2B5EF4-FFF2-40B4-BE49-F238E27FC236}">
                <a16:creationId xmlns:a16="http://schemas.microsoft.com/office/drawing/2014/main" id="{72705B54-CB2E-1393-7743-755CF87CE146}"/>
              </a:ext>
            </a:extLst>
          </p:cNvPr>
          <p:cNvPicPr>
            <a:picLocks noChangeAspect="1"/>
          </p:cNvPicPr>
          <p:nvPr/>
        </p:nvPicPr>
        <p:blipFill>
          <a:blip r:embed="rId2"/>
          <a:stretch>
            <a:fillRect/>
          </a:stretch>
        </p:blipFill>
        <p:spPr>
          <a:xfrm>
            <a:off x="417576" y="2704440"/>
            <a:ext cx="5455545" cy="1981419"/>
          </a:xfrm>
          <a:prstGeom prst="rect">
            <a:avLst/>
          </a:prstGeom>
          <a:ln>
            <a:solidFill>
              <a:schemeClr val="tx1"/>
            </a:solidFill>
          </a:ln>
        </p:spPr>
      </p:pic>
      <p:sp>
        <p:nvSpPr>
          <p:cNvPr id="5" name="Rounded Rectangle 4">
            <a:extLst>
              <a:ext uri="{FF2B5EF4-FFF2-40B4-BE49-F238E27FC236}">
                <a16:creationId xmlns:a16="http://schemas.microsoft.com/office/drawing/2014/main" id="{C8626071-4D47-E464-865F-5BCE5C247214}"/>
              </a:ext>
            </a:extLst>
          </p:cNvPr>
          <p:cNvSpPr/>
          <p:nvPr/>
        </p:nvSpPr>
        <p:spPr>
          <a:xfrm>
            <a:off x="874776" y="2704440"/>
            <a:ext cx="1502664" cy="222723"/>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0EA605-24B1-4CFD-94AF-22E7510BD347}"/>
              </a:ext>
            </a:extLst>
          </p:cNvPr>
          <p:cNvSpPr/>
          <p:nvPr/>
        </p:nvSpPr>
        <p:spPr>
          <a:xfrm>
            <a:off x="874776" y="3776696"/>
            <a:ext cx="4053840" cy="521208"/>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A01498DF-0E79-EB84-2D22-33F967040918}"/>
              </a:ext>
            </a:extLst>
          </p:cNvPr>
          <p:cNvPicPr>
            <a:picLocks noChangeAspect="1"/>
          </p:cNvPicPr>
          <p:nvPr/>
        </p:nvPicPr>
        <p:blipFill>
          <a:blip r:embed="rId3"/>
          <a:stretch>
            <a:fillRect/>
          </a:stretch>
        </p:blipFill>
        <p:spPr>
          <a:xfrm>
            <a:off x="6604940" y="1920464"/>
            <a:ext cx="5315863" cy="446488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59993142-FEE7-15C9-A235-7EE8538D6E9D}"/>
              </a:ext>
            </a:extLst>
          </p:cNvPr>
          <p:cNvCxnSpPr>
            <a:cxnSpLocks/>
          </p:cNvCxnSpPr>
          <p:nvPr/>
        </p:nvCxnSpPr>
        <p:spPr>
          <a:xfrm flipV="1">
            <a:off x="4928616" y="2091360"/>
            <a:ext cx="2514600" cy="1945940"/>
          </a:xfrm>
          <a:prstGeom prst="straightConnector1">
            <a:avLst/>
          </a:prstGeom>
          <a:ln w="28575">
            <a:solidFill>
              <a:srgbClr val="86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6" descr="GitHub Logo and symbol, meaning, history, PNG, brand">
            <a:extLst>
              <a:ext uri="{FF2B5EF4-FFF2-40B4-BE49-F238E27FC236}">
                <a16:creationId xmlns:a16="http://schemas.microsoft.com/office/drawing/2014/main" id="{5E500B5C-1245-4043-4D5B-0044196FD8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05" r="14462"/>
          <a:stretch/>
        </p:blipFill>
        <p:spPr bwMode="auto">
          <a:xfrm>
            <a:off x="2377440" y="1552684"/>
            <a:ext cx="1088136" cy="85327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hatgpt logo open ai logotype chatbot chat Vector Image">
            <a:extLst>
              <a:ext uri="{FF2B5EF4-FFF2-40B4-BE49-F238E27FC236}">
                <a16:creationId xmlns:a16="http://schemas.microsoft.com/office/drawing/2014/main" id="{42DA051E-893A-E938-4F7B-B599F92F597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71"/>
          <a:stretch/>
        </p:blipFill>
        <p:spPr bwMode="auto">
          <a:xfrm>
            <a:off x="8961120" y="1254483"/>
            <a:ext cx="586363" cy="59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54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444E48F-9DEB-BC58-4F67-E272DD7FD280}"/>
              </a:ext>
            </a:extLst>
          </p:cNvPr>
          <p:cNvPicPr>
            <a:picLocks noChangeAspect="1"/>
          </p:cNvPicPr>
          <p:nvPr/>
        </p:nvPicPr>
        <p:blipFill>
          <a:blip r:embed="rId2"/>
          <a:stretch>
            <a:fillRect/>
          </a:stretch>
        </p:blipFill>
        <p:spPr>
          <a:xfrm>
            <a:off x="1099586" y="522581"/>
            <a:ext cx="8056719" cy="880694"/>
          </a:xfrm>
          <a:prstGeom prst="rect">
            <a:avLst/>
          </a:prstGeom>
        </p:spPr>
      </p:pic>
      <p:pic>
        <p:nvPicPr>
          <p:cNvPr id="2" name="Picture 2" descr="ShareChatGPTConversations">
            <a:extLst>
              <a:ext uri="{FF2B5EF4-FFF2-40B4-BE49-F238E27FC236}">
                <a16:creationId xmlns:a16="http://schemas.microsoft.com/office/drawing/2014/main" id="{E10D5A26-877E-C87A-6016-9F2370BE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586" y="1554436"/>
            <a:ext cx="10138601" cy="41663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reChatGPTConversations">
            <a:extLst>
              <a:ext uri="{FF2B5EF4-FFF2-40B4-BE49-F238E27FC236}">
                <a16:creationId xmlns:a16="http://schemas.microsoft.com/office/drawing/2014/main" id="{4B755522-E6AB-CD3B-DDBE-029A4379E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813" y="3572012"/>
            <a:ext cx="3896483" cy="305495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5DE329A-A18B-9E6F-29EA-B9DD434002CE}"/>
              </a:ext>
            </a:extLst>
          </p:cNvPr>
          <p:cNvGrpSpPr/>
          <p:nvPr/>
        </p:nvGrpSpPr>
        <p:grpSpPr>
          <a:xfrm>
            <a:off x="4727369" y="2292622"/>
            <a:ext cx="4545838" cy="2845234"/>
            <a:chOff x="4727369" y="1934817"/>
            <a:chExt cx="4545838" cy="2845234"/>
          </a:xfrm>
        </p:grpSpPr>
        <p:sp>
          <p:nvSpPr>
            <p:cNvPr id="7" name="Rounded Rectangle 6">
              <a:extLst>
                <a:ext uri="{FF2B5EF4-FFF2-40B4-BE49-F238E27FC236}">
                  <a16:creationId xmlns:a16="http://schemas.microsoft.com/office/drawing/2014/main" id="{3049501B-5A04-2013-DCF3-8AD7D5BEFF15}"/>
                </a:ext>
              </a:extLst>
            </p:cNvPr>
            <p:cNvSpPr/>
            <p:nvPr/>
          </p:nvSpPr>
          <p:spPr>
            <a:xfrm>
              <a:off x="6215270" y="1934817"/>
              <a:ext cx="3057937" cy="284523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a:extLst>
                <a:ext uri="{FF2B5EF4-FFF2-40B4-BE49-F238E27FC236}">
                  <a16:creationId xmlns:a16="http://schemas.microsoft.com/office/drawing/2014/main" id="{A92BCE7C-8FC1-4424-2CA2-A321863A6BC3}"/>
                </a:ext>
              </a:extLst>
            </p:cNvPr>
            <p:cNvSpPr/>
            <p:nvPr/>
          </p:nvSpPr>
          <p:spPr>
            <a:xfrm>
              <a:off x="4727369" y="3891241"/>
              <a:ext cx="1249361"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CFF0A35-085C-703D-11B7-CA39DDBC9F29}"/>
              </a:ext>
            </a:extLst>
          </p:cNvPr>
          <p:cNvGrpSpPr/>
          <p:nvPr/>
        </p:nvGrpSpPr>
        <p:grpSpPr>
          <a:xfrm>
            <a:off x="2160104" y="384314"/>
            <a:ext cx="6493565" cy="742122"/>
            <a:chOff x="2160104" y="92765"/>
            <a:chExt cx="6493565" cy="742122"/>
          </a:xfrm>
        </p:grpSpPr>
        <p:sp>
          <p:nvSpPr>
            <p:cNvPr id="10" name="Rounded Rectangle 9">
              <a:extLst>
                <a:ext uri="{FF2B5EF4-FFF2-40B4-BE49-F238E27FC236}">
                  <a16:creationId xmlns:a16="http://schemas.microsoft.com/office/drawing/2014/main" id="{4F13B296-233F-673D-EBBC-93647DF3419B}"/>
                </a:ext>
              </a:extLst>
            </p:cNvPr>
            <p:cNvSpPr/>
            <p:nvPr/>
          </p:nvSpPr>
          <p:spPr>
            <a:xfrm>
              <a:off x="2160104" y="530087"/>
              <a:ext cx="861392" cy="3048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45BBAB6-7A68-2A0B-BDDA-F5A7A71F6597}"/>
                </a:ext>
              </a:extLst>
            </p:cNvPr>
            <p:cNvSpPr txBox="1"/>
            <p:nvPr/>
          </p:nvSpPr>
          <p:spPr>
            <a:xfrm>
              <a:off x="3127512" y="92765"/>
              <a:ext cx="5526157" cy="369332"/>
            </a:xfrm>
            <a:prstGeom prst="rect">
              <a:avLst/>
            </a:prstGeom>
            <a:noFill/>
            <a:ln w="28575">
              <a:solidFill>
                <a:srgbClr val="C00000"/>
              </a:solidFill>
            </a:ln>
          </p:spPr>
          <p:txBody>
            <a:bodyPr wrap="square" rtlCol="0">
              <a:spAutoFit/>
            </a:bodyPr>
            <a:lstStyle/>
            <a:p>
              <a:r>
                <a:rPr lang="en-US" b="1" dirty="0"/>
                <a:t>Activity - Software maintenance, Task - Code duplication</a:t>
              </a:r>
            </a:p>
          </p:txBody>
        </p:sp>
        <p:cxnSp>
          <p:nvCxnSpPr>
            <p:cNvPr id="15" name="Straight Arrow Connector 14">
              <a:extLst>
                <a:ext uri="{FF2B5EF4-FFF2-40B4-BE49-F238E27FC236}">
                  <a16:creationId xmlns:a16="http://schemas.microsoft.com/office/drawing/2014/main" id="{37D4FFEB-B466-EEA4-F507-1ABC2EAB28C4}"/>
                </a:ext>
              </a:extLst>
            </p:cNvPr>
            <p:cNvCxnSpPr>
              <a:cxnSpLocks/>
              <a:stCxn id="12" idx="1"/>
              <a:endCxn id="10" idx="0"/>
            </p:cNvCxnSpPr>
            <p:nvPr/>
          </p:nvCxnSpPr>
          <p:spPr>
            <a:xfrm flipH="1">
              <a:off x="2590800" y="277431"/>
              <a:ext cx="536712" cy="2526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a:extLst>
              <a:ext uri="{FF2B5EF4-FFF2-40B4-BE49-F238E27FC236}">
                <a16:creationId xmlns:a16="http://schemas.microsoft.com/office/drawing/2014/main" id="{A391772F-971C-B630-02F2-78E7C76F07A8}"/>
              </a:ext>
            </a:extLst>
          </p:cNvPr>
          <p:cNvCxnSpPr/>
          <p:nvPr/>
        </p:nvCxnSpPr>
        <p:spPr>
          <a:xfrm flipH="1">
            <a:off x="1901952" y="1709928"/>
            <a:ext cx="3941064" cy="263347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96CB86E-668F-D423-1D90-F7C56CEA0E5F}"/>
              </a:ext>
            </a:extLst>
          </p:cNvPr>
          <p:cNvCxnSpPr/>
          <p:nvPr/>
        </p:nvCxnSpPr>
        <p:spPr>
          <a:xfrm>
            <a:off x="5833872" y="1728216"/>
            <a:ext cx="1060704" cy="6583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B43BAD-E9A2-4062-B947-700C1F1A5616}"/>
              </a:ext>
            </a:extLst>
          </p:cNvPr>
          <p:cNvSpPr txBox="1"/>
          <p:nvPr/>
        </p:nvSpPr>
        <p:spPr>
          <a:xfrm>
            <a:off x="4945473" y="1377099"/>
            <a:ext cx="1795086" cy="307777"/>
          </a:xfrm>
          <a:prstGeom prst="rect">
            <a:avLst/>
          </a:prstGeom>
          <a:noFill/>
          <a:ln w="28575">
            <a:solidFill>
              <a:srgbClr val="C00000"/>
            </a:solidFill>
          </a:ln>
        </p:spPr>
        <p:txBody>
          <a:bodyPr wrap="square" rtlCol="0">
            <a:spAutoFit/>
          </a:bodyPr>
          <a:lstStyle/>
          <a:p>
            <a:r>
              <a:rPr lang="en-US" sz="1400" dirty="0"/>
              <a:t>PrefixMap != Prefixes</a:t>
            </a:r>
          </a:p>
        </p:txBody>
      </p:sp>
    </p:spTree>
    <p:extLst>
      <p:ext uri="{BB962C8B-B14F-4D97-AF65-F5344CB8AC3E}">
        <p14:creationId xmlns:p14="http://schemas.microsoft.com/office/powerpoint/2010/main" val="17798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F2E5F27-CD1D-D0BC-9B2C-E46FB3189F03}"/>
              </a:ext>
            </a:extLst>
          </p:cNvPr>
          <p:cNvSpPr>
            <a:spLocks noGrp="1"/>
          </p:cNvSpPr>
          <p:nvPr>
            <p:ph type="title"/>
          </p:nvPr>
        </p:nvSpPr>
        <p:spPr>
          <a:xfrm>
            <a:off x="639418" y="0"/>
            <a:ext cx="10515600" cy="967409"/>
          </a:xfrm>
        </p:spPr>
        <p:txBody>
          <a:bodyPr>
            <a:normAutofit/>
          </a:bodyPr>
          <a:lstStyle/>
          <a:p>
            <a:r>
              <a:rPr lang="en-US" sz="3600" dirty="0"/>
              <a:t>How are developers using LLMs to solve SE tasks?</a:t>
            </a:r>
          </a:p>
        </p:txBody>
      </p:sp>
      <p:grpSp>
        <p:nvGrpSpPr>
          <p:cNvPr id="14" name="Group 13">
            <a:extLst>
              <a:ext uri="{FF2B5EF4-FFF2-40B4-BE49-F238E27FC236}">
                <a16:creationId xmlns:a16="http://schemas.microsoft.com/office/drawing/2014/main" id="{8C177D02-3B04-D7EB-8544-FE94E32520BA}"/>
              </a:ext>
            </a:extLst>
          </p:cNvPr>
          <p:cNvGrpSpPr/>
          <p:nvPr/>
        </p:nvGrpSpPr>
        <p:grpSpPr>
          <a:xfrm>
            <a:off x="347472" y="1296593"/>
            <a:ext cx="6172200" cy="3847520"/>
            <a:chOff x="347472" y="1296593"/>
            <a:chExt cx="6172200" cy="3847520"/>
          </a:xfrm>
        </p:grpSpPr>
        <p:pic>
          <p:nvPicPr>
            <p:cNvPr id="3" name="Picture 2" descr="A close-up of a message&#10;&#10;Description automatically generated">
              <a:extLst>
                <a:ext uri="{FF2B5EF4-FFF2-40B4-BE49-F238E27FC236}">
                  <a16:creationId xmlns:a16="http://schemas.microsoft.com/office/drawing/2014/main" id="{B2701607-EFF3-4EE6-E2C3-8691DC7C5F26}"/>
                </a:ext>
              </a:extLst>
            </p:cNvPr>
            <p:cNvPicPr>
              <a:picLocks noChangeAspect="1"/>
            </p:cNvPicPr>
            <p:nvPr/>
          </p:nvPicPr>
          <p:blipFill>
            <a:blip r:embed="rId3"/>
            <a:stretch>
              <a:fillRect/>
            </a:stretch>
          </p:blipFill>
          <p:spPr>
            <a:xfrm>
              <a:off x="347472" y="1296593"/>
              <a:ext cx="6172200" cy="853271"/>
            </a:xfrm>
            <a:prstGeom prst="rect">
              <a:avLst/>
            </a:prstGeom>
          </p:spPr>
        </p:pic>
        <p:pic>
          <p:nvPicPr>
            <p:cNvPr id="1026" name="Picture 2" descr="ShareChatGPTConversations">
              <a:extLst>
                <a:ext uri="{FF2B5EF4-FFF2-40B4-BE49-F238E27FC236}">
                  <a16:creationId xmlns:a16="http://schemas.microsoft.com/office/drawing/2014/main" id="{50E4F823-C1AA-502B-1218-4D1C7B600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18" y="2233554"/>
              <a:ext cx="4210878" cy="291055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ShareChatGPTConversations">
            <a:extLst>
              <a:ext uri="{FF2B5EF4-FFF2-40B4-BE49-F238E27FC236}">
                <a16:creationId xmlns:a16="http://schemas.microsoft.com/office/drawing/2014/main" id="{89232016-44D1-24C4-9A5B-3A7081063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092" y="2233554"/>
            <a:ext cx="4262040" cy="25170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and symbol, meaning, history, PNG, brand">
            <a:extLst>
              <a:ext uri="{FF2B5EF4-FFF2-40B4-BE49-F238E27FC236}">
                <a16:creationId xmlns:a16="http://schemas.microsoft.com/office/drawing/2014/main" id="{971CB55D-8F65-8403-E31D-5382B85BD4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805" r="14462"/>
          <a:stretch/>
        </p:blipFill>
        <p:spPr bwMode="auto">
          <a:xfrm>
            <a:off x="8897112" y="749371"/>
            <a:ext cx="1088136" cy="8532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772CD1-74FB-9781-3BBD-9814ADB55A2D}"/>
              </a:ext>
            </a:extLst>
          </p:cNvPr>
          <p:cNvSpPr txBox="1"/>
          <p:nvPr/>
        </p:nvSpPr>
        <p:spPr>
          <a:xfrm>
            <a:off x="4230150" y="927261"/>
            <a:ext cx="3751293" cy="369332"/>
          </a:xfrm>
          <a:prstGeom prst="rect">
            <a:avLst/>
          </a:prstGeom>
          <a:noFill/>
          <a:ln w="28575">
            <a:solidFill>
              <a:srgbClr val="0000EA"/>
            </a:solidFill>
          </a:ln>
        </p:spPr>
        <p:txBody>
          <a:bodyPr wrap="square" rtlCol="0">
            <a:spAutoFit/>
          </a:bodyPr>
          <a:lstStyle/>
          <a:p>
            <a:r>
              <a:rPr lang="en-US" dirty="0"/>
              <a:t>SE Task – Deployment Documentation</a:t>
            </a:r>
          </a:p>
        </p:txBody>
      </p:sp>
      <p:pic>
        <p:nvPicPr>
          <p:cNvPr id="6" name="Picture 2" descr="Chatgpt logo open ai logotype chatbot chat Vector Image">
            <a:extLst>
              <a:ext uri="{FF2B5EF4-FFF2-40B4-BE49-F238E27FC236}">
                <a16:creationId xmlns:a16="http://schemas.microsoft.com/office/drawing/2014/main" id="{0532792B-7C2F-CECC-6767-35B4C69B511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271"/>
          <a:stretch/>
        </p:blipFill>
        <p:spPr bwMode="auto">
          <a:xfrm>
            <a:off x="3170299" y="919887"/>
            <a:ext cx="526546" cy="5355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27C73CF-2438-27DC-5141-7AF6E178D9D6}"/>
              </a:ext>
            </a:extLst>
          </p:cNvPr>
          <p:cNvSpPr txBox="1"/>
          <p:nvPr/>
        </p:nvSpPr>
        <p:spPr>
          <a:xfrm>
            <a:off x="347472" y="5211673"/>
            <a:ext cx="11516650" cy="923330"/>
          </a:xfrm>
          <a:prstGeom prst="rect">
            <a:avLst/>
          </a:prstGeom>
          <a:noFill/>
        </p:spPr>
        <p:txBody>
          <a:bodyPr wrap="square">
            <a:spAutoFit/>
          </a:bodyPr>
          <a:lstStyle/>
          <a:p>
            <a:r>
              <a:rPr lang="en-US" dirty="0"/>
              <a:t>The software developer was seeking assistance from </a:t>
            </a:r>
            <a:r>
              <a:rPr lang="en-US" dirty="0" err="1"/>
              <a:t>ChatGPT</a:t>
            </a:r>
            <a:r>
              <a:rPr lang="en-US" dirty="0"/>
              <a:t> in creating concise and user-friendly documentation for a Bash script named `</a:t>
            </a:r>
            <a:r>
              <a:rPr lang="en-US" b="1" dirty="0" err="1"/>
              <a:t>release.sh</a:t>
            </a:r>
            <a:r>
              <a:rPr lang="en-US" dirty="0"/>
              <a:t>`. </a:t>
            </a:r>
            <a:r>
              <a:rPr lang="en-GB" b="0" i="0" dirty="0">
                <a:solidFill>
                  <a:srgbClr val="374151"/>
                </a:solidFill>
                <a:effectLst/>
                <a:latin typeface="Söhne"/>
              </a:rPr>
              <a:t>Specifically, the developer wanted guidance on summarizing the script's functionality and providing clear instructions on how to use it effectively. </a:t>
            </a:r>
            <a:endParaRPr lang="en-US" dirty="0"/>
          </a:p>
        </p:txBody>
      </p:sp>
    </p:spTree>
    <p:extLst>
      <p:ext uri="{BB962C8B-B14F-4D97-AF65-F5344CB8AC3E}">
        <p14:creationId xmlns:p14="http://schemas.microsoft.com/office/powerpoint/2010/main" val="120699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23" name="Group 4122">
            <a:extLst>
              <a:ext uri="{FF2B5EF4-FFF2-40B4-BE49-F238E27FC236}">
                <a16:creationId xmlns:a16="http://schemas.microsoft.com/office/drawing/2014/main" id="{F7B03719-768D-CE78-AFBB-4991167B39C8}"/>
              </a:ext>
            </a:extLst>
          </p:cNvPr>
          <p:cNvGrpSpPr/>
          <p:nvPr/>
        </p:nvGrpSpPr>
        <p:grpSpPr>
          <a:xfrm>
            <a:off x="3390405" y="4724312"/>
            <a:ext cx="4340781" cy="859510"/>
            <a:chOff x="3390405" y="4472524"/>
            <a:chExt cx="4340781" cy="859510"/>
          </a:xfrm>
        </p:grpSpPr>
        <p:grpSp>
          <p:nvGrpSpPr>
            <p:cNvPr id="118" name="Group 117">
              <a:extLst>
                <a:ext uri="{FF2B5EF4-FFF2-40B4-BE49-F238E27FC236}">
                  <a16:creationId xmlns:a16="http://schemas.microsoft.com/office/drawing/2014/main" id="{E28F6219-1323-AE63-BA1F-01543A75C01F}"/>
                </a:ext>
              </a:extLst>
            </p:cNvPr>
            <p:cNvGrpSpPr/>
            <p:nvPr/>
          </p:nvGrpSpPr>
          <p:grpSpPr>
            <a:xfrm>
              <a:off x="3390405" y="4472524"/>
              <a:ext cx="4340781" cy="762461"/>
              <a:chOff x="5781627" y="1522723"/>
              <a:chExt cx="4340781" cy="762461"/>
            </a:xfrm>
          </p:grpSpPr>
          <p:cxnSp>
            <p:nvCxnSpPr>
              <p:cNvPr id="119" name="Straight Arrow Connector 118">
                <a:extLst>
                  <a:ext uri="{FF2B5EF4-FFF2-40B4-BE49-F238E27FC236}">
                    <a16:creationId xmlns:a16="http://schemas.microsoft.com/office/drawing/2014/main" id="{136829D5-81FE-63BB-2A7D-1A1AA0C40CEF}"/>
                  </a:ext>
                </a:extLst>
              </p:cNvPr>
              <p:cNvCxnSpPr>
                <a:cxnSpLocks/>
              </p:cNvCxnSpPr>
              <p:nvPr/>
            </p:nvCxnSpPr>
            <p:spPr>
              <a:xfrm>
                <a:off x="5781627" y="2284274"/>
                <a:ext cx="4340781" cy="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0" name="Picture 2" descr="GitHub logo and symbol, meaning, history, PNG">
                <a:extLst>
                  <a:ext uri="{FF2B5EF4-FFF2-40B4-BE49-F238E27FC236}">
                    <a16:creationId xmlns:a16="http://schemas.microsoft.com/office/drawing/2014/main" id="{1DAC82EE-8123-12A2-8B9E-883D6CC979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06" r="19303"/>
              <a:stretch/>
            </p:blipFill>
            <p:spPr bwMode="auto">
              <a:xfrm>
                <a:off x="5781627" y="1522723"/>
                <a:ext cx="681478" cy="622376"/>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Oval 121">
              <a:extLst>
                <a:ext uri="{FF2B5EF4-FFF2-40B4-BE49-F238E27FC236}">
                  <a16:creationId xmlns:a16="http://schemas.microsoft.com/office/drawing/2014/main" id="{CB60E9F9-D444-F81D-DF5B-D6E74F31AF24}"/>
                </a:ext>
              </a:extLst>
            </p:cNvPr>
            <p:cNvSpPr/>
            <p:nvPr/>
          </p:nvSpPr>
          <p:spPr>
            <a:xfrm>
              <a:off x="4744009" y="5099780"/>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pic>
        <p:nvPicPr>
          <p:cNvPr id="4103" name="Picture 4102" descr="A black and white text box&#10;&#10;Description automatically generated">
            <a:extLst>
              <a:ext uri="{FF2B5EF4-FFF2-40B4-BE49-F238E27FC236}">
                <a16:creationId xmlns:a16="http://schemas.microsoft.com/office/drawing/2014/main" id="{628CE356-443C-159C-01CB-888C964DBA21}"/>
              </a:ext>
            </a:extLst>
          </p:cNvPr>
          <p:cNvPicPr>
            <a:picLocks noChangeAspect="1"/>
          </p:cNvPicPr>
          <p:nvPr/>
        </p:nvPicPr>
        <p:blipFill>
          <a:blip r:embed="rId4"/>
          <a:stretch>
            <a:fillRect/>
          </a:stretch>
        </p:blipFill>
        <p:spPr>
          <a:xfrm>
            <a:off x="4108550" y="4324488"/>
            <a:ext cx="1004799" cy="1004799"/>
          </a:xfrm>
          <a:prstGeom prst="rect">
            <a:avLst/>
          </a:prstGeom>
        </p:spPr>
      </p:pic>
      <p:grpSp>
        <p:nvGrpSpPr>
          <p:cNvPr id="4113" name="Group 4112">
            <a:extLst>
              <a:ext uri="{FF2B5EF4-FFF2-40B4-BE49-F238E27FC236}">
                <a16:creationId xmlns:a16="http://schemas.microsoft.com/office/drawing/2014/main" id="{D1CD323A-EB59-F55A-592F-EC98B734DA6F}"/>
              </a:ext>
            </a:extLst>
          </p:cNvPr>
          <p:cNvGrpSpPr/>
          <p:nvPr/>
        </p:nvGrpSpPr>
        <p:grpSpPr>
          <a:xfrm>
            <a:off x="5871076" y="5616415"/>
            <a:ext cx="1662198" cy="901983"/>
            <a:chOff x="5738554" y="3000042"/>
            <a:chExt cx="1662198" cy="901983"/>
          </a:xfrm>
        </p:grpSpPr>
        <p:pic>
          <p:nvPicPr>
            <p:cNvPr id="4104" name="Picture 2" descr="Chatgpt logo open ai logotype chatbot chat Vector Image">
              <a:extLst>
                <a:ext uri="{FF2B5EF4-FFF2-40B4-BE49-F238E27FC236}">
                  <a16:creationId xmlns:a16="http://schemas.microsoft.com/office/drawing/2014/main" id="{81272467-5BB2-001A-ACB4-DFC02DABD08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71"/>
            <a:stretch/>
          </p:blipFill>
          <p:spPr bwMode="auto">
            <a:xfrm>
              <a:off x="5738554" y="3229577"/>
              <a:ext cx="526546" cy="535561"/>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4104" descr="A patch with text and black text&#10;&#10;Description automatically generated with medium confidence">
              <a:extLst>
                <a:ext uri="{FF2B5EF4-FFF2-40B4-BE49-F238E27FC236}">
                  <a16:creationId xmlns:a16="http://schemas.microsoft.com/office/drawing/2014/main" id="{91683A10-F481-E74D-AA3D-90A917B1F1FE}"/>
                </a:ext>
              </a:extLst>
            </p:cNvPr>
            <p:cNvPicPr>
              <a:picLocks noChangeAspect="1"/>
            </p:cNvPicPr>
            <p:nvPr/>
          </p:nvPicPr>
          <p:blipFill>
            <a:blip r:embed="rId6"/>
            <a:stretch>
              <a:fillRect/>
            </a:stretch>
          </p:blipFill>
          <p:spPr>
            <a:xfrm>
              <a:off x="6375210" y="3000042"/>
              <a:ext cx="1025542" cy="901983"/>
            </a:xfrm>
            <a:prstGeom prst="rect">
              <a:avLst/>
            </a:prstGeom>
          </p:spPr>
        </p:pic>
      </p:grpSp>
      <p:grpSp>
        <p:nvGrpSpPr>
          <p:cNvPr id="4117" name="Group 4116">
            <a:extLst>
              <a:ext uri="{FF2B5EF4-FFF2-40B4-BE49-F238E27FC236}">
                <a16:creationId xmlns:a16="http://schemas.microsoft.com/office/drawing/2014/main" id="{4C5C4D3F-FDCB-396F-610E-5C409F168B71}"/>
              </a:ext>
            </a:extLst>
          </p:cNvPr>
          <p:cNvGrpSpPr/>
          <p:nvPr/>
        </p:nvGrpSpPr>
        <p:grpSpPr>
          <a:xfrm>
            <a:off x="5113349" y="4065381"/>
            <a:ext cx="2407162" cy="1526057"/>
            <a:chOff x="4980827" y="1439864"/>
            <a:chExt cx="2407162" cy="1526057"/>
          </a:xfrm>
        </p:grpSpPr>
        <p:grpSp>
          <p:nvGrpSpPr>
            <p:cNvPr id="4116" name="Group 4115">
              <a:extLst>
                <a:ext uri="{FF2B5EF4-FFF2-40B4-BE49-F238E27FC236}">
                  <a16:creationId xmlns:a16="http://schemas.microsoft.com/office/drawing/2014/main" id="{9BAD7DE6-C8B5-19F1-CDAA-D3FFCA290C61}"/>
                </a:ext>
              </a:extLst>
            </p:cNvPr>
            <p:cNvGrpSpPr/>
            <p:nvPr/>
          </p:nvGrpSpPr>
          <p:grpSpPr>
            <a:xfrm>
              <a:off x="4980827" y="1439864"/>
              <a:ext cx="2407162" cy="1526057"/>
              <a:chOff x="4980827" y="1439864"/>
              <a:chExt cx="2407162" cy="1526057"/>
            </a:xfrm>
          </p:grpSpPr>
          <p:sp>
            <p:nvSpPr>
              <p:cNvPr id="123" name="Oval 122">
                <a:extLst>
                  <a:ext uri="{FF2B5EF4-FFF2-40B4-BE49-F238E27FC236}">
                    <a16:creationId xmlns:a16="http://schemas.microsoft.com/office/drawing/2014/main" id="{D953C7B7-324F-B968-8F61-0B419013690E}"/>
                  </a:ext>
                </a:extLst>
              </p:cNvPr>
              <p:cNvSpPr/>
              <p:nvPr/>
            </p:nvSpPr>
            <p:spPr>
              <a:xfrm>
                <a:off x="6007892" y="273366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4109" name="Group 4108">
                <a:extLst>
                  <a:ext uri="{FF2B5EF4-FFF2-40B4-BE49-F238E27FC236}">
                    <a16:creationId xmlns:a16="http://schemas.microsoft.com/office/drawing/2014/main" id="{FE876307-9CA9-F191-3DCF-DEEA4DFEE06C}"/>
                  </a:ext>
                </a:extLst>
              </p:cNvPr>
              <p:cNvGrpSpPr/>
              <p:nvPr/>
            </p:nvGrpSpPr>
            <p:grpSpPr>
              <a:xfrm>
                <a:off x="4980827" y="1439864"/>
                <a:ext cx="2407162" cy="1430956"/>
                <a:chOff x="4969658" y="1448341"/>
                <a:chExt cx="2407162" cy="1430956"/>
              </a:xfrm>
            </p:grpSpPr>
            <p:grpSp>
              <p:nvGrpSpPr>
                <p:cNvPr id="125" name="Group 124">
                  <a:extLst>
                    <a:ext uri="{FF2B5EF4-FFF2-40B4-BE49-F238E27FC236}">
                      <a16:creationId xmlns:a16="http://schemas.microsoft.com/office/drawing/2014/main" id="{6796F487-13DF-0291-678B-4533F60A0288}"/>
                    </a:ext>
                  </a:extLst>
                </p:cNvPr>
                <p:cNvGrpSpPr/>
                <p:nvPr/>
              </p:nvGrpSpPr>
              <p:grpSpPr>
                <a:xfrm>
                  <a:off x="4969658" y="1740074"/>
                  <a:ext cx="1420174" cy="1139223"/>
                  <a:chOff x="7493402" y="1154858"/>
                  <a:chExt cx="1420174" cy="1139223"/>
                </a:xfrm>
              </p:grpSpPr>
              <p:cxnSp>
                <p:nvCxnSpPr>
                  <p:cNvPr id="126" name="Straight Arrow Connector 125">
                    <a:extLst>
                      <a:ext uri="{FF2B5EF4-FFF2-40B4-BE49-F238E27FC236}">
                        <a16:creationId xmlns:a16="http://schemas.microsoft.com/office/drawing/2014/main" id="{879F8BDB-EF6F-8050-9CB5-4DEDD3A94A6C}"/>
                      </a:ext>
                    </a:extLst>
                  </p:cNvPr>
                  <p:cNvCxnSpPr>
                    <a:cxnSpLocks/>
                  </p:cNvCxnSpPr>
                  <p:nvPr/>
                </p:nvCxnSpPr>
                <p:spPr>
                  <a:xfrm flipH="1">
                    <a:off x="8624981" y="1417213"/>
                    <a:ext cx="5937" cy="7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73592162-F184-7EB3-DC4C-8601BF52A03E}"/>
                      </a:ext>
                    </a:extLst>
                  </p:cNvPr>
                  <p:cNvGrpSpPr/>
                  <p:nvPr/>
                </p:nvGrpSpPr>
                <p:grpSpPr>
                  <a:xfrm>
                    <a:off x="7493402" y="1154858"/>
                    <a:ext cx="1420174" cy="1139223"/>
                    <a:chOff x="7522568" y="1154592"/>
                    <a:chExt cx="1420174" cy="1139223"/>
                  </a:xfrm>
                </p:grpSpPr>
                <p:sp>
                  <p:nvSpPr>
                    <p:cNvPr id="4096" name="TextBox 4095">
                      <a:extLst>
                        <a:ext uri="{FF2B5EF4-FFF2-40B4-BE49-F238E27FC236}">
                          <a16:creationId xmlns:a16="http://schemas.microsoft.com/office/drawing/2014/main" id="{552BEF88-BDF3-CB3E-B901-EC812A640CAF}"/>
                        </a:ext>
                      </a:extLst>
                    </p:cNvPr>
                    <p:cNvSpPr txBox="1"/>
                    <p:nvPr/>
                  </p:nvSpPr>
                  <p:spPr>
                    <a:xfrm rot="17184383">
                      <a:off x="7284510" y="1392650"/>
                      <a:ext cx="814669" cy="338554"/>
                    </a:xfrm>
                    <a:prstGeom prst="rect">
                      <a:avLst/>
                    </a:prstGeom>
                    <a:noFill/>
                  </p:spPr>
                  <p:txBody>
                    <a:bodyPr wrap="square" rtlCol="0">
                      <a:spAutoFit/>
                    </a:bodyPr>
                    <a:lstStyle/>
                    <a:p>
                      <a:r>
                        <a:rPr lang="en-BE" sz="1600" dirty="0"/>
                        <a:t>fork</a:t>
                      </a:r>
                    </a:p>
                  </p:txBody>
                </p:sp>
                <p:grpSp>
                  <p:nvGrpSpPr>
                    <p:cNvPr id="4097" name="Group 4096">
                      <a:extLst>
                        <a:ext uri="{FF2B5EF4-FFF2-40B4-BE49-F238E27FC236}">
                          <a16:creationId xmlns:a16="http://schemas.microsoft.com/office/drawing/2014/main" id="{FAEAF138-2207-AE94-723B-CA9E1DA41C6F}"/>
                        </a:ext>
                      </a:extLst>
                    </p:cNvPr>
                    <p:cNvGrpSpPr/>
                    <p:nvPr/>
                  </p:nvGrpSpPr>
                  <p:grpSpPr>
                    <a:xfrm>
                      <a:off x="7571266" y="1367015"/>
                      <a:ext cx="1371476" cy="926800"/>
                      <a:chOff x="7571266" y="1367015"/>
                      <a:chExt cx="1371476" cy="926800"/>
                    </a:xfrm>
                  </p:grpSpPr>
                  <p:cxnSp>
                    <p:nvCxnSpPr>
                      <p:cNvPr id="4099" name="Straight Connector 4098">
                        <a:extLst>
                          <a:ext uri="{FF2B5EF4-FFF2-40B4-BE49-F238E27FC236}">
                            <a16:creationId xmlns:a16="http://schemas.microsoft.com/office/drawing/2014/main" id="{8477A499-A2BE-107E-38A6-2CB41F89C49F}"/>
                          </a:ext>
                        </a:extLst>
                      </p:cNvPr>
                      <p:cNvCxnSpPr>
                        <a:cxnSpLocks/>
                      </p:cNvCxnSpPr>
                      <p:nvPr/>
                    </p:nvCxnSpPr>
                    <p:spPr>
                      <a:xfrm flipV="1">
                        <a:off x="7571266" y="1400977"/>
                        <a:ext cx="282127" cy="88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0" name="Straight Arrow Connector 4099">
                        <a:extLst>
                          <a:ext uri="{FF2B5EF4-FFF2-40B4-BE49-F238E27FC236}">
                            <a16:creationId xmlns:a16="http://schemas.microsoft.com/office/drawing/2014/main" id="{362EFC50-84FE-A64E-1F72-7AAF43C1D0E2}"/>
                          </a:ext>
                        </a:extLst>
                      </p:cNvPr>
                      <p:cNvCxnSpPr>
                        <a:cxnSpLocks/>
                      </p:cNvCxnSpPr>
                      <p:nvPr/>
                    </p:nvCxnSpPr>
                    <p:spPr>
                      <a:xfrm>
                        <a:off x="7837587" y="1409203"/>
                        <a:ext cx="10016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1" name="TextBox 4100">
                        <a:extLst>
                          <a:ext uri="{FF2B5EF4-FFF2-40B4-BE49-F238E27FC236}">
                            <a16:creationId xmlns:a16="http://schemas.microsoft.com/office/drawing/2014/main" id="{DAF387C4-E45B-DC17-E50E-B31F26B1C2FB}"/>
                          </a:ext>
                        </a:extLst>
                      </p:cNvPr>
                      <p:cNvSpPr txBox="1"/>
                      <p:nvPr/>
                    </p:nvSpPr>
                    <p:spPr>
                      <a:xfrm rot="5400000">
                        <a:off x="8186955" y="1538027"/>
                        <a:ext cx="926800" cy="584775"/>
                      </a:xfrm>
                      <a:prstGeom prst="rect">
                        <a:avLst/>
                      </a:prstGeom>
                      <a:noFill/>
                    </p:spPr>
                    <p:txBody>
                      <a:bodyPr wrap="square" rtlCol="0">
                        <a:spAutoFit/>
                      </a:bodyPr>
                      <a:lstStyle/>
                      <a:p>
                        <a:pPr algn="ctr"/>
                        <a:r>
                          <a:rPr lang="en-GB" sz="1600" dirty="0"/>
                          <a:t>P</a:t>
                        </a:r>
                        <a:r>
                          <a:rPr lang="en-BE" sz="1600" dirty="0"/>
                          <a:t>ull request</a:t>
                        </a:r>
                      </a:p>
                    </p:txBody>
                  </p:sp>
                </p:grpSp>
              </p:grpSp>
            </p:grpSp>
            <p:pic>
              <p:nvPicPr>
                <p:cNvPr id="4102" name="Picture 4101" descr="A paper with lines and text&#10;&#10;Description automatically generated with medium confidence">
                  <a:extLst>
                    <a:ext uri="{FF2B5EF4-FFF2-40B4-BE49-F238E27FC236}">
                      <a16:creationId xmlns:a16="http://schemas.microsoft.com/office/drawing/2014/main" id="{99CFFBC1-7123-CAD4-20C5-AD802C049734}"/>
                    </a:ext>
                  </a:extLst>
                </p:cNvPr>
                <p:cNvPicPr>
                  <a:picLocks noChangeAspect="1"/>
                </p:cNvPicPr>
                <p:nvPr/>
              </p:nvPicPr>
              <p:blipFill>
                <a:blip r:embed="rId7"/>
                <a:stretch>
                  <a:fillRect/>
                </a:stretch>
              </p:blipFill>
              <p:spPr>
                <a:xfrm>
                  <a:off x="6375210" y="1448341"/>
                  <a:ext cx="1001610" cy="1363638"/>
                </a:xfrm>
                <a:prstGeom prst="rect">
                  <a:avLst/>
                </a:prstGeom>
              </p:spPr>
            </p:pic>
          </p:grpSp>
        </p:grpSp>
        <p:sp>
          <p:nvSpPr>
            <p:cNvPr id="4108" name="Oval 4107">
              <a:extLst>
                <a:ext uri="{FF2B5EF4-FFF2-40B4-BE49-F238E27FC236}">
                  <a16:creationId xmlns:a16="http://schemas.microsoft.com/office/drawing/2014/main" id="{8F857265-07DF-1D74-B795-0C33DF88A1B6}"/>
                </a:ext>
              </a:extLst>
            </p:cNvPr>
            <p:cNvSpPr/>
            <p:nvPr/>
          </p:nvSpPr>
          <p:spPr>
            <a:xfrm>
              <a:off x="5598444" y="1861855"/>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4112" name="Group 4111">
            <a:extLst>
              <a:ext uri="{FF2B5EF4-FFF2-40B4-BE49-F238E27FC236}">
                <a16:creationId xmlns:a16="http://schemas.microsoft.com/office/drawing/2014/main" id="{FF3A27A7-AF12-8A05-279A-7DF38F97991B}"/>
              </a:ext>
            </a:extLst>
          </p:cNvPr>
          <p:cNvGrpSpPr/>
          <p:nvPr/>
        </p:nvGrpSpPr>
        <p:grpSpPr>
          <a:xfrm>
            <a:off x="6572932" y="4755305"/>
            <a:ext cx="874787" cy="1350480"/>
            <a:chOff x="6440410" y="2138932"/>
            <a:chExt cx="874787" cy="1350480"/>
          </a:xfrm>
        </p:grpSpPr>
        <p:sp>
          <p:nvSpPr>
            <p:cNvPr id="4106" name="Rounded Rectangle 4105">
              <a:extLst>
                <a:ext uri="{FF2B5EF4-FFF2-40B4-BE49-F238E27FC236}">
                  <a16:creationId xmlns:a16="http://schemas.microsoft.com/office/drawing/2014/main" id="{8D304B64-B65E-F5BC-5AFC-C5706EC649F2}"/>
                </a:ext>
              </a:extLst>
            </p:cNvPr>
            <p:cNvSpPr/>
            <p:nvPr/>
          </p:nvSpPr>
          <p:spPr>
            <a:xfrm>
              <a:off x="6497752" y="3258487"/>
              <a:ext cx="810536" cy="230925"/>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ounded Rectangle 4110">
              <a:extLst>
                <a:ext uri="{FF2B5EF4-FFF2-40B4-BE49-F238E27FC236}">
                  <a16:creationId xmlns:a16="http://schemas.microsoft.com/office/drawing/2014/main" id="{DEC5775D-467D-719A-E903-34923FFCAAF7}"/>
                </a:ext>
              </a:extLst>
            </p:cNvPr>
            <p:cNvSpPr/>
            <p:nvPr/>
          </p:nvSpPr>
          <p:spPr>
            <a:xfrm>
              <a:off x="6440410" y="2138932"/>
              <a:ext cx="874787" cy="223589"/>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22" name="TextBox 4121">
            <a:extLst>
              <a:ext uri="{FF2B5EF4-FFF2-40B4-BE49-F238E27FC236}">
                <a16:creationId xmlns:a16="http://schemas.microsoft.com/office/drawing/2014/main" id="{C69C9B9E-AC14-F893-EA0C-D1C9AAFA9077}"/>
              </a:ext>
            </a:extLst>
          </p:cNvPr>
          <p:cNvSpPr txBox="1"/>
          <p:nvPr/>
        </p:nvSpPr>
        <p:spPr>
          <a:xfrm>
            <a:off x="975441" y="279075"/>
            <a:ext cx="10673219" cy="2492990"/>
          </a:xfrm>
          <a:prstGeom prst="rect">
            <a:avLst/>
          </a:prstGeom>
          <a:noFill/>
        </p:spPr>
        <p:txBody>
          <a:bodyPr wrap="square">
            <a:spAutoFit/>
          </a:bodyPr>
          <a:lstStyle/>
          <a:p>
            <a:pPr marL="457200" indent="-457200" algn="l">
              <a:buFont typeface="Arial" panose="020B0604020202020204" pitchFamily="34" charset="0"/>
              <a:buChar char="•"/>
            </a:pPr>
            <a:r>
              <a:rPr lang="en-GB" sz="2800" b="0" i="0" dirty="0">
                <a:solidFill>
                  <a:srgbClr val="333333"/>
                </a:solidFill>
                <a:effectLst/>
              </a:rPr>
              <a:t>In instances where developers have incorporated the code provided by </a:t>
            </a:r>
            <a:r>
              <a:rPr lang="en-GB" sz="2800" b="0" i="0" dirty="0" err="1">
                <a:solidFill>
                  <a:srgbClr val="333333"/>
                </a:solidFill>
                <a:effectLst/>
              </a:rPr>
              <a:t>ChatGPT</a:t>
            </a:r>
            <a:r>
              <a:rPr lang="en-GB" sz="2800" b="0" i="0" dirty="0">
                <a:solidFill>
                  <a:srgbClr val="333333"/>
                </a:solidFill>
                <a:effectLst/>
              </a:rPr>
              <a:t> into their projects, to what extent do they modify this code prior to use?</a:t>
            </a:r>
          </a:p>
          <a:p>
            <a:pPr marL="914400" lvl="1" indent="-457200">
              <a:buFont typeface="Arial" panose="020B0604020202020204" pitchFamily="34" charset="0"/>
              <a:buChar char="•"/>
            </a:pPr>
            <a:r>
              <a:rPr lang="en-US" sz="2200" dirty="0"/>
              <a:t>We carried out an investigation of  108 Pull requests from 83 repositories. </a:t>
            </a:r>
          </a:p>
          <a:p>
            <a:pPr marL="914400" lvl="1" indent="-457200">
              <a:buFont typeface="Arial" panose="020B0604020202020204" pitchFamily="34" charset="0"/>
              <a:buChar char="•"/>
            </a:pPr>
            <a:r>
              <a:rPr lang="en-US" sz="2200" dirty="0"/>
              <a:t>All the 83 repositories are from real software engineering projects since we filtered out experimental projects</a:t>
            </a:r>
            <a:endParaRPr lang="en-GB" sz="2200" b="0" i="0" dirty="0">
              <a:solidFill>
                <a:srgbClr val="333333"/>
              </a:solidFill>
              <a:effectLst/>
            </a:endParaRPr>
          </a:p>
        </p:txBody>
      </p:sp>
      <p:sp>
        <p:nvSpPr>
          <p:cNvPr id="4125" name="TextBox 4124">
            <a:extLst>
              <a:ext uri="{FF2B5EF4-FFF2-40B4-BE49-F238E27FC236}">
                <a16:creationId xmlns:a16="http://schemas.microsoft.com/office/drawing/2014/main" id="{387BFD47-D70B-FCE9-14B9-9CCA8CC36BDB}"/>
              </a:ext>
            </a:extLst>
          </p:cNvPr>
          <p:cNvSpPr txBox="1"/>
          <p:nvPr/>
        </p:nvSpPr>
        <p:spPr>
          <a:xfrm>
            <a:off x="5113349" y="3207698"/>
            <a:ext cx="3545180" cy="523220"/>
          </a:xfrm>
          <a:prstGeom prst="rect">
            <a:avLst/>
          </a:prstGeom>
          <a:noFill/>
        </p:spPr>
        <p:txBody>
          <a:bodyPr wrap="square" rtlCol="0">
            <a:spAutoFit/>
          </a:bodyPr>
          <a:lstStyle/>
          <a:p>
            <a:r>
              <a:rPr lang="en-US" sz="2800" dirty="0"/>
              <a:t>Method Illustration</a:t>
            </a:r>
          </a:p>
        </p:txBody>
      </p:sp>
      <p:grpSp>
        <p:nvGrpSpPr>
          <p:cNvPr id="4140" name="Group 4139">
            <a:extLst>
              <a:ext uri="{FF2B5EF4-FFF2-40B4-BE49-F238E27FC236}">
                <a16:creationId xmlns:a16="http://schemas.microsoft.com/office/drawing/2014/main" id="{E186DF58-8F20-82EC-F23C-4FAA745B7DEB}"/>
              </a:ext>
            </a:extLst>
          </p:cNvPr>
          <p:cNvGrpSpPr/>
          <p:nvPr/>
        </p:nvGrpSpPr>
        <p:grpSpPr>
          <a:xfrm>
            <a:off x="7553200" y="3578759"/>
            <a:ext cx="3877074" cy="2282494"/>
            <a:chOff x="7553200" y="3578759"/>
            <a:chExt cx="3877074" cy="2282494"/>
          </a:xfrm>
        </p:grpSpPr>
        <p:grpSp>
          <p:nvGrpSpPr>
            <p:cNvPr id="4130" name="Group 4129">
              <a:extLst>
                <a:ext uri="{FF2B5EF4-FFF2-40B4-BE49-F238E27FC236}">
                  <a16:creationId xmlns:a16="http://schemas.microsoft.com/office/drawing/2014/main" id="{68B6ECBC-A401-A686-745E-B43727C2CCA4}"/>
                </a:ext>
              </a:extLst>
            </p:cNvPr>
            <p:cNvGrpSpPr/>
            <p:nvPr/>
          </p:nvGrpSpPr>
          <p:grpSpPr>
            <a:xfrm>
              <a:off x="8658529" y="3578759"/>
              <a:ext cx="2771745" cy="2198480"/>
              <a:chOff x="8658529" y="3578759"/>
              <a:chExt cx="2771745" cy="2198480"/>
            </a:xfrm>
          </p:grpSpPr>
          <p:grpSp>
            <p:nvGrpSpPr>
              <p:cNvPr id="4126" name="Group 4125">
                <a:extLst>
                  <a:ext uri="{FF2B5EF4-FFF2-40B4-BE49-F238E27FC236}">
                    <a16:creationId xmlns:a16="http://schemas.microsoft.com/office/drawing/2014/main" id="{377804BC-7976-4880-D608-1CCA7A06217B}"/>
                  </a:ext>
                </a:extLst>
              </p:cNvPr>
              <p:cNvGrpSpPr/>
              <p:nvPr/>
            </p:nvGrpSpPr>
            <p:grpSpPr>
              <a:xfrm>
                <a:off x="8658529" y="3578759"/>
                <a:ext cx="2771745" cy="1086944"/>
                <a:chOff x="8050864" y="2490005"/>
                <a:chExt cx="3148129" cy="1083631"/>
              </a:xfrm>
            </p:grpSpPr>
            <p:pic>
              <p:nvPicPr>
                <p:cNvPr id="4127" name="Picture 2" descr="Clone icon simple line element from biotechnology Vector Image">
                  <a:extLst>
                    <a:ext uri="{FF2B5EF4-FFF2-40B4-BE49-F238E27FC236}">
                      <a16:creationId xmlns:a16="http://schemas.microsoft.com/office/drawing/2014/main" id="{F9F196B2-E3B8-44E1-510B-34ABB5B4862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115" t="27801" r="16553" b="46809"/>
                <a:stretch/>
              </p:blipFill>
              <p:spPr bwMode="auto">
                <a:xfrm>
                  <a:off x="8632294" y="2852619"/>
                  <a:ext cx="1744135" cy="721017"/>
                </a:xfrm>
                <a:prstGeom prst="rect">
                  <a:avLst/>
                </a:prstGeom>
                <a:noFill/>
                <a:extLst>
                  <a:ext uri="{909E8E84-426E-40DD-AFC4-6F175D3DCCD1}">
                    <a14:hiddenFill xmlns:a14="http://schemas.microsoft.com/office/drawing/2010/main">
                      <a:solidFill>
                        <a:srgbClr val="FFFFFF"/>
                      </a:solidFill>
                    </a14:hiddenFill>
                  </a:ext>
                </a:extLst>
              </p:spPr>
            </p:pic>
            <p:sp>
              <p:nvSpPr>
                <p:cNvPr id="4128" name="TextBox 4127">
                  <a:extLst>
                    <a:ext uri="{FF2B5EF4-FFF2-40B4-BE49-F238E27FC236}">
                      <a16:creationId xmlns:a16="http://schemas.microsoft.com/office/drawing/2014/main" id="{6E4F01C8-36FB-B139-9F89-624DAE7BDC3E}"/>
                    </a:ext>
                  </a:extLst>
                </p:cNvPr>
                <p:cNvSpPr txBox="1"/>
                <p:nvPr/>
              </p:nvSpPr>
              <p:spPr>
                <a:xfrm>
                  <a:off x="8050864" y="2490005"/>
                  <a:ext cx="3148129" cy="400110"/>
                </a:xfrm>
                <a:prstGeom prst="rect">
                  <a:avLst/>
                </a:prstGeom>
                <a:noFill/>
              </p:spPr>
              <p:txBody>
                <a:bodyPr wrap="square" rtlCol="0">
                  <a:spAutoFit/>
                </a:bodyPr>
                <a:lstStyle/>
                <a:p>
                  <a:pPr algn="ctr"/>
                  <a:r>
                    <a:rPr lang="en-GB" sz="2000" b="1" dirty="0"/>
                    <a:t>c</a:t>
                  </a:r>
                  <a:r>
                    <a:rPr lang="en-BE" sz="2000" b="1" dirty="0"/>
                    <a:t>lone detection tool </a:t>
                  </a:r>
                </a:p>
              </p:txBody>
            </p:sp>
          </p:grpSp>
          <p:pic>
            <p:nvPicPr>
              <p:cNvPr id="4129" name="Picture 10" descr="Comparison - Free miscellaneous icons">
                <a:extLst>
                  <a:ext uri="{FF2B5EF4-FFF2-40B4-BE49-F238E27FC236}">
                    <a16:creationId xmlns:a16="http://schemas.microsoft.com/office/drawing/2014/main" id="{C19C1926-BB13-0F79-00F5-65401ED997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2934" y="4719626"/>
                <a:ext cx="1057613" cy="1057613"/>
              </a:xfrm>
              <a:prstGeom prst="rect">
                <a:avLst/>
              </a:prstGeom>
              <a:noFill/>
              <a:extLst>
                <a:ext uri="{909E8E84-426E-40DD-AFC4-6F175D3DCCD1}">
                  <a14:hiddenFill xmlns:a14="http://schemas.microsoft.com/office/drawing/2010/main">
                    <a:solidFill>
                      <a:srgbClr val="FFFFFF"/>
                    </a:solidFill>
                  </a14:hiddenFill>
                </a:ext>
              </a:extLst>
            </p:spPr>
          </p:pic>
        </p:grpSp>
        <p:sp>
          <p:nvSpPr>
            <p:cNvPr id="4131" name="Left Arrow 4130">
              <a:extLst>
                <a:ext uri="{FF2B5EF4-FFF2-40B4-BE49-F238E27FC236}">
                  <a16:creationId xmlns:a16="http://schemas.microsoft.com/office/drawing/2014/main" id="{693B3B0D-E1C9-F073-9729-0DC9B399AB56}"/>
                </a:ext>
              </a:extLst>
            </p:cNvPr>
            <p:cNvSpPr/>
            <p:nvPr/>
          </p:nvSpPr>
          <p:spPr>
            <a:xfrm rot="11338714">
              <a:off x="7574205" y="4821713"/>
              <a:ext cx="1550423" cy="224066"/>
            </a:xfrm>
            <a:prstGeom prst="lef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2" name="Left Arrow 4131">
              <a:extLst>
                <a:ext uri="{FF2B5EF4-FFF2-40B4-BE49-F238E27FC236}">
                  <a16:creationId xmlns:a16="http://schemas.microsoft.com/office/drawing/2014/main" id="{D72461E2-7BD1-3206-CD5F-1E95BA743A32}"/>
                </a:ext>
              </a:extLst>
            </p:cNvPr>
            <p:cNvSpPr/>
            <p:nvPr/>
          </p:nvSpPr>
          <p:spPr>
            <a:xfrm rot="9563949">
              <a:off x="7553200" y="5637187"/>
              <a:ext cx="1550423" cy="224066"/>
            </a:xfrm>
            <a:prstGeom prst="lef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39" name="Group 4138">
            <a:extLst>
              <a:ext uri="{FF2B5EF4-FFF2-40B4-BE49-F238E27FC236}">
                <a16:creationId xmlns:a16="http://schemas.microsoft.com/office/drawing/2014/main" id="{7BC9B526-598E-C650-3544-5AE45FBECB7F}"/>
              </a:ext>
            </a:extLst>
          </p:cNvPr>
          <p:cNvGrpSpPr/>
          <p:nvPr/>
        </p:nvGrpSpPr>
        <p:grpSpPr>
          <a:xfrm>
            <a:off x="8658529" y="5684475"/>
            <a:ext cx="2639432" cy="1032949"/>
            <a:chOff x="8658529" y="5684475"/>
            <a:chExt cx="2639432" cy="1032949"/>
          </a:xfrm>
        </p:grpSpPr>
        <p:pic>
          <p:nvPicPr>
            <p:cNvPr id="4135" name="Picture 4134" descr="A black and white text box&#10;&#10;Description automatically generated">
              <a:extLst>
                <a:ext uri="{FF2B5EF4-FFF2-40B4-BE49-F238E27FC236}">
                  <a16:creationId xmlns:a16="http://schemas.microsoft.com/office/drawing/2014/main" id="{C392B663-39EE-5362-FD04-25B6C02AAA71}"/>
                </a:ext>
              </a:extLst>
            </p:cNvPr>
            <p:cNvPicPr>
              <a:picLocks noChangeAspect="1"/>
            </p:cNvPicPr>
            <p:nvPr/>
          </p:nvPicPr>
          <p:blipFill>
            <a:blip r:embed="rId4"/>
            <a:stretch>
              <a:fillRect/>
            </a:stretch>
          </p:blipFill>
          <p:spPr>
            <a:xfrm>
              <a:off x="9072131" y="5831162"/>
              <a:ext cx="579911" cy="579911"/>
            </a:xfrm>
            <a:prstGeom prst="rect">
              <a:avLst/>
            </a:prstGeom>
          </p:spPr>
        </p:pic>
        <p:pic>
          <p:nvPicPr>
            <p:cNvPr id="4136" name="Picture 4135" descr="A paper with lines and text&#10;&#10;Description automatically generated with medium confidence">
              <a:extLst>
                <a:ext uri="{FF2B5EF4-FFF2-40B4-BE49-F238E27FC236}">
                  <a16:creationId xmlns:a16="http://schemas.microsoft.com/office/drawing/2014/main" id="{D09878FB-2EFB-1B22-110E-E30B4449F847}"/>
                </a:ext>
              </a:extLst>
            </p:cNvPr>
            <p:cNvPicPr>
              <a:picLocks noChangeAspect="1"/>
            </p:cNvPicPr>
            <p:nvPr/>
          </p:nvPicPr>
          <p:blipFill>
            <a:blip r:embed="rId7"/>
            <a:stretch>
              <a:fillRect/>
            </a:stretch>
          </p:blipFill>
          <p:spPr>
            <a:xfrm>
              <a:off x="10444633" y="5684475"/>
              <a:ext cx="561973" cy="765096"/>
            </a:xfrm>
            <a:prstGeom prst="rect">
              <a:avLst/>
            </a:prstGeom>
          </p:spPr>
        </p:pic>
        <p:sp>
          <p:nvSpPr>
            <p:cNvPr id="4137" name="TextBox 4136">
              <a:extLst>
                <a:ext uri="{FF2B5EF4-FFF2-40B4-BE49-F238E27FC236}">
                  <a16:creationId xmlns:a16="http://schemas.microsoft.com/office/drawing/2014/main" id="{1B7DC145-D378-331C-EB9D-06C73961B513}"/>
                </a:ext>
              </a:extLst>
            </p:cNvPr>
            <p:cNvSpPr txBox="1"/>
            <p:nvPr/>
          </p:nvSpPr>
          <p:spPr>
            <a:xfrm>
              <a:off x="10240348" y="6412382"/>
              <a:ext cx="1057613" cy="276999"/>
            </a:xfrm>
            <a:prstGeom prst="rect">
              <a:avLst/>
            </a:prstGeom>
            <a:noFill/>
          </p:spPr>
          <p:txBody>
            <a:bodyPr wrap="square" rtlCol="0">
              <a:spAutoFit/>
            </a:bodyPr>
            <a:lstStyle/>
            <a:p>
              <a:r>
                <a:rPr lang="en-US" sz="1200" dirty="0"/>
                <a:t>Patch Applied</a:t>
              </a:r>
            </a:p>
          </p:txBody>
        </p:sp>
        <p:sp>
          <p:nvSpPr>
            <p:cNvPr id="4138" name="TextBox 4137">
              <a:extLst>
                <a:ext uri="{FF2B5EF4-FFF2-40B4-BE49-F238E27FC236}">
                  <a16:creationId xmlns:a16="http://schemas.microsoft.com/office/drawing/2014/main" id="{3943A777-89F5-3A97-7273-0EF32C43B5B6}"/>
                </a:ext>
              </a:extLst>
            </p:cNvPr>
            <p:cNvSpPr txBox="1"/>
            <p:nvPr/>
          </p:nvSpPr>
          <p:spPr>
            <a:xfrm>
              <a:off x="8658529" y="6440425"/>
              <a:ext cx="1333609" cy="276999"/>
            </a:xfrm>
            <a:prstGeom prst="rect">
              <a:avLst/>
            </a:prstGeom>
            <a:noFill/>
          </p:spPr>
          <p:txBody>
            <a:bodyPr wrap="square" rtlCol="0">
              <a:spAutoFit/>
            </a:bodyPr>
            <a:lstStyle/>
            <a:p>
              <a:r>
                <a:rPr lang="en-US" sz="1200" dirty="0"/>
                <a:t>Patch not Applied</a:t>
              </a:r>
            </a:p>
          </p:txBody>
        </p:sp>
      </p:grpSp>
    </p:spTree>
    <p:extLst>
      <p:ext uri="{BB962C8B-B14F-4D97-AF65-F5344CB8AC3E}">
        <p14:creationId xmlns:p14="http://schemas.microsoft.com/office/powerpoint/2010/main" val="26936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123"/>
                                        </p:tgtEl>
                                        <p:attrNameLst>
                                          <p:attrName>style.visibility</p:attrName>
                                        </p:attrNameLst>
                                      </p:cBhvr>
                                      <p:to>
                                        <p:strVal val="visible"/>
                                      </p:to>
                                    </p:set>
                                    <p:animEffect transition="in" filter="dissolve">
                                      <p:cBhvr>
                                        <p:cTn id="19" dur="500"/>
                                        <p:tgtEl>
                                          <p:spTgt spid="412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0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1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1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112"/>
                                        </p:tgtEl>
                                        <p:attrNameLst>
                                          <p:attrName>style.visibility</p:attrName>
                                        </p:attrNameLst>
                                      </p:cBhvr>
                                      <p:to>
                                        <p:strVal val="visible"/>
                                      </p:to>
                                    </p:set>
                                    <p:animEffect transition="in" filter="dissolve">
                                      <p:cBhvr>
                                        <p:cTn id="36" dur="500"/>
                                        <p:tgtEl>
                                          <p:spTgt spid="411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140"/>
                                        </p:tgtEl>
                                        <p:attrNameLst>
                                          <p:attrName>style.visibility</p:attrName>
                                        </p:attrNameLst>
                                      </p:cBhvr>
                                      <p:to>
                                        <p:strVal val="visible"/>
                                      </p:to>
                                    </p:set>
                                    <p:animEffect transition="in" filter="dissolve">
                                      <p:cBhvr>
                                        <p:cTn id="41" dur="500"/>
                                        <p:tgtEl>
                                          <p:spTgt spid="414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4139"/>
                                        </p:tgtEl>
                                        <p:attrNameLst>
                                          <p:attrName>style.visibility</p:attrName>
                                        </p:attrNameLst>
                                      </p:cBhvr>
                                      <p:to>
                                        <p:strVal val="visible"/>
                                      </p:to>
                                    </p:set>
                                    <p:animEffect transition="in" filter="dissolve">
                                      <p:cBhvr>
                                        <p:cTn id="46" dur="500"/>
                                        <p:tgtEl>
                                          <p:spTgt spid="4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CC1F-7095-1520-8C30-161C693F31E2}"/>
              </a:ext>
            </a:extLst>
          </p:cNvPr>
          <p:cNvSpPr>
            <a:spLocks noGrp="1"/>
          </p:cNvSpPr>
          <p:nvPr>
            <p:ph type="title"/>
          </p:nvPr>
        </p:nvSpPr>
        <p:spPr>
          <a:xfrm>
            <a:off x="838200" y="0"/>
            <a:ext cx="10515600" cy="1325563"/>
          </a:xfrm>
        </p:spPr>
        <p:txBody>
          <a:bodyPr/>
          <a:lstStyle/>
          <a:p>
            <a:r>
              <a:rPr lang="en-US" dirty="0"/>
              <a:t>Results</a:t>
            </a:r>
          </a:p>
        </p:txBody>
      </p:sp>
      <p:pic>
        <p:nvPicPr>
          <p:cNvPr id="2050" name="Picture 2">
            <a:extLst>
              <a:ext uri="{FF2B5EF4-FFF2-40B4-BE49-F238E27FC236}">
                <a16:creationId xmlns:a16="http://schemas.microsoft.com/office/drawing/2014/main" id="{237D6BFF-9254-C6FE-F02D-549302EE2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133" y="953418"/>
            <a:ext cx="7269733" cy="49511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86C605-6B64-E9EF-C76F-BEF6E844BB9B}"/>
              </a:ext>
            </a:extLst>
          </p:cNvPr>
          <p:cNvSpPr txBox="1"/>
          <p:nvPr/>
        </p:nvSpPr>
        <p:spPr>
          <a:xfrm>
            <a:off x="2050050" y="5904582"/>
            <a:ext cx="8852452" cy="707886"/>
          </a:xfrm>
          <a:prstGeom prst="rect">
            <a:avLst/>
          </a:prstGeom>
          <a:noFill/>
        </p:spPr>
        <p:txBody>
          <a:bodyPr wrap="square">
            <a:spAutoFit/>
          </a:bodyPr>
          <a:lstStyle/>
          <a:p>
            <a:r>
              <a:rPr lang="en-GB" sz="2000" b="0" i="0" dirty="0">
                <a:solidFill>
                  <a:schemeClr val="tx1">
                    <a:lumMod val="75000"/>
                    <a:lumOff val="25000"/>
                  </a:schemeClr>
                </a:solidFill>
                <a:effectLst/>
                <a:latin typeface="gg sans"/>
              </a:rPr>
              <a:t>CC: Cannot Classify - The programming language is not supported by our tool. </a:t>
            </a:r>
          </a:p>
          <a:p>
            <a:r>
              <a:rPr lang="en-GB" sz="2000" b="0" i="0" dirty="0">
                <a:solidFill>
                  <a:schemeClr val="tx1">
                    <a:lumMod val="75000"/>
                    <a:lumOff val="25000"/>
                  </a:schemeClr>
                </a:solidFill>
                <a:effectLst/>
                <a:latin typeface="gg sans"/>
              </a:rPr>
              <a:t>NE: The developer used </a:t>
            </a:r>
            <a:r>
              <a:rPr lang="en-GB" sz="2000" b="0" i="0" dirty="0" err="1">
                <a:solidFill>
                  <a:schemeClr val="tx1">
                    <a:lumMod val="75000"/>
                    <a:lumOff val="25000"/>
                  </a:schemeClr>
                </a:solidFill>
                <a:effectLst/>
                <a:latin typeface="gg sans"/>
              </a:rPr>
              <a:t>ChatGPT</a:t>
            </a:r>
            <a:r>
              <a:rPr lang="en-GB" sz="2000" b="0" i="0" dirty="0">
                <a:solidFill>
                  <a:schemeClr val="tx1">
                    <a:lumMod val="75000"/>
                    <a:lumOff val="25000"/>
                  </a:schemeClr>
                </a:solidFill>
                <a:effectLst/>
                <a:latin typeface="gg sans"/>
              </a:rPr>
              <a:t> but no code snippet was suggested by </a:t>
            </a:r>
            <a:r>
              <a:rPr lang="en-GB" sz="2000" b="0" i="0" dirty="0" err="1">
                <a:solidFill>
                  <a:schemeClr val="tx1">
                    <a:lumMod val="75000"/>
                    <a:lumOff val="25000"/>
                  </a:schemeClr>
                </a:solidFill>
                <a:effectLst/>
                <a:latin typeface="gg sans"/>
              </a:rPr>
              <a:t>ChatGPT</a:t>
            </a:r>
            <a:r>
              <a:rPr lang="en-GB" sz="2000" b="0" i="0" dirty="0">
                <a:solidFill>
                  <a:schemeClr val="tx1">
                    <a:lumMod val="75000"/>
                    <a:lumOff val="25000"/>
                  </a:schemeClr>
                </a:solidFill>
                <a:effectLst/>
                <a:latin typeface="gg sans"/>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017705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24808</TotalTime>
  <Words>394</Words>
  <Application>Microsoft Macintosh PowerPoint</Application>
  <PresentationFormat>Widescreen</PresentationFormat>
  <Paragraphs>37</Paragraphs>
  <Slides>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gg sans</vt:lpstr>
      <vt:lpstr>Helvetica</vt:lpstr>
      <vt:lpstr>Open Sans</vt:lpstr>
      <vt:lpstr>Söhne</vt:lpstr>
      <vt:lpstr>Office Theme</vt:lpstr>
      <vt:lpstr>Using LLMs to Perform Specific Software Development Lifecycle Activities</vt:lpstr>
      <vt:lpstr>PowerPoint Presentation</vt:lpstr>
      <vt:lpstr>What SE Tasks have been addressed to date using LLM4SE</vt:lpstr>
      <vt:lpstr>What SE Tasks have been addressed to date using LLM4SE</vt:lpstr>
      <vt:lpstr>PowerPoint Presentation</vt:lpstr>
      <vt:lpstr>PowerPoint Presentation</vt:lpstr>
      <vt:lpstr>How are developers using LLMs to solve SE tasks?</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19</cp:revision>
  <dcterms:created xsi:type="dcterms:W3CDTF">2024-01-12T21:57:55Z</dcterms:created>
  <dcterms:modified xsi:type="dcterms:W3CDTF">2024-01-31T22:59:02Z</dcterms:modified>
</cp:coreProperties>
</file>