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67" r:id="rId21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81008"/>
  </p:normalViewPr>
  <p:slideViewPr>
    <p:cSldViewPr snapToGrid="0">
      <p:cViewPr>
        <p:scale>
          <a:sx n="98" d="100"/>
          <a:sy n="98" d="100"/>
        </p:scale>
        <p:origin x="1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5346B-715E-CA4E-A294-01B0C7460D3C}" type="datetimeFigureOut">
              <a:rPr lang="en-BE" smtClean="0"/>
              <a:t>03/10/2023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70A86-051A-7C48-98C3-08CACFB9377A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5527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Having decided on an adequate set of software classes, our next task is to assign responsibilities to these.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6629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Having decided on an adequate set of software classes, our next task is to assign responsibilities.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The next step is, therefore, to spell out the details of how the system meets its responsibilities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Sequence Diagrams are a great UML tool for describing responsibilities of classes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Back to our use case of registering users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The clerk issues a request to the system to add a new member. The system responds by asking for the data about the new member. This interaction occurs between the library staff member and the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instance. The clerk enters the requested data, which the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accepts.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1.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-apple-system"/>
              </a:rPr>
              <a:t>addMember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 within the Library class, then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2. Create a Member object with the supplied parameters and return a reference to the Member object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3. Insert the member into the member list and return the result of the operation.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buFontTx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Invoke the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constructor from within the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addMember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method of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. The constructor returns a reference to the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object and an operation,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insertMember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 is invoked on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MemberList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to add the new member.</a:t>
            </a:r>
          </a:p>
          <a:p>
            <a:br>
              <a:rPr lang="en-GB" dirty="0"/>
            </a:b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2512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This use case allows the insertion of an arbitrary number of books into the system. In this case, when the request is made by the actor, the system enters a loop. Since the loop involves interacting repeatedly with the actor, the loop control mechanism is in the UI itself.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The first operation is to get the data about the book to be added. The algorithm here consists of the following steps: </a:t>
            </a:r>
          </a:p>
          <a:p>
            <a:pPr marL="285750" indent="-285750">
              <a:buAutoNum type="romanLcParenBoth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create a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object, </a:t>
            </a:r>
          </a:p>
          <a:p>
            <a:pPr marL="285750" indent="-285750">
              <a:buAutoNum type="romanLcParenBoth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add the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 object to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-apple-system"/>
              </a:rPr>
              <a:t>catalog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 and </a:t>
            </a:r>
          </a:p>
          <a:p>
            <a:pPr marL="285750" indent="-285750">
              <a:buAutoNum type="romanLcParenBoth"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return the result of the operation. </a:t>
            </a:r>
          </a:p>
          <a:p>
            <a:pPr marL="0" indent="0">
              <a:buFontTx/>
              <a:buNone/>
            </a:pP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FontTx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This is handled in a manner similar to the previous use case.</a:t>
            </a:r>
          </a:p>
          <a:p>
            <a:pPr marL="0" indent="0">
              <a:buFontTx/>
              <a:buNone/>
            </a:pP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indent="0">
              <a:buFontTx/>
              <a:buNone/>
            </a:pP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(iv) The UI returns the result and continues until the actor indicates an exit.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265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In this phase, we code, test, and debug the classes that implement the business logic (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Library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 </a:t>
            </a:r>
            <a:r>
              <a:rPr lang="en-GB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Book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, etc.) and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UserInterface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370A86-051A-7C48-98C3-08CACFB9377A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1433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D338-D4BF-63C1-8361-560428BC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DB33B-D24D-A607-D07F-FB6B6D398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DCB5-EF6D-9E80-03F4-2ED04EFB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DEDC-6B67-6CD9-4B0F-CF2F4F03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9847-C5AC-85F3-9FD5-0A55F33D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680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0255-B7BA-3704-346D-5453C2C3C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C00C-44DB-1E4F-7DD1-3A66B04CB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3060-A9EA-490F-30B9-0130AE3B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23EB-46A1-99A7-128F-09028407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246E6-B784-ED9B-F576-9F583B5F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0769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F506F-2428-ACD9-E81C-5C34D7094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330FD-8831-9BDD-3703-B03056DF2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D94D-E8FA-867E-243D-944A6B07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DDFF6-9A45-BAC1-F0F6-669AA362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925EF-90C0-B247-CEB8-2BA3920E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19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C583-176C-5FD6-7091-8D1865B2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3370-9955-AF6E-9D22-E0BFF730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E8C37-DBDE-77E0-0D0D-319BCEE4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DEA8-5E41-EECC-2F72-7375BA4F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D68D-C953-D3F6-FA9A-A84CCE28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868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A76C-D5D1-F97D-C36A-261E42BC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296C-03D6-3B41-6DBA-83C32D0C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FAF7D-ACBA-95B4-93F1-CA843CE7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BC8B6-032F-00A9-8020-2C016EB43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59562-4C63-EC1E-8258-751A2DF9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144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E3DF-1951-80D7-7D8F-473A68B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91DC6-E6D4-242D-FA12-A84AFED0E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14202-08A1-BFEF-9E45-D9C64394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8F2AD-12EF-E04D-5BBC-6276C3EC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CD995-ADC4-FEB4-DE0B-E7793207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97B2-D6B3-D7C4-92D4-6202EF25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806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16CC-7CB6-A70E-8112-F7AF54E0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6133-46AE-CD7E-C1A7-9C3084EE7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7AE51-1139-839C-B51B-D97EFE0C1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6CA53-85DD-06D2-5CF5-0E255DFD7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5CEDDC-B200-AA31-37FF-0312D1027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1210-18E0-E8D8-093C-FCA52225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FED9E-EAAF-F2AB-2641-45BBF09D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B1FEBB-ABEE-1CBA-CB17-10E02E04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3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585F-6FCF-9478-5060-53B74497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14A72-C4BA-1B4F-339A-1B654110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E89A0-5ECF-9578-F46C-BD06E5EE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2BC91-EDCD-E011-B081-68BB1F11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9570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6B45C-B701-6032-9C0F-C4DBA89B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A0ED5-AEED-B85D-AFD5-C8710FC6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A4D14-A2EB-9B44-C1BA-95B55F0F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565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A4FD-71A8-BD24-A6FA-39A858DB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3F4C1-0E29-75B4-B644-993C97124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3BE6-C986-70A6-FA1E-E5C9B6272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41456-587E-967D-D465-AB3FBA99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6DB79-C222-57DF-342D-6FC47CCC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92CB4-8900-C252-6051-0AAE06B0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098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2FBE-9EB0-B72F-2532-3D143A3D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7B5B4-6E12-35EE-F9C8-DF7BAF1E9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6719A-2871-BA0E-56DE-266357E6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0D149-493D-A359-6735-E099FC04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E256D-7BB1-18D9-E036-B3866630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1CC5E-20D3-5201-2202-71A288AB0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6337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C901F-9BFC-DC7B-97F9-7148FD22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46409-BB71-519B-DD09-E22863004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A3D3-F715-CFDC-3DED-C4B7FDAFE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5E83-BDD3-3F47-8DA5-8D6610ED5E3B}" type="datetimeFigureOut">
              <a:rPr lang="en-BE" smtClean="0"/>
              <a:t>02/10/2023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09C2-855B-B1BF-E91D-7B99D782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AD7C-BFBE-9158-7E25-C2D4C06BD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C44FA-978A-2F4D-B308-AF3FA2E1E6E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7620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319-24280-4_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chapter/10.1007/978-3-319-24280-4_7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4DCB-4FA0-3888-F823-548AC27B8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Practice with Unified Modeling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91069-3B92-5EB1-FC8F-EE09098BE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400"/>
              <a:buNone/>
            </a:pPr>
            <a:r>
              <a:rPr lang="en-GB" dirty="0" err="1">
                <a:solidFill>
                  <a:schemeClr val="tx1"/>
                </a:solidFill>
              </a:rPr>
              <a:t>Dr.</a:t>
            </a:r>
            <a:r>
              <a:rPr lang="en-GB" dirty="0">
                <a:solidFill>
                  <a:schemeClr val="tx1"/>
                </a:solidFill>
              </a:rPr>
              <a:t> John Businge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6623"/>
              </a:buClr>
              <a:buSzPts val="2400"/>
              <a:buNone/>
            </a:pPr>
            <a:r>
              <a:rPr lang="en-GB" dirty="0" err="1">
                <a:solidFill>
                  <a:schemeClr val="tx1"/>
                </a:solidFill>
              </a:rPr>
              <a:t>John.businge@unlv.edu</a:t>
            </a:r>
            <a:endParaRPr lang="en-GB" dirty="0">
              <a:solidFill>
                <a:schemeClr val="tx1"/>
              </a:solidFill>
            </a:endParaRP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7738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6DEE-F4E8-4C6B-94D5-BC38722B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4878250"/>
          </a:xfrm>
        </p:spPr>
        <p:txBody>
          <a:bodyPr/>
          <a:lstStyle/>
          <a:p>
            <a:r>
              <a:rPr lang="en-GB" dirty="0"/>
              <a:t>Involves gathering, documenting the requirements, and developing a conceptual model of the system.</a:t>
            </a:r>
            <a:endParaRPr lang="en-GB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GB" dirty="0"/>
              <a:t>Software to manage a small library – functional requirements</a:t>
            </a:r>
          </a:p>
          <a:p>
            <a:pPr lvl="1"/>
            <a:r>
              <a:rPr lang="en-GB" dirty="0"/>
              <a:t>Register a members</a:t>
            </a:r>
          </a:p>
          <a:p>
            <a:pPr lvl="1"/>
            <a:r>
              <a:rPr lang="en-GB" dirty="0"/>
              <a:t>Add books</a:t>
            </a:r>
          </a:p>
          <a:p>
            <a:pPr lvl="1"/>
            <a:r>
              <a:rPr lang="en-GB" dirty="0"/>
              <a:t>Issue books</a:t>
            </a:r>
          </a:p>
          <a:p>
            <a:pPr lvl="1"/>
            <a:r>
              <a:rPr lang="en-GB" dirty="0"/>
              <a:t>Return books</a:t>
            </a:r>
          </a:p>
          <a:p>
            <a:pPr lvl="1"/>
            <a:r>
              <a:rPr lang="en-GB" dirty="0"/>
              <a:t>Remove books</a:t>
            </a:r>
          </a:p>
          <a:p>
            <a:pPr lvl="1"/>
            <a:r>
              <a:rPr lang="en-GB" dirty="0"/>
              <a:t>….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F99E8B8-A198-9E39-1DC3-8937A6FE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BE" sz="3600" dirty="0"/>
              <a:t>Analysis phase overview</a:t>
            </a:r>
          </a:p>
        </p:txBody>
      </p:sp>
      <p:pic>
        <p:nvPicPr>
          <p:cNvPr id="8194" name="Picture 2" descr="Fig. 6.1">
            <a:extLst>
              <a:ext uri="{FF2B5EF4-FFF2-40B4-BE49-F238E27FC236}">
                <a16:creationId xmlns:a16="http://schemas.microsoft.com/office/drawing/2014/main" id="{BA740B79-37A4-5AE1-B502-BE533205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2771085"/>
            <a:ext cx="2253146" cy="36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C8DC0-E8BF-B4E2-AA4E-9110D9939E3F}"/>
              </a:ext>
            </a:extLst>
          </p:cNvPr>
          <p:cNvSpPr txBox="1"/>
          <p:nvPr/>
        </p:nvSpPr>
        <p:spPr>
          <a:xfrm>
            <a:off x="8309113" y="6412100"/>
            <a:ext cx="388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Use case diagram for the library system</a:t>
            </a:r>
          </a:p>
        </p:txBody>
      </p:sp>
    </p:spTree>
    <p:extLst>
      <p:ext uri="{BB962C8B-B14F-4D97-AF65-F5344CB8AC3E}">
        <p14:creationId xmlns:p14="http://schemas.microsoft.com/office/powerpoint/2010/main" val="374612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D26EB4D-8F42-C430-3258-43C389480BEF}"/>
              </a:ext>
            </a:extLst>
          </p:cNvPr>
          <p:cNvGrpSpPr/>
          <p:nvPr/>
        </p:nvGrpSpPr>
        <p:grpSpPr>
          <a:xfrm>
            <a:off x="285471" y="294105"/>
            <a:ext cx="8996513" cy="2955353"/>
            <a:chOff x="285471" y="294105"/>
            <a:chExt cx="8996513" cy="2955353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2CBAE30-B496-DA11-89B0-09EA4FE18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71" y="623682"/>
              <a:ext cx="8996513" cy="26257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47E1A6-EC97-AADA-EC64-3F7916A2C82E}"/>
                </a:ext>
              </a:extLst>
            </p:cNvPr>
            <p:cNvSpPr txBox="1"/>
            <p:nvPr/>
          </p:nvSpPr>
          <p:spPr>
            <a:xfrm>
              <a:off x="3684105" y="294105"/>
              <a:ext cx="35118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BE" dirty="0"/>
                <a:t>Use case Register New Member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363F69-5DA4-933F-92FA-8655FA943D6F}"/>
              </a:ext>
            </a:extLst>
          </p:cNvPr>
          <p:cNvGrpSpPr/>
          <p:nvPr/>
        </p:nvGrpSpPr>
        <p:grpSpPr>
          <a:xfrm>
            <a:off x="285471" y="3742950"/>
            <a:ext cx="9136825" cy="2700897"/>
            <a:chOff x="285471" y="3742950"/>
            <a:chExt cx="9136825" cy="27008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3CACB7-1E35-6DB2-AA8D-9FF02845DE5F}"/>
                </a:ext>
              </a:extLst>
            </p:cNvPr>
            <p:cNvSpPr txBox="1"/>
            <p:nvPr/>
          </p:nvSpPr>
          <p:spPr>
            <a:xfrm>
              <a:off x="3473124" y="3742950"/>
              <a:ext cx="3087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i="0" dirty="0">
                  <a:solidFill>
                    <a:srgbClr val="333333"/>
                  </a:solidFill>
                  <a:effectLst/>
                </a:rPr>
                <a:t>Use case Adding New Books</a:t>
              </a:r>
              <a:endParaRPr lang="en-BE" dirty="0"/>
            </a:p>
          </p:txBody>
        </p:sp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E580941-F633-94E2-4D56-71345DF81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471" y="4112282"/>
              <a:ext cx="9136825" cy="2331565"/>
            </a:xfrm>
            <a:prstGeom prst="rect">
              <a:avLst/>
            </a:prstGeom>
          </p:spPr>
        </p:pic>
      </p:grpSp>
      <p:pic>
        <p:nvPicPr>
          <p:cNvPr id="12" name="Picture 2" descr="Fig. 6.1">
            <a:extLst>
              <a:ext uri="{FF2B5EF4-FFF2-40B4-BE49-F238E27FC236}">
                <a16:creationId xmlns:a16="http://schemas.microsoft.com/office/drawing/2014/main" id="{95FFAB53-73D8-A501-B236-7313276B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818" y="2771085"/>
            <a:ext cx="2253146" cy="3641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9DADB7-CE27-3E35-4006-302438F58868}"/>
              </a:ext>
            </a:extLst>
          </p:cNvPr>
          <p:cNvSpPr txBox="1"/>
          <p:nvPr/>
        </p:nvSpPr>
        <p:spPr>
          <a:xfrm>
            <a:off x="8309113" y="6412100"/>
            <a:ext cx="3882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dirty="0"/>
              <a:t>Use case diagram for the library system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F687A70-F126-9AE5-AB56-A65A0DB01F85}"/>
              </a:ext>
            </a:extLst>
          </p:cNvPr>
          <p:cNvSpPr/>
          <p:nvPr/>
        </p:nvSpPr>
        <p:spPr>
          <a:xfrm>
            <a:off x="10893288" y="2771086"/>
            <a:ext cx="778759" cy="540732"/>
          </a:xfrm>
          <a:prstGeom prst="roundRect">
            <a:avLst/>
          </a:prstGeom>
          <a:noFill/>
          <a:ln w="28575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1995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FA392EB-6BE5-B21F-84CA-95D5AD47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</a:t>
            </a:r>
            <a:endParaRPr lang="en-BE" sz="3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8528E3-4831-5B9F-4AFC-BDB75794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663"/>
            <a:ext cx="10515600" cy="4792300"/>
          </a:xfrm>
        </p:spPr>
        <p:txBody>
          <a:bodyPr/>
          <a:lstStyle/>
          <a:p>
            <a:pPr marL="0" indent="0">
              <a:buNone/>
            </a:pPr>
            <a:r>
              <a:rPr lang="en-BE" dirty="0"/>
              <a:t>Design process questions</a:t>
            </a:r>
          </a:p>
          <a:p>
            <a:r>
              <a:rPr lang="en-GB" dirty="0"/>
              <a:t>On what platform(s) (hardware and software) will the system run?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What languages and programming paradigms will be used for implementation?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What user interfaces will the system provide?</a:t>
            </a:r>
            <a:endParaRPr lang="en-GB" dirty="0">
              <a:solidFill>
                <a:srgbClr val="333333"/>
              </a:solidFill>
              <a:latin typeface="-apple-system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What classes and interfaces need to be coded? What are their responsibilities?</a:t>
            </a:r>
          </a:p>
          <a:p>
            <a:r>
              <a:rPr lang="en-GB" dirty="0">
                <a:solidFill>
                  <a:srgbClr val="333333"/>
                </a:solidFill>
                <a:latin typeface="-apple-system"/>
              </a:rPr>
              <a:t>….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9140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0021-D713-581E-86DD-1B96C9768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Business logic: </a:t>
            </a:r>
            <a:r>
              <a:rPr lang="en-GB" dirty="0"/>
              <a:t>This subsystem deals with input data processing, data creation, queries, and data updates.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User interface:</a:t>
            </a:r>
            <a:r>
              <a:rPr lang="en-GB" dirty="0"/>
              <a:t> This subsystem interacts with the user, accepting and outputting information.</a:t>
            </a:r>
            <a:endParaRPr lang="en-B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46336C-4AA3-2733-F701-8365453FF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Major Subsystems</a:t>
            </a: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259604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8CD63-A99C-43B2-76B7-74690AB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Identifying software classes</a:t>
            </a:r>
            <a:endParaRPr lang="en-BE" sz="3600" dirty="0"/>
          </a:p>
        </p:txBody>
      </p:sp>
      <p:pic>
        <p:nvPicPr>
          <p:cNvPr id="40" name="Picture 3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1A6383-B6F9-CA19-A5A6-4C1549CC6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70" y="1624691"/>
            <a:ext cx="4064655" cy="2250077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9661E24-E05F-55D7-CD1F-A693D5835FB1}"/>
              </a:ext>
            </a:extLst>
          </p:cNvPr>
          <p:cNvSpPr/>
          <p:nvPr/>
        </p:nvSpPr>
        <p:spPr>
          <a:xfrm>
            <a:off x="653143" y="4106271"/>
            <a:ext cx="3903582" cy="1171122"/>
          </a:xfrm>
          <a:prstGeom prst="roundRect">
            <a:avLst/>
          </a:prstGeom>
          <a:noFill/>
          <a:ln w="28575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Conceptual Design</a:t>
            </a:r>
          </a:p>
        </p:txBody>
      </p:sp>
      <p:grpSp>
        <p:nvGrpSpPr>
          <p:cNvPr id="45" name="Google Shape;271;p16">
            <a:extLst>
              <a:ext uri="{FF2B5EF4-FFF2-40B4-BE49-F238E27FC236}">
                <a16:creationId xmlns:a16="http://schemas.microsoft.com/office/drawing/2014/main" id="{9E485821-79AA-C446-5BF9-E6743F229DD8}"/>
              </a:ext>
            </a:extLst>
          </p:cNvPr>
          <p:cNvGrpSpPr/>
          <p:nvPr/>
        </p:nvGrpSpPr>
        <p:grpSpPr>
          <a:xfrm>
            <a:off x="8174534" y="2381067"/>
            <a:ext cx="3414713" cy="1200329"/>
            <a:chOff x="2057400" y="4959346"/>
            <a:chExt cx="3414713" cy="1200329"/>
          </a:xfrm>
        </p:grpSpPr>
        <p:cxnSp>
          <p:nvCxnSpPr>
            <p:cNvPr id="46" name="Google Shape;272;p16">
              <a:extLst>
                <a:ext uri="{FF2B5EF4-FFF2-40B4-BE49-F238E27FC236}">
                  <a16:creationId xmlns:a16="http://schemas.microsoft.com/office/drawing/2014/main" id="{802B7462-2871-AA50-70A1-A58AEDE6BD5D}"/>
                </a:ext>
              </a:extLst>
            </p:cNvPr>
            <p:cNvCxnSpPr/>
            <p:nvPr/>
          </p:nvCxnSpPr>
          <p:spPr>
            <a:xfrm>
              <a:off x="2057400" y="5476873"/>
              <a:ext cx="1414463" cy="0"/>
            </a:xfrm>
            <a:prstGeom prst="straightConnector1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7" name="Google Shape;273;p16">
              <a:extLst>
                <a:ext uri="{FF2B5EF4-FFF2-40B4-BE49-F238E27FC236}">
                  <a16:creationId xmlns:a16="http://schemas.microsoft.com/office/drawing/2014/main" id="{7AD45256-FA9E-7100-248B-98723647A25A}"/>
                </a:ext>
              </a:extLst>
            </p:cNvPr>
            <p:cNvSpPr txBox="1"/>
            <p:nvPr/>
          </p:nvSpPr>
          <p:spPr>
            <a:xfrm>
              <a:off x="2084289" y="5010803"/>
              <a:ext cx="1086446" cy="10002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Goal</a:t>
              </a:r>
              <a:endParaRPr dirty="0"/>
            </a:p>
          </p:txBody>
        </p:sp>
        <p:sp>
          <p:nvSpPr>
            <p:cNvPr id="48" name="Google Shape;274;p16">
              <a:extLst>
                <a:ext uri="{FF2B5EF4-FFF2-40B4-BE49-F238E27FC236}">
                  <a16:creationId xmlns:a16="http://schemas.microsoft.com/office/drawing/2014/main" id="{CECA3AE2-C7A5-7921-E1DE-73A5F0762A79}"/>
                </a:ext>
              </a:extLst>
            </p:cNvPr>
            <p:cNvSpPr txBox="1"/>
            <p:nvPr/>
          </p:nvSpPr>
          <p:spPr>
            <a:xfrm>
              <a:off x="3614738" y="4959346"/>
              <a:ext cx="1857375" cy="1200329"/>
            </a:xfrm>
            <a:prstGeom prst="rect">
              <a:avLst/>
            </a:prstGeom>
            <a:noFill/>
            <a:ln w="38100" cap="flat" cmpd="sng">
              <a:solidFill>
                <a:srgbClr val="1666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Classes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Functions 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Components</a:t>
              </a:r>
              <a:endParaRPr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6BFF0C-19AA-7563-409A-8D32EE652FC8}"/>
              </a:ext>
            </a:extLst>
          </p:cNvPr>
          <p:cNvGrpSpPr/>
          <p:nvPr/>
        </p:nvGrpSpPr>
        <p:grpSpPr>
          <a:xfrm>
            <a:off x="5357404" y="1856194"/>
            <a:ext cx="2173803" cy="2480239"/>
            <a:chOff x="5357404" y="2417898"/>
            <a:chExt cx="2173803" cy="2480239"/>
          </a:xfrm>
        </p:grpSpPr>
        <p:pic>
          <p:nvPicPr>
            <p:cNvPr id="42" name="Picture 41" descr="A computer screen shot of a search book&#10;&#10;Description automatically generated">
              <a:extLst>
                <a:ext uri="{FF2B5EF4-FFF2-40B4-BE49-F238E27FC236}">
                  <a16:creationId xmlns:a16="http://schemas.microsoft.com/office/drawing/2014/main" id="{8CA880DB-0CF8-03FB-A3B1-EBF04CCB8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7404" y="2417898"/>
              <a:ext cx="2173803" cy="2250077"/>
            </a:xfrm>
            <a:prstGeom prst="rect">
              <a:avLst/>
            </a:prstGeom>
          </p:spPr>
        </p:pic>
        <p:sp>
          <p:nvSpPr>
            <p:cNvPr id="49" name="Google Shape;270;p16">
              <a:extLst>
                <a:ext uri="{FF2B5EF4-FFF2-40B4-BE49-F238E27FC236}">
                  <a16:creationId xmlns:a16="http://schemas.microsoft.com/office/drawing/2014/main" id="{0AB6B17E-AF59-1598-C2B1-9DA5FC89B936}"/>
                </a:ext>
              </a:extLst>
            </p:cNvPr>
            <p:cNvSpPr txBox="1"/>
            <p:nvPr/>
          </p:nvSpPr>
          <p:spPr>
            <a:xfrm>
              <a:off x="5501330" y="4436472"/>
              <a:ext cx="1885949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Components</a:t>
              </a:r>
              <a:endParaRPr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FCCA799-699B-0052-A35A-9E98FC258F46}"/>
              </a:ext>
            </a:extLst>
          </p:cNvPr>
          <p:cNvSpPr txBox="1"/>
          <p:nvPr/>
        </p:nvSpPr>
        <p:spPr>
          <a:xfrm>
            <a:off x="6505303" y="4558937"/>
            <a:ext cx="4990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0119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8CD63-A99C-43B2-76B7-74690AB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Assigning Responsibilities to Classes</a:t>
            </a:r>
            <a:endParaRPr lang="en-BE" sz="3600" dirty="0"/>
          </a:p>
        </p:txBody>
      </p:sp>
      <p:pic>
        <p:nvPicPr>
          <p:cNvPr id="13314" name="Picture 2" descr="Fig. 7.1">
            <a:extLst>
              <a:ext uri="{FF2B5EF4-FFF2-40B4-BE49-F238E27FC236}">
                <a16:creationId xmlns:a16="http://schemas.microsoft.com/office/drawing/2014/main" id="{B3566DBB-96BF-7687-DC76-37FE449AA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594" y="2767874"/>
            <a:ext cx="6908800" cy="30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A2D299B-99B7-2EC1-BAEE-E0571E5F05FE}"/>
              </a:ext>
            </a:extLst>
          </p:cNvPr>
          <p:cNvSpPr txBox="1"/>
          <p:nvPr/>
        </p:nvSpPr>
        <p:spPr>
          <a:xfrm>
            <a:off x="2432594" y="2105087"/>
            <a:ext cx="7024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Sequence diagram for registering a new member</a:t>
            </a:r>
            <a:endParaRPr lang="en-BE" sz="2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D4F1AE3-9345-76AF-71E5-496297182337}"/>
              </a:ext>
            </a:extLst>
          </p:cNvPr>
          <p:cNvCxnSpPr/>
          <p:nvPr/>
        </p:nvCxnSpPr>
        <p:spPr>
          <a:xfrm>
            <a:off x="2834640" y="2767874"/>
            <a:ext cx="365760" cy="6611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61A77D-9145-2726-5FE5-16476F069957}"/>
              </a:ext>
            </a:extLst>
          </p:cNvPr>
          <p:cNvCxnSpPr/>
          <p:nvPr/>
        </p:nvCxnSpPr>
        <p:spPr>
          <a:xfrm>
            <a:off x="2704011" y="3058550"/>
            <a:ext cx="365760" cy="6611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9479AA-1CC1-5939-BD1D-2735A0C4F60C}"/>
              </a:ext>
            </a:extLst>
          </p:cNvPr>
          <p:cNvCxnSpPr>
            <a:cxnSpLocks/>
          </p:cNvCxnSpPr>
          <p:nvPr/>
        </p:nvCxnSpPr>
        <p:spPr>
          <a:xfrm flipV="1">
            <a:off x="3069771" y="4091143"/>
            <a:ext cx="555172" cy="55669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A3F822-0C1D-B36C-99ED-A1C540F03AD5}"/>
              </a:ext>
            </a:extLst>
          </p:cNvPr>
          <p:cNvCxnSpPr>
            <a:cxnSpLocks/>
          </p:cNvCxnSpPr>
          <p:nvPr/>
        </p:nvCxnSpPr>
        <p:spPr>
          <a:xfrm>
            <a:off x="5238206" y="3098437"/>
            <a:ext cx="185058" cy="7779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2" name="Straight Arrow Connector 13311">
            <a:extLst>
              <a:ext uri="{FF2B5EF4-FFF2-40B4-BE49-F238E27FC236}">
                <a16:creationId xmlns:a16="http://schemas.microsoft.com/office/drawing/2014/main" id="{3E970B9D-9EEC-1B82-0A0A-33116603F675}"/>
              </a:ext>
            </a:extLst>
          </p:cNvPr>
          <p:cNvCxnSpPr>
            <a:cxnSpLocks/>
          </p:cNvCxnSpPr>
          <p:nvPr/>
        </p:nvCxnSpPr>
        <p:spPr>
          <a:xfrm>
            <a:off x="7354751" y="3291562"/>
            <a:ext cx="212637" cy="6600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4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A8CD63-A99C-43B2-76B7-74690AB9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GB" sz="3600" dirty="0"/>
              <a:t>Software Design -  Assigning Responsibilities to Classes</a:t>
            </a:r>
            <a:endParaRPr lang="en-BE" sz="3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2D299B-99B7-2EC1-BAEE-E0571E5F05FE}"/>
              </a:ext>
            </a:extLst>
          </p:cNvPr>
          <p:cNvSpPr txBox="1"/>
          <p:nvPr/>
        </p:nvSpPr>
        <p:spPr>
          <a:xfrm>
            <a:off x="2758441" y="2097153"/>
            <a:ext cx="61003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Sequence diagram for adding a books</a:t>
            </a:r>
            <a:endParaRPr lang="en-BE" sz="2400" dirty="0"/>
          </a:p>
        </p:txBody>
      </p:sp>
      <p:pic>
        <p:nvPicPr>
          <p:cNvPr id="16386" name="Picture 2" descr="Fig. 7.2">
            <a:extLst>
              <a:ext uri="{FF2B5EF4-FFF2-40B4-BE49-F238E27FC236}">
                <a16:creationId xmlns:a16="http://schemas.microsoft.com/office/drawing/2014/main" id="{97984E17-D5E8-6265-0EC7-9BB7A08B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78" y="2558818"/>
            <a:ext cx="8022668" cy="3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2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Class Diagrams</a:t>
            </a:r>
            <a:endParaRPr lang="en-BE" dirty="0"/>
          </a:p>
        </p:txBody>
      </p:sp>
      <p:pic>
        <p:nvPicPr>
          <p:cNvPr id="17410" name="Picture 2" descr="Fig. 7.11">
            <a:extLst>
              <a:ext uri="{FF2B5EF4-FFF2-40B4-BE49-F238E27FC236}">
                <a16:creationId xmlns:a16="http://schemas.microsoft.com/office/drawing/2014/main" id="{536740BA-99B1-389D-D2F2-C8DE969A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235" y="1480638"/>
            <a:ext cx="7461565" cy="42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234978-AE2C-17A1-8F52-3C07B2124E5B}"/>
              </a:ext>
            </a:extLst>
          </p:cNvPr>
          <p:cNvSpPr txBox="1"/>
          <p:nvPr/>
        </p:nvSpPr>
        <p:spPr>
          <a:xfrm>
            <a:off x="274322" y="2136338"/>
            <a:ext cx="3396342" cy="2585323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Library Software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Library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MemberList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Catalog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Member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Book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Holds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Transaction</a:t>
            </a:r>
          </a:p>
          <a:p>
            <a:pPr marL="342900" indent="-342900">
              <a:buFont typeface="+mj-lt"/>
              <a:buAutoNum type="arabicPeriod"/>
            </a:pPr>
            <a:r>
              <a:rPr lang="en-BE" dirty="0"/>
              <a:t>….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197E09-B86B-79F5-A0F4-D7D0AF86E5E8}"/>
              </a:ext>
            </a:extLst>
          </p:cNvPr>
          <p:cNvCxnSpPr>
            <a:cxnSpLocks/>
          </p:cNvCxnSpPr>
          <p:nvPr/>
        </p:nvCxnSpPr>
        <p:spPr>
          <a:xfrm>
            <a:off x="6096000" y="4585063"/>
            <a:ext cx="943792" cy="145451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1312AF-2C95-151F-1E67-B3B7EFA2E883}"/>
              </a:ext>
            </a:extLst>
          </p:cNvPr>
          <p:cNvCxnSpPr>
            <a:cxnSpLocks/>
            <a:endCxn id="17412" idx="3"/>
          </p:cNvCxnSpPr>
          <p:nvPr/>
        </p:nvCxnSpPr>
        <p:spPr>
          <a:xfrm flipH="1">
            <a:off x="7667898" y="5656217"/>
            <a:ext cx="1580605" cy="5619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2" name="Picture 4" descr="Many Icons">
            <a:extLst>
              <a:ext uri="{FF2B5EF4-FFF2-40B4-BE49-F238E27FC236}">
                <a16:creationId xmlns:a16="http://schemas.microsoft.com/office/drawing/2014/main" id="{ED723FA0-ED2C-83BA-772A-DE5ADF424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7" t="12970" r="7534" b="12514"/>
          <a:stretch/>
        </p:blipFill>
        <p:spPr bwMode="auto">
          <a:xfrm>
            <a:off x="7040880" y="5943392"/>
            <a:ext cx="627018" cy="54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0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-apple-system"/>
              </a:rPr>
              <a:t>Class Diagrams</a:t>
            </a:r>
            <a:endParaRPr lang="en-BE" dirty="0"/>
          </a:p>
        </p:txBody>
      </p:sp>
      <p:pic>
        <p:nvPicPr>
          <p:cNvPr id="19458" name="Picture 2" descr="Fig. 7.13">
            <a:extLst>
              <a:ext uri="{FF2B5EF4-FFF2-40B4-BE49-F238E27FC236}">
                <a16:creationId xmlns:a16="http://schemas.microsoft.com/office/drawing/2014/main" id="{4865E50A-0B24-E42F-8B39-ED52A8E7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42" y="1440905"/>
            <a:ext cx="3928465" cy="3471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Fig. 7.14">
            <a:extLst>
              <a:ext uri="{FF2B5EF4-FFF2-40B4-BE49-F238E27FC236}">
                <a16:creationId xmlns:a16="http://schemas.microsoft.com/office/drawing/2014/main" id="{50788290-FEDE-5CF7-312E-B693FE8C9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837" y="1299164"/>
            <a:ext cx="3928465" cy="425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Fig. 7.15">
            <a:extLst>
              <a:ext uri="{FF2B5EF4-FFF2-40B4-BE49-F238E27FC236}">
                <a16:creationId xmlns:a16="http://schemas.microsoft.com/office/drawing/2014/main" id="{9A872233-99F0-7A80-E9F0-602BB5640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92" y="5173445"/>
            <a:ext cx="3081564" cy="131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08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F7A1-1360-13E5-7A15-5F65E62E8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>
            <a:normAutofit/>
          </a:bodyPr>
          <a:lstStyle/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Implementing Our Design</a:t>
            </a:r>
          </a:p>
        </p:txBody>
      </p:sp>
      <p:pic>
        <p:nvPicPr>
          <p:cNvPr id="3" name="Picture 2" descr="figure e">
            <a:extLst>
              <a:ext uri="{FF2B5EF4-FFF2-40B4-BE49-F238E27FC236}">
                <a16:creationId xmlns:a16="http://schemas.microsoft.com/office/drawing/2014/main" id="{80FD2726-DB10-C44A-8953-D07F44D8A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49" y="1824131"/>
            <a:ext cx="5076464" cy="34971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72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BCF2C-39A4-F502-ED12-500E66ACB060}"/>
              </a:ext>
            </a:extLst>
          </p:cNvPr>
          <p:cNvSpPr txBox="1"/>
          <p:nvPr/>
        </p:nvSpPr>
        <p:spPr>
          <a:xfrm>
            <a:off x="983391" y="5771541"/>
            <a:ext cx="7625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dirty="0"/>
              <a:t>Free PDF version on Springer</a:t>
            </a:r>
          </a:p>
          <a:p>
            <a:pPr algn="ctr"/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https://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-apple-system"/>
              </a:rPr>
              <a:t>doi.org</a:t>
            </a:r>
            <a:r>
              <a:rPr lang="en-GB" b="0" i="0" dirty="0">
                <a:solidFill>
                  <a:srgbClr val="333333"/>
                </a:solidFill>
                <a:effectLst/>
                <a:latin typeface="-apple-system"/>
              </a:rPr>
              <a:t>/10.1007/978-3-319-24280-4_7</a:t>
            </a:r>
            <a:endParaRPr lang="en-BE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28306D3-1636-4738-A50B-09F7B0AD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1" y="440128"/>
            <a:ext cx="3426154" cy="49993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451D1-F246-F4A5-B1F2-8C719152C465}"/>
              </a:ext>
            </a:extLst>
          </p:cNvPr>
          <p:cNvSpPr txBox="1"/>
          <p:nvPr/>
        </p:nvSpPr>
        <p:spPr>
          <a:xfrm>
            <a:off x="5426765" y="2478157"/>
            <a:ext cx="6407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Chapters 6 - 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BE" dirty="0"/>
              <a:t>Chapter 6 - </a:t>
            </a:r>
            <a:r>
              <a:rPr lang="en-GB" dirty="0"/>
              <a:t>Analysing a System</a:t>
            </a:r>
            <a:endParaRPr lang="en-B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https://link.springer.com/chapter/10.1007/978-3-319-24280-4_6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Chapter 7 - Design and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https://link.springer.com/chapter/10.1007/978-3-319-24280-4_7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66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A465-BBFC-B88E-DC4F-DD2E29FE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10242" name="Picture 2" descr="figure e">
            <a:extLst>
              <a:ext uri="{FF2B5EF4-FFF2-40B4-BE49-F238E27FC236}">
                <a16:creationId xmlns:a16="http://schemas.microsoft.com/office/drawing/2014/main" id="{C379B315-35BB-FA83-98D2-73B462629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682" y="2456872"/>
            <a:ext cx="5076464" cy="349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43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D21-82B8-E1D0-7D48-1BFDB273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There are may Kinds of UML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8C8F-313D-FFE4-31EC-38326526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Structure diagrams: </a:t>
            </a:r>
            <a:r>
              <a:rPr lang="en-GB" dirty="0"/>
              <a:t>show the static architecture of the system irrespective of time. </a:t>
            </a:r>
          </a:p>
          <a:p>
            <a:pPr lvl="1"/>
            <a:r>
              <a:rPr lang="en-GB" dirty="0"/>
              <a:t>University system  - Student, Faculty, etc.</a:t>
            </a:r>
          </a:p>
          <a:p>
            <a:r>
              <a:rPr lang="en-GB" b="1" dirty="0"/>
              <a:t>Behaviour diagrams</a:t>
            </a:r>
            <a:r>
              <a:rPr lang="en-GB" dirty="0"/>
              <a:t>: depicts the behaviour of a system or business process.</a:t>
            </a:r>
          </a:p>
          <a:p>
            <a:r>
              <a:rPr lang="en-GB" b="1" dirty="0"/>
              <a:t>Interaction diagrams</a:t>
            </a:r>
            <a:r>
              <a:rPr lang="en-GB" dirty="0"/>
              <a:t>: show the methods, interactions and activities of the objects. </a:t>
            </a:r>
          </a:p>
          <a:p>
            <a:pPr lvl="1"/>
            <a:r>
              <a:rPr lang="en-GB" dirty="0"/>
              <a:t>University system:  show how a student registers for a course.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1695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CD21-82B8-E1D0-7D48-1BFDB2739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There are may Kinds of UML Diagrams</a:t>
            </a:r>
          </a:p>
        </p:txBody>
      </p:sp>
      <p:pic>
        <p:nvPicPr>
          <p:cNvPr id="1026" name="Picture 2" descr="This image shows a diagram of the different types of diagrams. It is a tree structure with Diagram at the top and cascades down with various types in a tree structure.">
            <a:extLst>
              <a:ext uri="{FF2B5EF4-FFF2-40B4-BE49-F238E27FC236}">
                <a16:creationId xmlns:a16="http://schemas.microsoft.com/office/drawing/2014/main" id="{5D3A7186-49C4-E90C-B5BB-62AF53FAC3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92" y="1825625"/>
            <a:ext cx="792841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C961AB-7771-4404-58A5-0D02CEB2C61D}"/>
              </a:ext>
            </a:extLst>
          </p:cNvPr>
          <p:cNvSpPr/>
          <p:nvPr/>
        </p:nvSpPr>
        <p:spPr>
          <a:xfrm>
            <a:off x="4174435" y="4522304"/>
            <a:ext cx="983974" cy="487018"/>
          </a:xfrm>
          <a:prstGeom prst="rect">
            <a:avLst/>
          </a:prstGeom>
          <a:noFill/>
          <a:ln w="38100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D431E-CFF1-99A7-7FEB-7A8C0A5200BB}"/>
              </a:ext>
            </a:extLst>
          </p:cNvPr>
          <p:cNvSpPr/>
          <p:nvPr/>
        </p:nvSpPr>
        <p:spPr>
          <a:xfrm>
            <a:off x="4485861" y="5443330"/>
            <a:ext cx="983974" cy="487018"/>
          </a:xfrm>
          <a:prstGeom prst="rect">
            <a:avLst/>
          </a:prstGeom>
          <a:noFill/>
          <a:ln w="38100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≈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CB9CCE-5DB6-1504-6F9D-E2C4FA977882}"/>
              </a:ext>
            </a:extLst>
          </p:cNvPr>
          <p:cNvSpPr/>
          <p:nvPr/>
        </p:nvSpPr>
        <p:spPr>
          <a:xfrm>
            <a:off x="6241774" y="3784289"/>
            <a:ext cx="821635" cy="487018"/>
          </a:xfrm>
          <a:prstGeom prst="rect">
            <a:avLst/>
          </a:prstGeom>
          <a:noFill/>
          <a:ln w="38100">
            <a:solidFill>
              <a:srgbClr val="0090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/>
              <a:t>≈</a:t>
            </a:r>
          </a:p>
        </p:txBody>
      </p:sp>
    </p:spTree>
    <p:extLst>
      <p:ext uri="{BB962C8B-B14F-4D97-AF65-F5344CB8AC3E}">
        <p14:creationId xmlns:p14="http://schemas.microsoft.com/office/powerpoint/2010/main" val="176860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4567-2B09-63EB-1F44-A8338A55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Use Case Diagram</a:t>
            </a:r>
          </a:p>
        </p:txBody>
      </p:sp>
      <p:pic>
        <p:nvPicPr>
          <p:cNvPr id="3074" name="Picture 2" descr="Fig. 2.6">
            <a:extLst>
              <a:ext uri="{FF2B5EF4-FFF2-40B4-BE49-F238E27FC236}">
                <a16:creationId xmlns:a16="http://schemas.microsoft.com/office/drawing/2014/main" id="{8EAB6E03-A54A-02E7-4E79-C6F0A21E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34" y="3135520"/>
            <a:ext cx="4810441" cy="219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DE7DDE-5437-909B-21FE-6F15611CAE67}"/>
              </a:ext>
            </a:extLst>
          </p:cNvPr>
          <p:cNvSpPr txBox="1"/>
          <p:nvPr/>
        </p:nvSpPr>
        <p:spPr>
          <a:xfrm>
            <a:off x="1523999" y="5815053"/>
            <a:ext cx="2716697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Actor – human or software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599E9-6801-4731-9E29-BE042903067E}"/>
              </a:ext>
            </a:extLst>
          </p:cNvPr>
          <p:cNvSpPr txBox="1"/>
          <p:nvPr/>
        </p:nvSpPr>
        <p:spPr>
          <a:xfrm>
            <a:off x="2941982" y="2430015"/>
            <a:ext cx="695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 dirty="0"/>
              <a:t>Interaction between an actor and the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E2ED8-F36B-7CE2-9BB3-A1138B1FE38D}"/>
              </a:ext>
            </a:extLst>
          </p:cNvPr>
          <p:cNvSpPr txBox="1"/>
          <p:nvPr/>
        </p:nvSpPr>
        <p:spPr>
          <a:xfrm>
            <a:off x="8560904" y="5815053"/>
            <a:ext cx="1086679" cy="400110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2000" dirty="0"/>
              <a:t>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DE1AC3-20A4-435A-5682-56E2C6FECFD3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712765" y="4982817"/>
            <a:ext cx="1391479" cy="832236"/>
          </a:xfrm>
          <a:prstGeom prst="straightConnector1">
            <a:avLst/>
          </a:prstGeom>
          <a:ln w="28575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F6A99C-70D3-75D6-7353-01DF2F1AC55B}"/>
              </a:ext>
            </a:extLst>
          </p:cNvPr>
          <p:cNvCxnSpPr>
            <a:stCxn id="4" idx="0"/>
          </p:cNvCxnSpPr>
          <p:nvPr/>
        </p:nvCxnSpPr>
        <p:spPr>
          <a:xfrm flipV="1">
            <a:off x="2882348" y="5221357"/>
            <a:ext cx="748749" cy="593696"/>
          </a:xfrm>
          <a:prstGeom prst="straightConnector1">
            <a:avLst/>
          </a:prstGeom>
          <a:ln w="28575">
            <a:solidFill>
              <a:srgbClr val="0090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21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4567-2B09-63EB-1F44-A8338A55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Use Case Diagram</a:t>
            </a:r>
          </a:p>
        </p:txBody>
      </p:sp>
      <p:pic>
        <p:nvPicPr>
          <p:cNvPr id="5122" name="Picture 2" descr="figure bj">
            <a:extLst>
              <a:ext uri="{FF2B5EF4-FFF2-40B4-BE49-F238E27FC236}">
                <a16:creationId xmlns:a16="http://schemas.microsoft.com/office/drawing/2014/main" id="{312150AF-5573-6953-B461-F9A73153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171" y="2060575"/>
            <a:ext cx="6007100" cy="443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12DC45-A897-EFD6-401F-60C200609FCA}"/>
              </a:ext>
            </a:extLst>
          </p:cNvPr>
          <p:cNvSpPr txBox="1"/>
          <p:nvPr/>
        </p:nvSpPr>
        <p:spPr>
          <a:xfrm>
            <a:off x="3717234" y="1605585"/>
            <a:ext cx="4757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2400" dirty="0"/>
              <a:t>Use case for withdrawing money</a:t>
            </a:r>
          </a:p>
        </p:txBody>
      </p:sp>
    </p:spTree>
    <p:extLst>
      <p:ext uri="{BB962C8B-B14F-4D97-AF65-F5344CB8AC3E}">
        <p14:creationId xmlns:p14="http://schemas.microsoft.com/office/powerpoint/2010/main" val="3350970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A1F7-4899-42E8-DE2F-481BE120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Sequence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CB70-6491-D452-487D-217E6430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996"/>
            <a:ext cx="10515600" cy="4351338"/>
          </a:xfrm>
        </p:spPr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describes how objects in your system interact </a:t>
            </a:r>
            <a:r>
              <a:rPr lang="en-GB" sz="2000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2000" b="0" i="0" dirty="0">
                <a:solidFill>
                  <a:srgbClr val="1F1F1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complete a specific task. </a:t>
            </a:r>
            <a:endParaRPr lang="en-GB" sz="2000" b="0" i="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BE" dirty="0"/>
          </a:p>
        </p:txBody>
      </p:sp>
      <p:pic>
        <p:nvPicPr>
          <p:cNvPr id="7170" name="Picture 2" descr="Fig. 2.7">
            <a:extLst>
              <a:ext uri="{FF2B5EF4-FFF2-40B4-BE49-F238E27FC236}">
                <a16:creationId xmlns:a16="http://schemas.microsoft.com/office/drawing/2014/main" id="{36FB80E4-920F-0B10-E81D-4BDC6DC86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356" y="2489200"/>
            <a:ext cx="6078331" cy="41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21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D14C-B90B-FA43-82DF-32DF92F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Class Diagram</a:t>
            </a:r>
          </a:p>
        </p:txBody>
      </p:sp>
      <p:pic>
        <p:nvPicPr>
          <p:cNvPr id="6146" name="Picture 2" descr="Fig. 2.5">
            <a:extLst>
              <a:ext uri="{FF2B5EF4-FFF2-40B4-BE49-F238E27FC236}">
                <a16:creationId xmlns:a16="http://schemas.microsoft.com/office/drawing/2014/main" id="{FE2BA7EC-A2C2-8884-6BF7-F550B888D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1" y="1685342"/>
            <a:ext cx="4406811" cy="309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A177E8-FBDA-12D1-64B2-B333055F11D6}"/>
              </a:ext>
            </a:extLst>
          </p:cNvPr>
          <p:cNvSpPr txBox="1"/>
          <p:nvPr/>
        </p:nvSpPr>
        <p:spPr>
          <a:xfrm>
            <a:off x="4658602" y="1685342"/>
            <a:ext cx="980661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CA230-C534-F85E-DA5F-20F9ED65E47C}"/>
              </a:ext>
            </a:extLst>
          </p:cNvPr>
          <p:cNvSpPr txBox="1"/>
          <p:nvPr/>
        </p:nvSpPr>
        <p:spPr>
          <a:xfrm>
            <a:off x="4658602" y="2334405"/>
            <a:ext cx="1454425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B594B-9A3A-3F20-A1ED-BF67C21D9655}"/>
              </a:ext>
            </a:extLst>
          </p:cNvPr>
          <p:cNvSpPr txBox="1"/>
          <p:nvPr/>
        </p:nvSpPr>
        <p:spPr>
          <a:xfrm>
            <a:off x="4757530" y="4154264"/>
            <a:ext cx="3190461" cy="369332"/>
          </a:xfrm>
          <a:prstGeom prst="rect">
            <a:avLst/>
          </a:prstGeom>
          <a:noFill/>
          <a:ln w="28575">
            <a:solidFill>
              <a:srgbClr val="009051"/>
            </a:solidFill>
          </a:ln>
        </p:spPr>
        <p:txBody>
          <a:bodyPr wrap="square" rtlCol="0">
            <a:spAutoFit/>
          </a:bodyPr>
          <a:lstStyle/>
          <a:p>
            <a:r>
              <a:rPr lang="en-BE" dirty="0"/>
              <a:t>Methods and their return types</a:t>
            </a:r>
          </a:p>
        </p:txBody>
      </p:sp>
      <p:pic>
        <p:nvPicPr>
          <p:cNvPr id="8" name="Picture 7" descr="A diagram of a pill&#10;&#10;Description automatically generated">
            <a:extLst>
              <a:ext uri="{FF2B5EF4-FFF2-40B4-BE49-F238E27FC236}">
                <a16:creationId xmlns:a16="http://schemas.microsoft.com/office/drawing/2014/main" id="{ADC651BD-089B-B4B1-69BF-8761B18B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77" y="711451"/>
            <a:ext cx="5043420" cy="2686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42ADF-DE46-01D9-6C33-7000D3A80862}"/>
              </a:ext>
            </a:extLst>
          </p:cNvPr>
          <p:cNvSpPr txBox="1"/>
          <p:nvPr/>
        </p:nvSpPr>
        <p:spPr>
          <a:xfrm>
            <a:off x="3479160" y="3846487"/>
            <a:ext cx="111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+ve: public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B12E1-6459-E505-7344-36FC6520C26F}"/>
              </a:ext>
            </a:extLst>
          </p:cNvPr>
          <p:cNvSpPr txBox="1"/>
          <p:nvPr/>
        </p:nvSpPr>
        <p:spPr>
          <a:xfrm>
            <a:off x="2850144" y="2236514"/>
            <a:ext cx="111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 dirty="0"/>
              <a:t>-ve: private</a:t>
            </a:r>
          </a:p>
        </p:txBody>
      </p:sp>
    </p:spTree>
    <p:extLst>
      <p:ext uri="{BB962C8B-B14F-4D97-AF65-F5344CB8AC3E}">
        <p14:creationId xmlns:p14="http://schemas.microsoft.com/office/powerpoint/2010/main" val="135472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E127-4519-4C57-703F-35529729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907084"/>
          </a:xfrm>
        </p:spPr>
        <p:txBody>
          <a:bodyPr>
            <a:normAutofit/>
          </a:bodyPr>
          <a:lstStyle/>
          <a:p>
            <a:r>
              <a:rPr lang="en-BE" sz="3600" dirty="0"/>
              <a:t>Object Oriented Analysis, 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92A4-06A4-B1D3-D48B-43291EDE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We will examine steps in Object-oriented software development</a:t>
            </a:r>
          </a:p>
          <a:p>
            <a:pPr lvl="1"/>
            <a:r>
              <a:rPr lang="en-BE" dirty="0"/>
              <a:t>Analysis</a:t>
            </a:r>
          </a:p>
          <a:p>
            <a:pPr lvl="1"/>
            <a:r>
              <a:rPr lang="en-BE" dirty="0"/>
              <a:t>Design</a:t>
            </a:r>
          </a:p>
          <a:p>
            <a:pPr lvl="1"/>
            <a:r>
              <a:rPr lang="en-GB" dirty="0"/>
              <a:t>I</a:t>
            </a:r>
            <a:r>
              <a:rPr lang="en-BE" dirty="0"/>
              <a:t>mplementation</a:t>
            </a:r>
          </a:p>
          <a:p>
            <a:r>
              <a:rPr lang="en-BE" dirty="0"/>
              <a:t>To illustrate the process, let us study a relatively simple example</a:t>
            </a:r>
          </a:p>
          <a:p>
            <a:pPr lvl="1"/>
            <a:r>
              <a:rPr lang="en-GB" dirty="0"/>
              <a:t>Software to manage a small library</a:t>
            </a:r>
          </a:p>
          <a:p>
            <a:pPr lvl="1"/>
            <a:r>
              <a:rPr lang="en-GB" dirty="0"/>
              <a:t>Functions:</a:t>
            </a:r>
          </a:p>
          <a:p>
            <a:pPr lvl="2"/>
            <a:r>
              <a:rPr lang="en-BE" dirty="0"/>
              <a:t>Lending books</a:t>
            </a:r>
          </a:p>
          <a:p>
            <a:pPr lvl="2"/>
            <a:r>
              <a:rPr lang="en-GB" dirty="0"/>
              <a:t>R</a:t>
            </a:r>
            <a:r>
              <a:rPr lang="en-BE" dirty="0"/>
              <a:t>eceiving back books</a:t>
            </a:r>
          </a:p>
          <a:p>
            <a:pPr lvl="2"/>
            <a:r>
              <a:rPr lang="en-BE" dirty="0"/>
              <a:t>Doing operations such as: querrying, registering members, e.t.c, and keeping track of the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36510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869</Words>
  <Application>Microsoft Macintosh PowerPoint</Application>
  <PresentationFormat>Widescreen</PresentationFormat>
  <Paragraphs>128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Courier New</vt:lpstr>
      <vt:lpstr>Georgia</vt:lpstr>
      <vt:lpstr>Helvetica Neue</vt:lpstr>
      <vt:lpstr>Source Sans Pro</vt:lpstr>
      <vt:lpstr>Office Theme</vt:lpstr>
      <vt:lpstr>Practice with Unified Modeling Language</vt:lpstr>
      <vt:lpstr>PowerPoint Presentation</vt:lpstr>
      <vt:lpstr>There are may Kinds of UML Diagrams</vt:lpstr>
      <vt:lpstr>There are may Kinds of UML Diagrams</vt:lpstr>
      <vt:lpstr>Use Case Diagram</vt:lpstr>
      <vt:lpstr>Use Case Diagram</vt:lpstr>
      <vt:lpstr>Sequence Diagrams</vt:lpstr>
      <vt:lpstr>Class Diagram</vt:lpstr>
      <vt:lpstr>Object Oriented Analysis, Design and Implementation</vt:lpstr>
      <vt:lpstr>Analysis phase overview</vt:lpstr>
      <vt:lpstr>PowerPoint Presentation</vt:lpstr>
      <vt:lpstr>Software Design</vt:lpstr>
      <vt:lpstr>Software Design -  Major Subsystems</vt:lpstr>
      <vt:lpstr>Software Design -  Identifying software classes</vt:lpstr>
      <vt:lpstr>Software Design -  Assigning Responsibilities to Classes</vt:lpstr>
      <vt:lpstr>Software Design -  Assigning Responsibilities to Classes</vt:lpstr>
      <vt:lpstr>Class Diagrams</vt:lpstr>
      <vt:lpstr>Class Diagrams</vt:lpstr>
      <vt:lpstr>Implementing Our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with Unified Modeling Language</dc:title>
  <dc:creator>John Businge</dc:creator>
  <cp:lastModifiedBy>John Businge</cp:lastModifiedBy>
  <cp:revision>6</cp:revision>
  <dcterms:created xsi:type="dcterms:W3CDTF">2023-10-02T17:24:10Z</dcterms:created>
  <dcterms:modified xsi:type="dcterms:W3CDTF">2023-10-03T22:43:34Z</dcterms:modified>
</cp:coreProperties>
</file>