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4610100" cy="3454400"/>
  <p:notesSz cx="4610100" cy="3454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6472" y="54027"/>
            <a:ext cx="3037155" cy="231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0475" y="1995702"/>
            <a:ext cx="3929149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F78D2A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F78D2A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F78D2A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4512"/>
            <a:ext cx="2005393" cy="2279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4512"/>
            <a:ext cx="2005393" cy="2279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405"/>
            <a:ext cx="4608195" cy="3452495"/>
          </a:xfrm>
          <a:custGeom>
            <a:avLst/>
            <a:gdLst/>
            <a:ahLst/>
            <a:cxnLst/>
            <a:rect l="l" t="t" r="r" b="b"/>
            <a:pathLst>
              <a:path w="4608195" h="3452495">
                <a:moveTo>
                  <a:pt x="0" y="3451993"/>
                </a:moveTo>
                <a:lnTo>
                  <a:pt x="0" y="0"/>
                </a:lnTo>
                <a:lnTo>
                  <a:pt x="4608046" y="0"/>
                </a:lnTo>
                <a:lnTo>
                  <a:pt x="4608046" y="3451993"/>
                </a:lnTo>
                <a:lnTo>
                  <a:pt x="0" y="3451993"/>
                </a:lnTo>
                <a:close/>
              </a:path>
            </a:pathLst>
          </a:custGeom>
          <a:solidFill>
            <a:srgbClr val="0043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F78D2A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13308" y="0"/>
            <a:ext cx="3895090" cy="570230"/>
          </a:xfrm>
          <a:custGeom>
            <a:avLst/>
            <a:gdLst/>
            <a:ahLst/>
            <a:cxnLst/>
            <a:rect l="l" t="t" r="r" b="b"/>
            <a:pathLst>
              <a:path w="3895090" h="570230">
                <a:moveTo>
                  <a:pt x="0" y="570216"/>
                </a:moveTo>
                <a:lnTo>
                  <a:pt x="3894695" y="570216"/>
                </a:lnTo>
                <a:lnTo>
                  <a:pt x="3894695" y="0"/>
                </a:lnTo>
                <a:lnTo>
                  <a:pt x="0" y="0"/>
                </a:lnTo>
                <a:lnTo>
                  <a:pt x="0" y="570216"/>
                </a:lnTo>
                <a:close/>
              </a:path>
            </a:pathLst>
          </a:custGeom>
          <a:solidFill>
            <a:srgbClr val="0043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669290" cy="570230"/>
          </a:xfrm>
          <a:custGeom>
            <a:avLst/>
            <a:gdLst/>
            <a:ahLst/>
            <a:cxnLst/>
            <a:rect l="l" t="t" r="r" b="b"/>
            <a:pathLst>
              <a:path w="669290" h="570230">
                <a:moveTo>
                  <a:pt x="0" y="570216"/>
                </a:moveTo>
                <a:lnTo>
                  <a:pt x="669023" y="570216"/>
                </a:lnTo>
                <a:lnTo>
                  <a:pt x="669023" y="0"/>
                </a:lnTo>
                <a:lnTo>
                  <a:pt x="0" y="0"/>
                </a:lnTo>
                <a:lnTo>
                  <a:pt x="0" y="570216"/>
                </a:lnTo>
                <a:close/>
              </a:path>
            </a:pathLst>
          </a:custGeom>
          <a:solidFill>
            <a:srgbClr val="F78D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7931" y="922388"/>
            <a:ext cx="2794237" cy="697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F78D2A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7931" y="922388"/>
            <a:ext cx="2794237" cy="697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F78D2A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2592"/>
            <a:ext cx="1475232" cy="17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2592"/>
            <a:ext cx="1060323" cy="17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2592"/>
            <a:ext cx="1060323" cy="17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mailto:danielogen@gmail.com" TargetMode="External"/><Relationship Id="rId4" Type="http://schemas.openxmlformats.org/officeDocument/2006/relationships/hyperlink" Target="https://www.gu.ac.ug/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example.com/css/styles.css" TargetMode="Externa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05"/>
            <a:ext cx="4608195" cy="3452495"/>
          </a:xfrm>
          <a:custGeom>
            <a:avLst/>
            <a:gdLst/>
            <a:ahLst/>
            <a:cxnLst/>
            <a:rect l="l" t="t" r="r" b="b"/>
            <a:pathLst>
              <a:path w="4608195" h="3452495">
                <a:moveTo>
                  <a:pt x="0" y="3451993"/>
                </a:moveTo>
                <a:lnTo>
                  <a:pt x="0" y="0"/>
                </a:lnTo>
                <a:lnTo>
                  <a:pt x="4608046" y="0"/>
                </a:lnTo>
                <a:lnTo>
                  <a:pt x="4608046" y="3451993"/>
                </a:lnTo>
                <a:lnTo>
                  <a:pt x="0" y="3451993"/>
                </a:lnTo>
                <a:close/>
              </a:path>
            </a:pathLst>
          </a:custGeom>
          <a:solidFill>
            <a:srgbClr val="00437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6650" y="2612868"/>
            <a:ext cx="724424" cy="6895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207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725"/>
              </a:spcBef>
            </a:pPr>
            <a:r>
              <a:rPr dirty="0" spc="-5"/>
              <a:t>GC</a:t>
            </a:r>
            <a:r>
              <a:rPr dirty="0"/>
              <a:t>S</a:t>
            </a:r>
            <a:r>
              <a:rPr dirty="0" spc="-5"/>
              <a:t> 320</a:t>
            </a:r>
            <a:r>
              <a:rPr dirty="0"/>
              <a:t>5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5"/>
              <a:t> </a:t>
            </a:r>
            <a:r>
              <a:rPr dirty="0"/>
              <a:t>Mobile</a:t>
            </a:r>
            <a:r>
              <a:rPr dirty="0" spc="-5"/>
              <a:t> </a:t>
            </a:r>
            <a:r>
              <a:rPr dirty="0" spc="-30"/>
              <a:t>W</a:t>
            </a:r>
            <a:r>
              <a:rPr dirty="0" spc="-5"/>
              <a:t>e</a:t>
            </a:r>
            <a:r>
              <a:rPr dirty="0"/>
              <a:t>b</a:t>
            </a:r>
            <a:r>
              <a:rPr dirty="0" spc="-80"/>
              <a:t> </a:t>
            </a:r>
            <a:r>
              <a:rPr dirty="0" spc="-5"/>
              <a:t>Application</a:t>
            </a:r>
          </a:p>
          <a:p>
            <a:pPr algn="ctr" marL="457200" marR="446405">
              <a:lnSpc>
                <a:spcPct val="114999"/>
              </a:lnSpc>
              <a:spcBef>
                <a:spcPts val="285"/>
              </a:spcBef>
            </a:pPr>
            <a:r>
              <a:rPr dirty="0" sz="1000" spc="-5"/>
              <a:t>Department of Computer Science </a:t>
            </a:r>
            <a:r>
              <a:rPr dirty="0" sz="1000" spc="-265"/>
              <a:t> </a:t>
            </a:r>
            <a:r>
              <a:rPr dirty="0" sz="1000" spc="-5"/>
              <a:t>Gulu</a:t>
            </a:r>
            <a:r>
              <a:rPr dirty="0" sz="1000" spc="-10"/>
              <a:t> </a:t>
            </a:r>
            <a:r>
              <a:rPr dirty="0" sz="1000" spc="-5"/>
              <a:t>University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797873" y="2132490"/>
            <a:ext cx="1021080" cy="996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Danie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Ogenrwot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 MT"/>
              <a:cs typeface="Arial MT"/>
            </a:endParaRPr>
          </a:p>
          <a:p>
            <a:pPr marL="41275" marR="5080" indent="-29209">
              <a:lnSpc>
                <a:spcPct val="117200"/>
              </a:lnSpc>
            </a:pPr>
            <a:r>
              <a:rPr dirty="0" u="sng" sz="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3"/>
              </a:rPr>
              <a:t>d.ogenrwot@gu.ac.ug 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u="sng" sz="8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4"/>
              </a:rPr>
              <a:t>https://www.gu.ac.ug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  <a:spcBef>
                <a:spcPts val="620"/>
              </a:spcBef>
            </a:pP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October</a:t>
            </a: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20,</a:t>
            </a: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2020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2" y="54027"/>
            <a:ext cx="90170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solidFill>
                  <a:srgbClr val="F78D2A"/>
                </a:solidFill>
                <a:latin typeface="Arial MT"/>
                <a:cs typeface="Arial MT"/>
              </a:rPr>
              <a:t>NETWORK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4839" y="0"/>
            <a:ext cx="3923665" cy="570230"/>
            <a:chOff x="684839" y="0"/>
            <a:chExt cx="3923665" cy="570230"/>
          </a:xfrm>
        </p:grpSpPr>
        <p:sp>
          <p:nvSpPr>
            <p:cNvPr id="4" name="object 4"/>
            <p:cNvSpPr/>
            <p:nvPr/>
          </p:nvSpPr>
          <p:spPr>
            <a:xfrm>
              <a:off x="4037786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2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2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3282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5" y="190072"/>
                  </a:moveTo>
                  <a:lnTo>
                    <a:pt x="0" y="95035"/>
                  </a:lnTo>
                  <a:lnTo>
                    <a:pt x="95035" y="0"/>
                  </a:lnTo>
                  <a:lnTo>
                    <a:pt x="95035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27860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22898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2"/>
                  </a:moveTo>
                  <a:lnTo>
                    <a:pt x="0" y="95035"/>
                  </a:lnTo>
                  <a:lnTo>
                    <a:pt x="95036" y="0"/>
                  </a:lnTo>
                  <a:lnTo>
                    <a:pt x="95036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17934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1297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2"/>
                  </a:moveTo>
                  <a:lnTo>
                    <a:pt x="0" y="95035"/>
                  </a:lnTo>
                  <a:lnTo>
                    <a:pt x="95032" y="0"/>
                  </a:lnTo>
                  <a:lnTo>
                    <a:pt x="95032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27860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2898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3"/>
                  </a:moveTo>
                  <a:lnTo>
                    <a:pt x="0" y="95036"/>
                  </a:lnTo>
                  <a:lnTo>
                    <a:pt x="95036" y="0"/>
                  </a:lnTo>
                  <a:lnTo>
                    <a:pt x="95036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17934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12973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3"/>
                  </a:moveTo>
                  <a:lnTo>
                    <a:pt x="0" y="95036"/>
                  </a:lnTo>
                  <a:lnTo>
                    <a:pt x="95032" y="0"/>
                  </a:lnTo>
                  <a:lnTo>
                    <a:pt x="95032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17934" y="95029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7"/>
                  </a:moveTo>
                  <a:lnTo>
                    <a:pt x="0" y="95037"/>
                  </a:lnTo>
                  <a:lnTo>
                    <a:pt x="95037" y="0"/>
                  </a:lnTo>
                  <a:lnTo>
                    <a:pt x="190071" y="95037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12973" y="0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1"/>
                  </a:moveTo>
                  <a:lnTo>
                    <a:pt x="0" y="95032"/>
                  </a:lnTo>
                  <a:lnTo>
                    <a:pt x="95032" y="0"/>
                  </a:lnTo>
                  <a:lnTo>
                    <a:pt x="95032" y="190071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27855" y="190080"/>
              <a:ext cx="285115" cy="380365"/>
            </a:xfrm>
            <a:custGeom>
              <a:avLst/>
              <a:gdLst/>
              <a:ahLst/>
              <a:cxnLst/>
              <a:rect l="l" t="t" r="r" b="b"/>
              <a:pathLst>
                <a:path w="285114" h="380365">
                  <a:moveTo>
                    <a:pt x="95034" y="285102"/>
                  </a:moveTo>
                  <a:lnTo>
                    <a:pt x="0" y="190068"/>
                  </a:lnTo>
                  <a:lnTo>
                    <a:pt x="0" y="380136"/>
                  </a:lnTo>
                  <a:lnTo>
                    <a:pt x="95034" y="285102"/>
                  </a:lnTo>
                  <a:close/>
                </a:path>
                <a:path w="285114" h="380365">
                  <a:moveTo>
                    <a:pt x="285115" y="285102"/>
                  </a:moveTo>
                  <a:lnTo>
                    <a:pt x="190068" y="190068"/>
                  </a:lnTo>
                  <a:lnTo>
                    <a:pt x="190068" y="380136"/>
                  </a:lnTo>
                  <a:lnTo>
                    <a:pt x="285115" y="285102"/>
                  </a:lnTo>
                  <a:close/>
                </a:path>
                <a:path w="285114" h="380365">
                  <a:moveTo>
                    <a:pt x="285115" y="95034"/>
                  </a:moveTo>
                  <a:lnTo>
                    <a:pt x="190068" y="0"/>
                  </a:lnTo>
                  <a:lnTo>
                    <a:pt x="190068" y="190068"/>
                  </a:lnTo>
                  <a:lnTo>
                    <a:pt x="285115" y="95034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4839" y="0"/>
              <a:ext cx="12700" cy="570230"/>
            </a:xfrm>
            <a:custGeom>
              <a:avLst/>
              <a:gdLst/>
              <a:ahLst/>
              <a:cxnLst/>
              <a:rect l="l" t="t" r="r" b="b"/>
              <a:pathLst>
                <a:path w="12700" h="570230">
                  <a:moveTo>
                    <a:pt x="12651" y="570223"/>
                  </a:moveTo>
                  <a:lnTo>
                    <a:pt x="0" y="570223"/>
                  </a:lnTo>
                  <a:lnTo>
                    <a:pt x="0" y="0"/>
                  </a:lnTo>
                  <a:lnTo>
                    <a:pt x="12651" y="0"/>
                  </a:lnTo>
                  <a:lnTo>
                    <a:pt x="12651" y="570223"/>
                  </a:lnTo>
                  <a:close/>
                </a:path>
              </a:pathLst>
            </a:custGeom>
            <a:solidFill>
              <a:srgbClr val="F78D2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7216" y="2890529"/>
            <a:ext cx="580806" cy="56387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40475" y="662202"/>
            <a:ext cx="392430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NETWORK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section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below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specifies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that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file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"login.asp"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should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never be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cached,</a:t>
            </a:r>
            <a:r>
              <a:rPr dirty="0" sz="1100" spc="-5">
                <a:latin typeface="Arial MT"/>
                <a:cs typeface="Arial MT"/>
              </a:rPr>
              <a:t> and will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not be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available </a:t>
            </a:r>
            <a:r>
              <a:rPr dirty="0" sz="1100" spc="-10">
                <a:latin typeface="Arial MT"/>
                <a:cs typeface="Arial MT"/>
              </a:rPr>
              <a:t>offline: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0475" y="1995702"/>
            <a:ext cx="3926204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324485" algn="l"/>
                <a:tab pos="948055" algn="l"/>
                <a:tab pos="1315085" algn="l"/>
                <a:tab pos="1612265" algn="l"/>
                <a:tab pos="2057400" algn="l"/>
                <a:tab pos="2315210" algn="l"/>
                <a:tab pos="2938780" algn="l"/>
                <a:tab pos="3312795" algn="l"/>
                <a:tab pos="3594735" algn="l"/>
              </a:tabLst>
            </a:pPr>
            <a:r>
              <a:rPr dirty="0" sz="1100" spc="-5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n	</a:t>
            </a:r>
            <a:r>
              <a:rPr dirty="0" sz="1100" spc="-5">
                <a:latin typeface="Arial MT"/>
                <a:cs typeface="Arial MT"/>
              </a:rPr>
              <a:t>asteris</a:t>
            </a:r>
            <a:r>
              <a:rPr dirty="0" sz="1100">
                <a:latin typeface="Arial MT"/>
                <a:cs typeface="Arial MT"/>
              </a:rPr>
              <a:t>k	can	</a:t>
            </a:r>
            <a:r>
              <a:rPr dirty="0" sz="1100" spc="-5">
                <a:latin typeface="Arial MT"/>
                <a:cs typeface="Arial MT"/>
              </a:rPr>
              <a:t>b</a:t>
            </a:r>
            <a:r>
              <a:rPr dirty="0" sz="1100">
                <a:latin typeface="Arial MT"/>
                <a:cs typeface="Arial MT"/>
              </a:rPr>
              <a:t>e	</a:t>
            </a:r>
            <a:r>
              <a:rPr dirty="0" sz="1100" spc="-5">
                <a:latin typeface="Arial MT"/>
                <a:cs typeface="Arial MT"/>
              </a:rPr>
              <a:t>use</a:t>
            </a:r>
            <a:r>
              <a:rPr dirty="0" sz="1100">
                <a:latin typeface="Arial MT"/>
                <a:cs typeface="Arial MT"/>
              </a:rPr>
              <a:t>d	</a:t>
            </a:r>
            <a:r>
              <a:rPr dirty="0" sz="1100" spc="-5">
                <a:latin typeface="Arial MT"/>
                <a:cs typeface="Arial MT"/>
              </a:rPr>
              <a:t>t</a:t>
            </a:r>
            <a:r>
              <a:rPr dirty="0" sz="1100">
                <a:latin typeface="Arial MT"/>
                <a:cs typeface="Arial MT"/>
              </a:rPr>
              <a:t>o	</a:t>
            </a:r>
            <a:r>
              <a:rPr dirty="0" sz="1100" spc="-5">
                <a:latin typeface="Arial MT"/>
                <a:cs typeface="Arial MT"/>
              </a:rPr>
              <a:t>indicat</a:t>
            </a:r>
            <a:r>
              <a:rPr dirty="0" sz="1100">
                <a:latin typeface="Arial MT"/>
                <a:cs typeface="Arial MT"/>
              </a:rPr>
              <a:t>e	</a:t>
            </a:r>
            <a:r>
              <a:rPr dirty="0" sz="1100" spc="-5">
                <a:latin typeface="Arial MT"/>
                <a:cs typeface="Arial MT"/>
              </a:rPr>
              <a:t>tha</a:t>
            </a:r>
            <a:r>
              <a:rPr dirty="0" sz="1100">
                <a:latin typeface="Arial MT"/>
                <a:cs typeface="Arial MT"/>
              </a:rPr>
              <a:t>t	</a:t>
            </a:r>
            <a:r>
              <a:rPr dirty="0" sz="1100" spc="-5">
                <a:latin typeface="Arial MT"/>
                <a:cs typeface="Arial MT"/>
              </a:rPr>
              <a:t>al</a:t>
            </a:r>
            <a:r>
              <a:rPr dirty="0" sz="1100">
                <a:latin typeface="Arial MT"/>
                <a:cs typeface="Arial MT"/>
              </a:rPr>
              <a:t>l	</a:t>
            </a:r>
            <a:r>
              <a:rPr dirty="0" sz="1100" spc="-5">
                <a:latin typeface="Arial MT"/>
                <a:cs typeface="Arial MT"/>
              </a:rPr>
              <a:t>other  </a:t>
            </a:r>
            <a:r>
              <a:rPr dirty="0" sz="1100">
                <a:latin typeface="Arial MT"/>
                <a:cs typeface="Arial MT"/>
              </a:rPr>
              <a:t>resources/files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require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 internet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connection: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550" y="1233725"/>
            <a:ext cx="1438449" cy="69384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548" y="2512475"/>
            <a:ext cx="1429938" cy="7319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2" y="54027"/>
            <a:ext cx="89154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80">
                <a:solidFill>
                  <a:srgbClr val="F78D2A"/>
                </a:solidFill>
                <a:latin typeface="Arial MT"/>
                <a:cs typeface="Arial MT"/>
              </a:rPr>
              <a:t>F</a:t>
            </a:r>
            <a:r>
              <a:rPr dirty="0" sz="1350" spc="-5">
                <a:solidFill>
                  <a:srgbClr val="F78D2A"/>
                </a:solidFill>
                <a:latin typeface="Arial MT"/>
                <a:cs typeface="Arial MT"/>
              </a:rPr>
              <a:t>ALLBACK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4839" y="0"/>
            <a:ext cx="3923665" cy="570230"/>
            <a:chOff x="684839" y="0"/>
            <a:chExt cx="3923665" cy="570230"/>
          </a:xfrm>
        </p:grpSpPr>
        <p:sp>
          <p:nvSpPr>
            <p:cNvPr id="4" name="object 4"/>
            <p:cNvSpPr/>
            <p:nvPr/>
          </p:nvSpPr>
          <p:spPr>
            <a:xfrm>
              <a:off x="4037786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2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2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3282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5" y="190072"/>
                  </a:moveTo>
                  <a:lnTo>
                    <a:pt x="0" y="95035"/>
                  </a:lnTo>
                  <a:lnTo>
                    <a:pt x="95035" y="0"/>
                  </a:lnTo>
                  <a:lnTo>
                    <a:pt x="95035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27860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22898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2"/>
                  </a:moveTo>
                  <a:lnTo>
                    <a:pt x="0" y="95035"/>
                  </a:lnTo>
                  <a:lnTo>
                    <a:pt x="95036" y="0"/>
                  </a:lnTo>
                  <a:lnTo>
                    <a:pt x="95036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17934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1297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2"/>
                  </a:moveTo>
                  <a:lnTo>
                    <a:pt x="0" y="95035"/>
                  </a:lnTo>
                  <a:lnTo>
                    <a:pt x="95032" y="0"/>
                  </a:lnTo>
                  <a:lnTo>
                    <a:pt x="95032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27860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2898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3"/>
                  </a:moveTo>
                  <a:lnTo>
                    <a:pt x="0" y="95036"/>
                  </a:lnTo>
                  <a:lnTo>
                    <a:pt x="95036" y="0"/>
                  </a:lnTo>
                  <a:lnTo>
                    <a:pt x="95036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17934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12973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3"/>
                  </a:moveTo>
                  <a:lnTo>
                    <a:pt x="0" y="95036"/>
                  </a:lnTo>
                  <a:lnTo>
                    <a:pt x="95032" y="0"/>
                  </a:lnTo>
                  <a:lnTo>
                    <a:pt x="95032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17934" y="95029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7"/>
                  </a:moveTo>
                  <a:lnTo>
                    <a:pt x="0" y="95037"/>
                  </a:lnTo>
                  <a:lnTo>
                    <a:pt x="95037" y="0"/>
                  </a:lnTo>
                  <a:lnTo>
                    <a:pt x="190071" y="95037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12973" y="0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1"/>
                  </a:moveTo>
                  <a:lnTo>
                    <a:pt x="0" y="95032"/>
                  </a:lnTo>
                  <a:lnTo>
                    <a:pt x="95032" y="0"/>
                  </a:lnTo>
                  <a:lnTo>
                    <a:pt x="95032" y="190071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27855" y="190080"/>
              <a:ext cx="285115" cy="380365"/>
            </a:xfrm>
            <a:custGeom>
              <a:avLst/>
              <a:gdLst/>
              <a:ahLst/>
              <a:cxnLst/>
              <a:rect l="l" t="t" r="r" b="b"/>
              <a:pathLst>
                <a:path w="285114" h="380365">
                  <a:moveTo>
                    <a:pt x="95034" y="285102"/>
                  </a:moveTo>
                  <a:lnTo>
                    <a:pt x="0" y="190068"/>
                  </a:lnTo>
                  <a:lnTo>
                    <a:pt x="0" y="380136"/>
                  </a:lnTo>
                  <a:lnTo>
                    <a:pt x="95034" y="285102"/>
                  </a:lnTo>
                  <a:close/>
                </a:path>
                <a:path w="285114" h="380365">
                  <a:moveTo>
                    <a:pt x="285115" y="285102"/>
                  </a:moveTo>
                  <a:lnTo>
                    <a:pt x="190068" y="190068"/>
                  </a:lnTo>
                  <a:lnTo>
                    <a:pt x="190068" y="380136"/>
                  </a:lnTo>
                  <a:lnTo>
                    <a:pt x="285115" y="285102"/>
                  </a:lnTo>
                  <a:close/>
                </a:path>
                <a:path w="285114" h="380365">
                  <a:moveTo>
                    <a:pt x="285115" y="95034"/>
                  </a:moveTo>
                  <a:lnTo>
                    <a:pt x="190068" y="0"/>
                  </a:lnTo>
                  <a:lnTo>
                    <a:pt x="190068" y="190068"/>
                  </a:lnTo>
                  <a:lnTo>
                    <a:pt x="285115" y="95034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4839" y="0"/>
              <a:ext cx="12700" cy="570230"/>
            </a:xfrm>
            <a:custGeom>
              <a:avLst/>
              <a:gdLst/>
              <a:ahLst/>
              <a:cxnLst/>
              <a:rect l="l" t="t" r="r" b="b"/>
              <a:pathLst>
                <a:path w="12700" h="570230">
                  <a:moveTo>
                    <a:pt x="12651" y="570223"/>
                  </a:moveTo>
                  <a:lnTo>
                    <a:pt x="0" y="570223"/>
                  </a:lnTo>
                  <a:lnTo>
                    <a:pt x="0" y="0"/>
                  </a:lnTo>
                  <a:lnTo>
                    <a:pt x="12651" y="0"/>
                  </a:lnTo>
                  <a:lnTo>
                    <a:pt x="12651" y="570223"/>
                  </a:lnTo>
                  <a:close/>
                </a:path>
              </a:pathLst>
            </a:custGeom>
            <a:solidFill>
              <a:srgbClr val="F78D2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7216" y="2890529"/>
            <a:ext cx="580806" cy="56387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40475" y="662202"/>
            <a:ext cx="3924935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The </a:t>
            </a:r>
            <a:r>
              <a:rPr dirty="0" sz="1100" spc="-15" b="1">
                <a:latin typeface="Arial"/>
                <a:cs typeface="Arial"/>
              </a:rPr>
              <a:t>FALLBACK </a:t>
            </a:r>
            <a:r>
              <a:rPr dirty="0" sz="1100">
                <a:latin typeface="Arial MT"/>
                <a:cs typeface="Arial MT"/>
              </a:rPr>
              <a:t>section </a:t>
            </a:r>
            <a:r>
              <a:rPr dirty="0" sz="1100" spc="-5">
                <a:latin typeface="Arial MT"/>
                <a:cs typeface="Arial MT"/>
              </a:rPr>
              <a:t>below </a:t>
            </a:r>
            <a:r>
              <a:rPr dirty="0" sz="1100">
                <a:latin typeface="Arial MT"/>
                <a:cs typeface="Arial MT"/>
              </a:rPr>
              <a:t>specifies </a:t>
            </a:r>
            <a:r>
              <a:rPr dirty="0" sz="1100" spc="-5">
                <a:latin typeface="Arial MT"/>
                <a:cs typeface="Arial MT"/>
              </a:rPr>
              <a:t>that </a:t>
            </a:r>
            <a:r>
              <a:rPr dirty="0" sz="1100" spc="-10">
                <a:latin typeface="Arial MT"/>
                <a:cs typeface="Arial MT"/>
              </a:rPr>
              <a:t>"offline.html" </a:t>
            </a:r>
            <a:r>
              <a:rPr dirty="0" sz="1100" spc="-5">
                <a:latin typeface="Arial MT"/>
                <a:cs typeface="Arial MT"/>
              </a:rPr>
              <a:t>will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be </a:t>
            </a:r>
            <a:r>
              <a:rPr dirty="0" sz="1100">
                <a:latin typeface="Arial MT"/>
                <a:cs typeface="Arial MT"/>
              </a:rPr>
              <a:t>served </a:t>
            </a:r>
            <a:r>
              <a:rPr dirty="0" sz="1100" spc="-5">
                <a:latin typeface="Arial MT"/>
                <a:cs typeface="Arial MT"/>
              </a:rPr>
              <a:t>in place of all files in the /html/ </a:t>
            </a:r>
            <a:r>
              <a:rPr dirty="0" sz="1100">
                <a:latin typeface="Arial MT"/>
                <a:cs typeface="Arial MT"/>
              </a:rPr>
              <a:t>catalog, </a:t>
            </a:r>
            <a:r>
              <a:rPr dirty="0" sz="1100" spc="-5">
                <a:latin typeface="Arial MT"/>
                <a:cs typeface="Arial MT"/>
              </a:rPr>
              <a:t>in </a:t>
            </a:r>
            <a:r>
              <a:rPr dirty="0" sz="1100">
                <a:latin typeface="Arial MT"/>
                <a:cs typeface="Arial MT"/>
              </a:rPr>
              <a:t>case </a:t>
            </a:r>
            <a:r>
              <a:rPr dirty="0" sz="1100" spc="-5">
                <a:latin typeface="Arial MT"/>
                <a:cs typeface="Arial MT"/>
              </a:rPr>
              <a:t>an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internet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connection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cannot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be established: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0475" y="2399562"/>
            <a:ext cx="3813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Note: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first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URI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resource,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second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fallback.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550" y="1453437"/>
            <a:ext cx="2666999" cy="7334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2" y="54027"/>
            <a:ext cx="1931670" cy="231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UPDATING</a:t>
            </a:r>
            <a:r>
              <a:rPr dirty="0" spc="-60"/>
              <a:t> </a:t>
            </a:r>
            <a:r>
              <a:rPr dirty="0" spc="-5"/>
              <a:t>THE</a:t>
            </a:r>
            <a:r>
              <a:rPr dirty="0" spc="-35"/>
              <a:t> </a:t>
            </a:r>
            <a:r>
              <a:rPr dirty="0" spc="-5"/>
              <a:t>CACHE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4839" y="0"/>
            <a:ext cx="3923665" cy="570230"/>
            <a:chOff x="684839" y="0"/>
            <a:chExt cx="3923665" cy="570230"/>
          </a:xfrm>
        </p:grpSpPr>
        <p:sp>
          <p:nvSpPr>
            <p:cNvPr id="4" name="object 4"/>
            <p:cNvSpPr/>
            <p:nvPr/>
          </p:nvSpPr>
          <p:spPr>
            <a:xfrm>
              <a:off x="4037786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2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2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3282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5" y="190072"/>
                  </a:moveTo>
                  <a:lnTo>
                    <a:pt x="0" y="95035"/>
                  </a:lnTo>
                  <a:lnTo>
                    <a:pt x="95035" y="0"/>
                  </a:lnTo>
                  <a:lnTo>
                    <a:pt x="95035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27860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22898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2"/>
                  </a:moveTo>
                  <a:lnTo>
                    <a:pt x="0" y="95035"/>
                  </a:lnTo>
                  <a:lnTo>
                    <a:pt x="95036" y="0"/>
                  </a:lnTo>
                  <a:lnTo>
                    <a:pt x="95036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17934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1297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2"/>
                  </a:moveTo>
                  <a:lnTo>
                    <a:pt x="0" y="95035"/>
                  </a:lnTo>
                  <a:lnTo>
                    <a:pt x="95032" y="0"/>
                  </a:lnTo>
                  <a:lnTo>
                    <a:pt x="95032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27860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2898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3"/>
                  </a:moveTo>
                  <a:lnTo>
                    <a:pt x="0" y="95036"/>
                  </a:lnTo>
                  <a:lnTo>
                    <a:pt x="95036" y="0"/>
                  </a:lnTo>
                  <a:lnTo>
                    <a:pt x="95036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17934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12973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3"/>
                  </a:moveTo>
                  <a:lnTo>
                    <a:pt x="0" y="95036"/>
                  </a:lnTo>
                  <a:lnTo>
                    <a:pt x="95032" y="0"/>
                  </a:lnTo>
                  <a:lnTo>
                    <a:pt x="95032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17934" y="95029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7"/>
                  </a:moveTo>
                  <a:lnTo>
                    <a:pt x="0" y="95037"/>
                  </a:lnTo>
                  <a:lnTo>
                    <a:pt x="95037" y="0"/>
                  </a:lnTo>
                  <a:lnTo>
                    <a:pt x="190071" y="95037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12973" y="0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1"/>
                  </a:moveTo>
                  <a:lnTo>
                    <a:pt x="0" y="95032"/>
                  </a:lnTo>
                  <a:lnTo>
                    <a:pt x="95032" y="0"/>
                  </a:lnTo>
                  <a:lnTo>
                    <a:pt x="95032" y="190071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27855" y="190080"/>
              <a:ext cx="285115" cy="380365"/>
            </a:xfrm>
            <a:custGeom>
              <a:avLst/>
              <a:gdLst/>
              <a:ahLst/>
              <a:cxnLst/>
              <a:rect l="l" t="t" r="r" b="b"/>
              <a:pathLst>
                <a:path w="285114" h="380365">
                  <a:moveTo>
                    <a:pt x="95034" y="285102"/>
                  </a:moveTo>
                  <a:lnTo>
                    <a:pt x="0" y="190068"/>
                  </a:lnTo>
                  <a:lnTo>
                    <a:pt x="0" y="380136"/>
                  </a:lnTo>
                  <a:lnTo>
                    <a:pt x="95034" y="285102"/>
                  </a:lnTo>
                  <a:close/>
                </a:path>
                <a:path w="285114" h="380365">
                  <a:moveTo>
                    <a:pt x="285115" y="285102"/>
                  </a:moveTo>
                  <a:lnTo>
                    <a:pt x="190068" y="190068"/>
                  </a:lnTo>
                  <a:lnTo>
                    <a:pt x="190068" y="380136"/>
                  </a:lnTo>
                  <a:lnTo>
                    <a:pt x="285115" y="285102"/>
                  </a:lnTo>
                  <a:close/>
                </a:path>
                <a:path w="285114" h="380365">
                  <a:moveTo>
                    <a:pt x="285115" y="95034"/>
                  </a:moveTo>
                  <a:lnTo>
                    <a:pt x="190068" y="0"/>
                  </a:lnTo>
                  <a:lnTo>
                    <a:pt x="190068" y="190068"/>
                  </a:lnTo>
                  <a:lnTo>
                    <a:pt x="285115" y="95034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4839" y="0"/>
              <a:ext cx="12700" cy="570230"/>
            </a:xfrm>
            <a:custGeom>
              <a:avLst/>
              <a:gdLst/>
              <a:ahLst/>
              <a:cxnLst/>
              <a:rect l="l" t="t" r="r" b="b"/>
              <a:pathLst>
                <a:path w="12700" h="570230">
                  <a:moveTo>
                    <a:pt x="12651" y="570223"/>
                  </a:moveTo>
                  <a:lnTo>
                    <a:pt x="0" y="570223"/>
                  </a:lnTo>
                  <a:lnTo>
                    <a:pt x="0" y="0"/>
                  </a:lnTo>
                  <a:lnTo>
                    <a:pt x="12651" y="0"/>
                  </a:lnTo>
                  <a:lnTo>
                    <a:pt x="12651" y="570223"/>
                  </a:lnTo>
                  <a:close/>
                </a:path>
              </a:pathLst>
            </a:custGeom>
            <a:solidFill>
              <a:srgbClr val="F78D2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7216" y="2890529"/>
            <a:ext cx="580806" cy="56387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40475" y="586002"/>
            <a:ext cx="3927475" cy="263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Once an application is </a:t>
            </a:r>
            <a:r>
              <a:rPr dirty="0" sz="1100">
                <a:latin typeface="Arial MT"/>
                <a:cs typeface="Arial MT"/>
              </a:rPr>
              <a:t>cached, </a:t>
            </a:r>
            <a:r>
              <a:rPr dirty="0" sz="1100" spc="-5">
                <a:latin typeface="Arial MT"/>
                <a:cs typeface="Arial MT"/>
              </a:rPr>
              <a:t>it </a:t>
            </a:r>
            <a:r>
              <a:rPr dirty="0" sz="1100">
                <a:latin typeface="Arial MT"/>
                <a:cs typeface="Arial MT"/>
              </a:rPr>
              <a:t>remains cached </a:t>
            </a:r>
            <a:r>
              <a:rPr dirty="0" sz="1100" spc="-5">
                <a:latin typeface="Arial MT"/>
                <a:cs typeface="Arial MT"/>
              </a:rPr>
              <a:t>until one of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following happens: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98425">
              <a:lnSpc>
                <a:spcPct val="100000"/>
              </a:lnSpc>
              <a:tabLst>
                <a:tab pos="469265" algn="l"/>
              </a:tabLst>
            </a:pPr>
            <a:r>
              <a:rPr dirty="0" sz="1100">
                <a:latin typeface="MS PGothic"/>
                <a:cs typeface="MS PGothic"/>
              </a:rPr>
              <a:t>❏	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user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clears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browser's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cache</a:t>
            </a:r>
            <a:endParaRPr sz="1100">
              <a:latin typeface="Arial MT"/>
              <a:cs typeface="Arial MT"/>
            </a:endParaRPr>
          </a:p>
          <a:p>
            <a:pPr marL="98425">
              <a:lnSpc>
                <a:spcPct val="100000"/>
              </a:lnSpc>
              <a:spcBef>
                <a:spcPts val="180"/>
              </a:spcBef>
              <a:tabLst>
                <a:tab pos="469265" algn="l"/>
              </a:tabLst>
            </a:pPr>
            <a:r>
              <a:rPr dirty="0" sz="1100">
                <a:latin typeface="MS PGothic"/>
                <a:cs typeface="MS PGothic"/>
              </a:rPr>
              <a:t>❏	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manifest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file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modified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(see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tip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below)</a:t>
            </a:r>
            <a:endParaRPr sz="1100">
              <a:latin typeface="Arial MT"/>
              <a:cs typeface="Arial MT"/>
            </a:endParaRPr>
          </a:p>
          <a:p>
            <a:pPr marL="98425">
              <a:lnSpc>
                <a:spcPct val="100000"/>
              </a:lnSpc>
              <a:spcBef>
                <a:spcPts val="180"/>
              </a:spcBef>
              <a:tabLst>
                <a:tab pos="469265" algn="l"/>
              </a:tabLst>
            </a:pPr>
            <a:r>
              <a:rPr dirty="0" sz="1100">
                <a:latin typeface="MS PGothic"/>
                <a:cs typeface="MS PGothic"/>
              </a:rPr>
              <a:t>❏	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application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cache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programmatically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updated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spc="-5">
                <a:solidFill>
                  <a:srgbClr val="FF0000"/>
                </a:solidFill>
                <a:latin typeface="Arial MT"/>
                <a:cs typeface="Arial MT"/>
              </a:rPr>
              <a:t>Be</a:t>
            </a:r>
            <a:r>
              <a:rPr dirty="0" sz="11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0000"/>
                </a:solidFill>
                <a:latin typeface="Arial MT"/>
                <a:cs typeface="Arial MT"/>
              </a:rPr>
              <a:t>careful</a:t>
            </a:r>
            <a:r>
              <a:rPr dirty="0" sz="11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0000"/>
                </a:solidFill>
                <a:latin typeface="Arial MT"/>
                <a:cs typeface="Arial MT"/>
              </a:rPr>
              <a:t>with</a:t>
            </a:r>
            <a:r>
              <a:rPr dirty="0" sz="11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0000"/>
                </a:solidFill>
                <a:latin typeface="Arial MT"/>
                <a:cs typeface="Arial MT"/>
              </a:rPr>
              <a:t>what</a:t>
            </a:r>
            <a:r>
              <a:rPr dirty="0" sz="11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0000"/>
                </a:solidFill>
                <a:latin typeface="Arial MT"/>
                <a:cs typeface="Arial MT"/>
              </a:rPr>
              <a:t>you</a:t>
            </a:r>
            <a:r>
              <a:rPr dirty="0" sz="11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0000"/>
                </a:solidFill>
                <a:latin typeface="Arial MT"/>
                <a:cs typeface="Arial MT"/>
              </a:rPr>
              <a:t>cache.</a:t>
            </a:r>
            <a:endParaRPr sz="1100">
              <a:latin typeface="Arial MT"/>
              <a:cs typeface="Arial MT"/>
            </a:endParaRPr>
          </a:p>
          <a:p>
            <a:pPr algn="just" marL="12700" marR="5715">
              <a:lnSpc>
                <a:spcPct val="113599"/>
              </a:lnSpc>
            </a:pPr>
            <a:r>
              <a:rPr dirty="0" sz="1100" spc="-5">
                <a:solidFill>
                  <a:srgbClr val="FF0000"/>
                </a:solidFill>
                <a:latin typeface="Arial MT"/>
                <a:cs typeface="Arial MT"/>
              </a:rPr>
              <a:t>Once </a:t>
            </a:r>
            <a:r>
              <a:rPr dirty="0" sz="1100">
                <a:solidFill>
                  <a:srgbClr val="FF0000"/>
                </a:solidFill>
                <a:latin typeface="Arial MT"/>
                <a:cs typeface="Arial MT"/>
              </a:rPr>
              <a:t>a </a:t>
            </a:r>
            <a:r>
              <a:rPr dirty="0" sz="1100" spc="-5">
                <a:solidFill>
                  <a:srgbClr val="FF0000"/>
                </a:solidFill>
                <a:latin typeface="Arial MT"/>
                <a:cs typeface="Arial MT"/>
              </a:rPr>
              <a:t>file is </a:t>
            </a:r>
            <a:r>
              <a:rPr dirty="0" sz="1100">
                <a:solidFill>
                  <a:srgbClr val="FF0000"/>
                </a:solidFill>
                <a:latin typeface="Arial MT"/>
                <a:cs typeface="Arial MT"/>
              </a:rPr>
              <a:t>cached, </a:t>
            </a:r>
            <a:r>
              <a:rPr dirty="0" sz="1100" spc="-5">
                <a:solidFill>
                  <a:srgbClr val="FF0000"/>
                </a:solidFill>
                <a:latin typeface="Arial MT"/>
                <a:cs typeface="Arial MT"/>
              </a:rPr>
              <a:t>the browser will </a:t>
            </a:r>
            <a:r>
              <a:rPr dirty="0" sz="1100">
                <a:solidFill>
                  <a:srgbClr val="FF0000"/>
                </a:solidFill>
                <a:latin typeface="Arial MT"/>
                <a:cs typeface="Arial MT"/>
              </a:rPr>
              <a:t>continue </a:t>
            </a:r>
            <a:r>
              <a:rPr dirty="0" sz="1100" spc="-5">
                <a:solidFill>
                  <a:srgbClr val="FF0000"/>
                </a:solidFill>
                <a:latin typeface="Arial MT"/>
                <a:cs typeface="Arial MT"/>
              </a:rPr>
              <a:t>to </a:t>
            </a:r>
            <a:r>
              <a:rPr dirty="0" sz="1100">
                <a:solidFill>
                  <a:srgbClr val="FF0000"/>
                </a:solidFill>
                <a:latin typeface="Arial MT"/>
                <a:cs typeface="Arial MT"/>
              </a:rPr>
              <a:t>show </a:t>
            </a:r>
            <a:r>
              <a:rPr dirty="0" sz="1100" spc="-5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dirty="0" sz="1100">
                <a:solidFill>
                  <a:srgbClr val="FF0000"/>
                </a:solidFill>
                <a:latin typeface="Arial MT"/>
                <a:cs typeface="Arial MT"/>
              </a:rPr>
              <a:t> cached version, </a:t>
            </a:r>
            <a:r>
              <a:rPr dirty="0" sz="1100" spc="-5">
                <a:solidFill>
                  <a:srgbClr val="FF0000"/>
                </a:solidFill>
                <a:latin typeface="Arial MT"/>
                <a:cs typeface="Arial MT"/>
              </a:rPr>
              <a:t>even if </a:t>
            </a:r>
            <a:r>
              <a:rPr dirty="0" sz="1100">
                <a:solidFill>
                  <a:srgbClr val="FF0000"/>
                </a:solidFill>
                <a:latin typeface="Arial MT"/>
                <a:cs typeface="Arial MT"/>
              </a:rPr>
              <a:t>you change </a:t>
            </a:r>
            <a:r>
              <a:rPr dirty="0" sz="1100" spc="-5">
                <a:solidFill>
                  <a:srgbClr val="FF0000"/>
                </a:solidFill>
                <a:latin typeface="Arial MT"/>
                <a:cs typeface="Arial MT"/>
              </a:rPr>
              <a:t>the file on the </a:t>
            </a:r>
            <a:r>
              <a:rPr dirty="0" sz="1100" spc="-10">
                <a:solidFill>
                  <a:srgbClr val="FF0000"/>
                </a:solidFill>
                <a:latin typeface="Arial MT"/>
                <a:cs typeface="Arial MT"/>
              </a:rPr>
              <a:t>server. </a:t>
            </a:r>
            <a:r>
              <a:rPr dirty="0" sz="1100" spc="-65">
                <a:solidFill>
                  <a:srgbClr val="FF0000"/>
                </a:solidFill>
                <a:latin typeface="Arial MT"/>
                <a:cs typeface="Arial MT"/>
              </a:rPr>
              <a:t>To </a:t>
            </a:r>
            <a:r>
              <a:rPr dirty="0" sz="1100" spc="-6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0000"/>
                </a:solidFill>
                <a:latin typeface="Arial MT"/>
                <a:cs typeface="Arial MT"/>
              </a:rPr>
              <a:t>ensure</a:t>
            </a:r>
            <a:r>
              <a:rPr dirty="0" sz="1100" spc="18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1100" spc="18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0000"/>
                </a:solidFill>
                <a:latin typeface="Arial MT"/>
                <a:cs typeface="Arial MT"/>
              </a:rPr>
              <a:t>browser</a:t>
            </a:r>
            <a:r>
              <a:rPr dirty="0" sz="1100" spc="18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0000"/>
                </a:solidFill>
                <a:latin typeface="Arial MT"/>
                <a:cs typeface="Arial MT"/>
              </a:rPr>
              <a:t>updates</a:t>
            </a:r>
            <a:r>
              <a:rPr dirty="0" sz="1100" spc="18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1100" spc="18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0000"/>
                </a:solidFill>
                <a:latin typeface="Arial MT"/>
                <a:cs typeface="Arial MT"/>
              </a:rPr>
              <a:t>cache,</a:t>
            </a:r>
            <a:r>
              <a:rPr dirty="0" sz="1100" spc="18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0000"/>
                </a:solidFill>
                <a:latin typeface="Arial MT"/>
                <a:cs typeface="Arial MT"/>
              </a:rPr>
              <a:t>you</a:t>
            </a:r>
            <a:r>
              <a:rPr dirty="0" sz="1100" spc="18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0000"/>
                </a:solidFill>
                <a:latin typeface="Arial MT"/>
                <a:cs typeface="Arial MT"/>
              </a:rPr>
              <a:t>need</a:t>
            </a:r>
            <a:r>
              <a:rPr dirty="0" sz="1100" spc="18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dirty="0" sz="1100" spc="18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0000"/>
                </a:solidFill>
                <a:latin typeface="Arial MT"/>
                <a:cs typeface="Arial MT"/>
              </a:rPr>
              <a:t>change </a:t>
            </a:r>
            <a:r>
              <a:rPr dirty="0" sz="1100" spc="-29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11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0000"/>
                </a:solidFill>
                <a:latin typeface="Arial MT"/>
                <a:cs typeface="Arial MT"/>
              </a:rPr>
              <a:t>manifest</a:t>
            </a:r>
            <a:r>
              <a:rPr dirty="0" sz="1100" spc="-5">
                <a:solidFill>
                  <a:srgbClr val="FF0000"/>
                </a:solidFill>
                <a:latin typeface="Arial MT"/>
                <a:cs typeface="Arial MT"/>
              </a:rPr>
              <a:t> file.</a:t>
            </a:r>
            <a:endParaRPr sz="1100">
              <a:latin typeface="Arial MT"/>
              <a:cs typeface="Arial MT"/>
            </a:endParaRPr>
          </a:p>
          <a:p>
            <a:pPr marL="12700" marR="461645">
              <a:lnSpc>
                <a:spcPts val="1280"/>
              </a:lnSpc>
              <a:spcBef>
                <a:spcPts val="65"/>
              </a:spcBef>
            </a:pPr>
            <a:r>
              <a:rPr dirty="0" sz="900" spc="-5" i="1">
                <a:solidFill>
                  <a:srgbClr val="434343"/>
                </a:solidFill>
                <a:latin typeface="Arial"/>
                <a:cs typeface="Arial"/>
              </a:rPr>
              <a:t>Note: Browsers </a:t>
            </a:r>
            <a:r>
              <a:rPr dirty="0" sz="900" i="1">
                <a:solidFill>
                  <a:srgbClr val="434343"/>
                </a:solidFill>
                <a:latin typeface="Arial"/>
                <a:cs typeface="Arial"/>
              </a:rPr>
              <a:t>may </a:t>
            </a:r>
            <a:r>
              <a:rPr dirty="0" sz="900" spc="-5" i="1">
                <a:solidFill>
                  <a:srgbClr val="434343"/>
                </a:solidFill>
                <a:latin typeface="Arial"/>
                <a:cs typeface="Arial"/>
              </a:rPr>
              <a:t>have different </a:t>
            </a:r>
            <a:r>
              <a:rPr dirty="0" sz="900" i="1">
                <a:solidFill>
                  <a:srgbClr val="434343"/>
                </a:solidFill>
                <a:latin typeface="Arial"/>
                <a:cs typeface="Arial"/>
              </a:rPr>
              <a:t>size </a:t>
            </a:r>
            <a:r>
              <a:rPr dirty="0" sz="900" spc="-5" i="1">
                <a:solidFill>
                  <a:srgbClr val="434343"/>
                </a:solidFill>
                <a:latin typeface="Arial"/>
                <a:cs typeface="Arial"/>
              </a:rPr>
              <a:t>limits for </a:t>
            </a:r>
            <a:r>
              <a:rPr dirty="0" sz="900" i="1">
                <a:solidFill>
                  <a:srgbClr val="434343"/>
                </a:solidFill>
                <a:latin typeface="Arial"/>
                <a:cs typeface="Arial"/>
              </a:rPr>
              <a:t>cached </a:t>
            </a:r>
            <a:r>
              <a:rPr dirty="0" sz="900" spc="-5" i="1">
                <a:solidFill>
                  <a:srgbClr val="434343"/>
                </a:solidFill>
                <a:latin typeface="Arial"/>
                <a:cs typeface="Arial"/>
              </a:rPr>
              <a:t>data </a:t>
            </a:r>
            <a:r>
              <a:rPr dirty="0" sz="900" i="1">
                <a:solidFill>
                  <a:srgbClr val="434343"/>
                </a:solidFill>
                <a:latin typeface="Arial"/>
                <a:cs typeface="Arial"/>
              </a:rPr>
              <a:t>(some </a:t>
            </a:r>
            <a:r>
              <a:rPr dirty="0" sz="900" spc="-235" i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434343"/>
                </a:solidFill>
                <a:latin typeface="Arial"/>
                <a:cs typeface="Arial"/>
              </a:rPr>
              <a:t>browsers</a:t>
            </a:r>
            <a:r>
              <a:rPr dirty="0" sz="900" spc="-10" i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434343"/>
                </a:solidFill>
                <a:latin typeface="Arial"/>
                <a:cs typeface="Arial"/>
              </a:rPr>
              <a:t>have </a:t>
            </a:r>
            <a:r>
              <a:rPr dirty="0" sz="900" i="1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dirty="0" sz="900" spc="-5" i="1">
                <a:solidFill>
                  <a:srgbClr val="434343"/>
                </a:solidFill>
                <a:latin typeface="Arial"/>
                <a:cs typeface="Arial"/>
              </a:rPr>
              <a:t> 5MB</a:t>
            </a:r>
            <a:r>
              <a:rPr dirty="0" sz="900" spc="-10" i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434343"/>
                </a:solidFill>
                <a:latin typeface="Arial"/>
                <a:cs typeface="Arial"/>
              </a:rPr>
              <a:t>limit per </a:t>
            </a:r>
            <a:r>
              <a:rPr dirty="0" sz="900" i="1">
                <a:solidFill>
                  <a:srgbClr val="434343"/>
                </a:solidFill>
                <a:latin typeface="Arial"/>
                <a:cs typeface="Arial"/>
              </a:rPr>
              <a:t>site).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4017"/>
            <a:ext cx="2288540" cy="231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Full</a:t>
            </a:r>
            <a:r>
              <a:rPr dirty="0" spc="-25"/>
              <a:t> </a:t>
            </a:r>
            <a:r>
              <a:rPr dirty="0" spc="-5"/>
              <a:t>example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.appcache</a:t>
            </a:r>
            <a:r>
              <a:rPr dirty="0" spc="-25"/>
              <a:t> </a:t>
            </a:r>
            <a:r>
              <a:rPr dirty="0" spc="-5"/>
              <a:t>file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4839" y="0"/>
            <a:ext cx="3923665" cy="570230"/>
            <a:chOff x="684839" y="0"/>
            <a:chExt cx="3923665" cy="570230"/>
          </a:xfrm>
        </p:grpSpPr>
        <p:sp>
          <p:nvSpPr>
            <p:cNvPr id="4" name="object 4"/>
            <p:cNvSpPr/>
            <p:nvPr/>
          </p:nvSpPr>
          <p:spPr>
            <a:xfrm>
              <a:off x="4037786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2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2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3282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5" y="190072"/>
                  </a:moveTo>
                  <a:lnTo>
                    <a:pt x="0" y="95035"/>
                  </a:lnTo>
                  <a:lnTo>
                    <a:pt x="95035" y="0"/>
                  </a:lnTo>
                  <a:lnTo>
                    <a:pt x="95035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27860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22898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2"/>
                  </a:moveTo>
                  <a:lnTo>
                    <a:pt x="0" y="95035"/>
                  </a:lnTo>
                  <a:lnTo>
                    <a:pt x="95036" y="0"/>
                  </a:lnTo>
                  <a:lnTo>
                    <a:pt x="95036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17934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1297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2"/>
                  </a:moveTo>
                  <a:lnTo>
                    <a:pt x="0" y="95035"/>
                  </a:lnTo>
                  <a:lnTo>
                    <a:pt x="95032" y="0"/>
                  </a:lnTo>
                  <a:lnTo>
                    <a:pt x="95032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27860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2898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3"/>
                  </a:moveTo>
                  <a:lnTo>
                    <a:pt x="0" y="95036"/>
                  </a:lnTo>
                  <a:lnTo>
                    <a:pt x="95036" y="0"/>
                  </a:lnTo>
                  <a:lnTo>
                    <a:pt x="95036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17934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12973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3"/>
                  </a:moveTo>
                  <a:lnTo>
                    <a:pt x="0" y="95036"/>
                  </a:lnTo>
                  <a:lnTo>
                    <a:pt x="95032" y="0"/>
                  </a:lnTo>
                  <a:lnTo>
                    <a:pt x="95032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17934" y="95029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7"/>
                  </a:moveTo>
                  <a:lnTo>
                    <a:pt x="0" y="95037"/>
                  </a:lnTo>
                  <a:lnTo>
                    <a:pt x="95037" y="0"/>
                  </a:lnTo>
                  <a:lnTo>
                    <a:pt x="190071" y="95037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12973" y="0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1"/>
                  </a:moveTo>
                  <a:lnTo>
                    <a:pt x="0" y="95032"/>
                  </a:lnTo>
                  <a:lnTo>
                    <a:pt x="95032" y="0"/>
                  </a:lnTo>
                  <a:lnTo>
                    <a:pt x="95032" y="190071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27855" y="190080"/>
              <a:ext cx="285115" cy="380365"/>
            </a:xfrm>
            <a:custGeom>
              <a:avLst/>
              <a:gdLst/>
              <a:ahLst/>
              <a:cxnLst/>
              <a:rect l="l" t="t" r="r" b="b"/>
              <a:pathLst>
                <a:path w="285114" h="380365">
                  <a:moveTo>
                    <a:pt x="95034" y="285102"/>
                  </a:moveTo>
                  <a:lnTo>
                    <a:pt x="0" y="190068"/>
                  </a:lnTo>
                  <a:lnTo>
                    <a:pt x="0" y="380136"/>
                  </a:lnTo>
                  <a:lnTo>
                    <a:pt x="95034" y="285102"/>
                  </a:lnTo>
                  <a:close/>
                </a:path>
                <a:path w="285114" h="380365">
                  <a:moveTo>
                    <a:pt x="285115" y="285102"/>
                  </a:moveTo>
                  <a:lnTo>
                    <a:pt x="190068" y="190068"/>
                  </a:lnTo>
                  <a:lnTo>
                    <a:pt x="190068" y="380136"/>
                  </a:lnTo>
                  <a:lnTo>
                    <a:pt x="285115" y="285102"/>
                  </a:lnTo>
                  <a:close/>
                </a:path>
                <a:path w="285114" h="380365">
                  <a:moveTo>
                    <a:pt x="285115" y="95034"/>
                  </a:moveTo>
                  <a:lnTo>
                    <a:pt x="190068" y="0"/>
                  </a:lnTo>
                  <a:lnTo>
                    <a:pt x="190068" y="190068"/>
                  </a:lnTo>
                  <a:lnTo>
                    <a:pt x="285115" y="95034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4839" y="0"/>
              <a:ext cx="12700" cy="570230"/>
            </a:xfrm>
            <a:custGeom>
              <a:avLst/>
              <a:gdLst/>
              <a:ahLst/>
              <a:cxnLst/>
              <a:rect l="l" t="t" r="r" b="b"/>
              <a:pathLst>
                <a:path w="12700" h="570230">
                  <a:moveTo>
                    <a:pt x="12651" y="570223"/>
                  </a:moveTo>
                  <a:lnTo>
                    <a:pt x="0" y="570223"/>
                  </a:lnTo>
                  <a:lnTo>
                    <a:pt x="0" y="0"/>
                  </a:lnTo>
                  <a:lnTo>
                    <a:pt x="12651" y="0"/>
                  </a:lnTo>
                  <a:lnTo>
                    <a:pt x="12651" y="570223"/>
                  </a:lnTo>
                  <a:close/>
                </a:path>
              </a:pathLst>
            </a:custGeom>
            <a:solidFill>
              <a:srgbClr val="F78D2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7216" y="2890529"/>
            <a:ext cx="580806" cy="56387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53175" y="743608"/>
            <a:ext cx="3018155" cy="254000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9"/>
              </a:spcBef>
            </a:pPr>
            <a:r>
              <a:rPr dirty="0" sz="1200" spc="-5">
                <a:latin typeface="Courier New"/>
                <a:cs typeface="Courier New"/>
              </a:rPr>
              <a:t>CACHE</a:t>
            </a:r>
            <a:r>
              <a:rPr dirty="0" sz="1200" spc="-7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MANIFEST</a:t>
            </a:r>
            <a:endParaRPr sz="1200">
              <a:latin typeface="Courier New"/>
              <a:cs typeface="Courier New"/>
            </a:endParaRPr>
          </a:p>
          <a:p>
            <a:pPr marR="1272540">
              <a:lnSpc>
                <a:spcPct val="114599"/>
              </a:lnSpc>
            </a:pPr>
            <a:r>
              <a:rPr dirty="0" sz="1200">
                <a:solidFill>
                  <a:srgbClr val="880000"/>
                </a:solidFill>
                <a:latin typeface="Courier New"/>
                <a:cs typeface="Courier New"/>
              </a:rPr>
              <a:t>#</a:t>
            </a:r>
            <a:r>
              <a:rPr dirty="0" sz="1200" spc="-3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880000"/>
                </a:solidFill>
                <a:latin typeface="Courier New"/>
                <a:cs typeface="Courier New"/>
              </a:rPr>
              <a:t>This</a:t>
            </a:r>
            <a:r>
              <a:rPr dirty="0" sz="1200" spc="-25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880000"/>
                </a:solidFill>
                <a:latin typeface="Courier New"/>
                <a:cs typeface="Courier New"/>
              </a:rPr>
              <a:t>is</a:t>
            </a:r>
            <a:r>
              <a:rPr dirty="0" sz="1200" spc="-3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880000"/>
                </a:solidFill>
                <a:latin typeface="Courier New"/>
                <a:cs typeface="Courier New"/>
              </a:rPr>
              <a:t>a</a:t>
            </a:r>
            <a:r>
              <a:rPr dirty="0" sz="1200" spc="-25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880000"/>
                </a:solidFill>
                <a:latin typeface="Courier New"/>
                <a:cs typeface="Courier New"/>
              </a:rPr>
              <a:t>comment </a:t>
            </a:r>
            <a:r>
              <a:rPr dirty="0" sz="1200" spc="-705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CACHE</a:t>
            </a:r>
            <a:r>
              <a:rPr dirty="0" sz="1200" spc="-5">
                <a:solidFill>
                  <a:srgbClr val="666600"/>
                </a:solidFill>
                <a:latin typeface="Courier New"/>
                <a:cs typeface="Courier New"/>
              </a:rPr>
              <a:t>: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9"/>
              </a:spcBef>
            </a:pPr>
            <a:r>
              <a:rPr dirty="0" sz="1200" spc="-5">
                <a:solidFill>
                  <a:srgbClr val="666600"/>
                </a:solidFill>
                <a:latin typeface="Courier New"/>
                <a:cs typeface="Courier New"/>
              </a:rPr>
              <a:t>/</a:t>
            </a:r>
            <a:r>
              <a:rPr dirty="0" sz="1200" spc="-5">
                <a:latin typeface="Courier New"/>
                <a:cs typeface="Courier New"/>
              </a:rPr>
              <a:t>css</a:t>
            </a:r>
            <a:r>
              <a:rPr dirty="0" sz="1200" spc="-5">
                <a:solidFill>
                  <a:srgbClr val="666600"/>
                </a:solidFill>
                <a:latin typeface="Courier New"/>
                <a:cs typeface="Courier New"/>
              </a:rPr>
              <a:t>/</a:t>
            </a:r>
            <a:r>
              <a:rPr dirty="0" sz="1200" spc="-5">
                <a:latin typeface="Courier New"/>
                <a:cs typeface="Courier New"/>
              </a:rPr>
              <a:t>screen</a:t>
            </a:r>
            <a:r>
              <a:rPr dirty="0" sz="1200" spc="-5">
                <a:solidFill>
                  <a:srgbClr val="666600"/>
                </a:solidFill>
                <a:latin typeface="Courier New"/>
                <a:cs typeface="Courier New"/>
              </a:rPr>
              <a:t>.</a:t>
            </a:r>
            <a:r>
              <a:rPr dirty="0" sz="1200" spc="-5">
                <a:latin typeface="Courier New"/>
                <a:cs typeface="Courier New"/>
              </a:rPr>
              <a:t>css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9"/>
              </a:spcBef>
            </a:pPr>
            <a:r>
              <a:rPr dirty="0" sz="1200" spc="-5">
                <a:solidFill>
                  <a:srgbClr val="666600"/>
                </a:solidFill>
                <a:latin typeface="Courier New"/>
                <a:cs typeface="Courier New"/>
              </a:rPr>
              <a:t>/</a:t>
            </a:r>
            <a:r>
              <a:rPr dirty="0" sz="1200" spc="-5">
                <a:latin typeface="Courier New"/>
                <a:cs typeface="Courier New"/>
              </a:rPr>
              <a:t>css</a:t>
            </a:r>
            <a:r>
              <a:rPr dirty="0" sz="1200" spc="-5">
                <a:solidFill>
                  <a:srgbClr val="666600"/>
                </a:solidFill>
                <a:latin typeface="Courier New"/>
                <a:cs typeface="Courier New"/>
              </a:rPr>
              <a:t>/</a:t>
            </a:r>
            <a:r>
              <a:rPr dirty="0" sz="1200" spc="-5">
                <a:latin typeface="Courier New"/>
                <a:cs typeface="Courier New"/>
              </a:rPr>
              <a:t>offline</a:t>
            </a:r>
            <a:r>
              <a:rPr dirty="0" sz="1200" spc="-5">
                <a:solidFill>
                  <a:srgbClr val="666600"/>
                </a:solidFill>
                <a:latin typeface="Courier New"/>
                <a:cs typeface="Courier New"/>
              </a:rPr>
              <a:t>.</a:t>
            </a:r>
            <a:r>
              <a:rPr dirty="0" sz="1200" spc="-5">
                <a:latin typeface="Courier New"/>
                <a:cs typeface="Courier New"/>
              </a:rPr>
              <a:t>css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9"/>
              </a:spcBef>
            </a:pPr>
            <a:r>
              <a:rPr dirty="0" sz="1200" spc="-5">
                <a:solidFill>
                  <a:srgbClr val="666600"/>
                </a:solidFill>
                <a:latin typeface="Courier New"/>
                <a:cs typeface="Courier New"/>
              </a:rPr>
              <a:t>/</a:t>
            </a:r>
            <a:r>
              <a:rPr dirty="0" sz="1200" spc="-5">
                <a:latin typeface="Courier New"/>
                <a:cs typeface="Courier New"/>
              </a:rPr>
              <a:t>js</a:t>
            </a:r>
            <a:r>
              <a:rPr dirty="0" sz="1200" spc="-5">
                <a:solidFill>
                  <a:srgbClr val="666600"/>
                </a:solidFill>
                <a:latin typeface="Courier New"/>
                <a:cs typeface="Courier New"/>
              </a:rPr>
              <a:t>/</a:t>
            </a:r>
            <a:r>
              <a:rPr dirty="0" sz="1200" spc="-5">
                <a:latin typeface="Courier New"/>
                <a:cs typeface="Courier New"/>
              </a:rPr>
              <a:t>screen</a:t>
            </a:r>
            <a:r>
              <a:rPr dirty="0" sz="1200" spc="-5">
                <a:solidFill>
                  <a:srgbClr val="666600"/>
                </a:solidFill>
                <a:latin typeface="Courier New"/>
                <a:cs typeface="Courier New"/>
              </a:rPr>
              <a:t>.</a:t>
            </a:r>
            <a:r>
              <a:rPr dirty="0" sz="1200" spc="-5">
                <a:latin typeface="Courier New"/>
                <a:cs typeface="Courier New"/>
              </a:rPr>
              <a:t>js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14599"/>
              </a:lnSpc>
            </a:pPr>
            <a:r>
              <a:rPr dirty="0" sz="1200" spc="-5">
                <a:solidFill>
                  <a:srgbClr val="666600"/>
                </a:solidFill>
                <a:latin typeface="Courier New"/>
                <a:cs typeface="Courier New"/>
              </a:rPr>
              <a:t>/</a:t>
            </a:r>
            <a:r>
              <a:rPr dirty="0" sz="1200" spc="-5">
                <a:latin typeface="Courier New"/>
                <a:cs typeface="Courier New"/>
              </a:rPr>
              <a:t>img</a:t>
            </a:r>
            <a:r>
              <a:rPr dirty="0" sz="1200" spc="-5">
                <a:solidFill>
                  <a:srgbClr val="666600"/>
                </a:solidFill>
                <a:latin typeface="Courier New"/>
                <a:cs typeface="Courier New"/>
              </a:rPr>
              <a:t>/</a:t>
            </a:r>
            <a:r>
              <a:rPr dirty="0" sz="1200" spc="-5">
                <a:latin typeface="Courier New"/>
                <a:cs typeface="Courier New"/>
              </a:rPr>
              <a:t>logo</a:t>
            </a:r>
            <a:r>
              <a:rPr dirty="0" sz="1200" spc="-5">
                <a:solidFill>
                  <a:srgbClr val="666600"/>
                </a:solidFill>
                <a:latin typeface="Courier New"/>
                <a:cs typeface="Courier New"/>
              </a:rPr>
              <a:t>.</a:t>
            </a:r>
            <a:r>
              <a:rPr dirty="0" sz="1200" spc="-5">
                <a:latin typeface="Courier New"/>
                <a:cs typeface="Courier New"/>
              </a:rPr>
              <a:t>png </a:t>
            </a:r>
            <a:r>
              <a:rPr dirty="0" sz="120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  <a:hlinkClick r:id="rId3"/>
              </a:rPr>
              <a:t>http</a:t>
            </a:r>
            <a:r>
              <a:rPr dirty="0" sz="1200" spc="-5">
                <a:solidFill>
                  <a:srgbClr val="666600"/>
                </a:solidFill>
                <a:latin typeface="Courier New"/>
                <a:cs typeface="Courier New"/>
                <a:hlinkClick r:id="rId3"/>
              </a:rPr>
              <a:t>:</a:t>
            </a:r>
            <a:r>
              <a:rPr dirty="0" sz="1200" spc="-5">
                <a:solidFill>
                  <a:srgbClr val="880000"/>
                </a:solidFill>
                <a:latin typeface="Courier New"/>
                <a:cs typeface="Courier New"/>
                <a:hlinkClick r:id="rId3"/>
              </a:rPr>
              <a:t>//example.com/css/styles.css </a:t>
            </a:r>
            <a:r>
              <a:rPr dirty="0" sz="1200" spc="-71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FALLBACK</a:t>
            </a:r>
            <a:r>
              <a:rPr dirty="0" sz="1200" spc="-5">
                <a:solidFill>
                  <a:srgbClr val="666600"/>
                </a:solidFill>
                <a:latin typeface="Courier New"/>
                <a:cs typeface="Courier New"/>
              </a:rPr>
              <a:t>:</a:t>
            </a:r>
            <a:endParaRPr sz="1200">
              <a:latin typeface="Courier New"/>
              <a:cs typeface="Courier New"/>
            </a:endParaRPr>
          </a:p>
          <a:p>
            <a:pPr marR="1637664">
              <a:lnSpc>
                <a:spcPct val="114599"/>
              </a:lnSpc>
            </a:pPr>
            <a:r>
              <a:rPr dirty="0" sz="1200">
                <a:solidFill>
                  <a:srgbClr val="666600"/>
                </a:solidFill>
                <a:latin typeface="Courier New"/>
                <a:cs typeface="Courier New"/>
              </a:rPr>
              <a:t>/</a:t>
            </a:r>
            <a:r>
              <a:rPr dirty="0" sz="1200" spc="-8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666600"/>
                </a:solidFill>
                <a:latin typeface="Courier New"/>
                <a:cs typeface="Courier New"/>
              </a:rPr>
              <a:t>/</a:t>
            </a:r>
            <a:r>
              <a:rPr dirty="0" sz="1200" spc="-5">
                <a:latin typeface="Courier New"/>
                <a:cs typeface="Courier New"/>
              </a:rPr>
              <a:t>offline</a:t>
            </a:r>
            <a:r>
              <a:rPr dirty="0" sz="1200" spc="-5">
                <a:solidFill>
                  <a:srgbClr val="666600"/>
                </a:solidFill>
                <a:latin typeface="Courier New"/>
                <a:cs typeface="Courier New"/>
              </a:rPr>
              <a:t>.</a:t>
            </a:r>
            <a:r>
              <a:rPr dirty="0" sz="1200" spc="-5">
                <a:latin typeface="Courier New"/>
                <a:cs typeface="Courier New"/>
              </a:rPr>
              <a:t>html </a:t>
            </a:r>
            <a:r>
              <a:rPr dirty="0" sz="1200" spc="-70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NETWORK</a:t>
            </a:r>
            <a:r>
              <a:rPr dirty="0" sz="1200" spc="-5">
                <a:solidFill>
                  <a:srgbClr val="666600"/>
                </a:solidFill>
                <a:latin typeface="Courier New"/>
                <a:cs typeface="Courier New"/>
              </a:rPr>
              <a:t>: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9"/>
              </a:spcBef>
            </a:pPr>
            <a:r>
              <a:rPr dirty="0" sz="1200">
                <a:solidFill>
                  <a:srgbClr val="666600"/>
                </a:solidFill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259" y="1512750"/>
            <a:ext cx="17945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</a:rPr>
              <a:t>THANK</a:t>
            </a:r>
            <a:r>
              <a:rPr dirty="0" sz="2400" spc="-135">
                <a:solidFill>
                  <a:srgbClr val="FFFFFF"/>
                </a:solidFill>
              </a:rPr>
              <a:t> </a:t>
            </a:r>
            <a:r>
              <a:rPr dirty="0" sz="2400" spc="-5">
                <a:solidFill>
                  <a:srgbClr val="FFFFFF"/>
                </a:solidFill>
              </a:rPr>
              <a:t>YOU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2" y="54027"/>
            <a:ext cx="2165350" cy="231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Lecture-</a:t>
            </a:r>
            <a:r>
              <a:rPr dirty="0"/>
              <a:t>5</a:t>
            </a:r>
            <a:r>
              <a:rPr dirty="0" spc="-80"/>
              <a:t> </a:t>
            </a:r>
            <a:r>
              <a:rPr dirty="0" spc="-5"/>
              <a:t>Applicatio</a:t>
            </a:r>
            <a:r>
              <a:rPr dirty="0"/>
              <a:t>n</a:t>
            </a:r>
            <a:r>
              <a:rPr dirty="0" spc="-5"/>
              <a:t> Cache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4839" y="0"/>
            <a:ext cx="3923665" cy="570230"/>
            <a:chOff x="684839" y="0"/>
            <a:chExt cx="3923665" cy="570230"/>
          </a:xfrm>
        </p:grpSpPr>
        <p:sp>
          <p:nvSpPr>
            <p:cNvPr id="4" name="object 4"/>
            <p:cNvSpPr/>
            <p:nvPr/>
          </p:nvSpPr>
          <p:spPr>
            <a:xfrm>
              <a:off x="4037786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2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2" y="95036"/>
                  </a:lnTo>
                  <a:close/>
                </a:path>
              </a:pathLst>
            </a:custGeom>
            <a:solidFill>
              <a:srgbClr val="FFFFFF">
                <a:alpha val="3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3282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5" y="190072"/>
                  </a:moveTo>
                  <a:lnTo>
                    <a:pt x="0" y="95035"/>
                  </a:lnTo>
                  <a:lnTo>
                    <a:pt x="95035" y="0"/>
                  </a:lnTo>
                  <a:lnTo>
                    <a:pt x="95035" y="190072"/>
                  </a:lnTo>
                  <a:close/>
                </a:path>
              </a:pathLst>
            </a:custGeom>
            <a:solidFill>
              <a:srgbClr val="FFFFFF">
                <a:alpha val="2470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27860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22898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2"/>
                  </a:moveTo>
                  <a:lnTo>
                    <a:pt x="0" y="95035"/>
                  </a:lnTo>
                  <a:lnTo>
                    <a:pt x="95036" y="0"/>
                  </a:lnTo>
                  <a:lnTo>
                    <a:pt x="95036" y="190072"/>
                  </a:lnTo>
                  <a:close/>
                </a:path>
              </a:pathLst>
            </a:custGeom>
            <a:solidFill>
              <a:srgbClr val="FFFFFF">
                <a:alpha val="2470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17934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1297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2"/>
                  </a:moveTo>
                  <a:lnTo>
                    <a:pt x="0" y="95035"/>
                  </a:lnTo>
                  <a:lnTo>
                    <a:pt x="95032" y="0"/>
                  </a:lnTo>
                  <a:lnTo>
                    <a:pt x="95032" y="190072"/>
                  </a:lnTo>
                  <a:close/>
                </a:path>
              </a:pathLst>
            </a:custGeom>
            <a:solidFill>
              <a:srgbClr val="FFFFFF">
                <a:alpha val="2470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27860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2898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3"/>
                  </a:moveTo>
                  <a:lnTo>
                    <a:pt x="0" y="95036"/>
                  </a:lnTo>
                  <a:lnTo>
                    <a:pt x="95036" y="0"/>
                  </a:lnTo>
                  <a:lnTo>
                    <a:pt x="95036" y="190073"/>
                  </a:lnTo>
                  <a:close/>
                </a:path>
              </a:pathLst>
            </a:custGeom>
            <a:solidFill>
              <a:srgbClr val="FFFFFF">
                <a:alpha val="2470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17934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12973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3"/>
                  </a:moveTo>
                  <a:lnTo>
                    <a:pt x="0" y="95036"/>
                  </a:lnTo>
                  <a:lnTo>
                    <a:pt x="95032" y="0"/>
                  </a:lnTo>
                  <a:lnTo>
                    <a:pt x="95032" y="190073"/>
                  </a:lnTo>
                  <a:close/>
                </a:path>
              </a:pathLst>
            </a:custGeom>
            <a:solidFill>
              <a:srgbClr val="FFFFFF">
                <a:alpha val="2470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17934" y="95029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7"/>
                  </a:moveTo>
                  <a:lnTo>
                    <a:pt x="0" y="95037"/>
                  </a:lnTo>
                  <a:lnTo>
                    <a:pt x="95037" y="0"/>
                  </a:lnTo>
                  <a:lnTo>
                    <a:pt x="190071" y="95037"/>
                  </a:lnTo>
                  <a:close/>
                </a:path>
              </a:pathLst>
            </a:custGeom>
            <a:solidFill>
              <a:srgbClr val="FFFFFF">
                <a:alpha val="3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12973" y="0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1"/>
                  </a:moveTo>
                  <a:lnTo>
                    <a:pt x="0" y="95032"/>
                  </a:lnTo>
                  <a:lnTo>
                    <a:pt x="95032" y="0"/>
                  </a:lnTo>
                  <a:lnTo>
                    <a:pt x="95032" y="190071"/>
                  </a:lnTo>
                  <a:close/>
                </a:path>
              </a:pathLst>
            </a:custGeom>
            <a:solidFill>
              <a:srgbClr val="FFFFFF">
                <a:alpha val="2470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27855" y="190080"/>
              <a:ext cx="285115" cy="380365"/>
            </a:xfrm>
            <a:custGeom>
              <a:avLst/>
              <a:gdLst/>
              <a:ahLst/>
              <a:cxnLst/>
              <a:rect l="l" t="t" r="r" b="b"/>
              <a:pathLst>
                <a:path w="285114" h="380365">
                  <a:moveTo>
                    <a:pt x="95034" y="285102"/>
                  </a:moveTo>
                  <a:lnTo>
                    <a:pt x="0" y="190068"/>
                  </a:lnTo>
                  <a:lnTo>
                    <a:pt x="0" y="380136"/>
                  </a:lnTo>
                  <a:lnTo>
                    <a:pt x="95034" y="285102"/>
                  </a:lnTo>
                  <a:close/>
                </a:path>
                <a:path w="285114" h="380365">
                  <a:moveTo>
                    <a:pt x="285115" y="285102"/>
                  </a:moveTo>
                  <a:lnTo>
                    <a:pt x="190068" y="190068"/>
                  </a:lnTo>
                  <a:lnTo>
                    <a:pt x="190068" y="380136"/>
                  </a:lnTo>
                  <a:lnTo>
                    <a:pt x="285115" y="285102"/>
                  </a:lnTo>
                  <a:close/>
                </a:path>
                <a:path w="285114" h="380365">
                  <a:moveTo>
                    <a:pt x="285115" y="95034"/>
                  </a:moveTo>
                  <a:lnTo>
                    <a:pt x="190068" y="0"/>
                  </a:lnTo>
                  <a:lnTo>
                    <a:pt x="190068" y="190068"/>
                  </a:lnTo>
                  <a:lnTo>
                    <a:pt x="285115" y="95034"/>
                  </a:lnTo>
                  <a:close/>
                </a:path>
              </a:pathLst>
            </a:custGeom>
            <a:solidFill>
              <a:srgbClr val="FFFFFF">
                <a:alpha val="1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4839" y="0"/>
              <a:ext cx="12700" cy="570230"/>
            </a:xfrm>
            <a:custGeom>
              <a:avLst/>
              <a:gdLst/>
              <a:ahLst/>
              <a:cxnLst/>
              <a:rect l="l" t="t" r="r" b="b"/>
              <a:pathLst>
                <a:path w="12700" h="570230">
                  <a:moveTo>
                    <a:pt x="12651" y="570223"/>
                  </a:moveTo>
                  <a:lnTo>
                    <a:pt x="0" y="570223"/>
                  </a:lnTo>
                  <a:lnTo>
                    <a:pt x="0" y="0"/>
                  </a:lnTo>
                  <a:lnTo>
                    <a:pt x="12651" y="0"/>
                  </a:lnTo>
                  <a:lnTo>
                    <a:pt x="12651" y="570223"/>
                  </a:lnTo>
                  <a:close/>
                </a:path>
              </a:pathLst>
            </a:custGeom>
            <a:solidFill>
              <a:srgbClr val="F78D2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7216" y="2890529"/>
            <a:ext cx="580794" cy="56387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31775" y="768159"/>
            <a:ext cx="4008120" cy="168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200" marR="5080" indent="-291465">
              <a:lnSpc>
                <a:spcPct val="151000"/>
              </a:lnSpc>
              <a:spcBef>
                <a:spcPts val="100"/>
              </a:spcBef>
              <a:buFont typeface="Segoe UI Symbol"/>
              <a:buChar char="❑"/>
              <a:tabLst>
                <a:tab pos="329565" algn="l"/>
                <a:tab pos="330200" algn="l"/>
              </a:tabLst>
            </a:pPr>
            <a:r>
              <a:rPr dirty="0" sz="1200" spc="-10" b="1">
                <a:latin typeface="Arial"/>
                <a:cs typeface="Arial"/>
              </a:rPr>
              <a:t>Web </a:t>
            </a:r>
            <a:r>
              <a:rPr dirty="0" sz="1200" spc="-5" b="1">
                <a:latin typeface="Arial"/>
                <a:cs typeface="Arial"/>
              </a:rPr>
              <a:t>application caching </a:t>
            </a:r>
            <a:r>
              <a:rPr dirty="0" sz="1200" spc="-5">
                <a:latin typeface="Arial MT"/>
                <a:cs typeface="Arial MT"/>
              </a:rPr>
              <a:t>is the process of </a:t>
            </a:r>
            <a:r>
              <a:rPr dirty="0" sz="1200">
                <a:latin typeface="Arial MT"/>
                <a:cs typeface="Arial MT"/>
              </a:rPr>
              <a:t>storing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dynamically generated data for </a:t>
            </a:r>
            <a:r>
              <a:rPr dirty="0" sz="1200">
                <a:latin typeface="Arial MT"/>
                <a:cs typeface="Arial MT"/>
              </a:rPr>
              <a:t>reuse </a:t>
            </a:r>
            <a:r>
              <a:rPr dirty="0" sz="1200" spc="-5">
                <a:latin typeface="Arial MT"/>
                <a:cs typeface="Arial MT"/>
              </a:rPr>
              <a:t>and leaving data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closer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to the end </a:t>
            </a:r>
            <a:r>
              <a:rPr dirty="0" sz="1200" spc="-20">
                <a:latin typeface="Arial MT"/>
                <a:cs typeface="Arial MT"/>
              </a:rPr>
              <a:t>user.</a:t>
            </a:r>
            <a:endParaRPr sz="1200">
              <a:latin typeface="Arial MT"/>
              <a:cs typeface="Arial MT"/>
            </a:endParaRPr>
          </a:p>
          <a:p>
            <a:pPr marL="330200" marR="45720" indent="-317500">
              <a:lnSpc>
                <a:spcPct val="151000"/>
              </a:lnSpc>
              <a:buFont typeface="MS PGothic"/>
              <a:buChar char="❑"/>
              <a:tabLst>
                <a:tab pos="329565" algn="l"/>
                <a:tab pos="330200" algn="l"/>
              </a:tabLst>
            </a:pPr>
            <a:r>
              <a:rPr dirty="0" sz="1200" spc="-5" b="1">
                <a:latin typeface="Arial"/>
                <a:cs typeface="Arial"/>
              </a:rPr>
              <a:t>HTML5 introduces application </a:t>
            </a:r>
            <a:r>
              <a:rPr dirty="0" sz="1200" b="1">
                <a:latin typeface="Arial"/>
                <a:cs typeface="Arial"/>
              </a:rPr>
              <a:t>cache</a:t>
            </a:r>
            <a:r>
              <a:rPr dirty="0" sz="1200">
                <a:latin typeface="Arial MT"/>
                <a:cs typeface="Arial MT"/>
              </a:rPr>
              <a:t>, </a:t>
            </a:r>
            <a:r>
              <a:rPr dirty="0" sz="1200" spc="-5">
                <a:latin typeface="Arial MT"/>
                <a:cs typeface="Arial MT"/>
              </a:rPr>
              <a:t>which </a:t>
            </a:r>
            <a:r>
              <a:rPr dirty="0" sz="1200">
                <a:latin typeface="Arial MT"/>
                <a:cs typeface="Arial MT"/>
              </a:rPr>
              <a:t>means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that </a:t>
            </a:r>
            <a:r>
              <a:rPr dirty="0" sz="1200">
                <a:latin typeface="Arial MT"/>
                <a:cs typeface="Arial MT"/>
              </a:rPr>
              <a:t>a </a:t>
            </a:r>
            <a:r>
              <a:rPr dirty="0" sz="1200" spc="-5">
                <a:latin typeface="Arial MT"/>
                <a:cs typeface="Arial MT"/>
              </a:rPr>
              <a:t>web application is </a:t>
            </a:r>
            <a:r>
              <a:rPr dirty="0" sz="1200">
                <a:latin typeface="Arial MT"/>
                <a:cs typeface="Arial MT"/>
              </a:rPr>
              <a:t>cached, </a:t>
            </a:r>
            <a:r>
              <a:rPr dirty="0" sz="1200" spc="-5">
                <a:latin typeface="Arial MT"/>
                <a:cs typeface="Arial MT"/>
              </a:rPr>
              <a:t>and accessible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without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an internet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connection.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2" y="54027"/>
            <a:ext cx="929640" cy="231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Advantages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4839" y="0"/>
            <a:ext cx="3923665" cy="570230"/>
            <a:chOff x="684839" y="0"/>
            <a:chExt cx="3923665" cy="570230"/>
          </a:xfrm>
        </p:grpSpPr>
        <p:sp>
          <p:nvSpPr>
            <p:cNvPr id="4" name="object 4"/>
            <p:cNvSpPr/>
            <p:nvPr/>
          </p:nvSpPr>
          <p:spPr>
            <a:xfrm>
              <a:off x="4037786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2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2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3282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5" y="190072"/>
                  </a:moveTo>
                  <a:lnTo>
                    <a:pt x="0" y="95035"/>
                  </a:lnTo>
                  <a:lnTo>
                    <a:pt x="95035" y="0"/>
                  </a:lnTo>
                  <a:lnTo>
                    <a:pt x="95035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27860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22898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2"/>
                  </a:moveTo>
                  <a:lnTo>
                    <a:pt x="0" y="95035"/>
                  </a:lnTo>
                  <a:lnTo>
                    <a:pt x="95036" y="0"/>
                  </a:lnTo>
                  <a:lnTo>
                    <a:pt x="95036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17934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1297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2"/>
                  </a:moveTo>
                  <a:lnTo>
                    <a:pt x="0" y="95035"/>
                  </a:lnTo>
                  <a:lnTo>
                    <a:pt x="95032" y="0"/>
                  </a:lnTo>
                  <a:lnTo>
                    <a:pt x="95032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27860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2898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3"/>
                  </a:moveTo>
                  <a:lnTo>
                    <a:pt x="0" y="95036"/>
                  </a:lnTo>
                  <a:lnTo>
                    <a:pt x="95036" y="0"/>
                  </a:lnTo>
                  <a:lnTo>
                    <a:pt x="95036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17934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12973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3"/>
                  </a:moveTo>
                  <a:lnTo>
                    <a:pt x="0" y="95036"/>
                  </a:lnTo>
                  <a:lnTo>
                    <a:pt x="95032" y="0"/>
                  </a:lnTo>
                  <a:lnTo>
                    <a:pt x="95032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17934" y="95029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7"/>
                  </a:moveTo>
                  <a:lnTo>
                    <a:pt x="0" y="95037"/>
                  </a:lnTo>
                  <a:lnTo>
                    <a:pt x="95037" y="0"/>
                  </a:lnTo>
                  <a:lnTo>
                    <a:pt x="190071" y="95037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12973" y="0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1"/>
                  </a:moveTo>
                  <a:lnTo>
                    <a:pt x="0" y="95032"/>
                  </a:lnTo>
                  <a:lnTo>
                    <a:pt x="95032" y="0"/>
                  </a:lnTo>
                  <a:lnTo>
                    <a:pt x="95032" y="190071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27855" y="190080"/>
              <a:ext cx="285115" cy="380365"/>
            </a:xfrm>
            <a:custGeom>
              <a:avLst/>
              <a:gdLst/>
              <a:ahLst/>
              <a:cxnLst/>
              <a:rect l="l" t="t" r="r" b="b"/>
              <a:pathLst>
                <a:path w="285114" h="380365">
                  <a:moveTo>
                    <a:pt x="95034" y="285102"/>
                  </a:moveTo>
                  <a:lnTo>
                    <a:pt x="0" y="190068"/>
                  </a:lnTo>
                  <a:lnTo>
                    <a:pt x="0" y="380136"/>
                  </a:lnTo>
                  <a:lnTo>
                    <a:pt x="95034" y="285102"/>
                  </a:lnTo>
                  <a:close/>
                </a:path>
                <a:path w="285114" h="380365">
                  <a:moveTo>
                    <a:pt x="285115" y="285102"/>
                  </a:moveTo>
                  <a:lnTo>
                    <a:pt x="190068" y="190068"/>
                  </a:lnTo>
                  <a:lnTo>
                    <a:pt x="190068" y="380136"/>
                  </a:lnTo>
                  <a:lnTo>
                    <a:pt x="285115" y="285102"/>
                  </a:lnTo>
                  <a:close/>
                </a:path>
                <a:path w="285114" h="380365">
                  <a:moveTo>
                    <a:pt x="285115" y="95034"/>
                  </a:moveTo>
                  <a:lnTo>
                    <a:pt x="190068" y="0"/>
                  </a:lnTo>
                  <a:lnTo>
                    <a:pt x="190068" y="190068"/>
                  </a:lnTo>
                  <a:lnTo>
                    <a:pt x="285115" y="95034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4839" y="0"/>
              <a:ext cx="12700" cy="570230"/>
            </a:xfrm>
            <a:custGeom>
              <a:avLst/>
              <a:gdLst/>
              <a:ahLst/>
              <a:cxnLst/>
              <a:rect l="l" t="t" r="r" b="b"/>
              <a:pathLst>
                <a:path w="12700" h="570230">
                  <a:moveTo>
                    <a:pt x="12651" y="570223"/>
                  </a:moveTo>
                  <a:lnTo>
                    <a:pt x="0" y="570223"/>
                  </a:lnTo>
                  <a:lnTo>
                    <a:pt x="0" y="0"/>
                  </a:lnTo>
                  <a:lnTo>
                    <a:pt x="12651" y="0"/>
                  </a:lnTo>
                  <a:lnTo>
                    <a:pt x="12651" y="570223"/>
                  </a:lnTo>
                  <a:close/>
                </a:path>
              </a:pathLst>
            </a:custGeom>
            <a:solidFill>
              <a:srgbClr val="F78D2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7216" y="2890529"/>
            <a:ext cx="580806" cy="56387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57819" y="768159"/>
            <a:ext cx="3922395" cy="1406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3530" marR="8890" indent="-291465">
              <a:lnSpc>
                <a:spcPct val="151000"/>
              </a:lnSpc>
              <a:spcBef>
                <a:spcPts val="100"/>
              </a:spcBef>
              <a:buFont typeface="Segoe UI Symbol"/>
              <a:buChar char="❑"/>
              <a:tabLst>
                <a:tab pos="303530" algn="l"/>
                <a:tab pos="304165" algn="l"/>
              </a:tabLst>
            </a:pPr>
            <a:r>
              <a:rPr dirty="0" sz="1200" spc="-10">
                <a:latin typeface="Arial MT"/>
                <a:cs typeface="Arial MT"/>
              </a:rPr>
              <a:t>Offline </a:t>
            </a:r>
            <a:r>
              <a:rPr dirty="0" sz="1200" spc="-5">
                <a:latin typeface="Arial MT"/>
                <a:cs typeface="Arial MT"/>
              </a:rPr>
              <a:t>browsing </a:t>
            </a:r>
            <a:r>
              <a:rPr dirty="0" sz="1200">
                <a:latin typeface="Arial MT"/>
                <a:cs typeface="Arial MT"/>
              </a:rPr>
              <a:t>- </a:t>
            </a:r>
            <a:r>
              <a:rPr dirty="0" sz="1200" spc="-5">
                <a:latin typeface="Arial MT"/>
                <a:cs typeface="Arial MT"/>
              </a:rPr>
              <a:t>users </a:t>
            </a:r>
            <a:r>
              <a:rPr dirty="0" sz="1200">
                <a:latin typeface="Arial MT"/>
                <a:cs typeface="Arial MT"/>
              </a:rPr>
              <a:t>can </a:t>
            </a:r>
            <a:r>
              <a:rPr dirty="0" sz="1200" spc="-5">
                <a:latin typeface="Arial MT"/>
                <a:cs typeface="Arial MT"/>
              </a:rPr>
              <a:t>use the application when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they're</a:t>
            </a:r>
            <a:r>
              <a:rPr dirty="0" sz="1200" spc="-10">
                <a:latin typeface="Arial MT"/>
                <a:cs typeface="Arial MT"/>
              </a:rPr>
              <a:t> offline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spcBef>
                <a:spcPts val="735"/>
              </a:spcBef>
              <a:buFont typeface="Segoe UI Symbol"/>
              <a:buChar char="❑"/>
              <a:tabLst>
                <a:tab pos="303530" algn="l"/>
                <a:tab pos="304165" algn="l"/>
              </a:tabLst>
            </a:pPr>
            <a:r>
              <a:rPr dirty="0" sz="1200" spc="-5">
                <a:latin typeface="Arial MT"/>
                <a:cs typeface="Arial MT"/>
              </a:rPr>
              <a:t>Speed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-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cached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resources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load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faster</a:t>
            </a:r>
            <a:endParaRPr sz="1200">
              <a:latin typeface="Arial MT"/>
              <a:cs typeface="Arial MT"/>
            </a:endParaRPr>
          </a:p>
          <a:p>
            <a:pPr marL="303530" marR="5080" indent="-291465">
              <a:lnSpc>
                <a:spcPct val="151000"/>
              </a:lnSpc>
              <a:buFont typeface="Segoe UI Symbol"/>
              <a:buChar char="❑"/>
              <a:tabLst>
                <a:tab pos="303530" algn="l"/>
                <a:tab pos="304165" algn="l"/>
              </a:tabLst>
            </a:pPr>
            <a:r>
              <a:rPr dirty="0" sz="1200" spc="-5">
                <a:latin typeface="Arial MT"/>
                <a:cs typeface="Arial MT"/>
              </a:rPr>
              <a:t>Reduced </a:t>
            </a:r>
            <a:r>
              <a:rPr dirty="0" sz="1200">
                <a:latin typeface="Arial MT"/>
                <a:cs typeface="Arial MT"/>
              </a:rPr>
              <a:t>server </a:t>
            </a:r>
            <a:r>
              <a:rPr dirty="0" sz="1200" spc="-5">
                <a:latin typeface="Arial MT"/>
                <a:cs typeface="Arial MT"/>
              </a:rPr>
              <a:t>load </a:t>
            </a:r>
            <a:r>
              <a:rPr dirty="0" sz="1200">
                <a:latin typeface="Arial MT"/>
                <a:cs typeface="Arial MT"/>
              </a:rPr>
              <a:t>- </a:t>
            </a:r>
            <a:r>
              <a:rPr dirty="0" sz="1200" spc="-5">
                <a:latin typeface="Arial MT"/>
                <a:cs typeface="Arial MT"/>
              </a:rPr>
              <a:t>the browser will only download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updated/changed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resources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from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server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2" y="54027"/>
            <a:ext cx="115951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solidFill>
                  <a:srgbClr val="F78D2A"/>
                </a:solidFill>
                <a:latin typeface="Arial MT"/>
                <a:cs typeface="Arial MT"/>
              </a:rPr>
              <a:t>Disadvantages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4839" y="0"/>
            <a:ext cx="3923665" cy="570230"/>
            <a:chOff x="684839" y="0"/>
            <a:chExt cx="3923665" cy="570230"/>
          </a:xfrm>
        </p:grpSpPr>
        <p:sp>
          <p:nvSpPr>
            <p:cNvPr id="4" name="object 4"/>
            <p:cNvSpPr/>
            <p:nvPr/>
          </p:nvSpPr>
          <p:spPr>
            <a:xfrm>
              <a:off x="4037786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2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2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3282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5" y="190072"/>
                  </a:moveTo>
                  <a:lnTo>
                    <a:pt x="0" y="95035"/>
                  </a:lnTo>
                  <a:lnTo>
                    <a:pt x="95035" y="0"/>
                  </a:lnTo>
                  <a:lnTo>
                    <a:pt x="95035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27860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22898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2"/>
                  </a:moveTo>
                  <a:lnTo>
                    <a:pt x="0" y="95035"/>
                  </a:lnTo>
                  <a:lnTo>
                    <a:pt x="95036" y="0"/>
                  </a:lnTo>
                  <a:lnTo>
                    <a:pt x="95036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17934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1297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2"/>
                  </a:moveTo>
                  <a:lnTo>
                    <a:pt x="0" y="95035"/>
                  </a:lnTo>
                  <a:lnTo>
                    <a:pt x="95032" y="0"/>
                  </a:lnTo>
                  <a:lnTo>
                    <a:pt x="95032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27860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2898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3"/>
                  </a:moveTo>
                  <a:lnTo>
                    <a:pt x="0" y="95036"/>
                  </a:lnTo>
                  <a:lnTo>
                    <a:pt x="95036" y="0"/>
                  </a:lnTo>
                  <a:lnTo>
                    <a:pt x="95036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17934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12973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3"/>
                  </a:moveTo>
                  <a:lnTo>
                    <a:pt x="0" y="95036"/>
                  </a:lnTo>
                  <a:lnTo>
                    <a:pt x="95032" y="0"/>
                  </a:lnTo>
                  <a:lnTo>
                    <a:pt x="95032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17934" y="95029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7"/>
                  </a:moveTo>
                  <a:lnTo>
                    <a:pt x="0" y="95037"/>
                  </a:lnTo>
                  <a:lnTo>
                    <a:pt x="95037" y="0"/>
                  </a:lnTo>
                  <a:lnTo>
                    <a:pt x="190071" y="95037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12973" y="0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1"/>
                  </a:moveTo>
                  <a:lnTo>
                    <a:pt x="0" y="95032"/>
                  </a:lnTo>
                  <a:lnTo>
                    <a:pt x="95032" y="0"/>
                  </a:lnTo>
                  <a:lnTo>
                    <a:pt x="95032" y="190071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27855" y="190080"/>
              <a:ext cx="285115" cy="380365"/>
            </a:xfrm>
            <a:custGeom>
              <a:avLst/>
              <a:gdLst/>
              <a:ahLst/>
              <a:cxnLst/>
              <a:rect l="l" t="t" r="r" b="b"/>
              <a:pathLst>
                <a:path w="285114" h="380365">
                  <a:moveTo>
                    <a:pt x="95034" y="285102"/>
                  </a:moveTo>
                  <a:lnTo>
                    <a:pt x="0" y="190068"/>
                  </a:lnTo>
                  <a:lnTo>
                    <a:pt x="0" y="380136"/>
                  </a:lnTo>
                  <a:lnTo>
                    <a:pt x="95034" y="285102"/>
                  </a:lnTo>
                  <a:close/>
                </a:path>
                <a:path w="285114" h="380365">
                  <a:moveTo>
                    <a:pt x="285115" y="285102"/>
                  </a:moveTo>
                  <a:lnTo>
                    <a:pt x="190068" y="190068"/>
                  </a:lnTo>
                  <a:lnTo>
                    <a:pt x="190068" y="380136"/>
                  </a:lnTo>
                  <a:lnTo>
                    <a:pt x="285115" y="285102"/>
                  </a:lnTo>
                  <a:close/>
                </a:path>
                <a:path w="285114" h="380365">
                  <a:moveTo>
                    <a:pt x="285115" y="95034"/>
                  </a:moveTo>
                  <a:lnTo>
                    <a:pt x="190068" y="0"/>
                  </a:lnTo>
                  <a:lnTo>
                    <a:pt x="190068" y="190068"/>
                  </a:lnTo>
                  <a:lnTo>
                    <a:pt x="285115" y="95034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4839" y="0"/>
              <a:ext cx="12700" cy="570230"/>
            </a:xfrm>
            <a:custGeom>
              <a:avLst/>
              <a:gdLst/>
              <a:ahLst/>
              <a:cxnLst/>
              <a:rect l="l" t="t" r="r" b="b"/>
              <a:pathLst>
                <a:path w="12700" h="570230">
                  <a:moveTo>
                    <a:pt x="12651" y="570223"/>
                  </a:moveTo>
                  <a:lnTo>
                    <a:pt x="0" y="570223"/>
                  </a:lnTo>
                  <a:lnTo>
                    <a:pt x="0" y="0"/>
                  </a:lnTo>
                  <a:lnTo>
                    <a:pt x="12651" y="0"/>
                  </a:lnTo>
                  <a:lnTo>
                    <a:pt x="12651" y="570223"/>
                  </a:lnTo>
                  <a:close/>
                </a:path>
              </a:pathLst>
            </a:custGeom>
            <a:solidFill>
              <a:srgbClr val="F78D2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7216" y="2890529"/>
            <a:ext cx="580806" cy="56387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57819" y="768159"/>
            <a:ext cx="1070610" cy="85407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03530" indent="-291465">
              <a:lnSpc>
                <a:spcPct val="100000"/>
              </a:lnSpc>
              <a:spcBef>
                <a:spcPts val="835"/>
              </a:spcBef>
              <a:buFont typeface="Segoe UI Symbol"/>
              <a:buChar char="❑"/>
              <a:tabLst>
                <a:tab pos="303530" algn="l"/>
                <a:tab pos="304165" algn="l"/>
              </a:tabLst>
            </a:pPr>
            <a:r>
              <a:rPr dirty="0" sz="1200" spc="-5">
                <a:latin typeface="Arial MT"/>
                <a:cs typeface="Arial MT"/>
              </a:rPr>
              <a:t>Stale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Data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spcBef>
                <a:spcPts val="735"/>
              </a:spcBef>
              <a:buFont typeface="Segoe UI Symbol"/>
              <a:buChar char="❑"/>
              <a:tabLst>
                <a:tab pos="303530" algn="l"/>
                <a:tab pos="304165" algn="l"/>
              </a:tabLst>
            </a:pPr>
            <a:r>
              <a:rPr dirty="0" sz="1200" spc="-5">
                <a:latin typeface="Arial MT"/>
                <a:cs typeface="Arial MT"/>
              </a:rPr>
              <a:t>Overhead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spcBef>
                <a:spcPts val="735"/>
              </a:spcBef>
              <a:buFont typeface="Segoe UI Symbol"/>
              <a:buChar char="❑"/>
              <a:tabLst>
                <a:tab pos="303530" algn="l"/>
                <a:tab pos="304165" algn="l"/>
              </a:tabLst>
            </a:pPr>
            <a:r>
              <a:rPr dirty="0" sz="1200" spc="-5">
                <a:latin typeface="Arial MT"/>
                <a:cs typeface="Arial MT"/>
              </a:rPr>
              <a:t>Complexity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2" y="54027"/>
            <a:ext cx="129921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solidFill>
                  <a:srgbClr val="F78D2A"/>
                </a:solidFill>
                <a:latin typeface="Arial MT"/>
                <a:cs typeface="Arial MT"/>
              </a:rPr>
              <a:t>Browser</a:t>
            </a:r>
            <a:r>
              <a:rPr dirty="0" sz="1350" spc="-75">
                <a:solidFill>
                  <a:srgbClr val="F78D2A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F78D2A"/>
                </a:solidFill>
                <a:latin typeface="Arial MT"/>
                <a:cs typeface="Arial MT"/>
              </a:rPr>
              <a:t>Support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4839" y="0"/>
            <a:ext cx="3923665" cy="570230"/>
            <a:chOff x="684839" y="0"/>
            <a:chExt cx="3923665" cy="570230"/>
          </a:xfrm>
        </p:grpSpPr>
        <p:sp>
          <p:nvSpPr>
            <p:cNvPr id="4" name="object 4"/>
            <p:cNvSpPr/>
            <p:nvPr/>
          </p:nvSpPr>
          <p:spPr>
            <a:xfrm>
              <a:off x="4037786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2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2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3282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5" y="190072"/>
                  </a:moveTo>
                  <a:lnTo>
                    <a:pt x="0" y="95035"/>
                  </a:lnTo>
                  <a:lnTo>
                    <a:pt x="95035" y="0"/>
                  </a:lnTo>
                  <a:lnTo>
                    <a:pt x="95035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27860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22898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2"/>
                  </a:moveTo>
                  <a:lnTo>
                    <a:pt x="0" y="95035"/>
                  </a:lnTo>
                  <a:lnTo>
                    <a:pt x="95036" y="0"/>
                  </a:lnTo>
                  <a:lnTo>
                    <a:pt x="95036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17934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1297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2"/>
                  </a:moveTo>
                  <a:lnTo>
                    <a:pt x="0" y="95035"/>
                  </a:lnTo>
                  <a:lnTo>
                    <a:pt x="95032" y="0"/>
                  </a:lnTo>
                  <a:lnTo>
                    <a:pt x="95032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27860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2898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3"/>
                  </a:moveTo>
                  <a:lnTo>
                    <a:pt x="0" y="95036"/>
                  </a:lnTo>
                  <a:lnTo>
                    <a:pt x="95036" y="0"/>
                  </a:lnTo>
                  <a:lnTo>
                    <a:pt x="95036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17934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12973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3"/>
                  </a:moveTo>
                  <a:lnTo>
                    <a:pt x="0" y="95036"/>
                  </a:lnTo>
                  <a:lnTo>
                    <a:pt x="95032" y="0"/>
                  </a:lnTo>
                  <a:lnTo>
                    <a:pt x="95032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17934" y="95029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7"/>
                  </a:moveTo>
                  <a:lnTo>
                    <a:pt x="0" y="95037"/>
                  </a:lnTo>
                  <a:lnTo>
                    <a:pt x="95037" y="0"/>
                  </a:lnTo>
                  <a:lnTo>
                    <a:pt x="190071" y="95037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12973" y="0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1"/>
                  </a:moveTo>
                  <a:lnTo>
                    <a:pt x="0" y="95032"/>
                  </a:lnTo>
                  <a:lnTo>
                    <a:pt x="95032" y="0"/>
                  </a:lnTo>
                  <a:lnTo>
                    <a:pt x="95032" y="190071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27855" y="190080"/>
              <a:ext cx="285115" cy="380365"/>
            </a:xfrm>
            <a:custGeom>
              <a:avLst/>
              <a:gdLst/>
              <a:ahLst/>
              <a:cxnLst/>
              <a:rect l="l" t="t" r="r" b="b"/>
              <a:pathLst>
                <a:path w="285114" h="380365">
                  <a:moveTo>
                    <a:pt x="95034" y="285102"/>
                  </a:moveTo>
                  <a:lnTo>
                    <a:pt x="0" y="190068"/>
                  </a:lnTo>
                  <a:lnTo>
                    <a:pt x="0" y="380136"/>
                  </a:lnTo>
                  <a:lnTo>
                    <a:pt x="95034" y="285102"/>
                  </a:lnTo>
                  <a:close/>
                </a:path>
                <a:path w="285114" h="380365">
                  <a:moveTo>
                    <a:pt x="285115" y="285102"/>
                  </a:moveTo>
                  <a:lnTo>
                    <a:pt x="190068" y="190068"/>
                  </a:lnTo>
                  <a:lnTo>
                    <a:pt x="190068" y="380136"/>
                  </a:lnTo>
                  <a:lnTo>
                    <a:pt x="285115" y="285102"/>
                  </a:lnTo>
                  <a:close/>
                </a:path>
                <a:path w="285114" h="380365">
                  <a:moveTo>
                    <a:pt x="285115" y="95034"/>
                  </a:moveTo>
                  <a:lnTo>
                    <a:pt x="190068" y="0"/>
                  </a:lnTo>
                  <a:lnTo>
                    <a:pt x="190068" y="190068"/>
                  </a:lnTo>
                  <a:lnTo>
                    <a:pt x="285115" y="95034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4839" y="0"/>
              <a:ext cx="12700" cy="570230"/>
            </a:xfrm>
            <a:custGeom>
              <a:avLst/>
              <a:gdLst/>
              <a:ahLst/>
              <a:cxnLst/>
              <a:rect l="l" t="t" r="r" b="b"/>
              <a:pathLst>
                <a:path w="12700" h="570230">
                  <a:moveTo>
                    <a:pt x="12651" y="570223"/>
                  </a:moveTo>
                  <a:lnTo>
                    <a:pt x="0" y="570223"/>
                  </a:lnTo>
                  <a:lnTo>
                    <a:pt x="0" y="0"/>
                  </a:lnTo>
                  <a:lnTo>
                    <a:pt x="12651" y="0"/>
                  </a:lnTo>
                  <a:lnTo>
                    <a:pt x="12651" y="570223"/>
                  </a:lnTo>
                  <a:close/>
                </a:path>
              </a:pathLst>
            </a:custGeom>
            <a:solidFill>
              <a:srgbClr val="F78D2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7216" y="2890529"/>
            <a:ext cx="580806" cy="56387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725" y="710200"/>
            <a:ext cx="3223049" cy="2424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2" y="54027"/>
            <a:ext cx="1264285" cy="231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Type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 spc="-45"/>
              <a:t> </a:t>
            </a:r>
            <a:r>
              <a:rPr dirty="0" spc="-5"/>
              <a:t>Caching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4839" y="0"/>
            <a:ext cx="3923665" cy="570230"/>
            <a:chOff x="684839" y="0"/>
            <a:chExt cx="3923665" cy="570230"/>
          </a:xfrm>
        </p:grpSpPr>
        <p:sp>
          <p:nvSpPr>
            <p:cNvPr id="4" name="object 4"/>
            <p:cNvSpPr/>
            <p:nvPr/>
          </p:nvSpPr>
          <p:spPr>
            <a:xfrm>
              <a:off x="4037786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2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2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3282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5" y="190072"/>
                  </a:moveTo>
                  <a:lnTo>
                    <a:pt x="0" y="95035"/>
                  </a:lnTo>
                  <a:lnTo>
                    <a:pt x="95035" y="0"/>
                  </a:lnTo>
                  <a:lnTo>
                    <a:pt x="95035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27860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22898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2"/>
                  </a:moveTo>
                  <a:lnTo>
                    <a:pt x="0" y="95035"/>
                  </a:lnTo>
                  <a:lnTo>
                    <a:pt x="95036" y="0"/>
                  </a:lnTo>
                  <a:lnTo>
                    <a:pt x="95036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17934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1297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2"/>
                  </a:moveTo>
                  <a:lnTo>
                    <a:pt x="0" y="95035"/>
                  </a:lnTo>
                  <a:lnTo>
                    <a:pt x="95032" y="0"/>
                  </a:lnTo>
                  <a:lnTo>
                    <a:pt x="95032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27860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2898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3"/>
                  </a:moveTo>
                  <a:lnTo>
                    <a:pt x="0" y="95036"/>
                  </a:lnTo>
                  <a:lnTo>
                    <a:pt x="95036" y="0"/>
                  </a:lnTo>
                  <a:lnTo>
                    <a:pt x="95036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17934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12973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3"/>
                  </a:moveTo>
                  <a:lnTo>
                    <a:pt x="0" y="95036"/>
                  </a:lnTo>
                  <a:lnTo>
                    <a:pt x="95032" y="0"/>
                  </a:lnTo>
                  <a:lnTo>
                    <a:pt x="95032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17934" y="95029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7"/>
                  </a:moveTo>
                  <a:lnTo>
                    <a:pt x="0" y="95037"/>
                  </a:lnTo>
                  <a:lnTo>
                    <a:pt x="95037" y="0"/>
                  </a:lnTo>
                  <a:lnTo>
                    <a:pt x="190071" y="95037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12973" y="0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1"/>
                  </a:moveTo>
                  <a:lnTo>
                    <a:pt x="0" y="95032"/>
                  </a:lnTo>
                  <a:lnTo>
                    <a:pt x="95032" y="0"/>
                  </a:lnTo>
                  <a:lnTo>
                    <a:pt x="95032" y="190071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27855" y="190080"/>
              <a:ext cx="285115" cy="380365"/>
            </a:xfrm>
            <a:custGeom>
              <a:avLst/>
              <a:gdLst/>
              <a:ahLst/>
              <a:cxnLst/>
              <a:rect l="l" t="t" r="r" b="b"/>
              <a:pathLst>
                <a:path w="285114" h="380365">
                  <a:moveTo>
                    <a:pt x="95034" y="285102"/>
                  </a:moveTo>
                  <a:lnTo>
                    <a:pt x="0" y="190068"/>
                  </a:lnTo>
                  <a:lnTo>
                    <a:pt x="0" y="380136"/>
                  </a:lnTo>
                  <a:lnTo>
                    <a:pt x="95034" y="285102"/>
                  </a:lnTo>
                  <a:close/>
                </a:path>
                <a:path w="285114" h="380365">
                  <a:moveTo>
                    <a:pt x="285115" y="285102"/>
                  </a:moveTo>
                  <a:lnTo>
                    <a:pt x="190068" y="190068"/>
                  </a:lnTo>
                  <a:lnTo>
                    <a:pt x="190068" y="380136"/>
                  </a:lnTo>
                  <a:lnTo>
                    <a:pt x="285115" y="285102"/>
                  </a:lnTo>
                  <a:close/>
                </a:path>
                <a:path w="285114" h="380365">
                  <a:moveTo>
                    <a:pt x="285115" y="95034"/>
                  </a:moveTo>
                  <a:lnTo>
                    <a:pt x="190068" y="0"/>
                  </a:lnTo>
                  <a:lnTo>
                    <a:pt x="190068" y="190068"/>
                  </a:lnTo>
                  <a:lnTo>
                    <a:pt x="285115" y="95034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4839" y="0"/>
              <a:ext cx="12700" cy="570230"/>
            </a:xfrm>
            <a:custGeom>
              <a:avLst/>
              <a:gdLst/>
              <a:ahLst/>
              <a:cxnLst/>
              <a:rect l="l" t="t" r="r" b="b"/>
              <a:pathLst>
                <a:path w="12700" h="570230">
                  <a:moveTo>
                    <a:pt x="12651" y="570223"/>
                  </a:moveTo>
                  <a:lnTo>
                    <a:pt x="0" y="570223"/>
                  </a:lnTo>
                  <a:lnTo>
                    <a:pt x="0" y="0"/>
                  </a:lnTo>
                  <a:lnTo>
                    <a:pt x="12651" y="0"/>
                  </a:lnTo>
                  <a:lnTo>
                    <a:pt x="12651" y="570223"/>
                  </a:lnTo>
                  <a:close/>
                </a:path>
              </a:pathLst>
            </a:custGeom>
            <a:solidFill>
              <a:srgbClr val="F78D2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7216" y="2890529"/>
            <a:ext cx="580806" cy="56387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57819" y="834834"/>
            <a:ext cx="3909060" cy="212090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marL="303530" indent="-291465">
              <a:lnSpc>
                <a:spcPct val="100000"/>
              </a:lnSpc>
              <a:spcBef>
                <a:spcPts val="309"/>
              </a:spcBef>
              <a:buFont typeface="Segoe UI Symbol"/>
              <a:buChar char="❑"/>
              <a:tabLst>
                <a:tab pos="303530" algn="l"/>
                <a:tab pos="304165" algn="l"/>
              </a:tabLst>
            </a:pPr>
            <a:r>
              <a:rPr dirty="0" sz="1200" spc="-5" b="1">
                <a:latin typeface="Arial"/>
                <a:cs typeface="Arial"/>
              </a:rPr>
              <a:t>Client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Caching</a:t>
            </a:r>
            <a:endParaRPr sz="1200">
              <a:latin typeface="Arial"/>
              <a:cs typeface="Arial"/>
            </a:endParaRPr>
          </a:p>
          <a:p>
            <a:pPr lvl="1" marL="625475" indent="-93980">
              <a:lnSpc>
                <a:spcPct val="100000"/>
              </a:lnSpc>
              <a:spcBef>
                <a:spcPts val="209"/>
              </a:spcBef>
              <a:buChar char="-"/>
              <a:tabLst>
                <a:tab pos="626110" algn="l"/>
              </a:tabLst>
            </a:pPr>
            <a:r>
              <a:rPr dirty="0" sz="1200" spc="-5" b="1">
                <a:latin typeface="Arial"/>
                <a:cs typeface="Arial"/>
              </a:rPr>
              <a:t>browser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caches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URLs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for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future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uses</a:t>
            </a:r>
            <a:endParaRPr sz="1200">
              <a:latin typeface="Arial"/>
              <a:cs typeface="Arial"/>
            </a:endParaRPr>
          </a:p>
          <a:p>
            <a:pPr lvl="1" marL="625475" indent="-93980">
              <a:lnSpc>
                <a:spcPct val="100000"/>
              </a:lnSpc>
              <a:spcBef>
                <a:spcPts val="209"/>
              </a:spcBef>
              <a:buChar char="-"/>
              <a:tabLst>
                <a:tab pos="626110" algn="l"/>
              </a:tabLst>
            </a:pPr>
            <a:r>
              <a:rPr dirty="0" sz="1200" b="1">
                <a:latin typeface="Arial"/>
                <a:cs typeface="Arial"/>
              </a:rPr>
              <a:t>Mozilla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Firefox,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Google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Chrome</a:t>
            </a:r>
            <a:endParaRPr sz="1200">
              <a:latin typeface="Arial"/>
              <a:cs typeface="Arial"/>
            </a:endParaRPr>
          </a:p>
          <a:p>
            <a:pPr marL="303530" indent="-291465">
              <a:lnSpc>
                <a:spcPct val="100000"/>
              </a:lnSpc>
              <a:spcBef>
                <a:spcPts val="209"/>
              </a:spcBef>
              <a:buFont typeface="Segoe UI Symbol"/>
              <a:buChar char="❑"/>
              <a:tabLst>
                <a:tab pos="303530" algn="l"/>
                <a:tab pos="304165" algn="l"/>
              </a:tabLst>
            </a:pPr>
            <a:r>
              <a:rPr dirty="0" sz="1200" spc="-5">
                <a:latin typeface="Arial MT"/>
                <a:cs typeface="Arial MT"/>
              </a:rPr>
              <a:t>Proxy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Caching</a:t>
            </a:r>
            <a:endParaRPr sz="1200">
              <a:latin typeface="Arial MT"/>
              <a:cs typeface="Arial MT"/>
            </a:endParaRPr>
          </a:p>
          <a:p>
            <a:pPr marL="625475" indent="-93980">
              <a:lnSpc>
                <a:spcPct val="100000"/>
              </a:lnSpc>
              <a:spcBef>
                <a:spcPts val="209"/>
              </a:spcBef>
              <a:buChar char="-"/>
              <a:tabLst>
                <a:tab pos="626110" algn="l"/>
              </a:tabLst>
            </a:pPr>
            <a:r>
              <a:rPr dirty="0" sz="1200" spc="-5">
                <a:latin typeface="Arial MT"/>
                <a:cs typeface="Arial MT"/>
              </a:rPr>
              <a:t>proxy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server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caches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most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requested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URLs</a:t>
            </a:r>
            <a:endParaRPr sz="1200">
              <a:latin typeface="Arial MT"/>
              <a:cs typeface="Arial MT"/>
            </a:endParaRPr>
          </a:p>
          <a:p>
            <a:pPr marL="625475" indent="-93980">
              <a:lnSpc>
                <a:spcPct val="100000"/>
              </a:lnSpc>
              <a:spcBef>
                <a:spcPts val="209"/>
              </a:spcBef>
              <a:buChar char="-"/>
              <a:tabLst>
                <a:tab pos="626110" algn="l"/>
              </a:tabLst>
            </a:pPr>
            <a:r>
              <a:rPr dirty="0" sz="1200" spc="-20">
                <a:latin typeface="Arial MT"/>
                <a:cs typeface="Arial MT"/>
              </a:rPr>
              <a:t>Varnish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reverse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proxy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)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-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CDN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forward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proxy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spcBef>
                <a:spcPts val="209"/>
              </a:spcBef>
              <a:buFont typeface="Segoe UI Symbol"/>
              <a:buChar char="❑"/>
              <a:tabLst>
                <a:tab pos="303530" algn="l"/>
                <a:tab pos="304165" algn="l"/>
              </a:tabLst>
            </a:pPr>
            <a:r>
              <a:rPr dirty="0" sz="1200" spc="-5">
                <a:latin typeface="Arial MT"/>
                <a:cs typeface="Arial MT"/>
              </a:rPr>
              <a:t>Server-side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Caching</a:t>
            </a:r>
            <a:endParaRPr sz="1200">
              <a:latin typeface="Arial MT"/>
              <a:cs typeface="Arial MT"/>
            </a:endParaRPr>
          </a:p>
          <a:p>
            <a:pPr lvl="1" marL="625475" indent="-93980">
              <a:lnSpc>
                <a:spcPct val="100000"/>
              </a:lnSpc>
              <a:spcBef>
                <a:spcPts val="210"/>
              </a:spcBef>
              <a:buChar char="-"/>
              <a:tabLst>
                <a:tab pos="626110" algn="l"/>
              </a:tabLst>
            </a:pPr>
            <a:r>
              <a:rPr dirty="0" sz="1200">
                <a:latin typeface="Arial MT"/>
                <a:cs typeface="Arial MT"/>
              </a:rPr>
              <a:t>server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side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cache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reduces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load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on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server</a:t>
            </a:r>
            <a:endParaRPr sz="1200">
              <a:latin typeface="Arial MT"/>
              <a:cs typeface="Arial MT"/>
            </a:endParaRPr>
          </a:p>
          <a:p>
            <a:pPr lvl="1" marL="625475" indent="-93980">
              <a:lnSpc>
                <a:spcPct val="100000"/>
              </a:lnSpc>
              <a:spcBef>
                <a:spcPts val="210"/>
              </a:spcBef>
              <a:buChar char="-"/>
              <a:tabLst>
                <a:tab pos="626110" algn="l"/>
              </a:tabLst>
            </a:pPr>
            <a:r>
              <a:rPr dirty="0" sz="1200" spc="-5">
                <a:latin typeface="Arial MT"/>
                <a:cs typeface="Arial MT"/>
              </a:rPr>
              <a:t>File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System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Cache</a:t>
            </a:r>
            <a:endParaRPr sz="1200">
              <a:latin typeface="Arial MT"/>
              <a:cs typeface="Arial MT"/>
            </a:endParaRPr>
          </a:p>
          <a:p>
            <a:pPr lvl="1" marL="625475" indent="-93980">
              <a:lnSpc>
                <a:spcPct val="100000"/>
              </a:lnSpc>
              <a:spcBef>
                <a:spcPts val="210"/>
              </a:spcBef>
              <a:buChar char="-"/>
              <a:tabLst>
                <a:tab pos="626110" algn="l"/>
              </a:tabLst>
            </a:pPr>
            <a:r>
              <a:rPr dirty="0" sz="1200" spc="-5">
                <a:latin typeface="Arial MT"/>
                <a:cs typeface="Arial MT"/>
              </a:rPr>
              <a:t>In-Memory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Cache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(MemCached,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Redis)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2" y="54027"/>
            <a:ext cx="1767839" cy="231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Cache</a:t>
            </a:r>
            <a:r>
              <a:rPr dirty="0" spc="-45"/>
              <a:t> </a:t>
            </a:r>
            <a:r>
              <a:rPr dirty="0"/>
              <a:t>Manifest</a:t>
            </a:r>
            <a:r>
              <a:rPr dirty="0" spc="-45"/>
              <a:t> </a:t>
            </a:r>
            <a:r>
              <a:rPr dirty="0" spc="-5"/>
              <a:t>Basics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4839" y="0"/>
            <a:ext cx="3923665" cy="570230"/>
            <a:chOff x="684839" y="0"/>
            <a:chExt cx="3923665" cy="570230"/>
          </a:xfrm>
        </p:grpSpPr>
        <p:sp>
          <p:nvSpPr>
            <p:cNvPr id="4" name="object 4"/>
            <p:cNvSpPr/>
            <p:nvPr/>
          </p:nvSpPr>
          <p:spPr>
            <a:xfrm>
              <a:off x="4037786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2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2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3282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5" y="190072"/>
                  </a:moveTo>
                  <a:lnTo>
                    <a:pt x="0" y="95035"/>
                  </a:lnTo>
                  <a:lnTo>
                    <a:pt x="95035" y="0"/>
                  </a:lnTo>
                  <a:lnTo>
                    <a:pt x="95035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27860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22898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2"/>
                  </a:moveTo>
                  <a:lnTo>
                    <a:pt x="0" y="95035"/>
                  </a:lnTo>
                  <a:lnTo>
                    <a:pt x="95036" y="0"/>
                  </a:lnTo>
                  <a:lnTo>
                    <a:pt x="95036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17934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1297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2"/>
                  </a:moveTo>
                  <a:lnTo>
                    <a:pt x="0" y="95035"/>
                  </a:lnTo>
                  <a:lnTo>
                    <a:pt x="95032" y="0"/>
                  </a:lnTo>
                  <a:lnTo>
                    <a:pt x="95032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27860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2898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3"/>
                  </a:moveTo>
                  <a:lnTo>
                    <a:pt x="0" y="95036"/>
                  </a:lnTo>
                  <a:lnTo>
                    <a:pt x="95036" y="0"/>
                  </a:lnTo>
                  <a:lnTo>
                    <a:pt x="95036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17934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12973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3"/>
                  </a:moveTo>
                  <a:lnTo>
                    <a:pt x="0" y="95036"/>
                  </a:lnTo>
                  <a:lnTo>
                    <a:pt x="95032" y="0"/>
                  </a:lnTo>
                  <a:lnTo>
                    <a:pt x="95032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17934" y="95029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7"/>
                  </a:moveTo>
                  <a:lnTo>
                    <a:pt x="0" y="95037"/>
                  </a:lnTo>
                  <a:lnTo>
                    <a:pt x="95037" y="0"/>
                  </a:lnTo>
                  <a:lnTo>
                    <a:pt x="190071" y="95037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12973" y="0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1"/>
                  </a:moveTo>
                  <a:lnTo>
                    <a:pt x="0" y="95032"/>
                  </a:lnTo>
                  <a:lnTo>
                    <a:pt x="95032" y="0"/>
                  </a:lnTo>
                  <a:lnTo>
                    <a:pt x="95032" y="190071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27855" y="190080"/>
              <a:ext cx="285115" cy="380365"/>
            </a:xfrm>
            <a:custGeom>
              <a:avLst/>
              <a:gdLst/>
              <a:ahLst/>
              <a:cxnLst/>
              <a:rect l="l" t="t" r="r" b="b"/>
              <a:pathLst>
                <a:path w="285114" h="380365">
                  <a:moveTo>
                    <a:pt x="95034" y="285102"/>
                  </a:moveTo>
                  <a:lnTo>
                    <a:pt x="0" y="190068"/>
                  </a:lnTo>
                  <a:lnTo>
                    <a:pt x="0" y="380136"/>
                  </a:lnTo>
                  <a:lnTo>
                    <a:pt x="95034" y="285102"/>
                  </a:lnTo>
                  <a:close/>
                </a:path>
                <a:path w="285114" h="380365">
                  <a:moveTo>
                    <a:pt x="285115" y="285102"/>
                  </a:moveTo>
                  <a:lnTo>
                    <a:pt x="190068" y="190068"/>
                  </a:lnTo>
                  <a:lnTo>
                    <a:pt x="190068" y="380136"/>
                  </a:lnTo>
                  <a:lnTo>
                    <a:pt x="285115" y="285102"/>
                  </a:lnTo>
                  <a:close/>
                </a:path>
                <a:path w="285114" h="380365">
                  <a:moveTo>
                    <a:pt x="285115" y="95034"/>
                  </a:moveTo>
                  <a:lnTo>
                    <a:pt x="190068" y="0"/>
                  </a:lnTo>
                  <a:lnTo>
                    <a:pt x="190068" y="190068"/>
                  </a:lnTo>
                  <a:lnTo>
                    <a:pt x="285115" y="95034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4839" y="0"/>
              <a:ext cx="12700" cy="570230"/>
            </a:xfrm>
            <a:custGeom>
              <a:avLst/>
              <a:gdLst/>
              <a:ahLst/>
              <a:cxnLst/>
              <a:rect l="l" t="t" r="r" b="b"/>
              <a:pathLst>
                <a:path w="12700" h="570230">
                  <a:moveTo>
                    <a:pt x="12651" y="570223"/>
                  </a:moveTo>
                  <a:lnTo>
                    <a:pt x="0" y="570223"/>
                  </a:lnTo>
                  <a:lnTo>
                    <a:pt x="0" y="0"/>
                  </a:lnTo>
                  <a:lnTo>
                    <a:pt x="12651" y="0"/>
                  </a:lnTo>
                  <a:lnTo>
                    <a:pt x="12651" y="570223"/>
                  </a:lnTo>
                  <a:close/>
                </a:path>
              </a:pathLst>
            </a:custGeom>
            <a:solidFill>
              <a:srgbClr val="F78D2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7216" y="2890529"/>
            <a:ext cx="580806" cy="56387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40475" y="666519"/>
            <a:ext cx="3629660" cy="53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dirty="0" sz="1000" spc="-114">
                <a:latin typeface="Arial MT"/>
                <a:cs typeface="Arial MT"/>
              </a:rPr>
              <a:t>T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-5">
                <a:latin typeface="Arial MT"/>
                <a:cs typeface="Arial MT"/>
              </a:rPr>
              <a:t> enabl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-5">
                <a:latin typeface="Arial MT"/>
                <a:cs typeface="Arial MT"/>
              </a:rPr>
              <a:t> applicatio</a:t>
            </a:r>
            <a:r>
              <a:rPr dirty="0" sz="1000">
                <a:latin typeface="Arial MT"/>
                <a:cs typeface="Arial MT"/>
              </a:rPr>
              <a:t>n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cache,</a:t>
            </a:r>
            <a:r>
              <a:rPr dirty="0" sz="1000" spc="-5">
                <a:latin typeface="Arial MT"/>
                <a:cs typeface="Arial MT"/>
              </a:rPr>
              <a:t> includ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-5">
                <a:latin typeface="Arial MT"/>
                <a:cs typeface="Arial MT"/>
              </a:rPr>
              <a:t> th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manifest</a:t>
            </a:r>
            <a:r>
              <a:rPr dirty="0" sz="1000" spc="-5">
                <a:latin typeface="Arial MT"/>
                <a:cs typeface="Arial MT"/>
              </a:rPr>
              <a:t> attribut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-5">
                <a:latin typeface="Arial MT"/>
                <a:cs typeface="Arial MT"/>
              </a:rPr>
              <a:t> i</a:t>
            </a:r>
            <a:r>
              <a:rPr dirty="0" sz="1000">
                <a:latin typeface="Arial MT"/>
                <a:cs typeface="Arial MT"/>
              </a:rPr>
              <a:t>n</a:t>
            </a:r>
            <a:r>
              <a:rPr dirty="0" sz="1000" spc="-5">
                <a:latin typeface="Arial MT"/>
                <a:cs typeface="Arial MT"/>
              </a:rPr>
              <a:t> the  </a:t>
            </a:r>
            <a:r>
              <a:rPr dirty="0" sz="1000" spc="-5">
                <a:latin typeface="Arial MT"/>
                <a:cs typeface="Arial MT"/>
              </a:rPr>
              <a:t>document's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&lt;html&gt;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50"/>
              </a:spcBef>
            </a:pPr>
            <a:r>
              <a:rPr dirty="0" sz="1000" spc="-35">
                <a:latin typeface="Arial MT"/>
                <a:cs typeface="Arial MT"/>
              </a:rPr>
              <a:t>Tag: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0475" y="2038120"/>
            <a:ext cx="3910329" cy="1363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dirty="0" sz="1000" spc="-5">
                <a:latin typeface="Arial MT"/>
                <a:cs typeface="Arial MT"/>
              </a:rPr>
              <a:t>Every page with the </a:t>
            </a:r>
            <a:r>
              <a:rPr dirty="0" sz="1000">
                <a:latin typeface="Arial MT"/>
                <a:cs typeface="Arial MT"/>
              </a:rPr>
              <a:t>manifest </a:t>
            </a:r>
            <a:r>
              <a:rPr dirty="0" sz="1000" spc="-5">
                <a:latin typeface="Arial MT"/>
                <a:cs typeface="Arial MT"/>
              </a:rPr>
              <a:t>attribute </a:t>
            </a:r>
            <a:r>
              <a:rPr dirty="0" sz="1000">
                <a:latin typeface="Arial MT"/>
                <a:cs typeface="Arial MT"/>
              </a:rPr>
              <a:t>specified </a:t>
            </a:r>
            <a:r>
              <a:rPr dirty="0" sz="1000" spc="-5">
                <a:latin typeface="Arial MT"/>
                <a:cs typeface="Arial MT"/>
              </a:rPr>
              <a:t>will be </a:t>
            </a:r>
            <a:r>
              <a:rPr dirty="0" sz="1000">
                <a:latin typeface="Arial MT"/>
                <a:cs typeface="Arial MT"/>
              </a:rPr>
              <a:t>cached </a:t>
            </a:r>
            <a:r>
              <a:rPr dirty="0" sz="1000" spc="-5">
                <a:latin typeface="Arial MT"/>
                <a:cs typeface="Arial MT"/>
              </a:rPr>
              <a:t>when 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the user </a:t>
            </a:r>
            <a:r>
              <a:rPr dirty="0" sz="1000">
                <a:latin typeface="Arial MT"/>
                <a:cs typeface="Arial MT"/>
              </a:rPr>
              <a:t>visits </a:t>
            </a:r>
            <a:r>
              <a:rPr dirty="0" sz="1000" spc="-5">
                <a:latin typeface="Arial MT"/>
                <a:cs typeface="Arial MT"/>
              </a:rPr>
              <a:t>it. If the </a:t>
            </a:r>
            <a:r>
              <a:rPr dirty="0" sz="1000">
                <a:latin typeface="Arial MT"/>
                <a:cs typeface="Arial MT"/>
              </a:rPr>
              <a:t>manifest </a:t>
            </a:r>
            <a:r>
              <a:rPr dirty="0" sz="1000" spc="-5">
                <a:latin typeface="Arial MT"/>
                <a:cs typeface="Arial MT"/>
              </a:rPr>
              <a:t>attribute is not </a:t>
            </a:r>
            <a:r>
              <a:rPr dirty="0" sz="1000">
                <a:latin typeface="Arial MT"/>
                <a:cs typeface="Arial MT"/>
              </a:rPr>
              <a:t>specified, </a:t>
            </a:r>
            <a:r>
              <a:rPr dirty="0" sz="1000" spc="-5">
                <a:latin typeface="Arial MT"/>
                <a:cs typeface="Arial MT"/>
              </a:rPr>
              <a:t>the page will </a:t>
            </a:r>
            <a:r>
              <a:rPr dirty="0" sz="1000" spc="-26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not be </a:t>
            </a:r>
            <a:r>
              <a:rPr dirty="0" sz="1000">
                <a:latin typeface="Arial MT"/>
                <a:cs typeface="Arial MT"/>
              </a:rPr>
              <a:t>cached (unless </a:t>
            </a:r>
            <a:r>
              <a:rPr dirty="0" sz="1000" spc="-5">
                <a:latin typeface="Arial MT"/>
                <a:cs typeface="Arial MT"/>
              </a:rPr>
              <a:t>the page is </a:t>
            </a:r>
            <a:r>
              <a:rPr dirty="0" sz="1000">
                <a:latin typeface="Arial MT"/>
                <a:cs typeface="Arial MT"/>
              </a:rPr>
              <a:t>specified </a:t>
            </a:r>
            <a:r>
              <a:rPr dirty="0" sz="1000" spc="-5">
                <a:latin typeface="Arial MT"/>
                <a:cs typeface="Arial MT"/>
              </a:rPr>
              <a:t>directly in the </a:t>
            </a:r>
            <a:r>
              <a:rPr dirty="0" sz="1000">
                <a:latin typeface="Arial MT"/>
                <a:cs typeface="Arial MT"/>
              </a:rPr>
              <a:t>manifest 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file).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 MT"/>
                <a:cs typeface="Arial MT"/>
              </a:rPr>
              <a:t>The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recommended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file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extension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for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manifest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files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is: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MT"/>
                <a:cs typeface="Arial MT"/>
              </a:rPr>
              <a:t>".appcache"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Arial MT"/>
              <a:cs typeface="Arial MT"/>
            </a:endParaRPr>
          </a:p>
          <a:p>
            <a:pPr marL="12700" marR="308610">
              <a:lnSpc>
                <a:spcPct val="118100"/>
              </a:lnSpc>
            </a:pPr>
            <a:r>
              <a:rPr dirty="0" sz="900" i="1">
                <a:latin typeface="Arial"/>
                <a:cs typeface="Arial"/>
              </a:rPr>
              <a:t>A manifest </a:t>
            </a:r>
            <a:r>
              <a:rPr dirty="0" sz="900" spc="-5" i="1">
                <a:latin typeface="Arial"/>
                <a:cs typeface="Arial"/>
              </a:rPr>
              <a:t>file needs to be </a:t>
            </a:r>
            <a:r>
              <a:rPr dirty="0" sz="900" i="1">
                <a:latin typeface="Arial"/>
                <a:cs typeface="Arial"/>
              </a:rPr>
              <a:t>served </a:t>
            </a:r>
            <a:r>
              <a:rPr dirty="0" sz="900" spc="-5" i="1">
                <a:latin typeface="Arial"/>
                <a:cs typeface="Arial"/>
              </a:rPr>
              <a:t>with the </a:t>
            </a:r>
            <a:r>
              <a:rPr dirty="0" sz="900" i="1">
                <a:latin typeface="Arial"/>
                <a:cs typeface="Arial"/>
              </a:rPr>
              <a:t>correct media </a:t>
            </a:r>
            <a:r>
              <a:rPr dirty="0" sz="900" spc="-5" i="1">
                <a:latin typeface="Arial"/>
                <a:cs typeface="Arial"/>
              </a:rPr>
              <a:t>type, which is </a:t>
            </a:r>
            <a:r>
              <a:rPr dirty="0" sz="900" spc="-23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"text/cache-manifest".</a:t>
            </a:r>
            <a:r>
              <a:rPr dirty="0" sz="900" spc="-10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Must</a:t>
            </a:r>
            <a:r>
              <a:rPr dirty="0" sz="900" spc="-10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be </a:t>
            </a:r>
            <a:r>
              <a:rPr dirty="0" sz="900" i="1">
                <a:latin typeface="Arial"/>
                <a:cs typeface="Arial"/>
              </a:rPr>
              <a:t>configured</a:t>
            </a:r>
            <a:r>
              <a:rPr dirty="0" sz="900" spc="-10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on</a:t>
            </a:r>
            <a:r>
              <a:rPr dirty="0" sz="900" spc="-10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the web</a:t>
            </a:r>
            <a:r>
              <a:rPr dirty="0" sz="900" spc="-10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server.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6475" y="1213920"/>
            <a:ext cx="2311862" cy="7192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2" y="54027"/>
            <a:ext cx="1282065" cy="231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50"/>
              <a:t> </a:t>
            </a:r>
            <a:r>
              <a:rPr dirty="0"/>
              <a:t>Manifest</a:t>
            </a:r>
            <a:r>
              <a:rPr dirty="0" spc="-45"/>
              <a:t> </a:t>
            </a:r>
            <a:r>
              <a:rPr dirty="0" spc="-5"/>
              <a:t>file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4839" y="0"/>
            <a:ext cx="3923665" cy="570230"/>
            <a:chOff x="684839" y="0"/>
            <a:chExt cx="3923665" cy="570230"/>
          </a:xfrm>
        </p:grpSpPr>
        <p:sp>
          <p:nvSpPr>
            <p:cNvPr id="4" name="object 4"/>
            <p:cNvSpPr/>
            <p:nvPr/>
          </p:nvSpPr>
          <p:spPr>
            <a:xfrm>
              <a:off x="4037786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2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2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3282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5" y="190072"/>
                  </a:moveTo>
                  <a:lnTo>
                    <a:pt x="0" y="95035"/>
                  </a:lnTo>
                  <a:lnTo>
                    <a:pt x="95035" y="0"/>
                  </a:lnTo>
                  <a:lnTo>
                    <a:pt x="95035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27860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22898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2"/>
                  </a:moveTo>
                  <a:lnTo>
                    <a:pt x="0" y="95035"/>
                  </a:lnTo>
                  <a:lnTo>
                    <a:pt x="95036" y="0"/>
                  </a:lnTo>
                  <a:lnTo>
                    <a:pt x="95036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17934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1297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2"/>
                  </a:moveTo>
                  <a:lnTo>
                    <a:pt x="0" y="95035"/>
                  </a:lnTo>
                  <a:lnTo>
                    <a:pt x="95032" y="0"/>
                  </a:lnTo>
                  <a:lnTo>
                    <a:pt x="95032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27860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2898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3"/>
                  </a:moveTo>
                  <a:lnTo>
                    <a:pt x="0" y="95036"/>
                  </a:lnTo>
                  <a:lnTo>
                    <a:pt x="95036" y="0"/>
                  </a:lnTo>
                  <a:lnTo>
                    <a:pt x="95036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17934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12973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3"/>
                  </a:moveTo>
                  <a:lnTo>
                    <a:pt x="0" y="95036"/>
                  </a:lnTo>
                  <a:lnTo>
                    <a:pt x="95032" y="0"/>
                  </a:lnTo>
                  <a:lnTo>
                    <a:pt x="95032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17934" y="95029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7"/>
                  </a:moveTo>
                  <a:lnTo>
                    <a:pt x="0" y="95037"/>
                  </a:lnTo>
                  <a:lnTo>
                    <a:pt x="95037" y="0"/>
                  </a:lnTo>
                  <a:lnTo>
                    <a:pt x="190071" y="95037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12973" y="0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1"/>
                  </a:moveTo>
                  <a:lnTo>
                    <a:pt x="0" y="95032"/>
                  </a:lnTo>
                  <a:lnTo>
                    <a:pt x="95032" y="0"/>
                  </a:lnTo>
                  <a:lnTo>
                    <a:pt x="95032" y="190071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27855" y="190080"/>
              <a:ext cx="285115" cy="380365"/>
            </a:xfrm>
            <a:custGeom>
              <a:avLst/>
              <a:gdLst/>
              <a:ahLst/>
              <a:cxnLst/>
              <a:rect l="l" t="t" r="r" b="b"/>
              <a:pathLst>
                <a:path w="285114" h="380365">
                  <a:moveTo>
                    <a:pt x="95034" y="285102"/>
                  </a:moveTo>
                  <a:lnTo>
                    <a:pt x="0" y="190068"/>
                  </a:lnTo>
                  <a:lnTo>
                    <a:pt x="0" y="380136"/>
                  </a:lnTo>
                  <a:lnTo>
                    <a:pt x="95034" y="285102"/>
                  </a:lnTo>
                  <a:close/>
                </a:path>
                <a:path w="285114" h="380365">
                  <a:moveTo>
                    <a:pt x="285115" y="285102"/>
                  </a:moveTo>
                  <a:lnTo>
                    <a:pt x="190068" y="190068"/>
                  </a:lnTo>
                  <a:lnTo>
                    <a:pt x="190068" y="380136"/>
                  </a:lnTo>
                  <a:lnTo>
                    <a:pt x="285115" y="285102"/>
                  </a:lnTo>
                  <a:close/>
                </a:path>
                <a:path w="285114" h="380365">
                  <a:moveTo>
                    <a:pt x="285115" y="95034"/>
                  </a:moveTo>
                  <a:lnTo>
                    <a:pt x="190068" y="0"/>
                  </a:lnTo>
                  <a:lnTo>
                    <a:pt x="190068" y="190068"/>
                  </a:lnTo>
                  <a:lnTo>
                    <a:pt x="285115" y="95034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4839" y="0"/>
              <a:ext cx="12700" cy="570230"/>
            </a:xfrm>
            <a:custGeom>
              <a:avLst/>
              <a:gdLst/>
              <a:ahLst/>
              <a:cxnLst/>
              <a:rect l="l" t="t" r="r" b="b"/>
              <a:pathLst>
                <a:path w="12700" h="570230">
                  <a:moveTo>
                    <a:pt x="12651" y="570223"/>
                  </a:moveTo>
                  <a:lnTo>
                    <a:pt x="0" y="570223"/>
                  </a:lnTo>
                  <a:lnTo>
                    <a:pt x="0" y="0"/>
                  </a:lnTo>
                  <a:lnTo>
                    <a:pt x="12651" y="0"/>
                  </a:lnTo>
                  <a:lnTo>
                    <a:pt x="12651" y="570223"/>
                  </a:lnTo>
                  <a:close/>
                </a:path>
              </a:pathLst>
            </a:custGeom>
            <a:solidFill>
              <a:srgbClr val="F78D2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7216" y="2890529"/>
            <a:ext cx="580806" cy="56387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40475" y="662202"/>
            <a:ext cx="3776979" cy="2501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7945">
              <a:lnSpc>
                <a:spcPct val="113599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The </a:t>
            </a:r>
            <a:r>
              <a:rPr dirty="0" sz="1100">
                <a:latin typeface="Arial MT"/>
                <a:cs typeface="Arial MT"/>
              </a:rPr>
              <a:t>manifest </a:t>
            </a:r>
            <a:r>
              <a:rPr dirty="0" sz="1100" spc="-5">
                <a:latin typeface="Arial MT"/>
                <a:cs typeface="Arial MT"/>
              </a:rPr>
              <a:t>file is </a:t>
            </a:r>
            <a:r>
              <a:rPr dirty="0" sz="1100">
                <a:latin typeface="Arial MT"/>
                <a:cs typeface="Arial MT"/>
              </a:rPr>
              <a:t>a simple </a:t>
            </a:r>
            <a:r>
              <a:rPr dirty="0" sz="1100" spc="-5">
                <a:latin typeface="Arial MT"/>
                <a:cs typeface="Arial MT"/>
              </a:rPr>
              <a:t>text file, which tells the browser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what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to </a:t>
            </a:r>
            <a:r>
              <a:rPr dirty="0" sz="1100">
                <a:latin typeface="Arial MT"/>
                <a:cs typeface="Arial MT"/>
              </a:rPr>
              <a:t>cache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(and</a:t>
            </a:r>
            <a:r>
              <a:rPr dirty="0" sz="1100" spc="-5">
                <a:latin typeface="Arial MT"/>
                <a:cs typeface="Arial MT"/>
              </a:rPr>
              <a:t> what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to never </a:t>
            </a:r>
            <a:r>
              <a:rPr dirty="0" sz="1100">
                <a:latin typeface="Arial MT"/>
                <a:cs typeface="Arial MT"/>
              </a:rPr>
              <a:t>cache).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manifest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file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has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three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sections: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12700" marR="174625">
              <a:lnSpc>
                <a:spcPct val="113599"/>
              </a:lnSpc>
            </a:pPr>
            <a:r>
              <a:rPr dirty="0" sz="1100" spc="-5" b="1">
                <a:latin typeface="Arial"/>
                <a:cs typeface="Arial"/>
              </a:rPr>
              <a:t>CACHE </a:t>
            </a:r>
            <a:r>
              <a:rPr dirty="0" sz="1100" b="1">
                <a:latin typeface="Arial"/>
                <a:cs typeface="Arial"/>
              </a:rPr>
              <a:t>MANIFEST </a:t>
            </a:r>
            <a:r>
              <a:rPr dirty="0" sz="1100">
                <a:latin typeface="Arial MT"/>
                <a:cs typeface="Arial MT"/>
              </a:rPr>
              <a:t>- </a:t>
            </a:r>
            <a:r>
              <a:rPr dirty="0" sz="1100" spc="-5">
                <a:latin typeface="Arial MT"/>
                <a:cs typeface="Arial MT"/>
              </a:rPr>
              <a:t>Files listed under this header will be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cached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after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they are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downloaded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for 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first time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12700" marR="538480">
              <a:lnSpc>
                <a:spcPct val="113599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NETWORK </a:t>
            </a:r>
            <a:r>
              <a:rPr dirty="0" sz="1100">
                <a:latin typeface="Arial MT"/>
                <a:cs typeface="Arial MT"/>
              </a:rPr>
              <a:t>- </a:t>
            </a:r>
            <a:r>
              <a:rPr dirty="0" sz="1100" spc="-5">
                <a:latin typeface="Arial MT"/>
                <a:cs typeface="Arial MT"/>
              </a:rPr>
              <a:t>Files listed under this header </a:t>
            </a:r>
            <a:r>
              <a:rPr dirty="0" sz="1100">
                <a:latin typeface="Arial MT"/>
                <a:cs typeface="Arial MT"/>
              </a:rPr>
              <a:t>require a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connection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server,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will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never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cached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ct val="113599"/>
              </a:lnSpc>
              <a:spcBef>
                <a:spcPts val="5"/>
              </a:spcBef>
            </a:pPr>
            <a:r>
              <a:rPr dirty="0" sz="1100" spc="-15" b="1">
                <a:latin typeface="Arial"/>
                <a:cs typeface="Arial"/>
              </a:rPr>
              <a:t>FALLBACK </a:t>
            </a:r>
            <a:r>
              <a:rPr dirty="0" sz="1100">
                <a:latin typeface="Arial MT"/>
                <a:cs typeface="Arial MT"/>
              </a:rPr>
              <a:t>- </a:t>
            </a:r>
            <a:r>
              <a:rPr dirty="0" sz="1100" spc="-5">
                <a:latin typeface="Arial MT"/>
                <a:cs typeface="Arial MT"/>
              </a:rPr>
              <a:t>Files listed under this header </a:t>
            </a:r>
            <a:r>
              <a:rPr dirty="0" sz="1100">
                <a:latin typeface="Arial MT"/>
                <a:cs typeface="Arial MT"/>
              </a:rPr>
              <a:t>specifies </a:t>
            </a:r>
            <a:r>
              <a:rPr dirty="0" sz="1100" spc="-5">
                <a:latin typeface="Arial MT"/>
                <a:cs typeface="Arial MT"/>
              </a:rPr>
              <a:t>fallback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pages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if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5">
                <a:latin typeface="Arial MT"/>
                <a:cs typeface="Arial MT"/>
              </a:rPr>
              <a:t> page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is inaccessible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2" y="54027"/>
            <a:ext cx="1539875" cy="231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CACHE</a:t>
            </a:r>
            <a:r>
              <a:rPr dirty="0" spc="-80"/>
              <a:t> </a:t>
            </a:r>
            <a:r>
              <a:rPr dirty="0"/>
              <a:t>MANIFEST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4839" y="0"/>
            <a:ext cx="3923665" cy="570230"/>
            <a:chOff x="684839" y="0"/>
            <a:chExt cx="3923665" cy="570230"/>
          </a:xfrm>
        </p:grpSpPr>
        <p:sp>
          <p:nvSpPr>
            <p:cNvPr id="4" name="object 4"/>
            <p:cNvSpPr/>
            <p:nvPr/>
          </p:nvSpPr>
          <p:spPr>
            <a:xfrm>
              <a:off x="4037786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2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2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3282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5" y="190072"/>
                  </a:moveTo>
                  <a:lnTo>
                    <a:pt x="0" y="95035"/>
                  </a:lnTo>
                  <a:lnTo>
                    <a:pt x="95035" y="0"/>
                  </a:lnTo>
                  <a:lnTo>
                    <a:pt x="95035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27860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22898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2"/>
                  </a:moveTo>
                  <a:lnTo>
                    <a:pt x="0" y="95035"/>
                  </a:lnTo>
                  <a:lnTo>
                    <a:pt x="95036" y="0"/>
                  </a:lnTo>
                  <a:lnTo>
                    <a:pt x="95036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17934" y="47518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12973" y="380143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2"/>
                  </a:moveTo>
                  <a:lnTo>
                    <a:pt x="0" y="95035"/>
                  </a:lnTo>
                  <a:lnTo>
                    <a:pt x="95032" y="0"/>
                  </a:lnTo>
                  <a:lnTo>
                    <a:pt x="95032" y="190072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27860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3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3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2898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6" y="190073"/>
                  </a:moveTo>
                  <a:lnTo>
                    <a:pt x="0" y="95036"/>
                  </a:lnTo>
                  <a:lnTo>
                    <a:pt x="95036" y="0"/>
                  </a:lnTo>
                  <a:lnTo>
                    <a:pt x="95036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17934" y="285105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6"/>
                  </a:moveTo>
                  <a:lnTo>
                    <a:pt x="0" y="95036"/>
                  </a:lnTo>
                  <a:lnTo>
                    <a:pt x="95037" y="0"/>
                  </a:lnTo>
                  <a:lnTo>
                    <a:pt x="190071" y="95036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12973" y="190068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3"/>
                  </a:moveTo>
                  <a:lnTo>
                    <a:pt x="0" y="95036"/>
                  </a:lnTo>
                  <a:lnTo>
                    <a:pt x="95032" y="0"/>
                  </a:lnTo>
                  <a:lnTo>
                    <a:pt x="95032" y="190073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17934" y="95029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071" y="95037"/>
                  </a:moveTo>
                  <a:lnTo>
                    <a:pt x="0" y="95037"/>
                  </a:lnTo>
                  <a:lnTo>
                    <a:pt x="95037" y="0"/>
                  </a:lnTo>
                  <a:lnTo>
                    <a:pt x="190071" y="95037"/>
                  </a:lnTo>
                  <a:close/>
                </a:path>
              </a:pathLst>
            </a:custGeom>
            <a:solidFill>
              <a:srgbClr val="FFFFFF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12973" y="0"/>
              <a:ext cx="95250" cy="190500"/>
            </a:xfrm>
            <a:custGeom>
              <a:avLst/>
              <a:gdLst/>
              <a:ahLst/>
              <a:cxnLst/>
              <a:rect l="l" t="t" r="r" b="b"/>
              <a:pathLst>
                <a:path w="95250" h="190500">
                  <a:moveTo>
                    <a:pt x="95032" y="190071"/>
                  </a:moveTo>
                  <a:lnTo>
                    <a:pt x="0" y="95032"/>
                  </a:lnTo>
                  <a:lnTo>
                    <a:pt x="95032" y="0"/>
                  </a:lnTo>
                  <a:lnTo>
                    <a:pt x="95032" y="190071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27855" y="190080"/>
              <a:ext cx="285115" cy="380365"/>
            </a:xfrm>
            <a:custGeom>
              <a:avLst/>
              <a:gdLst/>
              <a:ahLst/>
              <a:cxnLst/>
              <a:rect l="l" t="t" r="r" b="b"/>
              <a:pathLst>
                <a:path w="285114" h="380365">
                  <a:moveTo>
                    <a:pt x="95034" y="285102"/>
                  </a:moveTo>
                  <a:lnTo>
                    <a:pt x="0" y="190068"/>
                  </a:lnTo>
                  <a:lnTo>
                    <a:pt x="0" y="380136"/>
                  </a:lnTo>
                  <a:lnTo>
                    <a:pt x="95034" y="285102"/>
                  </a:lnTo>
                  <a:close/>
                </a:path>
                <a:path w="285114" h="380365">
                  <a:moveTo>
                    <a:pt x="285115" y="285102"/>
                  </a:moveTo>
                  <a:lnTo>
                    <a:pt x="190068" y="190068"/>
                  </a:lnTo>
                  <a:lnTo>
                    <a:pt x="190068" y="380136"/>
                  </a:lnTo>
                  <a:lnTo>
                    <a:pt x="285115" y="285102"/>
                  </a:lnTo>
                  <a:close/>
                </a:path>
                <a:path w="285114" h="380365">
                  <a:moveTo>
                    <a:pt x="285115" y="95034"/>
                  </a:moveTo>
                  <a:lnTo>
                    <a:pt x="190068" y="0"/>
                  </a:lnTo>
                  <a:lnTo>
                    <a:pt x="190068" y="190068"/>
                  </a:lnTo>
                  <a:lnTo>
                    <a:pt x="285115" y="95034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4839" y="0"/>
              <a:ext cx="12700" cy="570230"/>
            </a:xfrm>
            <a:custGeom>
              <a:avLst/>
              <a:gdLst/>
              <a:ahLst/>
              <a:cxnLst/>
              <a:rect l="l" t="t" r="r" b="b"/>
              <a:pathLst>
                <a:path w="12700" h="570230">
                  <a:moveTo>
                    <a:pt x="12651" y="570223"/>
                  </a:moveTo>
                  <a:lnTo>
                    <a:pt x="0" y="570223"/>
                  </a:lnTo>
                  <a:lnTo>
                    <a:pt x="0" y="0"/>
                  </a:lnTo>
                  <a:lnTo>
                    <a:pt x="12651" y="0"/>
                  </a:lnTo>
                  <a:lnTo>
                    <a:pt x="12651" y="570223"/>
                  </a:lnTo>
                  <a:close/>
                </a:path>
              </a:pathLst>
            </a:custGeom>
            <a:solidFill>
              <a:srgbClr val="F78D2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7216" y="2890529"/>
            <a:ext cx="580806" cy="56387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40475" y="685062"/>
            <a:ext cx="28479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first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line,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CACHE</a:t>
            </a:r>
            <a:r>
              <a:rPr dirty="0" sz="1100" spc="-15">
                <a:latin typeface="Arial MT"/>
                <a:cs typeface="Arial MT"/>
              </a:rPr>
              <a:t> MANIFEST, </a:t>
            </a:r>
            <a:r>
              <a:rPr dirty="0" sz="1100" spc="-5">
                <a:latin typeface="Arial MT"/>
                <a:cs typeface="Arial MT"/>
              </a:rPr>
              <a:t>is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required: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0475" y="1995702"/>
            <a:ext cx="3926204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The </a:t>
            </a:r>
            <a:r>
              <a:rPr dirty="0" sz="1100">
                <a:latin typeface="Arial MT"/>
                <a:cs typeface="Arial MT"/>
              </a:rPr>
              <a:t>manifest </a:t>
            </a:r>
            <a:r>
              <a:rPr dirty="0" sz="1100" spc="-5">
                <a:latin typeface="Arial MT"/>
                <a:cs typeface="Arial MT"/>
              </a:rPr>
              <a:t>file above lists three </a:t>
            </a:r>
            <a:r>
              <a:rPr dirty="0" sz="1100">
                <a:latin typeface="Arial MT"/>
                <a:cs typeface="Arial MT"/>
              </a:rPr>
              <a:t>resources: a </a:t>
            </a:r>
            <a:r>
              <a:rPr dirty="0" sz="1100" spc="-5">
                <a:latin typeface="Arial MT"/>
                <a:cs typeface="Arial MT"/>
              </a:rPr>
              <a:t>CSS file,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5">
                <a:latin typeface="Arial MT"/>
                <a:cs typeface="Arial MT"/>
              </a:rPr>
              <a:t>GIF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image, and </a:t>
            </a:r>
            <a:r>
              <a:rPr dirty="0" sz="1100">
                <a:latin typeface="Arial MT"/>
                <a:cs typeface="Arial MT"/>
              </a:rPr>
              <a:t>a JavaScript </a:t>
            </a:r>
            <a:r>
              <a:rPr dirty="0" sz="1100" spc="-5">
                <a:latin typeface="Arial MT"/>
                <a:cs typeface="Arial MT"/>
              </a:rPr>
              <a:t>file. When the </a:t>
            </a:r>
            <a:r>
              <a:rPr dirty="0" sz="1100">
                <a:latin typeface="Arial MT"/>
                <a:cs typeface="Arial MT"/>
              </a:rPr>
              <a:t>manifest </a:t>
            </a:r>
            <a:r>
              <a:rPr dirty="0" sz="1100" spc="-5">
                <a:latin typeface="Arial MT"/>
                <a:cs typeface="Arial MT"/>
              </a:rPr>
              <a:t>file is loaded,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 browser will download the three files from the </a:t>
            </a:r>
            <a:r>
              <a:rPr dirty="0" sz="1100">
                <a:latin typeface="Arial MT"/>
                <a:cs typeface="Arial MT"/>
              </a:rPr>
              <a:t>root </a:t>
            </a:r>
            <a:r>
              <a:rPr dirty="0" sz="1100" spc="-5">
                <a:latin typeface="Arial MT"/>
                <a:cs typeface="Arial MT"/>
              </a:rPr>
              <a:t>directory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of</a:t>
            </a:r>
            <a:r>
              <a:rPr dirty="0" sz="1100" spc="114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1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web</a:t>
            </a:r>
            <a:r>
              <a:rPr dirty="0" sz="1100" spc="114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site.</a:t>
            </a:r>
            <a:r>
              <a:rPr dirty="0" sz="1100" spc="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Then,</a:t>
            </a:r>
            <a:r>
              <a:rPr dirty="0" sz="1100" spc="1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whenever</a:t>
            </a:r>
            <a:r>
              <a:rPr dirty="0" sz="1100" spc="114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1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user</a:t>
            </a:r>
            <a:r>
              <a:rPr dirty="0" sz="1100" spc="114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is</a:t>
            </a:r>
            <a:r>
              <a:rPr dirty="0" sz="1100" spc="114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not</a:t>
            </a:r>
            <a:r>
              <a:rPr dirty="0" sz="1100" spc="114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connected</a:t>
            </a:r>
            <a:r>
              <a:rPr dirty="0" sz="1100" spc="114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to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internet, 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resources</a:t>
            </a:r>
            <a:r>
              <a:rPr dirty="0" sz="1100" spc="-5">
                <a:latin typeface="Arial MT"/>
                <a:cs typeface="Arial MT"/>
              </a:rPr>
              <a:t> will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still</a:t>
            </a:r>
            <a:r>
              <a:rPr dirty="0" sz="1100" spc="-5">
                <a:latin typeface="Arial MT"/>
                <a:cs typeface="Arial MT"/>
              </a:rPr>
              <a:t> be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available.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24" y="1009250"/>
            <a:ext cx="1934922" cy="939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2023-03-28T06:30:51Z</dcterms:created>
  <dcterms:modified xsi:type="dcterms:W3CDTF">2023-03-28T06:30:51Z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