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0" r:id="rId4"/>
    <p:sldMasterId id="2147484076" r:id="rId5"/>
  </p:sldMasterIdLst>
  <p:notesMasterIdLst>
    <p:notesMasterId r:id="rId61"/>
  </p:notesMasterIdLst>
  <p:sldIdLst>
    <p:sldId id="256" r:id="rId6"/>
    <p:sldId id="257" r:id="rId7"/>
    <p:sldId id="386" r:id="rId8"/>
    <p:sldId id="413" r:id="rId9"/>
    <p:sldId id="412" r:id="rId10"/>
    <p:sldId id="414" r:id="rId11"/>
    <p:sldId id="415" r:id="rId12"/>
    <p:sldId id="416" r:id="rId13"/>
    <p:sldId id="417" r:id="rId14"/>
    <p:sldId id="418" r:id="rId15"/>
    <p:sldId id="419" r:id="rId16"/>
    <p:sldId id="420" r:id="rId17"/>
    <p:sldId id="421" r:id="rId18"/>
    <p:sldId id="422" r:id="rId19"/>
    <p:sldId id="423"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6" r:id="rId38"/>
    <p:sldId id="447" r:id="rId39"/>
    <p:sldId id="448" r:id="rId40"/>
    <p:sldId id="449" r:id="rId41"/>
    <p:sldId id="450" r:id="rId42"/>
    <p:sldId id="451" r:id="rId43"/>
    <p:sldId id="445" r:id="rId44"/>
    <p:sldId id="458" r:id="rId45"/>
    <p:sldId id="457" r:id="rId46"/>
    <p:sldId id="452" r:id="rId47"/>
    <p:sldId id="453" r:id="rId48"/>
    <p:sldId id="454" r:id="rId49"/>
    <p:sldId id="411" r:id="rId50"/>
    <p:sldId id="455" r:id="rId51"/>
    <p:sldId id="456" r:id="rId52"/>
    <p:sldId id="459" r:id="rId53"/>
    <p:sldId id="460" r:id="rId54"/>
    <p:sldId id="461" r:id="rId55"/>
    <p:sldId id="462" r:id="rId56"/>
    <p:sldId id="463" r:id="rId57"/>
    <p:sldId id="464" r:id="rId58"/>
    <p:sldId id="465" r:id="rId59"/>
    <p:sldId id="466" r:id="rId6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1280" y="32"/>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296165-BA8A-4B1F-84E2-A85E51BB732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071A54F3-6003-4471-BFE9-3A12624A9E7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4A27B73A-FE76-473D-9773-2EB4AEF6F2C4}" type="datetimeFigureOut">
              <a:rPr lang="en-US" altLang="en-US"/>
              <a:pPr/>
              <a:t>5/15/2024</a:t>
            </a:fld>
            <a:endParaRPr lang="en-US" altLang="en-US" dirty="0"/>
          </a:p>
        </p:txBody>
      </p:sp>
      <p:sp>
        <p:nvSpPr>
          <p:cNvPr id="4" name="Slide Image Placeholder 3">
            <a:extLst>
              <a:ext uri="{FF2B5EF4-FFF2-40B4-BE49-F238E27FC236}">
                <a16:creationId xmlns:a16="http://schemas.microsoft.com/office/drawing/2014/main" id="{0E2DAF0E-9CB5-472B-804F-022265FBFDC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9B6DBAA-0184-4786-AEFF-9DF2A672B51B}"/>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1668342-D94A-4AF8-B9C1-D76B6F9577A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8808075B-9C9E-4694-94F4-DBA0C996C69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BE05BB4F-A2FC-4F47-87AF-79D949BC68DC}"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D8AFB56-765A-41AE-8D65-6BC4075D8D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DCE525C-2FEB-4FFB-A4E4-39409D08A2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6387" name="Slide Number Placeholder 3">
            <a:extLst>
              <a:ext uri="{FF2B5EF4-FFF2-40B4-BE49-F238E27FC236}">
                <a16:creationId xmlns:a16="http://schemas.microsoft.com/office/drawing/2014/main" id="{3A5679BA-979F-4213-9720-34378A35E9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2E22468-6A98-4176-9BA0-18A0BD11BBF4}" type="slidenum">
              <a:rPr lang="en-US" altLang="en-US" sz="1200"/>
              <a:pPr eaLnBrk="1" hangingPunct="1"/>
              <a:t>1</a:t>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10</a:t>
            </a:fld>
            <a:endParaRPr lang="en-US" altLang="en-US" dirty="0"/>
          </a:p>
        </p:txBody>
      </p:sp>
    </p:spTree>
    <p:extLst>
      <p:ext uri="{BB962C8B-B14F-4D97-AF65-F5344CB8AC3E}">
        <p14:creationId xmlns:p14="http://schemas.microsoft.com/office/powerpoint/2010/main" val="251853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11</a:t>
            </a:fld>
            <a:endParaRPr lang="en-US" altLang="en-US" dirty="0"/>
          </a:p>
        </p:txBody>
      </p:sp>
    </p:spTree>
    <p:extLst>
      <p:ext uri="{BB962C8B-B14F-4D97-AF65-F5344CB8AC3E}">
        <p14:creationId xmlns:p14="http://schemas.microsoft.com/office/powerpoint/2010/main" val="14356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12</a:t>
            </a:fld>
            <a:endParaRPr lang="en-US" altLang="en-US" dirty="0"/>
          </a:p>
        </p:txBody>
      </p:sp>
    </p:spTree>
    <p:extLst>
      <p:ext uri="{BB962C8B-B14F-4D97-AF65-F5344CB8AC3E}">
        <p14:creationId xmlns:p14="http://schemas.microsoft.com/office/powerpoint/2010/main" val="108662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13</a:t>
            </a:fld>
            <a:endParaRPr lang="en-US" altLang="en-US" dirty="0"/>
          </a:p>
        </p:txBody>
      </p:sp>
    </p:spTree>
    <p:extLst>
      <p:ext uri="{BB962C8B-B14F-4D97-AF65-F5344CB8AC3E}">
        <p14:creationId xmlns:p14="http://schemas.microsoft.com/office/powerpoint/2010/main" val="36668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14</a:t>
            </a:fld>
            <a:endParaRPr lang="en-US" altLang="en-US" dirty="0"/>
          </a:p>
        </p:txBody>
      </p:sp>
    </p:spTree>
    <p:extLst>
      <p:ext uri="{BB962C8B-B14F-4D97-AF65-F5344CB8AC3E}">
        <p14:creationId xmlns:p14="http://schemas.microsoft.com/office/powerpoint/2010/main" val="2109564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15</a:t>
            </a:fld>
            <a:endParaRPr lang="en-US" altLang="en-US" dirty="0"/>
          </a:p>
        </p:txBody>
      </p:sp>
    </p:spTree>
    <p:extLst>
      <p:ext uri="{BB962C8B-B14F-4D97-AF65-F5344CB8AC3E}">
        <p14:creationId xmlns:p14="http://schemas.microsoft.com/office/powerpoint/2010/main" val="1445735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16</a:t>
            </a:fld>
            <a:endParaRPr lang="en-US" altLang="en-US" dirty="0"/>
          </a:p>
        </p:txBody>
      </p:sp>
    </p:spTree>
    <p:extLst>
      <p:ext uri="{BB962C8B-B14F-4D97-AF65-F5344CB8AC3E}">
        <p14:creationId xmlns:p14="http://schemas.microsoft.com/office/powerpoint/2010/main" val="270349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17</a:t>
            </a:fld>
            <a:endParaRPr lang="en-US" altLang="en-US" dirty="0"/>
          </a:p>
        </p:txBody>
      </p:sp>
    </p:spTree>
    <p:extLst>
      <p:ext uri="{BB962C8B-B14F-4D97-AF65-F5344CB8AC3E}">
        <p14:creationId xmlns:p14="http://schemas.microsoft.com/office/powerpoint/2010/main" val="2090813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18</a:t>
            </a:fld>
            <a:endParaRPr lang="en-US" altLang="en-US" dirty="0"/>
          </a:p>
        </p:txBody>
      </p:sp>
    </p:spTree>
    <p:extLst>
      <p:ext uri="{BB962C8B-B14F-4D97-AF65-F5344CB8AC3E}">
        <p14:creationId xmlns:p14="http://schemas.microsoft.com/office/powerpoint/2010/main" val="272826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19</a:t>
            </a:fld>
            <a:endParaRPr lang="en-US" altLang="en-US" dirty="0"/>
          </a:p>
        </p:txBody>
      </p:sp>
    </p:spTree>
    <p:extLst>
      <p:ext uri="{BB962C8B-B14F-4D97-AF65-F5344CB8AC3E}">
        <p14:creationId xmlns:p14="http://schemas.microsoft.com/office/powerpoint/2010/main" val="364873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E90A2B00-3C37-4EBA-83EA-F5F93A065C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Rectangle 3">
            <a:extLst>
              <a:ext uri="{FF2B5EF4-FFF2-40B4-BE49-F238E27FC236}">
                <a16:creationId xmlns:a16="http://schemas.microsoft.com/office/drawing/2014/main" id="{29201717-9F63-4227-9B64-E912614DC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should also be a review for the 70-642.</a:t>
            </a:r>
          </a:p>
          <a:p>
            <a:pPr eaLnBrk="1" hangingPunct="1"/>
            <a:endParaRPr lang="en-US" altLang="en-US" dirty="0"/>
          </a:p>
        </p:txBody>
      </p:sp>
      <p:sp>
        <p:nvSpPr>
          <p:cNvPr id="4" name="Slide Number Placeholder 3">
            <a:extLst>
              <a:ext uri="{FF2B5EF4-FFF2-40B4-BE49-F238E27FC236}">
                <a16:creationId xmlns:a16="http://schemas.microsoft.com/office/drawing/2014/main" id="{B0C415CA-60FA-4C67-992D-F6E337B26021}"/>
              </a:ext>
            </a:extLst>
          </p:cNvPr>
          <p:cNvSpPr>
            <a:spLocks noGrp="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2E22468-6A98-4176-9BA0-18A0BD11BBF4}" type="slidenum">
              <a:rPr lang="en-US" altLang="en-US" sz="1200"/>
              <a:pPr eaLnBrk="1" hangingPunct="1"/>
              <a:t>2</a:t>
            </a:fld>
            <a:endParaRPr lang="en-US"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20</a:t>
            </a:fld>
            <a:endParaRPr lang="en-US" altLang="en-US" dirty="0"/>
          </a:p>
        </p:txBody>
      </p:sp>
    </p:spTree>
    <p:extLst>
      <p:ext uri="{BB962C8B-B14F-4D97-AF65-F5344CB8AC3E}">
        <p14:creationId xmlns:p14="http://schemas.microsoft.com/office/powerpoint/2010/main" val="336987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21</a:t>
            </a:fld>
            <a:endParaRPr lang="en-US" altLang="en-US" dirty="0"/>
          </a:p>
        </p:txBody>
      </p:sp>
    </p:spTree>
    <p:extLst>
      <p:ext uri="{BB962C8B-B14F-4D97-AF65-F5344CB8AC3E}">
        <p14:creationId xmlns:p14="http://schemas.microsoft.com/office/powerpoint/2010/main" val="2760633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22</a:t>
            </a:fld>
            <a:endParaRPr lang="en-US" altLang="en-US" dirty="0"/>
          </a:p>
        </p:txBody>
      </p:sp>
    </p:spTree>
    <p:extLst>
      <p:ext uri="{BB962C8B-B14F-4D97-AF65-F5344CB8AC3E}">
        <p14:creationId xmlns:p14="http://schemas.microsoft.com/office/powerpoint/2010/main" val="4080815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23</a:t>
            </a:fld>
            <a:endParaRPr lang="en-US" altLang="en-US" dirty="0"/>
          </a:p>
        </p:txBody>
      </p:sp>
    </p:spTree>
    <p:extLst>
      <p:ext uri="{BB962C8B-B14F-4D97-AF65-F5344CB8AC3E}">
        <p14:creationId xmlns:p14="http://schemas.microsoft.com/office/powerpoint/2010/main" val="979915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24</a:t>
            </a:fld>
            <a:endParaRPr lang="en-US" altLang="en-US" dirty="0"/>
          </a:p>
        </p:txBody>
      </p:sp>
    </p:spTree>
    <p:extLst>
      <p:ext uri="{BB962C8B-B14F-4D97-AF65-F5344CB8AC3E}">
        <p14:creationId xmlns:p14="http://schemas.microsoft.com/office/powerpoint/2010/main" val="1082170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25</a:t>
            </a:fld>
            <a:endParaRPr lang="en-US" altLang="en-US" dirty="0"/>
          </a:p>
        </p:txBody>
      </p:sp>
    </p:spTree>
    <p:extLst>
      <p:ext uri="{BB962C8B-B14F-4D97-AF65-F5344CB8AC3E}">
        <p14:creationId xmlns:p14="http://schemas.microsoft.com/office/powerpoint/2010/main" val="365180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26</a:t>
            </a:fld>
            <a:endParaRPr lang="en-US" altLang="en-US" dirty="0"/>
          </a:p>
        </p:txBody>
      </p:sp>
    </p:spTree>
    <p:extLst>
      <p:ext uri="{BB962C8B-B14F-4D97-AF65-F5344CB8AC3E}">
        <p14:creationId xmlns:p14="http://schemas.microsoft.com/office/powerpoint/2010/main" val="801641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27</a:t>
            </a:fld>
            <a:endParaRPr lang="en-US" altLang="en-US" dirty="0"/>
          </a:p>
        </p:txBody>
      </p:sp>
    </p:spTree>
    <p:extLst>
      <p:ext uri="{BB962C8B-B14F-4D97-AF65-F5344CB8AC3E}">
        <p14:creationId xmlns:p14="http://schemas.microsoft.com/office/powerpoint/2010/main" val="3943445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28</a:t>
            </a:fld>
            <a:endParaRPr lang="en-US" altLang="en-US" dirty="0"/>
          </a:p>
        </p:txBody>
      </p:sp>
    </p:spTree>
    <p:extLst>
      <p:ext uri="{BB962C8B-B14F-4D97-AF65-F5344CB8AC3E}">
        <p14:creationId xmlns:p14="http://schemas.microsoft.com/office/powerpoint/2010/main" val="4156891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29</a:t>
            </a:fld>
            <a:endParaRPr lang="en-US" altLang="en-US" dirty="0"/>
          </a:p>
        </p:txBody>
      </p:sp>
    </p:spTree>
    <p:extLst>
      <p:ext uri="{BB962C8B-B14F-4D97-AF65-F5344CB8AC3E}">
        <p14:creationId xmlns:p14="http://schemas.microsoft.com/office/powerpoint/2010/main" val="405000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5E300F25-974D-4065-A41A-9F70A38055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E6CF952D-603D-48FF-9E70-13B09F2B69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typical perimeter firewall is implemented with two (or more) network connections:</a:t>
            </a:r>
          </a:p>
          <a:p>
            <a:pPr lvl="1"/>
            <a:r>
              <a:rPr lang="en-US" altLang="en-US" dirty="0"/>
              <a:t>A connection to the network being protected </a:t>
            </a:r>
          </a:p>
          <a:p>
            <a:pPr lvl="1"/>
            <a:r>
              <a:rPr lang="en-US" altLang="en-US" dirty="0"/>
              <a:t>A connection to an external network</a:t>
            </a:r>
          </a:p>
          <a:p>
            <a:endParaRPr lang="en-US" altLang="en-US" dirty="0"/>
          </a:p>
        </p:txBody>
      </p:sp>
      <p:sp>
        <p:nvSpPr>
          <p:cNvPr id="20483" name="Slide Number Placeholder 3">
            <a:extLst>
              <a:ext uri="{FF2B5EF4-FFF2-40B4-BE49-F238E27FC236}">
                <a16:creationId xmlns:a16="http://schemas.microsoft.com/office/drawing/2014/main" id="{FB9F606F-9544-4585-9051-35A2C0DB79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469D66-3705-40A4-AB63-19ED63C070F4}" type="slidenum">
              <a:rPr lang="en-US" altLang="en-US" sz="1200"/>
              <a:pPr eaLnBrk="1" hangingPunct="1"/>
              <a:t>3</a:t>
            </a:fld>
            <a:endParaRPr lang="en-US"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30</a:t>
            </a:fld>
            <a:endParaRPr lang="en-US" altLang="en-US" dirty="0"/>
          </a:p>
        </p:txBody>
      </p:sp>
    </p:spTree>
    <p:extLst>
      <p:ext uri="{BB962C8B-B14F-4D97-AF65-F5344CB8AC3E}">
        <p14:creationId xmlns:p14="http://schemas.microsoft.com/office/powerpoint/2010/main" val="3424726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31</a:t>
            </a:fld>
            <a:endParaRPr lang="en-US" altLang="en-US" dirty="0"/>
          </a:p>
        </p:txBody>
      </p:sp>
    </p:spTree>
    <p:extLst>
      <p:ext uri="{BB962C8B-B14F-4D97-AF65-F5344CB8AC3E}">
        <p14:creationId xmlns:p14="http://schemas.microsoft.com/office/powerpoint/2010/main" val="3660064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32</a:t>
            </a:fld>
            <a:endParaRPr lang="en-US" altLang="en-US" dirty="0"/>
          </a:p>
        </p:txBody>
      </p:sp>
    </p:spTree>
    <p:extLst>
      <p:ext uri="{BB962C8B-B14F-4D97-AF65-F5344CB8AC3E}">
        <p14:creationId xmlns:p14="http://schemas.microsoft.com/office/powerpoint/2010/main" val="272426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33</a:t>
            </a:fld>
            <a:endParaRPr lang="en-US" altLang="en-US" dirty="0"/>
          </a:p>
        </p:txBody>
      </p:sp>
    </p:spTree>
    <p:extLst>
      <p:ext uri="{BB962C8B-B14F-4D97-AF65-F5344CB8AC3E}">
        <p14:creationId xmlns:p14="http://schemas.microsoft.com/office/powerpoint/2010/main" val="25425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34</a:t>
            </a:fld>
            <a:endParaRPr lang="en-US" altLang="en-US" dirty="0"/>
          </a:p>
        </p:txBody>
      </p:sp>
    </p:spTree>
    <p:extLst>
      <p:ext uri="{BB962C8B-B14F-4D97-AF65-F5344CB8AC3E}">
        <p14:creationId xmlns:p14="http://schemas.microsoft.com/office/powerpoint/2010/main" val="689823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CBCA583E-A1DC-411E-AA1C-7CE26365B6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3C86D687-49F2-4092-A8CF-07CE3C155F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Wireshark is a commonly used open source network sniffing tool.</a:t>
            </a:r>
          </a:p>
          <a:p>
            <a:endParaRPr lang="en-US" altLang="en-US" dirty="0"/>
          </a:p>
        </p:txBody>
      </p:sp>
      <p:sp>
        <p:nvSpPr>
          <p:cNvPr id="55299" name="Slide Number Placeholder 3">
            <a:extLst>
              <a:ext uri="{FF2B5EF4-FFF2-40B4-BE49-F238E27FC236}">
                <a16:creationId xmlns:a16="http://schemas.microsoft.com/office/drawing/2014/main" id="{2A3C7463-BE31-4CA0-A8A2-4D8F004A80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3AAB2ED-FF72-43EE-A952-9E11DCC6356D}" type="slidenum">
              <a:rPr lang="en-US" altLang="en-US" sz="1200"/>
              <a:pPr eaLnBrk="1" hangingPunct="1"/>
              <a:t>35</a:t>
            </a:fld>
            <a:endParaRPr lang="en-US"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36</a:t>
            </a:fld>
            <a:endParaRPr lang="en-US" altLang="en-US" dirty="0"/>
          </a:p>
        </p:txBody>
      </p:sp>
    </p:spTree>
    <p:extLst>
      <p:ext uri="{BB962C8B-B14F-4D97-AF65-F5344CB8AC3E}">
        <p14:creationId xmlns:p14="http://schemas.microsoft.com/office/powerpoint/2010/main" val="4042589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37</a:t>
            </a:fld>
            <a:endParaRPr lang="en-US" altLang="en-US" dirty="0"/>
          </a:p>
        </p:txBody>
      </p:sp>
    </p:spTree>
    <p:extLst>
      <p:ext uri="{BB962C8B-B14F-4D97-AF65-F5344CB8AC3E}">
        <p14:creationId xmlns:p14="http://schemas.microsoft.com/office/powerpoint/2010/main" val="2006815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38</a:t>
            </a:fld>
            <a:endParaRPr lang="en-US" altLang="en-US" dirty="0"/>
          </a:p>
        </p:txBody>
      </p:sp>
    </p:spTree>
    <p:extLst>
      <p:ext uri="{BB962C8B-B14F-4D97-AF65-F5344CB8AC3E}">
        <p14:creationId xmlns:p14="http://schemas.microsoft.com/office/powerpoint/2010/main" val="2872040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39</a:t>
            </a:fld>
            <a:endParaRPr lang="en-US" altLang="en-US" dirty="0"/>
          </a:p>
        </p:txBody>
      </p:sp>
    </p:spTree>
    <p:extLst>
      <p:ext uri="{BB962C8B-B14F-4D97-AF65-F5344CB8AC3E}">
        <p14:creationId xmlns:p14="http://schemas.microsoft.com/office/powerpoint/2010/main" val="134448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a:t>
            </a:fld>
            <a:endParaRPr lang="en-US" altLang="en-US" dirty="0"/>
          </a:p>
        </p:txBody>
      </p:sp>
    </p:spTree>
    <p:extLst>
      <p:ext uri="{BB962C8B-B14F-4D97-AF65-F5344CB8AC3E}">
        <p14:creationId xmlns:p14="http://schemas.microsoft.com/office/powerpoint/2010/main" val="4136753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40</a:t>
            </a:fld>
            <a:endParaRPr lang="en-US" altLang="en-US" dirty="0"/>
          </a:p>
        </p:txBody>
      </p:sp>
    </p:spTree>
    <p:extLst>
      <p:ext uri="{BB962C8B-B14F-4D97-AF65-F5344CB8AC3E}">
        <p14:creationId xmlns:p14="http://schemas.microsoft.com/office/powerpoint/2010/main" val="923782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41</a:t>
            </a:fld>
            <a:endParaRPr lang="en-US" altLang="en-US" dirty="0"/>
          </a:p>
        </p:txBody>
      </p:sp>
    </p:spTree>
    <p:extLst>
      <p:ext uri="{BB962C8B-B14F-4D97-AF65-F5344CB8AC3E}">
        <p14:creationId xmlns:p14="http://schemas.microsoft.com/office/powerpoint/2010/main" val="590653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42</a:t>
            </a:fld>
            <a:endParaRPr lang="en-US" altLang="en-US" dirty="0"/>
          </a:p>
        </p:txBody>
      </p:sp>
    </p:spTree>
    <p:extLst>
      <p:ext uri="{BB962C8B-B14F-4D97-AF65-F5344CB8AC3E}">
        <p14:creationId xmlns:p14="http://schemas.microsoft.com/office/powerpoint/2010/main" val="2520140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43</a:t>
            </a:fld>
            <a:endParaRPr lang="en-US" altLang="en-US" dirty="0"/>
          </a:p>
        </p:txBody>
      </p:sp>
    </p:spTree>
    <p:extLst>
      <p:ext uri="{BB962C8B-B14F-4D97-AF65-F5344CB8AC3E}">
        <p14:creationId xmlns:p14="http://schemas.microsoft.com/office/powerpoint/2010/main" val="4231991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44</a:t>
            </a:fld>
            <a:endParaRPr lang="en-US" altLang="en-US" dirty="0"/>
          </a:p>
        </p:txBody>
      </p:sp>
    </p:spTree>
    <p:extLst>
      <p:ext uri="{BB962C8B-B14F-4D97-AF65-F5344CB8AC3E}">
        <p14:creationId xmlns:p14="http://schemas.microsoft.com/office/powerpoint/2010/main" val="1074996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45</a:t>
            </a:fld>
            <a:endParaRPr lang="en-US" altLang="en-US" dirty="0"/>
          </a:p>
        </p:txBody>
      </p:sp>
    </p:spTree>
    <p:extLst>
      <p:ext uri="{BB962C8B-B14F-4D97-AF65-F5344CB8AC3E}">
        <p14:creationId xmlns:p14="http://schemas.microsoft.com/office/powerpoint/2010/main" val="119436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46</a:t>
            </a:fld>
            <a:endParaRPr lang="en-US" altLang="en-US" dirty="0"/>
          </a:p>
        </p:txBody>
      </p:sp>
    </p:spTree>
    <p:extLst>
      <p:ext uri="{BB962C8B-B14F-4D97-AF65-F5344CB8AC3E}">
        <p14:creationId xmlns:p14="http://schemas.microsoft.com/office/powerpoint/2010/main" val="12769930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47</a:t>
            </a:fld>
            <a:endParaRPr lang="en-US" altLang="en-US" dirty="0"/>
          </a:p>
        </p:txBody>
      </p:sp>
    </p:spTree>
    <p:extLst>
      <p:ext uri="{BB962C8B-B14F-4D97-AF65-F5344CB8AC3E}">
        <p14:creationId xmlns:p14="http://schemas.microsoft.com/office/powerpoint/2010/main" val="2829135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48</a:t>
            </a:fld>
            <a:endParaRPr lang="en-US" altLang="en-US" dirty="0"/>
          </a:p>
        </p:txBody>
      </p:sp>
    </p:spTree>
    <p:extLst>
      <p:ext uri="{BB962C8B-B14F-4D97-AF65-F5344CB8AC3E}">
        <p14:creationId xmlns:p14="http://schemas.microsoft.com/office/powerpoint/2010/main" val="403116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49</a:t>
            </a:fld>
            <a:endParaRPr lang="en-US" altLang="en-US" dirty="0"/>
          </a:p>
        </p:txBody>
      </p:sp>
    </p:spTree>
    <p:extLst>
      <p:ext uri="{BB962C8B-B14F-4D97-AF65-F5344CB8AC3E}">
        <p14:creationId xmlns:p14="http://schemas.microsoft.com/office/powerpoint/2010/main" val="274472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a:t>
            </a:fld>
            <a:endParaRPr lang="en-US" altLang="en-US" dirty="0"/>
          </a:p>
        </p:txBody>
      </p:sp>
    </p:spTree>
    <p:extLst>
      <p:ext uri="{BB962C8B-B14F-4D97-AF65-F5344CB8AC3E}">
        <p14:creationId xmlns:p14="http://schemas.microsoft.com/office/powerpoint/2010/main" val="22962472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50</a:t>
            </a:fld>
            <a:endParaRPr lang="en-US" altLang="en-US" dirty="0"/>
          </a:p>
        </p:txBody>
      </p:sp>
    </p:spTree>
    <p:extLst>
      <p:ext uri="{BB962C8B-B14F-4D97-AF65-F5344CB8AC3E}">
        <p14:creationId xmlns:p14="http://schemas.microsoft.com/office/powerpoint/2010/main" val="1247207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51</a:t>
            </a:fld>
            <a:endParaRPr lang="en-US" altLang="en-US" dirty="0"/>
          </a:p>
        </p:txBody>
      </p:sp>
    </p:spTree>
    <p:extLst>
      <p:ext uri="{BB962C8B-B14F-4D97-AF65-F5344CB8AC3E}">
        <p14:creationId xmlns:p14="http://schemas.microsoft.com/office/powerpoint/2010/main" val="29352555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52</a:t>
            </a:fld>
            <a:endParaRPr lang="en-US" altLang="en-US" dirty="0"/>
          </a:p>
        </p:txBody>
      </p:sp>
    </p:spTree>
    <p:extLst>
      <p:ext uri="{BB962C8B-B14F-4D97-AF65-F5344CB8AC3E}">
        <p14:creationId xmlns:p14="http://schemas.microsoft.com/office/powerpoint/2010/main" val="25918188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53</a:t>
            </a:fld>
            <a:endParaRPr lang="en-US" altLang="en-US" dirty="0"/>
          </a:p>
        </p:txBody>
      </p:sp>
    </p:spTree>
    <p:extLst>
      <p:ext uri="{BB962C8B-B14F-4D97-AF65-F5344CB8AC3E}">
        <p14:creationId xmlns:p14="http://schemas.microsoft.com/office/powerpoint/2010/main" val="11063765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54</a:t>
            </a:fld>
            <a:endParaRPr lang="en-US" altLang="en-US" dirty="0"/>
          </a:p>
        </p:txBody>
      </p:sp>
    </p:spTree>
    <p:extLst>
      <p:ext uri="{BB962C8B-B14F-4D97-AF65-F5344CB8AC3E}">
        <p14:creationId xmlns:p14="http://schemas.microsoft.com/office/powerpoint/2010/main" val="2289637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55</a:t>
            </a:fld>
            <a:endParaRPr lang="en-US" altLang="en-US" dirty="0"/>
          </a:p>
        </p:txBody>
      </p:sp>
    </p:spTree>
    <p:extLst>
      <p:ext uri="{BB962C8B-B14F-4D97-AF65-F5344CB8AC3E}">
        <p14:creationId xmlns:p14="http://schemas.microsoft.com/office/powerpoint/2010/main" val="312230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54A180DA-6D27-48CA-95D1-349E11706B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D5DFE673-F565-4FB5-AC28-B76A053E3A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MAC layer: The MAC Address is defined at this layer. The </a:t>
            </a:r>
            <a:r>
              <a:rPr lang="en-US" altLang="en-US" b="1" i="1" dirty="0"/>
              <a:t>MAC address</a:t>
            </a:r>
            <a:r>
              <a:rPr lang="en-US" altLang="en-US" dirty="0"/>
              <a:t> is the physical or hardware address burned into each NIC (for example, 96-4C-E5-48-78-C7). The MAC sublayer also controls access to the underlying network media. </a:t>
            </a:r>
          </a:p>
          <a:p>
            <a:r>
              <a:rPr lang="en-US" altLang="en-US" dirty="0"/>
              <a:t>LLC: The LLC layer is the layer responsible for the error and flow control mechanisms of the data link layer. The LLC layer is specified in the IEEE 802.2 standard. </a:t>
            </a:r>
          </a:p>
          <a:p>
            <a:endParaRPr lang="en-US" altLang="en-US" dirty="0"/>
          </a:p>
        </p:txBody>
      </p:sp>
      <p:sp>
        <p:nvSpPr>
          <p:cNvPr id="24579" name="Slide Number Placeholder 3">
            <a:extLst>
              <a:ext uri="{FF2B5EF4-FFF2-40B4-BE49-F238E27FC236}">
                <a16:creationId xmlns:a16="http://schemas.microsoft.com/office/drawing/2014/main" id="{895D33AB-5C67-436B-B15E-0D8B1B5C44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E06BC3D-79B3-4383-BDDA-0CCFBAA1B6D6}" type="slidenum">
              <a:rPr lang="en-US" altLang="en-US" sz="1200"/>
              <a:pPr eaLnBrk="1" hangingPunct="1"/>
              <a:t>6</a:t>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7</a:t>
            </a:fld>
            <a:endParaRPr lang="en-US" altLang="en-US" dirty="0"/>
          </a:p>
        </p:txBody>
      </p:sp>
    </p:spTree>
    <p:extLst>
      <p:ext uri="{BB962C8B-B14F-4D97-AF65-F5344CB8AC3E}">
        <p14:creationId xmlns:p14="http://schemas.microsoft.com/office/powerpoint/2010/main" val="49972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8</a:t>
            </a:fld>
            <a:endParaRPr lang="en-US" altLang="en-US" dirty="0"/>
          </a:p>
        </p:txBody>
      </p:sp>
    </p:spTree>
    <p:extLst>
      <p:ext uri="{BB962C8B-B14F-4D97-AF65-F5344CB8AC3E}">
        <p14:creationId xmlns:p14="http://schemas.microsoft.com/office/powerpoint/2010/main" val="2837863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5BB4F-A2FC-4F47-87AF-79D949BC68DC}" type="slidenum">
              <a:rPr lang="en-US" altLang="en-US" smtClean="0"/>
              <a:pPr/>
              <a:t>9</a:t>
            </a:fld>
            <a:endParaRPr lang="en-US" altLang="en-US" dirty="0"/>
          </a:p>
        </p:txBody>
      </p:sp>
    </p:spTree>
    <p:extLst>
      <p:ext uri="{BB962C8B-B14F-4D97-AF65-F5344CB8AC3E}">
        <p14:creationId xmlns:p14="http://schemas.microsoft.com/office/powerpoint/2010/main" val="33594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E897110-E883-4AD5-B8D6-67D5526A4701}"/>
              </a:ext>
            </a:extLst>
          </p:cNvPr>
          <p:cNvSpPr>
            <a:spLocks noGrp="1" noChangeArrowheads="1"/>
          </p:cNvSpPr>
          <p:nvPr>
            <p:ph type="dt" sz="half" idx="10"/>
          </p:nvPr>
        </p:nvSpPr>
        <p:spPr>
          <a:ln/>
        </p:spPr>
        <p:txBody>
          <a:bodyPr/>
          <a:lstStyle>
            <a:lvl1pPr>
              <a:defRPr/>
            </a:lvl1pPr>
          </a:lstStyle>
          <a:p>
            <a:fld id="{DE99B562-34AE-4B41-AEA5-659C14B59E75}"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D9AA1E36-ACDC-4B13-AE59-6185FC58DFA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B9239D1-60BA-4A08-A7F3-D3E4744B1022}"/>
              </a:ext>
            </a:extLst>
          </p:cNvPr>
          <p:cNvSpPr>
            <a:spLocks noGrp="1" noChangeArrowheads="1"/>
          </p:cNvSpPr>
          <p:nvPr>
            <p:ph type="sldNum" sz="quarter" idx="12"/>
          </p:nvPr>
        </p:nvSpPr>
        <p:spPr>
          <a:ln/>
        </p:spPr>
        <p:txBody>
          <a:bodyPr/>
          <a:lstStyle>
            <a:lvl1pPr>
              <a:defRPr/>
            </a:lvl1pPr>
          </a:lstStyle>
          <a:p>
            <a:fld id="{D41D2A82-1144-430B-83D7-7965186B99A2}" type="slidenum">
              <a:rPr lang="en-US" altLang="en-US"/>
              <a:pPr/>
              <a:t>‹#›</a:t>
            </a:fld>
            <a:endParaRPr lang="en-US" altLang="en-US" dirty="0"/>
          </a:p>
        </p:txBody>
      </p:sp>
    </p:spTree>
    <p:extLst>
      <p:ext uri="{BB962C8B-B14F-4D97-AF65-F5344CB8AC3E}">
        <p14:creationId xmlns:p14="http://schemas.microsoft.com/office/powerpoint/2010/main" val="428570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1FD830-48A4-421E-AA78-88DD770DA27E}"/>
              </a:ext>
            </a:extLst>
          </p:cNvPr>
          <p:cNvSpPr>
            <a:spLocks noGrp="1" noChangeArrowheads="1"/>
          </p:cNvSpPr>
          <p:nvPr>
            <p:ph type="dt" sz="half" idx="10"/>
          </p:nvPr>
        </p:nvSpPr>
        <p:spPr>
          <a:ln/>
        </p:spPr>
        <p:txBody>
          <a:bodyPr/>
          <a:lstStyle>
            <a:lvl1pPr>
              <a:defRPr/>
            </a:lvl1pPr>
          </a:lstStyle>
          <a:p>
            <a:fld id="{7B6D83AA-B415-486F-AC8C-A4BE3316F8BB}"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3C5BD1A0-8BF1-4E98-9E67-7A59170D973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DEF5A7C-A8AC-472A-9384-F2F11F0CB37F}"/>
              </a:ext>
            </a:extLst>
          </p:cNvPr>
          <p:cNvSpPr>
            <a:spLocks noGrp="1" noChangeArrowheads="1"/>
          </p:cNvSpPr>
          <p:nvPr>
            <p:ph type="sldNum" sz="quarter" idx="12"/>
          </p:nvPr>
        </p:nvSpPr>
        <p:spPr>
          <a:ln/>
        </p:spPr>
        <p:txBody>
          <a:bodyPr/>
          <a:lstStyle>
            <a:lvl1pPr>
              <a:defRPr/>
            </a:lvl1pPr>
          </a:lstStyle>
          <a:p>
            <a:fld id="{1C020E7F-FD6A-43AE-832C-397C3912A7D1}" type="slidenum">
              <a:rPr lang="en-US" altLang="en-US"/>
              <a:pPr/>
              <a:t>‹#›</a:t>
            </a:fld>
            <a:endParaRPr lang="en-US" altLang="en-US" dirty="0"/>
          </a:p>
        </p:txBody>
      </p:sp>
    </p:spTree>
    <p:extLst>
      <p:ext uri="{BB962C8B-B14F-4D97-AF65-F5344CB8AC3E}">
        <p14:creationId xmlns:p14="http://schemas.microsoft.com/office/powerpoint/2010/main" val="164376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B2AD11-8C7E-4D5E-9D94-44068B66C38E}"/>
              </a:ext>
            </a:extLst>
          </p:cNvPr>
          <p:cNvSpPr>
            <a:spLocks noGrp="1" noChangeArrowheads="1"/>
          </p:cNvSpPr>
          <p:nvPr>
            <p:ph type="dt" sz="half" idx="10"/>
          </p:nvPr>
        </p:nvSpPr>
        <p:spPr>
          <a:ln/>
        </p:spPr>
        <p:txBody>
          <a:bodyPr/>
          <a:lstStyle>
            <a:lvl1pPr>
              <a:defRPr/>
            </a:lvl1pPr>
          </a:lstStyle>
          <a:p>
            <a:fld id="{2AEA8B51-DBBA-47B4-8FF9-B9352348EDB8}"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86CC401E-46E1-407B-9EB1-28533F151EB4}"/>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9F274639-8D7C-4BC4-8737-90FA46BDADEF}"/>
              </a:ext>
            </a:extLst>
          </p:cNvPr>
          <p:cNvSpPr>
            <a:spLocks noGrp="1" noChangeArrowheads="1"/>
          </p:cNvSpPr>
          <p:nvPr>
            <p:ph type="sldNum" sz="quarter" idx="12"/>
          </p:nvPr>
        </p:nvSpPr>
        <p:spPr>
          <a:ln/>
        </p:spPr>
        <p:txBody>
          <a:bodyPr/>
          <a:lstStyle>
            <a:lvl1pPr>
              <a:defRPr/>
            </a:lvl1pPr>
          </a:lstStyle>
          <a:p>
            <a:fld id="{95527A79-2098-4FB5-B587-DEC131169896}" type="slidenum">
              <a:rPr lang="en-US" altLang="en-US"/>
              <a:pPr/>
              <a:t>‹#›</a:t>
            </a:fld>
            <a:endParaRPr lang="en-US" altLang="en-US" dirty="0"/>
          </a:p>
        </p:txBody>
      </p:sp>
    </p:spTree>
    <p:extLst>
      <p:ext uri="{BB962C8B-B14F-4D97-AF65-F5344CB8AC3E}">
        <p14:creationId xmlns:p14="http://schemas.microsoft.com/office/powerpoint/2010/main" val="42002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a:p>
        </p:txBody>
      </p:sp>
      <p:sp>
        <p:nvSpPr>
          <p:cNvPr id="4" name="Rectangle 4">
            <a:extLst>
              <a:ext uri="{FF2B5EF4-FFF2-40B4-BE49-F238E27FC236}">
                <a16:creationId xmlns:a16="http://schemas.microsoft.com/office/drawing/2014/main" id="{F41E9ADD-1C38-4F96-B9D3-3AE82031A6B6}"/>
              </a:ext>
            </a:extLst>
          </p:cNvPr>
          <p:cNvSpPr>
            <a:spLocks noGrp="1" noChangeArrowheads="1"/>
          </p:cNvSpPr>
          <p:nvPr>
            <p:ph type="dt" sz="half" idx="10"/>
          </p:nvPr>
        </p:nvSpPr>
        <p:spPr>
          <a:ln/>
        </p:spPr>
        <p:txBody>
          <a:bodyPr/>
          <a:lstStyle>
            <a:lvl1pPr>
              <a:defRPr/>
            </a:lvl1pPr>
          </a:lstStyle>
          <a:p>
            <a:fld id="{B15DE7DB-A34B-4284-B3E6-A2CE32682C50}"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932F33F2-68CE-4C2B-8200-1D8969BFDE64}"/>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B274D78D-694C-4723-B567-4A006B99FD1E}"/>
              </a:ext>
            </a:extLst>
          </p:cNvPr>
          <p:cNvSpPr>
            <a:spLocks noGrp="1" noChangeArrowheads="1"/>
          </p:cNvSpPr>
          <p:nvPr>
            <p:ph type="sldNum" sz="quarter" idx="12"/>
          </p:nvPr>
        </p:nvSpPr>
        <p:spPr>
          <a:ln/>
        </p:spPr>
        <p:txBody>
          <a:bodyPr/>
          <a:lstStyle>
            <a:lvl1pPr>
              <a:defRPr/>
            </a:lvl1pPr>
          </a:lstStyle>
          <a:p>
            <a:fld id="{AA2EA5D2-BA8F-49ED-87F0-115FC162687E}" type="slidenum">
              <a:rPr lang="en-US" altLang="en-US"/>
              <a:pPr/>
              <a:t>‹#›</a:t>
            </a:fld>
            <a:endParaRPr lang="en-US" altLang="en-US" dirty="0"/>
          </a:p>
        </p:txBody>
      </p:sp>
    </p:spTree>
    <p:extLst>
      <p:ext uri="{BB962C8B-B14F-4D97-AF65-F5344CB8AC3E}">
        <p14:creationId xmlns:p14="http://schemas.microsoft.com/office/powerpoint/2010/main" val="1554889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B59B-BF6D-41FA-8C1D-BD8E4FC6D5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625F74E-3687-44EF-ADC5-9ADB0536D13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BE628FF-B9F5-4741-9C1E-471A92493AA2}"/>
              </a:ext>
            </a:extLst>
          </p:cNvPr>
          <p:cNvSpPr>
            <a:spLocks noGrp="1"/>
          </p:cNvSpPr>
          <p:nvPr>
            <p:ph type="dt" sz="half" idx="10"/>
          </p:nvPr>
        </p:nvSpPr>
        <p:spPr/>
        <p:txBody>
          <a:bodyPr/>
          <a:lstStyle/>
          <a:p>
            <a:fld id="{DE99B562-34AE-4B41-AEA5-659C14B59E75}"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9E5FF653-FDA2-436A-A604-D3FA7A3727DF}"/>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BA29F01A-A141-4BF3-9928-5844A8EC5B1D}"/>
              </a:ext>
            </a:extLst>
          </p:cNvPr>
          <p:cNvSpPr>
            <a:spLocks noGrp="1"/>
          </p:cNvSpPr>
          <p:nvPr>
            <p:ph type="sldNum" sz="quarter" idx="12"/>
          </p:nvPr>
        </p:nvSpPr>
        <p:spPr/>
        <p:txBody>
          <a:bodyPr/>
          <a:lstStyle/>
          <a:p>
            <a:fld id="{D41D2A82-1144-430B-83D7-7965186B99A2}" type="slidenum">
              <a:rPr lang="en-US" altLang="en-US" smtClean="0"/>
              <a:pPr/>
              <a:t>‹#›</a:t>
            </a:fld>
            <a:endParaRPr lang="en-US" altLang="en-US" dirty="0"/>
          </a:p>
        </p:txBody>
      </p:sp>
    </p:spTree>
    <p:extLst>
      <p:ext uri="{BB962C8B-B14F-4D97-AF65-F5344CB8AC3E}">
        <p14:creationId xmlns:p14="http://schemas.microsoft.com/office/powerpoint/2010/main" val="351136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BA2B-7BC8-449C-925A-6C00CD777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86C53-DF55-4BA4-81D6-FDD01A764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E64F1-89A1-424B-A3A5-5A1340297FDF}"/>
              </a:ext>
            </a:extLst>
          </p:cNvPr>
          <p:cNvSpPr>
            <a:spLocks noGrp="1"/>
          </p:cNvSpPr>
          <p:nvPr>
            <p:ph type="dt" sz="half" idx="10"/>
          </p:nvPr>
        </p:nvSpPr>
        <p:spPr/>
        <p:txBody>
          <a:bodyPr/>
          <a:lstStyle/>
          <a:p>
            <a:fld id="{1C3B0F37-726C-4579-9B43-96EE7A1DD303}"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164FEA79-11F5-44DA-98CE-3FB23790F07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9AD3309E-85D9-4552-8EE8-CB9B689D46EF}"/>
              </a:ext>
            </a:extLst>
          </p:cNvPr>
          <p:cNvSpPr>
            <a:spLocks noGrp="1"/>
          </p:cNvSpPr>
          <p:nvPr>
            <p:ph type="sldNum" sz="quarter" idx="12"/>
          </p:nvPr>
        </p:nvSpPr>
        <p:spPr/>
        <p:txBody>
          <a:bodyPr/>
          <a:lstStyle/>
          <a:p>
            <a:fld id="{00C6D330-27AF-4B58-8C5E-ADBE046E9A29}" type="slidenum">
              <a:rPr lang="en-US" altLang="en-US" smtClean="0"/>
              <a:pPr/>
              <a:t>‹#›</a:t>
            </a:fld>
            <a:endParaRPr lang="en-US" altLang="en-US" dirty="0"/>
          </a:p>
        </p:txBody>
      </p:sp>
    </p:spTree>
    <p:extLst>
      <p:ext uri="{BB962C8B-B14F-4D97-AF65-F5344CB8AC3E}">
        <p14:creationId xmlns:p14="http://schemas.microsoft.com/office/powerpoint/2010/main" val="350945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AFED-2F68-4505-BB33-AC515C02D47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ACDB1B-2BD1-4C26-A8B9-94C3E7FFD4B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4598B-5836-48D8-ABE2-BB43288098FE}"/>
              </a:ext>
            </a:extLst>
          </p:cNvPr>
          <p:cNvSpPr>
            <a:spLocks noGrp="1"/>
          </p:cNvSpPr>
          <p:nvPr>
            <p:ph type="dt" sz="half" idx="10"/>
          </p:nvPr>
        </p:nvSpPr>
        <p:spPr/>
        <p:txBody>
          <a:bodyPr/>
          <a:lstStyle/>
          <a:p>
            <a:fld id="{A7B94260-CB35-44AF-8EFA-906C8371BE75}"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9360EACB-FA96-4A5F-BB77-E3E7044DA958}"/>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FD7F7E1-B479-49AC-91BA-58BF4E7A7E4F}"/>
              </a:ext>
            </a:extLst>
          </p:cNvPr>
          <p:cNvSpPr>
            <a:spLocks noGrp="1"/>
          </p:cNvSpPr>
          <p:nvPr>
            <p:ph type="sldNum" sz="quarter" idx="12"/>
          </p:nvPr>
        </p:nvSpPr>
        <p:spPr/>
        <p:txBody>
          <a:bodyPr/>
          <a:lstStyle/>
          <a:p>
            <a:fld id="{03D3F50E-3C31-446D-818F-D2881ECEE4CC}" type="slidenum">
              <a:rPr lang="en-US" altLang="en-US" smtClean="0"/>
              <a:pPr/>
              <a:t>‹#›</a:t>
            </a:fld>
            <a:endParaRPr lang="en-US" altLang="en-US" dirty="0"/>
          </a:p>
        </p:txBody>
      </p:sp>
    </p:spTree>
    <p:extLst>
      <p:ext uri="{BB962C8B-B14F-4D97-AF65-F5344CB8AC3E}">
        <p14:creationId xmlns:p14="http://schemas.microsoft.com/office/powerpoint/2010/main" val="1820579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FBB9-411C-4D43-AD4A-F493E12A70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28CAB-9A9D-4356-9CAF-8EC30E573C5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845D6-7449-45C5-9EB0-622AF131F2E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998E1-5BF1-4E09-B544-4FFEABC34E1D}"/>
              </a:ext>
            </a:extLst>
          </p:cNvPr>
          <p:cNvSpPr>
            <a:spLocks noGrp="1"/>
          </p:cNvSpPr>
          <p:nvPr>
            <p:ph type="dt" sz="half" idx="10"/>
          </p:nvPr>
        </p:nvSpPr>
        <p:spPr/>
        <p:txBody>
          <a:bodyPr/>
          <a:lstStyle/>
          <a:p>
            <a:fld id="{4058E908-2123-492D-BFDB-0A9630F0FAB6}" type="datetimeFigureOut">
              <a:rPr lang="en-US" altLang="en-US" smtClean="0"/>
              <a:pPr/>
              <a:t>5/15/2024</a:t>
            </a:fld>
            <a:endParaRPr lang="en-US" altLang="en-US" dirty="0"/>
          </a:p>
        </p:txBody>
      </p:sp>
      <p:sp>
        <p:nvSpPr>
          <p:cNvPr id="6" name="Footer Placeholder 5">
            <a:extLst>
              <a:ext uri="{FF2B5EF4-FFF2-40B4-BE49-F238E27FC236}">
                <a16:creationId xmlns:a16="http://schemas.microsoft.com/office/drawing/2014/main" id="{5C368682-EF64-4BF4-A3B6-F95697AA5DCD}"/>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3E1C9829-B8CB-48DF-9220-6CDF9B4B3F6C}"/>
              </a:ext>
            </a:extLst>
          </p:cNvPr>
          <p:cNvSpPr>
            <a:spLocks noGrp="1"/>
          </p:cNvSpPr>
          <p:nvPr>
            <p:ph type="sldNum" sz="quarter" idx="12"/>
          </p:nvPr>
        </p:nvSpPr>
        <p:spPr/>
        <p:txBody>
          <a:bodyPr/>
          <a:lstStyle/>
          <a:p>
            <a:fld id="{85557351-5C11-4897-8AF8-C811FD89BFC1}" type="slidenum">
              <a:rPr lang="en-US" altLang="en-US" smtClean="0"/>
              <a:pPr/>
              <a:t>‹#›</a:t>
            </a:fld>
            <a:endParaRPr lang="en-US" altLang="en-US" dirty="0"/>
          </a:p>
        </p:txBody>
      </p:sp>
    </p:spTree>
    <p:extLst>
      <p:ext uri="{BB962C8B-B14F-4D97-AF65-F5344CB8AC3E}">
        <p14:creationId xmlns:p14="http://schemas.microsoft.com/office/powerpoint/2010/main" val="66772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00A1-697D-4A2D-9B17-E6C5A4D1D37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364506-CADD-44F2-97A9-9922FDC32C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5F1F2-7442-4DD3-A4FE-E997E5D993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F09A4-210E-44B8-BE04-EC3B881290D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31159-C3E6-4B00-A695-4ADD68FB37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DECAD1-938D-459B-B253-FF6790C87FA9}"/>
              </a:ext>
            </a:extLst>
          </p:cNvPr>
          <p:cNvSpPr>
            <a:spLocks noGrp="1"/>
          </p:cNvSpPr>
          <p:nvPr>
            <p:ph type="dt" sz="half" idx="10"/>
          </p:nvPr>
        </p:nvSpPr>
        <p:spPr/>
        <p:txBody>
          <a:bodyPr/>
          <a:lstStyle/>
          <a:p>
            <a:fld id="{62579978-C668-43FD-8264-42CE03C0FDA6}" type="datetimeFigureOut">
              <a:rPr lang="en-US" altLang="en-US" smtClean="0"/>
              <a:pPr/>
              <a:t>5/15/2024</a:t>
            </a:fld>
            <a:endParaRPr lang="en-US" altLang="en-US" dirty="0"/>
          </a:p>
        </p:txBody>
      </p:sp>
      <p:sp>
        <p:nvSpPr>
          <p:cNvPr id="8" name="Footer Placeholder 7">
            <a:extLst>
              <a:ext uri="{FF2B5EF4-FFF2-40B4-BE49-F238E27FC236}">
                <a16:creationId xmlns:a16="http://schemas.microsoft.com/office/drawing/2014/main" id="{0FC15A1A-D0DF-4F34-803F-6DBED27FEAE8}"/>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714237C3-D0D5-4104-BB23-B341EB77327B}"/>
              </a:ext>
            </a:extLst>
          </p:cNvPr>
          <p:cNvSpPr>
            <a:spLocks noGrp="1"/>
          </p:cNvSpPr>
          <p:nvPr>
            <p:ph type="sldNum" sz="quarter" idx="12"/>
          </p:nvPr>
        </p:nvSpPr>
        <p:spPr/>
        <p:txBody>
          <a:bodyPr/>
          <a:lstStyle/>
          <a:p>
            <a:fld id="{2ECF43B6-136B-4F6B-A2DB-FF62012A5EC5}" type="slidenum">
              <a:rPr lang="en-US" altLang="en-US" smtClean="0"/>
              <a:pPr/>
              <a:t>‹#›</a:t>
            </a:fld>
            <a:endParaRPr lang="en-US" altLang="en-US" dirty="0"/>
          </a:p>
        </p:txBody>
      </p:sp>
    </p:spTree>
    <p:extLst>
      <p:ext uri="{BB962C8B-B14F-4D97-AF65-F5344CB8AC3E}">
        <p14:creationId xmlns:p14="http://schemas.microsoft.com/office/powerpoint/2010/main" val="4143356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3741-3F64-4E80-8967-DA6E36D61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270C0-2205-44E1-9D71-BF98E384D6A4}"/>
              </a:ext>
            </a:extLst>
          </p:cNvPr>
          <p:cNvSpPr>
            <a:spLocks noGrp="1"/>
          </p:cNvSpPr>
          <p:nvPr>
            <p:ph type="dt" sz="half" idx="10"/>
          </p:nvPr>
        </p:nvSpPr>
        <p:spPr/>
        <p:txBody>
          <a:bodyPr/>
          <a:lstStyle/>
          <a:p>
            <a:fld id="{65EE5541-B391-4213-8138-D89F9374A4CF}" type="datetimeFigureOut">
              <a:rPr lang="en-US" altLang="en-US" smtClean="0"/>
              <a:pPr/>
              <a:t>5/15/2024</a:t>
            </a:fld>
            <a:endParaRPr lang="en-US" altLang="en-US" dirty="0"/>
          </a:p>
        </p:txBody>
      </p:sp>
      <p:sp>
        <p:nvSpPr>
          <p:cNvPr id="4" name="Footer Placeholder 3">
            <a:extLst>
              <a:ext uri="{FF2B5EF4-FFF2-40B4-BE49-F238E27FC236}">
                <a16:creationId xmlns:a16="http://schemas.microsoft.com/office/drawing/2014/main" id="{63448AB9-1F62-4291-A303-A8860C646D1D}"/>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D19CB86B-BBC5-43C7-8CB6-6CF18608BF13}"/>
              </a:ext>
            </a:extLst>
          </p:cNvPr>
          <p:cNvSpPr>
            <a:spLocks noGrp="1"/>
          </p:cNvSpPr>
          <p:nvPr>
            <p:ph type="sldNum" sz="quarter" idx="12"/>
          </p:nvPr>
        </p:nvSpPr>
        <p:spPr/>
        <p:txBody>
          <a:bodyPr/>
          <a:lstStyle/>
          <a:p>
            <a:fld id="{8E036D0B-7FED-4268-985A-3F923DE7505C}" type="slidenum">
              <a:rPr lang="en-US" altLang="en-US" smtClean="0"/>
              <a:pPr/>
              <a:t>‹#›</a:t>
            </a:fld>
            <a:endParaRPr lang="en-US" altLang="en-US" dirty="0"/>
          </a:p>
        </p:txBody>
      </p:sp>
    </p:spTree>
    <p:extLst>
      <p:ext uri="{BB962C8B-B14F-4D97-AF65-F5344CB8AC3E}">
        <p14:creationId xmlns:p14="http://schemas.microsoft.com/office/powerpoint/2010/main" val="2828577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BA637-06AA-488D-8C40-8F87311CAD9C}"/>
              </a:ext>
            </a:extLst>
          </p:cNvPr>
          <p:cNvSpPr>
            <a:spLocks noGrp="1"/>
          </p:cNvSpPr>
          <p:nvPr>
            <p:ph type="dt" sz="half" idx="10"/>
          </p:nvPr>
        </p:nvSpPr>
        <p:spPr/>
        <p:txBody>
          <a:bodyPr/>
          <a:lstStyle/>
          <a:p>
            <a:fld id="{839E1048-48B6-49E9-8D0F-46F24855E33A}" type="datetimeFigureOut">
              <a:rPr lang="en-US" altLang="en-US" smtClean="0"/>
              <a:pPr/>
              <a:t>5/15/2024</a:t>
            </a:fld>
            <a:endParaRPr lang="en-US" altLang="en-US" dirty="0"/>
          </a:p>
        </p:txBody>
      </p:sp>
      <p:sp>
        <p:nvSpPr>
          <p:cNvPr id="3" name="Footer Placeholder 2">
            <a:extLst>
              <a:ext uri="{FF2B5EF4-FFF2-40B4-BE49-F238E27FC236}">
                <a16:creationId xmlns:a16="http://schemas.microsoft.com/office/drawing/2014/main" id="{C86902F7-5E6E-48CD-A016-D410CB13BCE7}"/>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D3A0A67D-475B-46DB-A5D0-6463F8D11792}"/>
              </a:ext>
            </a:extLst>
          </p:cNvPr>
          <p:cNvSpPr>
            <a:spLocks noGrp="1"/>
          </p:cNvSpPr>
          <p:nvPr>
            <p:ph type="sldNum" sz="quarter" idx="12"/>
          </p:nvPr>
        </p:nvSpPr>
        <p:spPr/>
        <p:txBody>
          <a:bodyPr/>
          <a:lstStyle/>
          <a:p>
            <a:fld id="{4FEA143C-5720-478D-B5AA-CC1CAE05B0E0}" type="slidenum">
              <a:rPr lang="en-US" altLang="en-US" smtClean="0"/>
              <a:pPr/>
              <a:t>‹#›</a:t>
            </a:fld>
            <a:endParaRPr lang="en-US" altLang="en-US" dirty="0"/>
          </a:p>
        </p:txBody>
      </p:sp>
    </p:spTree>
    <p:extLst>
      <p:ext uri="{BB962C8B-B14F-4D97-AF65-F5344CB8AC3E}">
        <p14:creationId xmlns:p14="http://schemas.microsoft.com/office/powerpoint/2010/main" val="37769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A02D41-BE7A-4A37-9E16-7193B3D0AF7C}"/>
              </a:ext>
            </a:extLst>
          </p:cNvPr>
          <p:cNvSpPr>
            <a:spLocks noGrp="1" noChangeArrowheads="1"/>
          </p:cNvSpPr>
          <p:nvPr>
            <p:ph type="dt" sz="half" idx="10"/>
          </p:nvPr>
        </p:nvSpPr>
        <p:spPr>
          <a:ln/>
        </p:spPr>
        <p:txBody>
          <a:bodyPr/>
          <a:lstStyle>
            <a:lvl1pPr>
              <a:defRPr/>
            </a:lvl1pPr>
          </a:lstStyle>
          <a:p>
            <a:fld id="{1C3B0F37-726C-4579-9B43-96EE7A1DD303}"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DFB61DE2-087D-4F88-BE9A-E4AF749C52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5DA40A7F-51A7-4C2A-8022-1EA4424B82EE}"/>
              </a:ext>
            </a:extLst>
          </p:cNvPr>
          <p:cNvSpPr>
            <a:spLocks noGrp="1" noChangeArrowheads="1"/>
          </p:cNvSpPr>
          <p:nvPr>
            <p:ph type="sldNum" sz="quarter" idx="12"/>
          </p:nvPr>
        </p:nvSpPr>
        <p:spPr>
          <a:ln/>
        </p:spPr>
        <p:txBody>
          <a:bodyPr/>
          <a:lstStyle>
            <a:lvl1pPr>
              <a:defRPr/>
            </a:lvl1pPr>
          </a:lstStyle>
          <a:p>
            <a:fld id="{00C6D330-27AF-4B58-8C5E-ADBE046E9A29}" type="slidenum">
              <a:rPr lang="en-US" altLang="en-US"/>
              <a:pPr/>
              <a:t>‹#›</a:t>
            </a:fld>
            <a:endParaRPr lang="en-US" altLang="en-US" dirty="0"/>
          </a:p>
        </p:txBody>
      </p:sp>
    </p:spTree>
    <p:extLst>
      <p:ext uri="{BB962C8B-B14F-4D97-AF65-F5344CB8AC3E}">
        <p14:creationId xmlns:p14="http://schemas.microsoft.com/office/powerpoint/2010/main" val="2168874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9645-5730-4EA0-BBF0-F4CB24C93CB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2E578E9-8273-4865-B4AE-B33779E8E21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000EFA-7313-41B8-8A2C-4FFF10F838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D4721C-7CDA-4379-B6B0-0733E9748B62}"/>
              </a:ext>
            </a:extLst>
          </p:cNvPr>
          <p:cNvSpPr>
            <a:spLocks noGrp="1"/>
          </p:cNvSpPr>
          <p:nvPr>
            <p:ph type="dt" sz="half" idx="10"/>
          </p:nvPr>
        </p:nvSpPr>
        <p:spPr/>
        <p:txBody>
          <a:bodyPr/>
          <a:lstStyle/>
          <a:p>
            <a:fld id="{97FFAC29-E89C-4149-B4D7-D17A466D6D01}" type="datetimeFigureOut">
              <a:rPr lang="en-US" altLang="en-US" smtClean="0"/>
              <a:pPr/>
              <a:t>5/15/2024</a:t>
            </a:fld>
            <a:endParaRPr lang="en-US" altLang="en-US" dirty="0"/>
          </a:p>
        </p:txBody>
      </p:sp>
      <p:sp>
        <p:nvSpPr>
          <p:cNvPr id="6" name="Footer Placeholder 5">
            <a:extLst>
              <a:ext uri="{FF2B5EF4-FFF2-40B4-BE49-F238E27FC236}">
                <a16:creationId xmlns:a16="http://schemas.microsoft.com/office/drawing/2014/main" id="{377621BF-CC43-4DA5-B55B-F76494A1AF98}"/>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1A64B718-4F7C-4437-AF7F-4CBBCD445CF2}"/>
              </a:ext>
            </a:extLst>
          </p:cNvPr>
          <p:cNvSpPr>
            <a:spLocks noGrp="1"/>
          </p:cNvSpPr>
          <p:nvPr>
            <p:ph type="sldNum" sz="quarter" idx="12"/>
          </p:nvPr>
        </p:nvSpPr>
        <p:spPr/>
        <p:txBody>
          <a:bodyPr/>
          <a:lstStyle/>
          <a:p>
            <a:fld id="{D354A1BB-DC25-43C7-A7AD-8ACD48D40CD0}" type="slidenum">
              <a:rPr lang="en-US" altLang="en-US" smtClean="0"/>
              <a:pPr/>
              <a:t>‹#›</a:t>
            </a:fld>
            <a:endParaRPr lang="en-US" altLang="en-US" dirty="0"/>
          </a:p>
        </p:txBody>
      </p:sp>
    </p:spTree>
    <p:extLst>
      <p:ext uri="{BB962C8B-B14F-4D97-AF65-F5344CB8AC3E}">
        <p14:creationId xmlns:p14="http://schemas.microsoft.com/office/powerpoint/2010/main" val="2694777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98B8-1614-4473-BF50-265DB81CC05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C25D642-5AE1-432D-AF38-1B949C1722E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BDDEA29-3E3A-46B6-8630-21898D74D8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6E71A5-5862-42EA-BA68-3E48495683C4}"/>
              </a:ext>
            </a:extLst>
          </p:cNvPr>
          <p:cNvSpPr>
            <a:spLocks noGrp="1"/>
          </p:cNvSpPr>
          <p:nvPr>
            <p:ph type="dt" sz="half" idx="10"/>
          </p:nvPr>
        </p:nvSpPr>
        <p:spPr/>
        <p:txBody>
          <a:bodyPr/>
          <a:lstStyle/>
          <a:p>
            <a:fld id="{2B0D311F-1856-4E0F-8496-9E0ED1A3DD72}" type="datetimeFigureOut">
              <a:rPr lang="en-US" altLang="en-US" smtClean="0"/>
              <a:pPr/>
              <a:t>5/15/2024</a:t>
            </a:fld>
            <a:endParaRPr lang="en-US" altLang="en-US" dirty="0"/>
          </a:p>
        </p:txBody>
      </p:sp>
      <p:sp>
        <p:nvSpPr>
          <p:cNvPr id="6" name="Footer Placeholder 5">
            <a:extLst>
              <a:ext uri="{FF2B5EF4-FFF2-40B4-BE49-F238E27FC236}">
                <a16:creationId xmlns:a16="http://schemas.microsoft.com/office/drawing/2014/main" id="{B0C7E76B-4063-424E-9E4A-BBF382505613}"/>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3123E7B9-7B42-4DB9-A707-35EE9BC43506}"/>
              </a:ext>
            </a:extLst>
          </p:cNvPr>
          <p:cNvSpPr>
            <a:spLocks noGrp="1"/>
          </p:cNvSpPr>
          <p:nvPr>
            <p:ph type="sldNum" sz="quarter" idx="12"/>
          </p:nvPr>
        </p:nvSpPr>
        <p:spPr/>
        <p:txBody>
          <a:bodyPr/>
          <a:lstStyle/>
          <a:p>
            <a:fld id="{7F3420D5-5C24-4E43-9A3F-6CE6168FAF3E}" type="slidenum">
              <a:rPr lang="en-US" altLang="en-US" smtClean="0"/>
              <a:pPr/>
              <a:t>‹#›</a:t>
            </a:fld>
            <a:endParaRPr lang="en-US" altLang="en-US" dirty="0"/>
          </a:p>
        </p:txBody>
      </p:sp>
    </p:spTree>
    <p:extLst>
      <p:ext uri="{BB962C8B-B14F-4D97-AF65-F5344CB8AC3E}">
        <p14:creationId xmlns:p14="http://schemas.microsoft.com/office/powerpoint/2010/main" val="1250653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4EDD-7246-419B-A46D-A9DF0D9D1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CB884A-4F30-4C4C-9E65-FD6BAC2B1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45399-FBBC-48A1-946F-4491CB672E25}"/>
              </a:ext>
            </a:extLst>
          </p:cNvPr>
          <p:cNvSpPr>
            <a:spLocks noGrp="1"/>
          </p:cNvSpPr>
          <p:nvPr>
            <p:ph type="dt" sz="half" idx="10"/>
          </p:nvPr>
        </p:nvSpPr>
        <p:spPr/>
        <p:txBody>
          <a:bodyPr/>
          <a:lstStyle/>
          <a:p>
            <a:fld id="{7B6D83AA-B415-486F-AC8C-A4BE3316F8BB}"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1EEAA7B7-3B9C-4A59-96C8-BF7E0797CBA0}"/>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2A1BC2EF-5817-4DE7-97F9-3F6A284602FF}"/>
              </a:ext>
            </a:extLst>
          </p:cNvPr>
          <p:cNvSpPr>
            <a:spLocks noGrp="1"/>
          </p:cNvSpPr>
          <p:nvPr>
            <p:ph type="sldNum" sz="quarter" idx="12"/>
          </p:nvPr>
        </p:nvSpPr>
        <p:spPr/>
        <p:txBody>
          <a:bodyPr/>
          <a:lstStyle/>
          <a:p>
            <a:fld id="{1C020E7F-FD6A-43AE-832C-397C3912A7D1}" type="slidenum">
              <a:rPr lang="en-US" altLang="en-US" smtClean="0"/>
              <a:pPr/>
              <a:t>‹#›</a:t>
            </a:fld>
            <a:endParaRPr lang="en-US" altLang="en-US" dirty="0"/>
          </a:p>
        </p:txBody>
      </p:sp>
    </p:spTree>
    <p:extLst>
      <p:ext uri="{BB962C8B-B14F-4D97-AF65-F5344CB8AC3E}">
        <p14:creationId xmlns:p14="http://schemas.microsoft.com/office/powerpoint/2010/main" val="2793988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24D56-56E0-4D4E-B4BB-C0D1858E9C2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266D5-2A62-4D9C-823C-5819798BB5C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8BD39-654A-41D5-8BFA-5F6CABC30FF7}"/>
              </a:ext>
            </a:extLst>
          </p:cNvPr>
          <p:cNvSpPr>
            <a:spLocks noGrp="1"/>
          </p:cNvSpPr>
          <p:nvPr>
            <p:ph type="dt" sz="half" idx="10"/>
          </p:nvPr>
        </p:nvSpPr>
        <p:spPr/>
        <p:txBody>
          <a:bodyPr/>
          <a:lstStyle/>
          <a:p>
            <a:fld id="{2AEA8B51-DBBA-47B4-8FF9-B9352348EDB8}"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75F687A0-BD97-45FF-86A0-9568E90B09D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86E7C6D6-4E89-4A41-95E5-E705AADA6FB6}"/>
              </a:ext>
            </a:extLst>
          </p:cNvPr>
          <p:cNvSpPr>
            <a:spLocks noGrp="1"/>
          </p:cNvSpPr>
          <p:nvPr>
            <p:ph type="sldNum" sz="quarter" idx="12"/>
          </p:nvPr>
        </p:nvSpPr>
        <p:spPr/>
        <p:txBody>
          <a:bodyPr/>
          <a:lstStyle/>
          <a:p>
            <a:fld id="{95527A79-2098-4FB5-B587-DEC131169896}" type="slidenum">
              <a:rPr lang="en-US" altLang="en-US" smtClean="0"/>
              <a:pPr/>
              <a:t>‹#›</a:t>
            </a:fld>
            <a:endParaRPr lang="en-US" altLang="en-US" dirty="0"/>
          </a:p>
        </p:txBody>
      </p:sp>
    </p:spTree>
    <p:extLst>
      <p:ext uri="{BB962C8B-B14F-4D97-AF65-F5344CB8AC3E}">
        <p14:creationId xmlns:p14="http://schemas.microsoft.com/office/powerpoint/2010/main" val="3132374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a:p>
        </p:txBody>
      </p:sp>
      <p:sp>
        <p:nvSpPr>
          <p:cNvPr id="4" name="Rectangle 4">
            <a:extLst>
              <a:ext uri="{FF2B5EF4-FFF2-40B4-BE49-F238E27FC236}">
                <a16:creationId xmlns:a16="http://schemas.microsoft.com/office/drawing/2014/main" id="{F41E9ADD-1C38-4F96-B9D3-3AE82031A6B6}"/>
              </a:ext>
            </a:extLst>
          </p:cNvPr>
          <p:cNvSpPr>
            <a:spLocks noGrp="1" noChangeArrowheads="1"/>
          </p:cNvSpPr>
          <p:nvPr>
            <p:ph type="dt" sz="half" idx="10"/>
          </p:nvPr>
        </p:nvSpPr>
        <p:spPr>
          <a:ln/>
        </p:spPr>
        <p:txBody>
          <a:bodyPr/>
          <a:lstStyle>
            <a:lvl1pPr>
              <a:defRPr/>
            </a:lvl1pPr>
          </a:lstStyle>
          <a:p>
            <a:fld id="{B15DE7DB-A34B-4284-B3E6-A2CE32682C50}"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932F33F2-68CE-4C2B-8200-1D8969BFDE64}"/>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B274D78D-694C-4723-B567-4A006B99FD1E}"/>
              </a:ext>
            </a:extLst>
          </p:cNvPr>
          <p:cNvSpPr>
            <a:spLocks noGrp="1" noChangeArrowheads="1"/>
          </p:cNvSpPr>
          <p:nvPr>
            <p:ph type="sldNum" sz="quarter" idx="12"/>
          </p:nvPr>
        </p:nvSpPr>
        <p:spPr>
          <a:ln/>
        </p:spPr>
        <p:txBody>
          <a:bodyPr/>
          <a:lstStyle>
            <a:lvl1pPr>
              <a:defRPr/>
            </a:lvl1pPr>
          </a:lstStyle>
          <a:p>
            <a:fld id="{AA2EA5D2-BA8F-49ED-87F0-115FC162687E}" type="slidenum">
              <a:rPr lang="en-US" altLang="en-US"/>
              <a:pPr/>
              <a:t>‹#›</a:t>
            </a:fld>
            <a:endParaRPr lang="en-US" altLang="en-US" dirty="0"/>
          </a:p>
        </p:txBody>
      </p:sp>
    </p:spTree>
    <p:extLst>
      <p:ext uri="{BB962C8B-B14F-4D97-AF65-F5344CB8AC3E}">
        <p14:creationId xmlns:p14="http://schemas.microsoft.com/office/powerpoint/2010/main" val="308975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9AF8DA3-1CA8-42FA-A644-8BAA1E27BBEA}"/>
              </a:ext>
            </a:extLst>
          </p:cNvPr>
          <p:cNvSpPr>
            <a:spLocks noGrp="1" noChangeArrowheads="1"/>
          </p:cNvSpPr>
          <p:nvPr>
            <p:ph type="dt" sz="half" idx="10"/>
          </p:nvPr>
        </p:nvSpPr>
        <p:spPr>
          <a:ln/>
        </p:spPr>
        <p:txBody>
          <a:bodyPr/>
          <a:lstStyle>
            <a:lvl1pPr>
              <a:defRPr/>
            </a:lvl1pPr>
          </a:lstStyle>
          <a:p>
            <a:fld id="{A7B94260-CB35-44AF-8EFA-906C8371BE75}" type="datetimeFigureOut">
              <a:rPr lang="en-US" altLang="en-US"/>
              <a:pPr/>
              <a:t>5/15/2024</a:t>
            </a:fld>
            <a:endParaRPr lang="en-US" altLang="en-US" dirty="0"/>
          </a:p>
        </p:txBody>
      </p:sp>
      <p:sp>
        <p:nvSpPr>
          <p:cNvPr id="5" name="Rectangle 5">
            <a:extLst>
              <a:ext uri="{FF2B5EF4-FFF2-40B4-BE49-F238E27FC236}">
                <a16:creationId xmlns:a16="http://schemas.microsoft.com/office/drawing/2014/main" id="{FD97FB48-8556-4072-AEFC-90C22250876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FFE9145D-4154-4E88-B48B-822C957BE7B7}"/>
              </a:ext>
            </a:extLst>
          </p:cNvPr>
          <p:cNvSpPr>
            <a:spLocks noGrp="1" noChangeArrowheads="1"/>
          </p:cNvSpPr>
          <p:nvPr>
            <p:ph type="sldNum" sz="quarter" idx="12"/>
          </p:nvPr>
        </p:nvSpPr>
        <p:spPr>
          <a:ln/>
        </p:spPr>
        <p:txBody>
          <a:bodyPr/>
          <a:lstStyle>
            <a:lvl1pPr>
              <a:defRPr/>
            </a:lvl1pPr>
          </a:lstStyle>
          <a:p>
            <a:fld id="{03D3F50E-3C31-446D-818F-D2881ECEE4CC}" type="slidenum">
              <a:rPr lang="en-US" altLang="en-US"/>
              <a:pPr/>
              <a:t>‹#›</a:t>
            </a:fld>
            <a:endParaRPr lang="en-US" altLang="en-US" dirty="0"/>
          </a:p>
        </p:txBody>
      </p:sp>
    </p:spTree>
    <p:extLst>
      <p:ext uri="{BB962C8B-B14F-4D97-AF65-F5344CB8AC3E}">
        <p14:creationId xmlns:p14="http://schemas.microsoft.com/office/powerpoint/2010/main" val="225190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B306D69-9B51-42BC-9F5B-B65B803E38BE}"/>
              </a:ext>
            </a:extLst>
          </p:cNvPr>
          <p:cNvSpPr>
            <a:spLocks noGrp="1" noChangeArrowheads="1"/>
          </p:cNvSpPr>
          <p:nvPr>
            <p:ph type="dt" sz="half" idx="10"/>
          </p:nvPr>
        </p:nvSpPr>
        <p:spPr>
          <a:ln/>
        </p:spPr>
        <p:txBody>
          <a:bodyPr/>
          <a:lstStyle>
            <a:lvl1pPr>
              <a:defRPr/>
            </a:lvl1pPr>
          </a:lstStyle>
          <a:p>
            <a:fld id="{4058E908-2123-492D-BFDB-0A9630F0FAB6}" type="datetimeFigureOut">
              <a:rPr lang="en-US" altLang="en-US"/>
              <a:pPr/>
              <a:t>5/15/2024</a:t>
            </a:fld>
            <a:endParaRPr lang="en-US" altLang="en-US" dirty="0"/>
          </a:p>
        </p:txBody>
      </p:sp>
      <p:sp>
        <p:nvSpPr>
          <p:cNvPr id="6" name="Rectangle 5">
            <a:extLst>
              <a:ext uri="{FF2B5EF4-FFF2-40B4-BE49-F238E27FC236}">
                <a16:creationId xmlns:a16="http://schemas.microsoft.com/office/drawing/2014/main" id="{D414EAF1-DC1D-4DB0-916A-9D8DE13AB6E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8EC9BA6C-F270-4372-82FC-0A7BC0C65994}"/>
              </a:ext>
            </a:extLst>
          </p:cNvPr>
          <p:cNvSpPr>
            <a:spLocks noGrp="1" noChangeArrowheads="1"/>
          </p:cNvSpPr>
          <p:nvPr>
            <p:ph type="sldNum" sz="quarter" idx="12"/>
          </p:nvPr>
        </p:nvSpPr>
        <p:spPr>
          <a:ln/>
        </p:spPr>
        <p:txBody>
          <a:bodyPr/>
          <a:lstStyle>
            <a:lvl1pPr>
              <a:defRPr/>
            </a:lvl1pPr>
          </a:lstStyle>
          <a:p>
            <a:fld id="{85557351-5C11-4897-8AF8-C811FD89BFC1}" type="slidenum">
              <a:rPr lang="en-US" altLang="en-US"/>
              <a:pPr/>
              <a:t>‹#›</a:t>
            </a:fld>
            <a:endParaRPr lang="en-US" altLang="en-US" dirty="0"/>
          </a:p>
        </p:txBody>
      </p:sp>
    </p:spTree>
    <p:extLst>
      <p:ext uri="{BB962C8B-B14F-4D97-AF65-F5344CB8AC3E}">
        <p14:creationId xmlns:p14="http://schemas.microsoft.com/office/powerpoint/2010/main" val="286708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825891-4E2C-45B9-A17A-FCC2F6EEC47E}"/>
              </a:ext>
            </a:extLst>
          </p:cNvPr>
          <p:cNvSpPr>
            <a:spLocks noGrp="1" noChangeArrowheads="1"/>
          </p:cNvSpPr>
          <p:nvPr>
            <p:ph type="dt" sz="half" idx="10"/>
          </p:nvPr>
        </p:nvSpPr>
        <p:spPr>
          <a:ln/>
        </p:spPr>
        <p:txBody>
          <a:bodyPr/>
          <a:lstStyle>
            <a:lvl1pPr>
              <a:defRPr/>
            </a:lvl1pPr>
          </a:lstStyle>
          <a:p>
            <a:fld id="{62579978-C668-43FD-8264-42CE03C0FDA6}" type="datetimeFigureOut">
              <a:rPr lang="en-US" altLang="en-US"/>
              <a:pPr/>
              <a:t>5/15/2024</a:t>
            </a:fld>
            <a:endParaRPr lang="en-US" altLang="en-US" dirty="0"/>
          </a:p>
        </p:txBody>
      </p:sp>
      <p:sp>
        <p:nvSpPr>
          <p:cNvPr id="8" name="Rectangle 5">
            <a:extLst>
              <a:ext uri="{FF2B5EF4-FFF2-40B4-BE49-F238E27FC236}">
                <a16:creationId xmlns:a16="http://schemas.microsoft.com/office/drawing/2014/main" id="{8089571D-1ECA-44C7-B886-CCCDDCB9C0B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3548678E-8ACB-498C-96B0-9EED7469EB33}"/>
              </a:ext>
            </a:extLst>
          </p:cNvPr>
          <p:cNvSpPr>
            <a:spLocks noGrp="1" noChangeArrowheads="1"/>
          </p:cNvSpPr>
          <p:nvPr>
            <p:ph type="sldNum" sz="quarter" idx="12"/>
          </p:nvPr>
        </p:nvSpPr>
        <p:spPr>
          <a:ln/>
        </p:spPr>
        <p:txBody>
          <a:bodyPr/>
          <a:lstStyle>
            <a:lvl1pPr>
              <a:defRPr/>
            </a:lvl1pPr>
          </a:lstStyle>
          <a:p>
            <a:fld id="{2ECF43B6-136B-4F6B-A2DB-FF62012A5EC5}" type="slidenum">
              <a:rPr lang="en-US" altLang="en-US"/>
              <a:pPr/>
              <a:t>‹#›</a:t>
            </a:fld>
            <a:endParaRPr lang="en-US" altLang="en-US" dirty="0"/>
          </a:p>
        </p:txBody>
      </p:sp>
    </p:spTree>
    <p:extLst>
      <p:ext uri="{BB962C8B-B14F-4D97-AF65-F5344CB8AC3E}">
        <p14:creationId xmlns:p14="http://schemas.microsoft.com/office/powerpoint/2010/main" val="359047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C77FC86-A499-4554-B21D-393270836C2A}"/>
              </a:ext>
            </a:extLst>
          </p:cNvPr>
          <p:cNvSpPr>
            <a:spLocks noGrp="1" noChangeArrowheads="1"/>
          </p:cNvSpPr>
          <p:nvPr>
            <p:ph type="dt" sz="half" idx="10"/>
          </p:nvPr>
        </p:nvSpPr>
        <p:spPr>
          <a:ln/>
        </p:spPr>
        <p:txBody>
          <a:bodyPr/>
          <a:lstStyle>
            <a:lvl1pPr>
              <a:defRPr/>
            </a:lvl1pPr>
          </a:lstStyle>
          <a:p>
            <a:fld id="{65EE5541-B391-4213-8138-D89F9374A4CF}" type="datetimeFigureOut">
              <a:rPr lang="en-US" altLang="en-US"/>
              <a:pPr/>
              <a:t>5/15/2024</a:t>
            </a:fld>
            <a:endParaRPr lang="en-US" altLang="en-US" dirty="0"/>
          </a:p>
        </p:txBody>
      </p:sp>
      <p:sp>
        <p:nvSpPr>
          <p:cNvPr id="4" name="Rectangle 5">
            <a:extLst>
              <a:ext uri="{FF2B5EF4-FFF2-40B4-BE49-F238E27FC236}">
                <a16:creationId xmlns:a16="http://schemas.microsoft.com/office/drawing/2014/main" id="{EB6C886F-E43F-4879-934F-6FF743BBAB99}"/>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2DFF6A05-9ABF-4614-8FC5-37908885756D}"/>
              </a:ext>
            </a:extLst>
          </p:cNvPr>
          <p:cNvSpPr>
            <a:spLocks noGrp="1" noChangeArrowheads="1"/>
          </p:cNvSpPr>
          <p:nvPr>
            <p:ph type="sldNum" sz="quarter" idx="12"/>
          </p:nvPr>
        </p:nvSpPr>
        <p:spPr>
          <a:ln/>
        </p:spPr>
        <p:txBody>
          <a:bodyPr/>
          <a:lstStyle>
            <a:lvl1pPr>
              <a:defRPr/>
            </a:lvl1pPr>
          </a:lstStyle>
          <a:p>
            <a:fld id="{8E036D0B-7FED-4268-985A-3F923DE7505C}" type="slidenum">
              <a:rPr lang="en-US" altLang="en-US"/>
              <a:pPr/>
              <a:t>‹#›</a:t>
            </a:fld>
            <a:endParaRPr lang="en-US" altLang="en-US" dirty="0"/>
          </a:p>
        </p:txBody>
      </p:sp>
    </p:spTree>
    <p:extLst>
      <p:ext uri="{BB962C8B-B14F-4D97-AF65-F5344CB8AC3E}">
        <p14:creationId xmlns:p14="http://schemas.microsoft.com/office/powerpoint/2010/main" val="205017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8E5C212-DF7F-4AFE-A272-2606CB5B4792}"/>
              </a:ext>
            </a:extLst>
          </p:cNvPr>
          <p:cNvSpPr>
            <a:spLocks noGrp="1" noChangeArrowheads="1"/>
          </p:cNvSpPr>
          <p:nvPr>
            <p:ph type="dt" sz="half" idx="10"/>
          </p:nvPr>
        </p:nvSpPr>
        <p:spPr>
          <a:ln/>
        </p:spPr>
        <p:txBody>
          <a:bodyPr/>
          <a:lstStyle>
            <a:lvl1pPr>
              <a:defRPr/>
            </a:lvl1pPr>
          </a:lstStyle>
          <a:p>
            <a:fld id="{839E1048-48B6-49E9-8D0F-46F24855E33A}" type="datetimeFigureOut">
              <a:rPr lang="en-US" altLang="en-US"/>
              <a:pPr/>
              <a:t>5/15/2024</a:t>
            </a:fld>
            <a:endParaRPr lang="en-US" altLang="en-US" dirty="0"/>
          </a:p>
        </p:txBody>
      </p:sp>
      <p:sp>
        <p:nvSpPr>
          <p:cNvPr id="3" name="Rectangle 5">
            <a:extLst>
              <a:ext uri="{FF2B5EF4-FFF2-40B4-BE49-F238E27FC236}">
                <a16:creationId xmlns:a16="http://schemas.microsoft.com/office/drawing/2014/main" id="{4046809E-0F61-4AE2-A43D-997E33F6BBE2}"/>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3B21F11B-DD31-4F43-AA2A-1B9A285876E6}"/>
              </a:ext>
            </a:extLst>
          </p:cNvPr>
          <p:cNvSpPr>
            <a:spLocks noGrp="1" noChangeArrowheads="1"/>
          </p:cNvSpPr>
          <p:nvPr>
            <p:ph type="sldNum" sz="quarter" idx="12"/>
          </p:nvPr>
        </p:nvSpPr>
        <p:spPr>
          <a:ln/>
        </p:spPr>
        <p:txBody>
          <a:bodyPr/>
          <a:lstStyle>
            <a:lvl1pPr>
              <a:defRPr/>
            </a:lvl1pPr>
          </a:lstStyle>
          <a:p>
            <a:fld id="{4FEA143C-5720-478D-B5AA-CC1CAE05B0E0}" type="slidenum">
              <a:rPr lang="en-US" altLang="en-US"/>
              <a:pPr/>
              <a:t>‹#›</a:t>
            </a:fld>
            <a:endParaRPr lang="en-US" altLang="en-US" dirty="0"/>
          </a:p>
        </p:txBody>
      </p:sp>
    </p:spTree>
    <p:extLst>
      <p:ext uri="{BB962C8B-B14F-4D97-AF65-F5344CB8AC3E}">
        <p14:creationId xmlns:p14="http://schemas.microsoft.com/office/powerpoint/2010/main" val="61142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5682DDB-01E8-4664-8EB4-DDF9F2561BA8}"/>
              </a:ext>
            </a:extLst>
          </p:cNvPr>
          <p:cNvSpPr>
            <a:spLocks noGrp="1" noChangeArrowheads="1"/>
          </p:cNvSpPr>
          <p:nvPr>
            <p:ph type="dt" sz="half" idx="10"/>
          </p:nvPr>
        </p:nvSpPr>
        <p:spPr>
          <a:ln/>
        </p:spPr>
        <p:txBody>
          <a:bodyPr/>
          <a:lstStyle>
            <a:lvl1pPr>
              <a:defRPr/>
            </a:lvl1pPr>
          </a:lstStyle>
          <a:p>
            <a:fld id="{97FFAC29-E89C-4149-B4D7-D17A466D6D01}" type="datetimeFigureOut">
              <a:rPr lang="en-US" altLang="en-US"/>
              <a:pPr/>
              <a:t>5/15/2024</a:t>
            </a:fld>
            <a:endParaRPr lang="en-US" altLang="en-US" dirty="0"/>
          </a:p>
        </p:txBody>
      </p:sp>
      <p:sp>
        <p:nvSpPr>
          <p:cNvPr id="6" name="Rectangle 5">
            <a:extLst>
              <a:ext uri="{FF2B5EF4-FFF2-40B4-BE49-F238E27FC236}">
                <a16:creationId xmlns:a16="http://schemas.microsoft.com/office/drawing/2014/main" id="{80BF2883-A8B3-48E5-A44D-CC3657AEADD6}"/>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92049D49-252F-4419-861C-5B5EC38C95DD}"/>
              </a:ext>
            </a:extLst>
          </p:cNvPr>
          <p:cNvSpPr>
            <a:spLocks noGrp="1" noChangeArrowheads="1"/>
          </p:cNvSpPr>
          <p:nvPr>
            <p:ph type="sldNum" sz="quarter" idx="12"/>
          </p:nvPr>
        </p:nvSpPr>
        <p:spPr>
          <a:ln/>
        </p:spPr>
        <p:txBody>
          <a:bodyPr/>
          <a:lstStyle>
            <a:lvl1pPr>
              <a:defRPr/>
            </a:lvl1pPr>
          </a:lstStyle>
          <a:p>
            <a:fld id="{D354A1BB-DC25-43C7-A7AD-8ACD48D40CD0}" type="slidenum">
              <a:rPr lang="en-US" altLang="en-US"/>
              <a:pPr/>
              <a:t>‹#›</a:t>
            </a:fld>
            <a:endParaRPr lang="en-US" altLang="en-US" dirty="0"/>
          </a:p>
        </p:txBody>
      </p:sp>
    </p:spTree>
    <p:extLst>
      <p:ext uri="{BB962C8B-B14F-4D97-AF65-F5344CB8AC3E}">
        <p14:creationId xmlns:p14="http://schemas.microsoft.com/office/powerpoint/2010/main" val="43237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79D2A8-983E-4C3B-8DC8-D572324F3DDA}"/>
              </a:ext>
            </a:extLst>
          </p:cNvPr>
          <p:cNvSpPr>
            <a:spLocks noGrp="1" noChangeArrowheads="1"/>
          </p:cNvSpPr>
          <p:nvPr>
            <p:ph type="dt" sz="half" idx="10"/>
          </p:nvPr>
        </p:nvSpPr>
        <p:spPr>
          <a:ln/>
        </p:spPr>
        <p:txBody>
          <a:bodyPr/>
          <a:lstStyle>
            <a:lvl1pPr>
              <a:defRPr/>
            </a:lvl1pPr>
          </a:lstStyle>
          <a:p>
            <a:fld id="{2B0D311F-1856-4E0F-8496-9E0ED1A3DD72}" type="datetimeFigureOut">
              <a:rPr lang="en-US" altLang="en-US"/>
              <a:pPr/>
              <a:t>5/15/2024</a:t>
            </a:fld>
            <a:endParaRPr lang="en-US" altLang="en-US" dirty="0"/>
          </a:p>
        </p:txBody>
      </p:sp>
      <p:sp>
        <p:nvSpPr>
          <p:cNvPr id="6" name="Rectangle 5">
            <a:extLst>
              <a:ext uri="{FF2B5EF4-FFF2-40B4-BE49-F238E27FC236}">
                <a16:creationId xmlns:a16="http://schemas.microsoft.com/office/drawing/2014/main" id="{2D121B88-3F39-4F51-BB5F-E2223375396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9C61A36-BE7C-40C7-9AF6-339C20096103}"/>
              </a:ext>
            </a:extLst>
          </p:cNvPr>
          <p:cNvSpPr>
            <a:spLocks noGrp="1" noChangeArrowheads="1"/>
          </p:cNvSpPr>
          <p:nvPr>
            <p:ph type="sldNum" sz="quarter" idx="12"/>
          </p:nvPr>
        </p:nvSpPr>
        <p:spPr>
          <a:ln/>
        </p:spPr>
        <p:txBody>
          <a:bodyPr/>
          <a:lstStyle>
            <a:lvl1pPr>
              <a:defRPr/>
            </a:lvl1pPr>
          </a:lstStyle>
          <a:p>
            <a:fld id="{7F3420D5-5C24-4E43-9A3F-6CE6168FAF3E}" type="slidenum">
              <a:rPr lang="en-US" altLang="en-US"/>
              <a:pPr/>
              <a:t>‹#›</a:t>
            </a:fld>
            <a:endParaRPr lang="en-US" altLang="en-US" dirty="0"/>
          </a:p>
        </p:txBody>
      </p:sp>
    </p:spTree>
    <p:extLst>
      <p:ext uri="{BB962C8B-B14F-4D97-AF65-F5344CB8AC3E}">
        <p14:creationId xmlns:p14="http://schemas.microsoft.com/office/powerpoint/2010/main" val="293300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300D6BE7-A5ED-48B9-9666-3307E97A5C92}"/>
              </a:ext>
            </a:extLst>
          </p:cNvPr>
          <p:cNvSpPr>
            <a:spLocks noChangeArrowheads="1"/>
          </p:cNvSpPr>
          <p:nvPr userDrawn="1"/>
        </p:nvSpPr>
        <p:spPr bwMode="auto">
          <a:xfrm>
            <a:off x="304800" y="328613"/>
            <a:ext cx="8532813" cy="6197600"/>
          </a:xfrm>
          <a:prstGeom prst="roundRect">
            <a:avLst>
              <a:gd name="adj" fmla="val 2079"/>
            </a:avLst>
          </a:prstGeom>
          <a:gradFill rotWithShape="1">
            <a:gsLst>
              <a:gs pos="0">
                <a:srgbClr val="FFFFFF"/>
              </a:gs>
              <a:gs pos="98000">
                <a:srgbClr val="FFFFFF"/>
              </a:gs>
              <a:gs pos="99055">
                <a:srgbClr val="F7F7F7"/>
              </a:gs>
              <a:gs pos="100000">
                <a:srgbClr val="DADADA"/>
              </a:gs>
            </a:gsLst>
            <a:lin ang="5400000" scaled="1"/>
          </a:gradFill>
          <a:ln w="2000" cap="rnd">
            <a:solidFill>
              <a:srgbClr val="A4A3A3"/>
            </a:solidFill>
            <a:round/>
            <a:headEnd/>
            <a:tailEnd/>
          </a:ln>
          <a:effectLst>
            <a:outerShdw blurRad="76200" dist="50800" dir="540000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sp>
        <p:nvSpPr>
          <p:cNvPr id="9" name="Rounded Rectangle 8">
            <a:extLst>
              <a:ext uri="{FF2B5EF4-FFF2-40B4-BE49-F238E27FC236}">
                <a16:creationId xmlns:a16="http://schemas.microsoft.com/office/drawing/2014/main" id="{47736BBA-75C9-4BCD-96A5-C7B9C59312C0}"/>
              </a:ext>
            </a:extLst>
          </p:cNvPr>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a:extLst>
              <a:ext uri="{FF2B5EF4-FFF2-40B4-BE49-F238E27FC236}">
                <a16:creationId xmlns:a16="http://schemas.microsoft.com/office/drawing/2014/main" id="{055B33B9-FD8D-4BE7-B25A-0708F2CDD694}"/>
              </a:ext>
            </a:extLst>
          </p:cNvPr>
          <p:cNvCxnSpPr>
            <a:cxnSpLocks noChangeShapeType="1"/>
          </p:cNvCxnSpPr>
          <p:nvPr userDrawn="1"/>
        </p:nvCxnSpPr>
        <p:spPr bwMode="auto">
          <a:xfrm>
            <a:off x="533400" y="1447800"/>
            <a:ext cx="8077200" cy="1588"/>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cxnSp>
      <p:sp>
        <p:nvSpPr>
          <p:cNvPr id="149506" name="Rectangle 2">
            <a:extLst>
              <a:ext uri="{FF2B5EF4-FFF2-40B4-BE49-F238E27FC236}">
                <a16:creationId xmlns:a16="http://schemas.microsoft.com/office/drawing/2014/main" id="{84D81EE0-7A13-4237-B98C-61DA3475954E}"/>
              </a:ext>
            </a:extLst>
          </p:cNvPr>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a:extLst>
              <a:ext uri="{FF2B5EF4-FFF2-40B4-BE49-F238E27FC236}">
                <a16:creationId xmlns:a16="http://schemas.microsoft.com/office/drawing/2014/main" id="{242A995F-C123-4EBE-9F19-DED6055B0D8D}"/>
              </a:ext>
            </a:extLst>
          </p:cNvPr>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49508" name="Rectangle 4">
            <a:extLst>
              <a:ext uri="{FF2B5EF4-FFF2-40B4-BE49-F238E27FC236}">
                <a16:creationId xmlns:a16="http://schemas.microsoft.com/office/drawing/2014/main" id="{8811FB5B-60BE-46F2-B01B-50F476AFF74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fld id="{90781012-9B71-40A0-A7D5-EBB1589B6126}" type="datetimeFigureOut">
              <a:rPr lang="en-US" altLang="en-US"/>
              <a:pPr/>
              <a:t>5/15/2024</a:t>
            </a:fld>
            <a:endParaRPr lang="en-US" altLang="en-US" dirty="0"/>
          </a:p>
        </p:txBody>
      </p:sp>
      <p:sp>
        <p:nvSpPr>
          <p:cNvPr id="149509" name="Rectangle 5">
            <a:extLst>
              <a:ext uri="{FF2B5EF4-FFF2-40B4-BE49-F238E27FC236}">
                <a16:creationId xmlns:a16="http://schemas.microsoft.com/office/drawing/2014/main" id="{1D8EE761-E492-4B45-BD1A-256924EABE0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mn-ea"/>
                <a:cs typeface="+mn-cs"/>
              </a:defRPr>
            </a:lvl1pPr>
          </a:lstStyle>
          <a:p>
            <a:pPr>
              <a:defRPr/>
            </a:pPr>
            <a:endParaRPr lang="en-US" dirty="0"/>
          </a:p>
        </p:txBody>
      </p:sp>
      <p:sp>
        <p:nvSpPr>
          <p:cNvPr id="149510" name="Rectangle 6">
            <a:extLst>
              <a:ext uri="{FF2B5EF4-FFF2-40B4-BE49-F238E27FC236}">
                <a16:creationId xmlns:a16="http://schemas.microsoft.com/office/drawing/2014/main" id="{78122536-A7F8-4F7B-916E-EEDE64204D7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6B1BAFC3-E4A1-4222-BBFB-C0F0A4F9A9A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ea typeface="MS PGothic" panose="020B0600070205080204" pitchFamily="34" charset="-128"/>
          <a:cs typeface="ＭＳ Ｐゴシック"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78B1-DABE-43C2-B122-FDC39647C74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77138-9299-4A58-9F74-6086D84FEA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FE5BE-E0AE-4CE9-A76C-647F6187064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781012-9B71-40A0-A7D5-EBB1589B6126}" type="datetimeFigureOut">
              <a:rPr lang="en-US" altLang="en-US" smtClean="0"/>
              <a:pPr/>
              <a:t>5/15/2024</a:t>
            </a:fld>
            <a:endParaRPr lang="en-US" altLang="en-US" dirty="0"/>
          </a:p>
        </p:txBody>
      </p:sp>
      <p:sp>
        <p:nvSpPr>
          <p:cNvPr id="5" name="Footer Placeholder 4">
            <a:extLst>
              <a:ext uri="{FF2B5EF4-FFF2-40B4-BE49-F238E27FC236}">
                <a16:creationId xmlns:a16="http://schemas.microsoft.com/office/drawing/2014/main" id="{39088C06-2447-4CAF-9B73-30AFD0D63B7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B861D4F0-6716-4F8E-AAAD-8C8AFE1AE11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1BAFC3-E4A1-4222-BBFB-C0F0A4F9A9A2}" type="slidenum">
              <a:rPr lang="en-US" altLang="en-US" smtClean="0"/>
              <a:pPr/>
              <a:t>‹#›</a:t>
            </a:fld>
            <a:endParaRPr lang="en-US" altLang="en-US" dirty="0"/>
          </a:p>
        </p:txBody>
      </p:sp>
      <p:sp>
        <p:nvSpPr>
          <p:cNvPr id="7" name="Rounded Rectangle 6">
            <a:extLst>
              <a:ext uri="{FF2B5EF4-FFF2-40B4-BE49-F238E27FC236}">
                <a16:creationId xmlns:a16="http://schemas.microsoft.com/office/drawing/2014/main" id="{1276DD29-59AB-4758-86B2-26824953B299}"/>
              </a:ext>
            </a:extLst>
          </p:cNvPr>
          <p:cNvSpPr>
            <a:spLocks noChangeArrowheads="1"/>
          </p:cNvSpPr>
          <p:nvPr userDrawn="1"/>
        </p:nvSpPr>
        <p:spPr bwMode="auto">
          <a:xfrm>
            <a:off x="304800" y="328613"/>
            <a:ext cx="8532813" cy="6197600"/>
          </a:xfrm>
          <a:prstGeom prst="roundRect">
            <a:avLst>
              <a:gd name="adj" fmla="val 2079"/>
            </a:avLst>
          </a:prstGeom>
          <a:gradFill rotWithShape="1">
            <a:gsLst>
              <a:gs pos="0">
                <a:srgbClr val="FFFFFF"/>
              </a:gs>
              <a:gs pos="98000">
                <a:srgbClr val="FFFFFF"/>
              </a:gs>
              <a:gs pos="99055">
                <a:srgbClr val="F7F7F7"/>
              </a:gs>
              <a:gs pos="100000">
                <a:srgbClr val="DADADA"/>
              </a:gs>
            </a:gsLst>
            <a:lin ang="5400000" scaled="1"/>
          </a:gradFill>
          <a:ln w="2000" cap="rnd">
            <a:solidFill>
              <a:srgbClr val="A4A3A3"/>
            </a:solidFill>
            <a:round/>
            <a:headEnd/>
            <a:tailEnd/>
          </a:ln>
          <a:effectLst>
            <a:outerShdw blurRad="76200" dist="50800" dir="540000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sp>
        <p:nvSpPr>
          <p:cNvPr id="8" name="Rounded Rectangle 8">
            <a:extLst>
              <a:ext uri="{FF2B5EF4-FFF2-40B4-BE49-F238E27FC236}">
                <a16:creationId xmlns:a16="http://schemas.microsoft.com/office/drawing/2014/main" id="{7C140F65-A6EB-4F4A-9F5E-681C10A14F8B}"/>
              </a:ext>
            </a:extLst>
          </p:cNvPr>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7">
            <a:extLst>
              <a:ext uri="{FF2B5EF4-FFF2-40B4-BE49-F238E27FC236}">
                <a16:creationId xmlns:a16="http://schemas.microsoft.com/office/drawing/2014/main" id="{E2F69A57-E179-42CA-ADDB-C03547C99883}"/>
              </a:ext>
            </a:extLst>
          </p:cNvPr>
          <p:cNvCxnSpPr>
            <a:cxnSpLocks noChangeShapeType="1"/>
          </p:cNvCxnSpPr>
          <p:nvPr userDrawn="1"/>
        </p:nvCxnSpPr>
        <p:spPr bwMode="auto">
          <a:xfrm>
            <a:off x="533400" y="1447800"/>
            <a:ext cx="8077200" cy="1588"/>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027948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3BB6-732A-4656-9099-BD6EAD18B3C4}"/>
              </a:ext>
            </a:extLst>
          </p:cNvPr>
          <p:cNvSpPr>
            <a:spLocks noGrp="1"/>
          </p:cNvSpPr>
          <p:nvPr>
            <p:ph type="title"/>
          </p:nvPr>
        </p:nvSpPr>
        <p:spPr>
          <a:xfrm>
            <a:off x="0" y="2286000"/>
            <a:ext cx="8534400" cy="898525"/>
          </a:xfrm>
        </p:spPr>
        <p:txBody>
          <a:bodyPr lIns="45720" rIns="45720">
            <a:normAutofit/>
          </a:bodyPr>
          <a:lstStyle/>
          <a:p>
            <a:pPr algn="r" eaLnBrk="1" hangingPunct="1"/>
            <a:r>
              <a:rPr lang="en-US" altLang="en-US" sz="4200" dirty="0"/>
              <a:t>Network Infrastructure Security</a:t>
            </a:r>
          </a:p>
        </p:txBody>
      </p:sp>
      <p:sp>
        <p:nvSpPr>
          <p:cNvPr id="15366" name="Subtitle 2">
            <a:extLst>
              <a:ext uri="{FF2B5EF4-FFF2-40B4-BE49-F238E27FC236}">
                <a16:creationId xmlns:a16="http://schemas.microsoft.com/office/drawing/2014/main" id="{C64A88C1-C251-4AF9-AE2E-E4E3794ED7EA}"/>
              </a:ext>
            </a:extLst>
          </p:cNvPr>
          <p:cNvSpPr>
            <a:spLocks noGrp="1"/>
          </p:cNvSpPr>
          <p:nvPr>
            <p:ph idx="1"/>
          </p:nvPr>
        </p:nvSpPr>
        <p:spPr>
          <a:xfrm>
            <a:off x="304800" y="3124200"/>
            <a:ext cx="8183563" cy="1066800"/>
          </a:xfrm>
        </p:spPr>
        <p:txBody>
          <a:bodyPr lIns="182880" tIns="0"/>
          <a:lstStyle/>
          <a:p>
            <a:pPr marL="36513" indent="0" algn="r" eaLnBrk="1" hangingPunct="1">
              <a:spcBef>
                <a:spcPct val="0"/>
              </a:spcBef>
              <a:buFontTx/>
              <a:buNone/>
            </a:pPr>
            <a:endParaRPr lang="en-US"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1807-1EFC-4E9C-A699-C4B7E0240AB4}"/>
              </a:ext>
            </a:extLst>
          </p:cNvPr>
          <p:cNvSpPr>
            <a:spLocks noGrp="1"/>
          </p:cNvSpPr>
          <p:nvPr>
            <p:ph type="title"/>
          </p:nvPr>
        </p:nvSpPr>
        <p:spPr/>
        <p:txBody>
          <a:bodyPr/>
          <a:lstStyle/>
          <a:p>
            <a:r>
              <a:rPr lang="en-US" altLang="en-US" dirty="0"/>
              <a:t>Packet Filtering (1 of 2)</a:t>
            </a:r>
          </a:p>
        </p:txBody>
      </p:sp>
      <p:sp>
        <p:nvSpPr>
          <p:cNvPr id="28674" name="Content Placeholder 2">
            <a:extLst>
              <a:ext uri="{FF2B5EF4-FFF2-40B4-BE49-F238E27FC236}">
                <a16:creationId xmlns:a16="http://schemas.microsoft.com/office/drawing/2014/main" id="{D0D0E19C-680D-46AC-8B89-8AA569F982BA}"/>
              </a:ext>
            </a:extLst>
          </p:cNvPr>
          <p:cNvSpPr>
            <a:spLocks noGrp="1"/>
          </p:cNvSpPr>
          <p:nvPr>
            <p:ph idx="1"/>
          </p:nvPr>
        </p:nvSpPr>
        <p:spPr/>
        <p:txBody>
          <a:bodyPr>
            <a:normAutofit lnSpcReduction="10000"/>
          </a:bodyPr>
          <a:lstStyle/>
          <a:p>
            <a:r>
              <a:rPr lang="en-US" altLang="en-US" sz="2800" dirty="0"/>
              <a:t>Packet filtering firewall is considered the first generation firewall.</a:t>
            </a:r>
          </a:p>
          <a:p>
            <a:r>
              <a:rPr lang="en-US" altLang="en-US" sz="2800" dirty="0"/>
              <a:t>A packet filtering firewall inspects the data packets as they attempt to traverse the firewall, and based on the rules that have been defined on the firewall, the firewall allows or denies each packet.</a:t>
            </a:r>
          </a:p>
          <a:p>
            <a:r>
              <a:rPr lang="en-US" altLang="en-US" sz="2800" dirty="0"/>
              <a:t>Routers have the ability to do some rudimentary packet filtering, such as permitting all outbound traffic while denying all inbound traffic, or blocking specific protocols from passing through the router, like telnet or ftp.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416D-2DBB-414B-8347-8E594051A0C7}"/>
              </a:ext>
            </a:extLst>
          </p:cNvPr>
          <p:cNvSpPr>
            <a:spLocks noGrp="1"/>
          </p:cNvSpPr>
          <p:nvPr>
            <p:ph type="title"/>
          </p:nvPr>
        </p:nvSpPr>
        <p:spPr/>
        <p:txBody>
          <a:bodyPr/>
          <a:lstStyle/>
          <a:p>
            <a:r>
              <a:rPr lang="en-US" altLang="en-US" dirty="0"/>
              <a:t>Packet Filtering (2 of 2)</a:t>
            </a:r>
          </a:p>
        </p:txBody>
      </p:sp>
      <p:sp>
        <p:nvSpPr>
          <p:cNvPr id="29698" name="Content Placeholder 2">
            <a:extLst>
              <a:ext uri="{FF2B5EF4-FFF2-40B4-BE49-F238E27FC236}">
                <a16:creationId xmlns:a16="http://schemas.microsoft.com/office/drawing/2014/main" id="{200C66C7-32FF-417E-BD3A-8AB9B409AEB1}"/>
              </a:ext>
            </a:extLst>
          </p:cNvPr>
          <p:cNvSpPr>
            <a:spLocks noGrp="1"/>
          </p:cNvSpPr>
          <p:nvPr>
            <p:ph idx="1"/>
          </p:nvPr>
        </p:nvSpPr>
        <p:spPr/>
        <p:txBody>
          <a:bodyPr/>
          <a:lstStyle/>
          <a:p>
            <a:r>
              <a:rPr lang="en-US" altLang="en-US" sz="2600" dirty="0"/>
              <a:t>When you are configuring a packet filtering firewall rule, you will generally use one (or more) of the following TCP/IP attributes:</a:t>
            </a:r>
          </a:p>
          <a:p>
            <a:pPr lvl="1"/>
            <a:r>
              <a:rPr lang="en-US" altLang="en-US" sz="2400" dirty="0"/>
              <a:t>Source IP addresses</a:t>
            </a:r>
          </a:p>
          <a:p>
            <a:pPr lvl="1"/>
            <a:r>
              <a:rPr lang="en-US" altLang="en-US" sz="2400" dirty="0"/>
              <a:t>Destination IP addresses</a:t>
            </a:r>
          </a:p>
          <a:p>
            <a:pPr lvl="1"/>
            <a:r>
              <a:rPr lang="pt-BR" altLang="en-US" sz="2400" dirty="0"/>
              <a:t>IP protocol (telnet, ftp, http, https, etc.)</a:t>
            </a:r>
            <a:endParaRPr lang="en-US" altLang="en-US" sz="2400" dirty="0"/>
          </a:p>
          <a:p>
            <a:pPr lvl="1"/>
            <a:r>
              <a:rPr lang="en-US" altLang="en-US" sz="2400" dirty="0"/>
              <a:t>Source TCP and UDP ports (for example, the http protocol runs on TCP port 80) </a:t>
            </a:r>
          </a:p>
          <a:p>
            <a:pPr lvl="1"/>
            <a:r>
              <a:rPr lang="en-US" altLang="en-US" sz="2400" dirty="0"/>
              <a:t>Destination TCP and UDP ports</a:t>
            </a:r>
          </a:p>
          <a:p>
            <a:pPr lvl="1"/>
            <a:r>
              <a:rPr lang="en-US" altLang="en-US" sz="2400" dirty="0"/>
              <a:t>The inbound firewall network interface</a:t>
            </a:r>
          </a:p>
          <a:p>
            <a:pPr lvl="1"/>
            <a:r>
              <a:rPr lang="en-US" altLang="en-US" sz="2400" dirty="0"/>
              <a:t>The outbound firewall network interface</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28A-4F67-49B1-9090-FA85037B2B2A}"/>
              </a:ext>
            </a:extLst>
          </p:cNvPr>
          <p:cNvSpPr>
            <a:spLocks noGrp="1"/>
          </p:cNvSpPr>
          <p:nvPr>
            <p:ph type="title"/>
          </p:nvPr>
        </p:nvSpPr>
        <p:spPr/>
        <p:txBody>
          <a:bodyPr/>
          <a:lstStyle/>
          <a:p>
            <a:r>
              <a:rPr lang="en-US" altLang="en-US" dirty="0"/>
              <a:t>Circuit-Level Firewalls</a:t>
            </a:r>
          </a:p>
        </p:txBody>
      </p:sp>
      <p:sp>
        <p:nvSpPr>
          <p:cNvPr id="30722" name="Content Placeholder 2">
            <a:extLst>
              <a:ext uri="{FF2B5EF4-FFF2-40B4-BE49-F238E27FC236}">
                <a16:creationId xmlns:a16="http://schemas.microsoft.com/office/drawing/2014/main" id="{646A1355-19EC-40B8-BDDD-DA7E162FC3C2}"/>
              </a:ext>
            </a:extLst>
          </p:cNvPr>
          <p:cNvSpPr>
            <a:spLocks noGrp="1"/>
          </p:cNvSpPr>
          <p:nvPr>
            <p:ph idx="1"/>
          </p:nvPr>
        </p:nvSpPr>
        <p:spPr/>
        <p:txBody>
          <a:bodyPr/>
          <a:lstStyle/>
          <a:p>
            <a:r>
              <a:rPr lang="en-US" altLang="en-US" sz="2600" dirty="0"/>
              <a:t>Circuit-level firewalls are typically considered a second generation firewall technology.  </a:t>
            </a:r>
          </a:p>
          <a:p>
            <a:r>
              <a:rPr lang="en-US" altLang="en-US" sz="2600" dirty="0"/>
              <a:t>They work in a very similar fashion as packet-filtering firewalls, but they operate at the transport and session layers of the OSI model. </a:t>
            </a:r>
          </a:p>
          <a:p>
            <a:r>
              <a:rPr lang="en-US" altLang="en-US" sz="2600" dirty="0"/>
              <a:t>Instead of analyzing each individual packet, a circuit-level firewall monitors TCP/IP sessions, by monitoring the TCP handshaking between packets to validate the session. </a:t>
            </a:r>
          </a:p>
          <a:p>
            <a:r>
              <a:rPr lang="en-US" altLang="en-US" sz="2600" dirty="0"/>
              <a:t>Traffic is filtered based on specified session rules and may be restricted to authorized computers only.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CE73-EDC6-4A89-9D9C-27A89D469B1F}"/>
              </a:ext>
            </a:extLst>
          </p:cNvPr>
          <p:cNvSpPr>
            <a:spLocks noGrp="1"/>
          </p:cNvSpPr>
          <p:nvPr>
            <p:ph type="title"/>
          </p:nvPr>
        </p:nvSpPr>
        <p:spPr/>
        <p:txBody>
          <a:bodyPr/>
          <a:lstStyle/>
          <a:p>
            <a:r>
              <a:rPr lang="en-US" altLang="en-US" dirty="0"/>
              <a:t>Application-Level Firewall</a:t>
            </a:r>
          </a:p>
        </p:txBody>
      </p:sp>
      <p:sp>
        <p:nvSpPr>
          <p:cNvPr id="31746" name="Content Placeholder 2">
            <a:extLst>
              <a:ext uri="{FF2B5EF4-FFF2-40B4-BE49-F238E27FC236}">
                <a16:creationId xmlns:a16="http://schemas.microsoft.com/office/drawing/2014/main" id="{0741B4E6-B506-4954-92D0-37C96AC308C3}"/>
              </a:ext>
            </a:extLst>
          </p:cNvPr>
          <p:cNvSpPr>
            <a:spLocks noGrp="1"/>
          </p:cNvSpPr>
          <p:nvPr>
            <p:ph idx="1"/>
          </p:nvPr>
        </p:nvSpPr>
        <p:spPr/>
        <p:txBody>
          <a:bodyPr/>
          <a:lstStyle/>
          <a:p>
            <a:r>
              <a:rPr lang="en-US" altLang="en-US" sz="2800" dirty="0"/>
              <a:t>Application-level firewalls (also known as proxy servers) work by performing a deep inspection of application data as it traverses the firewall. </a:t>
            </a:r>
          </a:p>
          <a:p>
            <a:r>
              <a:rPr lang="en-US" altLang="en-US" sz="2800" dirty="0"/>
              <a:t>Rules are set based by analyzing client requests and application responses, then enforcing correct application behavior. </a:t>
            </a:r>
          </a:p>
          <a:p>
            <a:r>
              <a:rPr lang="en-US" altLang="en-US" sz="2800" dirty="0"/>
              <a:t>Application-level firewalls can block malicious activity, log user activity, provide content filtering and even protect against spam and viruses.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30C8-B96E-4359-AEBC-0F48340468B7}"/>
              </a:ext>
            </a:extLst>
          </p:cNvPr>
          <p:cNvSpPr>
            <a:spLocks noGrp="1"/>
          </p:cNvSpPr>
          <p:nvPr>
            <p:ph type="title"/>
          </p:nvPr>
        </p:nvSpPr>
        <p:spPr/>
        <p:txBody>
          <a:bodyPr/>
          <a:lstStyle/>
          <a:p>
            <a:r>
              <a:rPr lang="en-US" altLang="en-US" dirty="0"/>
              <a:t>Stateful Firewall</a:t>
            </a:r>
          </a:p>
        </p:txBody>
      </p:sp>
      <p:sp>
        <p:nvSpPr>
          <p:cNvPr id="32770" name="Content Placeholder 2">
            <a:extLst>
              <a:ext uri="{FF2B5EF4-FFF2-40B4-BE49-F238E27FC236}">
                <a16:creationId xmlns:a16="http://schemas.microsoft.com/office/drawing/2014/main" id="{8F4803A3-69CA-4A41-8C68-C3797E331479}"/>
              </a:ext>
            </a:extLst>
          </p:cNvPr>
          <p:cNvSpPr>
            <a:spLocks noGrp="1"/>
          </p:cNvSpPr>
          <p:nvPr>
            <p:ph idx="1"/>
          </p:nvPr>
        </p:nvSpPr>
        <p:spPr/>
        <p:txBody>
          <a:bodyPr/>
          <a:lstStyle/>
          <a:p>
            <a:r>
              <a:rPr lang="en-US" altLang="en-US" dirty="0"/>
              <a:t>Stateful multi-level firewalls are designed to provide the best features of both packet filtering and application-level firewalls. </a:t>
            </a:r>
          </a:p>
          <a:p>
            <a:r>
              <a:rPr lang="en-US" altLang="en-US" dirty="0"/>
              <a:t>Stateful inspection also determines whether or not a packet is part of an existing session and that information can be used to determine whether to permit or deny a packet. </a:t>
            </a:r>
          </a:p>
          <a:p>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3A18-8CC1-4917-9409-0360C0A3295D}"/>
              </a:ext>
            </a:extLst>
          </p:cNvPr>
          <p:cNvSpPr>
            <a:spLocks noGrp="1"/>
          </p:cNvSpPr>
          <p:nvPr>
            <p:ph type="title"/>
          </p:nvPr>
        </p:nvSpPr>
        <p:spPr/>
        <p:txBody>
          <a:bodyPr/>
          <a:lstStyle/>
          <a:p>
            <a:r>
              <a:rPr lang="en-US" altLang="en-US" dirty="0"/>
              <a:t>Host versus Network Firewalls</a:t>
            </a:r>
          </a:p>
        </p:txBody>
      </p:sp>
      <p:sp>
        <p:nvSpPr>
          <p:cNvPr id="33794" name="Content Placeholder 2">
            <a:extLst>
              <a:ext uri="{FF2B5EF4-FFF2-40B4-BE49-F238E27FC236}">
                <a16:creationId xmlns:a16="http://schemas.microsoft.com/office/drawing/2014/main" id="{8AAEF5FC-8A92-4A44-A7DF-6DF3892370EB}"/>
              </a:ext>
            </a:extLst>
          </p:cNvPr>
          <p:cNvSpPr>
            <a:spLocks noGrp="1"/>
          </p:cNvSpPr>
          <p:nvPr>
            <p:ph idx="1"/>
          </p:nvPr>
        </p:nvSpPr>
        <p:spPr/>
        <p:txBody>
          <a:bodyPr/>
          <a:lstStyle/>
          <a:p>
            <a:r>
              <a:rPr lang="en-US" altLang="en-US" sz="2800" dirty="0"/>
              <a:t>There are two basic types of software firewall:</a:t>
            </a:r>
          </a:p>
          <a:p>
            <a:pPr lvl="1"/>
            <a:r>
              <a:rPr lang="en-US" altLang="en-US" sz="2800" b="1" i="1" dirty="0"/>
              <a:t>Host firewall:</a:t>
            </a:r>
            <a:r>
              <a:rPr lang="en-US" altLang="en-US" sz="2800" dirty="0"/>
              <a:t> A software firewall is a firewall application installed on a host, used to protect the host from network-based attacks. </a:t>
            </a:r>
          </a:p>
          <a:p>
            <a:pPr lvl="2">
              <a:buClr>
                <a:srgbClr val="0000CC"/>
              </a:buClr>
            </a:pPr>
            <a:r>
              <a:rPr lang="en-US" altLang="en-US" sz="2600" dirty="0"/>
              <a:t>Host firewalls are also known as </a:t>
            </a:r>
            <a:r>
              <a:rPr lang="en-US" altLang="en-US" sz="2600" b="1" i="1" dirty="0"/>
              <a:t>personal firewalls</a:t>
            </a:r>
            <a:r>
              <a:rPr lang="en-US" altLang="en-US" sz="2600" dirty="0"/>
              <a:t>.</a:t>
            </a:r>
          </a:p>
          <a:p>
            <a:pPr lvl="1"/>
            <a:r>
              <a:rPr lang="en-US" altLang="en-US" sz="2800" b="1" i="1" dirty="0"/>
              <a:t>Network firewall</a:t>
            </a:r>
            <a:r>
              <a:rPr lang="en-US" altLang="en-US" sz="2800" dirty="0"/>
              <a:t>: The other type of software firewall is a firewall application installed on a server used to protect network segments from other network segments. </a:t>
            </a:r>
          </a:p>
          <a:p>
            <a:pPr lvl="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671A-F1F4-411B-9084-7EDD83C65DB3}"/>
              </a:ext>
            </a:extLst>
          </p:cNvPr>
          <p:cNvSpPr>
            <a:spLocks noGrp="1"/>
          </p:cNvSpPr>
          <p:nvPr>
            <p:ph type="title"/>
          </p:nvPr>
        </p:nvSpPr>
        <p:spPr/>
        <p:txBody>
          <a:bodyPr/>
          <a:lstStyle/>
          <a:p>
            <a:r>
              <a:rPr lang="en-US" altLang="en-US" dirty="0"/>
              <a:t>Virtual LANs (VLANS) (1 of 2)</a:t>
            </a:r>
          </a:p>
        </p:txBody>
      </p:sp>
      <p:sp>
        <p:nvSpPr>
          <p:cNvPr id="34818" name="Content Placeholder 2">
            <a:extLst>
              <a:ext uri="{FF2B5EF4-FFF2-40B4-BE49-F238E27FC236}">
                <a16:creationId xmlns:a16="http://schemas.microsoft.com/office/drawing/2014/main" id="{6FD88D87-3A89-4CB4-B3A8-A0E827A4CA25}"/>
              </a:ext>
            </a:extLst>
          </p:cNvPr>
          <p:cNvSpPr>
            <a:spLocks noGrp="1"/>
          </p:cNvSpPr>
          <p:nvPr>
            <p:ph idx="1"/>
          </p:nvPr>
        </p:nvSpPr>
        <p:spPr/>
        <p:txBody>
          <a:bodyPr/>
          <a:lstStyle/>
          <a:p>
            <a:r>
              <a:rPr lang="en-US" altLang="en-US" sz="2400" dirty="0"/>
              <a:t>Virtual LANs (VLANs) were developed as an alternate solution to deploying multiple routers. </a:t>
            </a:r>
          </a:p>
          <a:p>
            <a:r>
              <a:rPr lang="en-US" altLang="en-US" sz="2400" dirty="0"/>
              <a:t>VLANs are logical network segments used to create separate broadcast domains, but still allow the devices on the VLANs to communicate at Layer 2, without requiring a router. </a:t>
            </a:r>
          </a:p>
          <a:p>
            <a:r>
              <a:rPr lang="en-US" altLang="en-US" sz="2400" dirty="0"/>
              <a:t>VLANs are created by switches, and traffic between VLANs is switched, not routed, which creates a much faster network connection, as there is no need for a routing protocol to be involved. </a:t>
            </a:r>
          </a:p>
          <a:p>
            <a:r>
              <a:rPr lang="en-US" altLang="en-US" sz="2400" dirty="0"/>
              <a:t>Even though the hosts are logically separated, the traffic between the hosts is switched directly as if the hosts were on the same LAN segment.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AF2F-3053-4436-94D4-30C78B0CEFA8}"/>
              </a:ext>
            </a:extLst>
          </p:cNvPr>
          <p:cNvSpPr>
            <a:spLocks noGrp="1"/>
          </p:cNvSpPr>
          <p:nvPr>
            <p:ph type="title"/>
          </p:nvPr>
        </p:nvSpPr>
        <p:spPr/>
        <p:txBody>
          <a:bodyPr/>
          <a:lstStyle/>
          <a:p>
            <a:r>
              <a:rPr lang="en-US" altLang="en-US" dirty="0"/>
              <a:t>Virtual LANs (VLANS) (2 of 2)</a:t>
            </a:r>
          </a:p>
        </p:txBody>
      </p:sp>
      <p:sp>
        <p:nvSpPr>
          <p:cNvPr id="35842" name="Content Placeholder 2">
            <a:extLst>
              <a:ext uri="{FF2B5EF4-FFF2-40B4-BE49-F238E27FC236}">
                <a16:creationId xmlns:a16="http://schemas.microsoft.com/office/drawing/2014/main" id="{2D72B5FD-597E-4C45-A5D8-723A9B5F3D43}"/>
              </a:ext>
            </a:extLst>
          </p:cNvPr>
          <p:cNvSpPr>
            <a:spLocks noGrp="1"/>
          </p:cNvSpPr>
          <p:nvPr>
            <p:ph idx="1"/>
          </p:nvPr>
        </p:nvSpPr>
        <p:spPr/>
        <p:txBody>
          <a:bodyPr/>
          <a:lstStyle/>
          <a:p>
            <a:r>
              <a:rPr lang="en-US" altLang="en-US" dirty="0"/>
              <a:t>VLANs provide a number of benefits over a routed network, including:</a:t>
            </a:r>
          </a:p>
          <a:p>
            <a:pPr lvl="1"/>
            <a:r>
              <a:rPr lang="en-US" altLang="en-US" dirty="0"/>
              <a:t>Higher performance on medium or large LANs due to reduced broadcast traffic.</a:t>
            </a:r>
          </a:p>
          <a:p>
            <a:pPr lvl="1"/>
            <a:r>
              <a:rPr lang="en-US" altLang="en-US" dirty="0"/>
              <a:t>Organizing devices on the network for easier management.</a:t>
            </a:r>
          </a:p>
          <a:p>
            <a:pPr lvl="1"/>
            <a:r>
              <a:rPr lang="en-US" altLang="en-US" dirty="0"/>
              <a:t>Providing additional security because devices can be put on their own VLAN.</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C4DB-7870-4AD3-9591-9E988C7F80EE}"/>
              </a:ext>
            </a:extLst>
          </p:cNvPr>
          <p:cNvSpPr>
            <a:spLocks noGrp="1"/>
          </p:cNvSpPr>
          <p:nvPr>
            <p:ph type="title"/>
          </p:nvPr>
        </p:nvSpPr>
        <p:spPr/>
        <p:txBody>
          <a:bodyPr/>
          <a:lstStyle/>
          <a:p>
            <a:r>
              <a:rPr lang="en-US" altLang="en-US" dirty="0"/>
              <a:t>Routing</a:t>
            </a:r>
          </a:p>
        </p:txBody>
      </p:sp>
      <p:sp>
        <p:nvSpPr>
          <p:cNvPr id="36866" name="Content Placeholder 2">
            <a:extLst>
              <a:ext uri="{FF2B5EF4-FFF2-40B4-BE49-F238E27FC236}">
                <a16:creationId xmlns:a16="http://schemas.microsoft.com/office/drawing/2014/main" id="{0B9DA42D-9C15-4714-B80B-531BDBF63976}"/>
              </a:ext>
            </a:extLst>
          </p:cNvPr>
          <p:cNvSpPr>
            <a:spLocks noGrp="1"/>
          </p:cNvSpPr>
          <p:nvPr>
            <p:ph idx="1"/>
          </p:nvPr>
        </p:nvSpPr>
        <p:spPr/>
        <p:txBody>
          <a:bodyPr/>
          <a:lstStyle/>
          <a:p>
            <a:r>
              <a:rPr lang="en-US" altLang="en-US" sz="2800" dirty="0"/>
              <a:t>Routing takes one step up the OSI model from the VLAN – and takes place at Layer 3. </a:t>
            </a:r>
          </a:p>
          <a:p>
            <a:r>
              <a:rPr lang="en-US" altLang="en-US" sz="2800" dirty="0"/>
              <a:t>Routing is the process of forwarding a packet based on the packet</a:t>
            </a:r>
            <a:r>
              <a:rPr lang="ja-JP" altLang="en-US" sz="2800"/>
              <a:t>’</a:t>
            </a:r>
            <a:r>
              <a:rPr lang="en-US" altLang="ja-JP" sz="2800" dirty="0"/>
              <a:t>s destination address. </a:t>
            </a:r>
          </a:p>
          <a:p>
            <a:r>
              <a:rPr lang="en-US" altLang="en-US" sz="2800" dirty="0"/>
              <a:t>At each step in the route a packet takes across the network a decision has to be made about where the packet is to be forwarded.</a:t>
            </a:r>
          </a:p>
          <a:p>
            <a:r>
              <a:rPr lang="en-US" altLang="en-US" sz="2800" dirty="0"/>
              <a:t>To make these decisions, the IP layer consults a routing table stored in the memory of the routing device.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4AD7-4730-4219-A4F4-D7510CD397E9}"/>
              </a:ext>
            </a:extLst>
          </p:cNvPr>
          <p:cNvSpPr>
            <a:spLocks noGrp="1"/>
          </p:cNvSpPr>
          <p:nvPr>
            <p:ph type="title"/>
          </p:nvPr>
        </p:nvSpPr>
        <p:spPr/>
        <p:txBody>
          <a:bodyPr/>
          <a:lstStyle/>
          <a:p>
            <a:r>
              <a:rPr lang="en-US" altLang="en-US" dirty="0"/>
              <a:t>Routing Protocols</a:t>
            </a:r>
          </a:p>
        </p:txBody>
      </p:sp>
      <p:sp>
        <p:nvSpPr>
          <p:cNvPr id="37890" name="Content Placeholder 2">
            <a:extLst>
              <a:ext uri="{FF2B5EF4-FFF2-40B4-BE49-F238E27FC236}">
                <a16:creationId xmlns:a16="http://schemas.microsoft.com/office/drawing/2014/main" id="{051ED8D4-E517-4972-BDC8-CD9359C973F0}"/>
              </a:ext>
            </a:extLst>
          </p:cNvPr>
          <p:cNvSpPr>
            <a:spLocks noGrp="1"/>
          </p:cNvSpPr>
          <p:nvPr>
            <p:ph idx="1"/>
          </p:nvPr>
        </p:nvSpPr>
        <p:spPr/>
        <p:txBody>
          <a:bodyPr/>
          <a:lstStyle/>
          <a:p>
            <a:r>
              <a:rPr lang="en-US" altLang="en-US" sz="2800" dirty="0"/>
              <a:t>Routing protocols are based either on a distance vector or link state algorithm.  </a:t>
            </a:r>
          </a:p>
          <a:p>
            <a:r>
              <a:rPr lang="en-US" altLang="en-US" sz="2800" dirty="0"/>
              <a:t>Path selection involves apply a routing metric to multiple routes, in order to select the best route. </a:t>
            </a:r>
          </a:p>
          <a:p>
            <a:r>
              <a:rPr lang="en-US" altLang="en-US" sz="2800" dirty="0"/>
              <a:t>Some of the metrics used are bandwidth, network delay, hop count, path cost, load, reliability, and communication costs. </a:t>
            </a:r>
          </a:p>
          <a:p>
            <a:r>
              <a:rPr lang="en-US" altLang="en-US" sz="2800" dirty="0"/>
              <a:t>The hop count is the number of routers traversed by a packet between its source and destination. </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837A9E38-BDD5-44CB-A3AF-0E74837D06F2}"/>
              </a:ext>
            </a:extLst>
          </p:cNvPr>
          <p:cNvSpPr>
            <a:spLocks noGrp="1" noChangeArrowheads="1"/>
          </p:cNvSpPr>
          <p:nvPr>
            <p:ph type="title"/>
          </p:nvPr>
        </p:nvSpPr>
        <p:spPr/>
        <p:txBody>
          <a:bodyPr/>
          <a:lstStyle/>
          <a:p>
            <a:pPr eaLnBrk="1" hangingPunct="1"/>
            <a:r>
              <a:rPr lang="en-US" altLang="en-US" dirty="0"/>
              <a:t>Objectives</a:t>
            </a:r>
          </a:p>
        </p:txBody>
      </p:sp>
      <p:sp>
        <p:nvSpPr>
          <p:cNvPr id="17410" name="Rectangle 22" descr="Table listing technology skills, objective domain descriptions, and objective domain numbers covered in this lesson.">
            <a:extLst>
              <a:ext uri="{FF2B5EF4-FFF2-40B4-BE49-F238E27FC236}">
                <a16:creationId xmlns:a16="http://schemas.microsoft.com/office/drawing/2014/main" id="{B82A3139-F371-4524-821A-4F8FDDFC87D6}"/>
              </a:ext>
            </a:extLst>
          </p:cNvPr>
          <p:cNvSpPr>
            <a:spLocks noChangeArrowheads="1"/>
          </p:cNvSpPr>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20000"/>
              </a:spcBef>
              <a:buClr>
                <a:srgbClr val="0000CC"/>
              </a:buClr>
              <a:buFontTx/>
              <a:buChar char="•"/>
            </a:pPr>
            <a:endParaRPr lang="en-US" altLang="en-US" sz="3200" dirty="0">
              <a:latin typeface="Franklin Gothic Book" panose="020B0503020102020204" pitchFamily="34" charset="0"/>
            </a:endParaRPr>
          </a:p>
        </p:txBody>
      </p:sp>
      <p:pic>
        <p:nvPicPr>
          <p:cNvPr id="17411" name="Picture 1" descr="Table listing skills and concepts, exam objectives, and objective numbers covered in this lesson." title="Objectives table">
            <a:extLst>
              <a:ext uri="{FF2B5EF4-FFF2-40B4-BE49-F238E27FC236}">
                <a16:creationId xmlns:a16="http://schemas.microsoft.com/office/drawing/2014/main" id="{4293CD6E-BBFD-42E2-82CA-1C17DA7E6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28463" y="2514599"/>
            <a:ext cx="7653537" cy="245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88D6-E794-4B6A-BB0F-91FDC1A0EC38}"/>
              </a:ext>
            </a:extLst>
          </p:cNvPr>
          <p:cNvSpPr>
            <a:spLocks noGrp="1"/>
          </p:cNvSpPr>
          <p:nvPr>
            <p:ph type="title"/>
          </p:nvPr>
        </p:nvSpPr>
        <p:spPr/>
        <p:txBody>
          <a:bodyPr/>
          <a:lstStyle/>
          <a:p>
            <a:r>
              <a:rPr lang="en-US" altLang="en-US" dirty="0"/>
              <a:t>IDS and IPS</a:t>
            </a:r>
          </a:p>
        </p:txBody>
      </p:sp>
      <p:sp>
        <p:nvSpPr>
          <p:cNvPr id="38914" name="Content Placeholder 2">
            <a:extLst>
              <a:ext uri="{FF2B5EF4-FFF2-40B4-BE49-F238E27FC236}">
                <a16:creationId xmlns:a16="http://schemas.microsoft.com/office/drawing/2014/main" id="{83846D57-5876-478C-A100-B0BFB8ADBC0B}"/>
              </a:ext>
            </a:extLst>
          </p:cNvPr>
          <p:cNvSpPr>
            <a:spLocks noGrp="1"/>
          </p:cNvSpPr>
          <p:nvPr>
            <p:ph idx="1"/>
          </p:nvPr>
        </p:nvSpPr>
        <p:spPr/>
        <p:txBody>
          <a:bodyPr/>
          <a:lstStyle/>
          <a:p>
            <a:r>
              <a:rPr lang="en-US" altLang="en-US" sz="2800" dirty="0"/>
              <a:t>Two other security technologies available to secure networks are </a:t>
            </a:r>
            <a:r>
              <a:rPr lang="en-US" altLang="en-US" sz="2800" b="1" i="1" dirty="0"/>
              <a:t>intrusion detection systems (IDS)</a:t>
            </a:r>
            <a:r>
              <a:rPr lang="en-US" altLang="en-US" sz="2800" dirty="0"/>
              <a:t> and </a:t>
            </a:r>
            <a:r>
              <a:rPr lang="en-US" altLang="en-US" sz="2800" b="1" i="1" dirty="0"/>
              <a:t>intrusion prevention systems (IPS)</a:t>
            </a:r>
            <a:r>
              <a:rPr lang="en-US" altLang="en-US" sz="2800" dirty="0"/>
              <a:t>.  </a:t>
            </a:r>
          </a:p>
          <a:p>
            <a:r>
              <a:rPr lang="en-US" altLang="en-US" sz="2800" dirty="0"/>
              <a:t>An IDS is a solution designed to detect unauthorized user activities, attacks, and network compromises. </a:t>
            </a:r>
          </a:p>
          <a:p>
            <a:r>
              <a:rPr lang="en-US" altLang="en-US" sz="2800" dirty="0"/>
              <a:t>An intrusion prevention system (IPS) is very similar to an IDS, except that in addition to detecting and alerting, an IPS can also take action to </a:t>
            </a:r>
            <a:r>
              <a:rPr lang="en-US" altLang="en-US" sz="2800"/>
              <a:t>prevent a </a:t>
            </a:r>
            <a:r>
              <a:rPr lang="en-US" altLang="en-US" sz="2800" dirty="0"/>
              <a:t>breach from occurring.</a:t>
            </a:r>
          </a:p>
          <a:p>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523-6BF7-401F-B7E5-96D29C21127B}"/>
              </a:ext>
            </a:extLst>
          </p:cNvPr>
          <p:cNvSpPr>
            <a:spLocks noGrp="1"/>
          </p:cNvSpPr>
          <p:nvPr>
            <p:ph type="title"/>
          </p:nvPr>
        </p:nvSpPr>
        <p:spPr/>
        <p:txBody>
          <a:bodyPr/>
          <a:lstStyle/>
          <a:p>
            <a:r>
              <a:rPr lang="en-US" altLang="en-US" dirty="0"/>
              <a:t>Honeypots</a:t>
            </a:r>
          </a:p>
        </p:txBody>
      </p:sp>
      <p:sp>
        <p:nvSpPr>
          <p:cNvPr id="39938" name="Content Placeholder 2">
            <a:extLst>
              <a:ext uri="{FF2B5EF4-FFF2-40B4-BE49-F238E27FC236}">
                <a16:creationId xmlns:a16="http://schemas.microsoft.com/office/drawing/2014/main" id="{C5EEC077-2647-4C8C-A840-5C72FD0DDED7}"/>
              </a:ext>
            </a:extLst>
          </p:cNvPr>
          <p:cNvSpPr>
            <a:spLocks noGrp="1"/>
          </p:cNvSpPr>
          <p:nvPr>
            <p:ph idx="1"/>
          </p:nvPr>
        </p:nvSpPr>
        <p:spPr/>
        <p:txBody>
          <a:bodyPr>
            <a:normAutofit lnSpcReduction="10000"/>
          </a:bodyPr>
          <a:lstStyle/>
          <a:p>
            <a:r>
              <a:rPr lang="en-US" altLang="en-US" sz="2800" dirty="0"/>
              <a:t>A </a:t>
            </a:r>
            <a:r>
              <a:rPr lang="en-US" altLang="en-US" sz="2800" b="1" i="1" dirty="0"/>
              <a:t>honeypot</a:t>
            </a:r>
            <a:r>
              <a:rPr lang="en-US" altLang="en-US" sz="2800" dirty="0"/>
              <a:t> is a trap for hackers. A honeypot is designed to distract hackers from real targets, detect new vulnerabilities and exploits, and learn about the identity of attackers.  </a:t>
            </a:r>
          </a:p>
          <a:p>
            <a:r>
              <a:rPr lang="en-US" altLang="en-US" sz="2800" dirty="0"/>
              <a:t>A </a:t>
            </a:r>
            <a:r>
              <a:rPr lang="en-US" altLang="en-US" sz="2800" b="1" i="1" dirty="0"/>
              <a:t>honey net</a:t>
            </a:r>
            <a:r>
              <a:rPr lang="en-US" altLang="en-US" sz="2800" dirty="0"/>
              <a:t> is just a collection of honeypots used to present an attacker an even more realistic attack environment.  </a:t>
            </a:r>
          </a:p>
          <a:p>
            <a:r>
              <a:rPr lang="en-US" altLang="en-US" sz="2800" dirty="0"/>
              <a:t>A padded cell is a system that waits for an IDS to detect an attacker and then transfers the attacker to a special host where they cannot do any damage to the production environment.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BAA-3D9D-4970-8D19-92255DE1848D}"/>
              </a:ext>
            </a:extLst>
          </p:cNvPr>
          <p:cNvSpPr>
            <a:spLocks noGrp="1"/>
          </p:cNvSpPr>
          <p:nvPr>
            <p:ph type="title"/>
          </p:nvPr>
        </p:nvSpPr>
        <p:spPr/>
        <p:txBody>
          <a:bodyPr/>
          <a:lstStyle/>
          <a:p>
            <a:r>
              <a:rPr lang="en-US" altLang="en-US" dirty="0"/>
              <a:t>DMZ</a:t>
            </a:r>
          </a:p>
        </p:txBody>
      </p:sp>
      <p:sp>
        <p:nvSpPr>
          <p:cNvPr id="40962" name="Content Placeholder 2">
            <a:extLst>
              <a:ext uri="{FF2B5EF4-FFF2-40B4-BE49-F238E27FC236}">
                <a16:creationId xmlns:a16="http://schemas.microsoft.com/office/drawing/2014/main" id="{198BB6EA-DB8A-4B73-979C-F18340028D77}"/>
              </a:ext>
            </a:extLst>
          </p:cNvPr>
          <p:cNvSpPr>
            <a:spLocks noGrp="1"/>
          </p:cNvSpPr>
          <p:nvPr>
            <p:ph idx="1"/>
          </p:nvPr>
        </p:nvSpPr>
        <p:spPr/>
        <p:txBody>
          <a:bodyPr>
            <a:normAutofit lnSpcReduction="10000"/>
          </a:bodyPr>
          <a:lstStyle/>
          <a:p>
            <a:r>
              <a:rPr lang="en-US" altLang="en-US" sz="2800" b="1" i="1" dirty="0"/>
              <a:t>DMZ</a:t>
            </a:r>
            <a:r>
              <a:rPr lang="en-US" altLang="en-US" sz="2800" dirty="0"/>
              <a:t> In computer networking, a DMZ (short for demilitarized zone) is a firewall configuration used to secure hosts on a network segment.</a:t>
            </a:r>
          </a:p>
          <a:p>
            <a:r>
              <a:rPr lang="en-US" altLang="en-US" sz="2800" dirty="0"/>
              <a:t>In most DMZs, the hosts on the DMZ are connected behind a firewall which is connected to a public network like the internet. </a:t>
            </a:r>
          </a:p>
          <a:p>
            <a:r>
              <a:rPr lang="en-US" altLang="en-US" sz="2800" dirty="0"/>
              <a:t>Another common configuration is to have the firewall connected to an extranet, with connections to customers, vendors or business partners. DMZ</a:t>
            </a:r>
            <a:r>
              <a:rPr lang="ja-JP" altLang="en-US" sz="2800" dirty="0"/>
              <a:t>’</a:t>
            </a:r>
            <a:r>
              <a:rPr lang="en-US" altLang="ja-JP" sz="2800" dirty="0"/>
              <a:t>s are designed to provide access to systems without jeopardizing the internal network.</a:t>
            </a:r>
          </a:p>
          <a:p>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436-3CC4-42EB-A564-9C0650B46FEC}"/>
              </a:ext>
            </a:extLst>
          </p:cNvPr>
          <p:cNvSpPr>
            <a:spLocks noGrp="1"/>
          </p:cNvSpPr>
          <p:nvPr>
            <p:ph type="title"/>
          </p:nvPr>
        </p:nvSpPr>
        <p:spPr/>
        <p:txBody>
          <a:bodyPr/>
          <a:lstStyle/>
          <a:p>
            <a:r>
              <a:rPr lang="en-US" altLang="en-US" dirty="0"/>
              <a:t>Sandwich DMZ Segment</a:t>
            </a:r>
          </a:p>
        </p:txBody>
      </p:sp>
      <p:pic>
        <p:nvPicPr>
          <p:cNvPr id="41986" name="Picture 2" descr="Illustration of a sandwich DMZ segment, showing relationship between Internet multiple servers, two Firewalls and the Corporate Network." title="Sandwich DMZ Segment image">
            <a:extLst>
              <a:ext uri="{FF2B5EF4-FFF2-40B4-BE49-F238E27FC236}">
                <a16:creationId xmlns:a16="http://schemas.microsoft.com/office/drawing/2014/main" id="{A5360E12-846D-41D6-844E-171E899A1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184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4EDD-9EE0-49F2-9AA3-8081146BBA15}"/>
              </a:ext>
            </a:extLst>
          </p:cNvPr>
          <p:cNvSpPr>
            <a:spLocks noGrp="1"/>
          </p:cNvSpPr>
          <p:nvPr>
            <p:ph type="title"/>
          </p:nvPr>
        </p:nvSpPr>
        <p:spPr/>
        <p:txBody>
          <a:bodyPr/>
          <a:lstStyle/>
          <a:p>
            <a:r>
              <a:rPr lang="en-US" altLang="en-US" dirty="0"/>
              <a:t>Single Firewall DMZ Segment</a:t>
            </a:r>
          </a:p>
        </p:txBody>
      </p:sp>
      <p:sp>
        <p:nvSpPr>
          <p:cNvPr id="43010" name="Content Placeholder 2">
            <a:extLst>
              <a:ext uri="{FF2B5EF4-FFF2-40B4-BE49-F238E27FC236}">
                <a16:creationId xmlns:a16="http://schemas.microsoft.com/office/drawing/2014/main" id="{967F1F94-8881-441B-B63A-E2E08A60A8A6}"/>
              </a:ext>
            </a:extLst>
          </p:cNvPr>
          <p:cNvSpPr>
            <a:spLocks noGrp="1"/>
          </p:cNvSpPr>
          <p:nvPr>
            <p:ph idx="1"/>
          </p:nvPr>
        </p:nvSpPr>
        <p:spPr/>
        <p:txBody>
          <a:bodyPr/>
          <a:lstStyle/>
          <a:p>
            <a:endParaRPr lang="en-US" altLang="en-US" dirty="0"/>
          </a:p>
        </p:txBody>
      </p:sp>
      <p:pic>
        <p:nvPicPr>
          <p:cNvPr id="43011" name="Picture 2" descr="Illustration of a single firewall DMZ segment, showing relationship between Internet, DMZ, Firewall and Corporate Network." title="Single Firewall DMZ Segment">
            <a:extLst>
              <a:ext uri="{FF2B5EF4-FFF2-40B4-BE49-F238E27FC236}">
                <a16:creationId xmlns:a16="http://schemas.microsoft.com/office/drawing/2014/main" id="{870FB66D-BBD5-4A6A-ABBB-88A9FFDCD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8F2E-05F4-4C2D-8B4E-CD4C13C1C53D}"/>
              </a:ext>
            </a:extLst>
          </p:cNvPr>
          <p:cNvSpPr>
            <a:spLocks noGrp="1"/>
          </p:cNvSpPr>
          <p:nvPr>
            <p:ph type="title"/>
          </p:nvPr>
        </p:nvSpPr>
        <p:spPr/>
        <p:txBody>
          <a:bodyPr/>
          <a:lstStyle/>
          <a:p>
            <a:r>
              <a:rPr lang="en-US" altLang="en-US" dirty="0"/>
              <a:t>Network Address Translation (NAT) (1 of 2)</a:t>
            </a:r>
          </a:p>
        </p:txBody>
      </p:sp>
      <p:sp>
        <p:nvSpPr>
          <p:cNvPr id="44034" name="Content Placeholder 2">
            <a:extLst>
              <a:ext uri="{FF2B5EF4-FFF2-40B4-BE49-F238E27FC236}">
                <a16:creationId xmlns:a16="http://schemas.microsoft.com/office/drawing/2014/main" id="{B4CE7635-DA75-4336-B030-20D56DF67457}"/>
              </a:ext>
            </a:extLst>
          </p:cNvPr>
          <p:cNvSpPr>
            <a:spLocks noGrp="1"/>
          </p:cNvSpPr>
          <p:nvPr>
            <p:ph idx="1"/>
          </p:nvPr>
        </p:nvSpPr>
        <p:spPr/>
        <p:txBody>
          <a:bodyPr/>
          <a:lstStyle/>
          <a:p>
            <a:r>
              <a:rPr lang="en-US" altLang="en-US" sz="2800" dirty="0"/>
              <a:t>Network Address Translation (NAT) is a technique used to modify the network address information of a host while traffic is traversing a router or firewall. </a:t>
            </a:r>
          </a:p>
          <a:p>
            <a:r>
              <a:rPr lang="en-US" altLang="en-US" sz="2800" dirty="0"/>
              <a:t>This technique is used to hide the network information of a private network while allowing traffic to be transferred across a public network like the internet.</a:t>
            </a:r>
          </a:p>
          <a:p>
            <a:r>
              <a:rPr lang="en-US" altLang="en-US" sz="2800" dirty="0"/>
              <a:t>NAT was the resulting workaround solution for preserving the number of IP addresses used on the internet.</a:t>
            </a:r>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D5D9-81AA-453C-920C-F045C68F72FA}"/>
              </a:ext>
            </a:extLst>
          </p:cNvPr>
          <p:cNvSpPr>
            <a:spLocks noGrp="1"/>
          </p:cNvSpPr>
          <p:nvPr>
            <p:ph type="title"/>
          </p:nvPr>
        </p:nvSpPr>
        <p:spPr/>
        <p:txBody>
          <a:bodyPr/>
          <a:lstStyle/>
          <a:p>
            <a:r>
              <a:rPr lang="en-US" altLang="en-US" dirty="0"/>
              <a:t>Network Address Translation (NAT) (2 of 2)</a:t>
            </a:r>
          </a:p>
        </p:txBody>
      </p:sp>
      <p:sp>
        <p:nvSpPr>
          <p:cNvPr id="45058" name="Content Placeholder 2">
            <a:extLst>
              <a:ext uri="{FF2B5EF4-FFF2-40B4-BE49-F238E27FC236}">
                <a16:creationId xmlns:a16="http://schemas.microsoft.com/office/drawing/2014/main" id="{1B719553-D53F-4D7E-9326-4AFAFDE361AA}"/>
              </a:ext>
            </a:extLst>
          </p:cNvPr>
          <p:cNvSpPr>
            <a:spLocks noGrp="1"/>
          </p:cNvSpPr>
          <p:nvPr>
            <p:ph idx="1"/>
          </p:nvPr>
        </p:nvSpPr>
        <p:spPr/>
        <p:txBody>
          <a:bodyPr/>
          <a:lstStyle/>
          <a:p>
            <a:r>
              <a:rPr lang="en-US" altLang="en-US" sz="3000" dirty="0"/>
              <a:t>Static NAT – Static NAT maps an unregistered IP address on the private network to a registered IP address on the public network, using a one-to-one basis. conjunction with DMZ or extranet networks.</a:t>
            </a:r>
          </a:p>
          <a:p>
            <a:r>
              <a:rPr lang="en-US" altLang="en-US" sz="3000" dirty="0"/>
              <a:t>Dynamic NAT – Dynamic NAT maps an unregistered IP address on the private network to a registered IP address that is selected by the routing device providing the NAT service from a pool of registered IP addresses.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BAC6-36BE-45C0-849F-A8D65E704D4C}"/>
              </a:ext>
            </a:extLst>
          </p:cNvPr>
          <p:cNvSpPr>
            <a:spLocks noGrp="1"/>
          </p:cNvSpPr>
          <p:nvPr>
            <p:ph type="title"/>
          </p:nvPr>
        </p:nvSpPr>
        <p:spPr/>
        <p:txBody>
          <a:bodyPr/>
          <a:lstStyle/>
          <a:p>
            <a:r>
              <a:rPr lang="en-US" altLang="en-US" dirty="0"/>
              <a:t>VPN (1 of 2)</a:t>
            </a:r>
          </a:p>
        </p:txBody>
      </p:sp>
      <p:sp>
        <p:nvSpPr>
          <p:cNvPr id="46082" name="Content Placeholder 2">
            <a:extLst>
              <a:ext uri="{FF2B5EF4-FFF2-40B4-BE49-F238E27FC236}">
                <a16:creationId xmlns:a16="http://schemas.microsoft.com/office/drawing/2014/main" id="{F51BCC54-E0F4-4470-B79D-AF0CD772B235}"/>
              </a:ext>
            </a:extLst>
          </p:cNvPr>
          <p:cNvSpPr>
            <a:spLocks noGrp="1"/>
          </p:cNvSpPr>
          <p:nvPr>
            <p:ph idx="1"/>
          </p:nvPr>
        </p:nvSpPr>
        <p:spPr/>
        <p:txBody>
          <a:bodyPr>
            <a:normAutofit lnSpcReduction="10000"/>
          </a:bodyPr>
          <a:lstStyle/>
          <a:p>
            <a:r>
              <a:rPr lang="en-US" altLang="en-US" sz="2600" dirty="0"/>
              <a:t>VPN (Virtual Private Network) is a technology that uses encrypted tunnels to create secure connections across public networks like the internet. </a:t>
            </a:r>
          </a:p>
          <a:p>
            <a:r>
              <a:rPr lang="en-US" altLang="en-US" sz="2600" dirty="0"/>
              <a:t>VPNs are commonly used by remote employees for access to the internal network, to create secure network to network connections for branch offices or business partner connections, or even to create secure host to host connections for additional security and isolation on an internal network. </a:t>
            </a:r>
          </a:p>
          <a:p>
            <a:r>
              <a:rPr lang="en-US" altLang="en-US" sz="2600" dirty="0"/>
              <a:t>VPNs utilize encryption and authentication to provide confidentiality, integrity, and privacy protection for data. </a:t>
            </a:r>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F3E5-9063-4493-8841-6CFA2EA01512}"/>
              </a:ext>
            </a:extLst>
          </p:cNvPr>
          <p:cNvSpPr>
            <a:spLocks noGrp="1"/>
          </p:cNvSpPr>
          <p:nvPr>
            <p:ph type="title"/>
          </p:nvPr>
        </p:nvSpPr>
        <p:spPr/>
        <p:txBody>
          <a:bodyPr/>
          <a:lstStyle/>
          <a:p>
            <a:r>
              <a:rPr lang="en-US" altLang="en-US" dirty="0"/>
              <a:t>VPN (2 of 2)</a:t>
            </a:r>
          </a:p>
        </p:txBody>
      </p:sp>
      <p:pic>
        <p:nvPicPr>
          <p:cNvPr id="47106" name="Picture 2" descr="Illustration of common uses for VPN, including Business Partners, Remote Users, Branch Offices, and Headquarters, protected by a firewall from the internet." title="VPN image">
            <a:extLst>
              <a:ext uri="{FF2B5EF4-FFF2-40B4-BE49-F238E27FC236}">
                <a16:creationId xmlns:a16="http://schemas.microsoft.com/office/drawing/2014/main" id="{8493A210-6B32-4678-A5F8-A9B7F5931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17220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E84B-B888-49D5-94BA-8E5082E4376F}"/>
              </a:ext>
            </a:extLst>
          </p:cNvPr>
          <p:cNvSpPr>
            <a:spLocks noGrp="1"/>
          </p:cNvSpPr>
          <p:nvPr>
            <p:ph type="title"/>
          </p:nvPr>
        </p:nvSpPr>
        <p:spPr/>
        <p:txBody>
          <a:bodyPr/>
          <a:lstStyle/>
          <a:p>
            <a:r>
              <a:rPr lang="en-US" altLang="en-US" dirty="0"/>
              <a:t>IPsec</a:t>
            </a:r>
          </a:p>
        </p:txBody>
      </p:sp>
      <p:sp>
        <p:nvSpPr>
          <p:cNvPr id="48130" name="Content Placeholder 2">
            <a:extLst>
              <a:ext uri="{FF2B5EF4-FFF2-40B4-BE49-F238E27FC236}">
                <a16:creationId xmlns:a16="http://schemas.microsoft.com/office/drawing/2014/main" id="{45773511-AD76-4C48-9A89-E362DD48EE6D}"/>
              </a:ext>
            </a:extLst>
          </p:cNvPr>
          <p:cNvSpPr>
            <a:spLocks noGrp="1"/>
          </p:cNvSpPr>
          <p:nvPr>
            <p:ph idx="1"/>
          </p:nvPr>
        </p:nvSpPr>
        <p:spPr/>
        <p:txBody>
          <a:bodyPr/>
          <a:lstStyle/>
          <a:p>
            <a:r>
              <a:rPr lang="en-US" altLang="en-US" sz="2800" dirty="0"/>
              <a:t>Internet Protocol Security (IPsec) is a standards-based protocol suite designed specifically for securing Internet Protocol (IP) communications. </a:t>
            </a:r>
          </a:p>
          <a:p>
            <a:pPr lvl="1"/>
            <a:r>
              <a:rPr lang="en-US" altLang="en-US" sz="2600" dirty="0"/>
              <a:t>It is also a component of IPv6, the next generation of the IP protocol. IPsec authenticates and encrypts each IP packet in an IP data stream.  </a:t>
            </a:r>
          </a:p>
          <a:p>
            <a:r>
              <a:rPr lang="en-US" altLang="en-US" sz="2800" dirty="0"/>
              <a:t>IPsec has protocols that can be used to establish mutual authentication and cryptographic keys negotiation during a session. IPsec operates at the Network Layer of the OSI model.</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3432-A223-469E-A331-BB4C3535DB63}"/>
              </a:ext>
            </a:extLst>
          </p:cNvPr>
          <p:cNvSpPr>
            <a:spLocks noGrp="1"/>
          </p:cNvSpPr>
          <p:nvPr>
            <p:ph type="title"/>
          </p:nvPr>
        </p:nvSpPr>
        <p:spPr/>
        <p:txBody>
          <a:bodyPr/>
          <a:lstStyle/>
          <a:p>
            <a:r>
              <a:rPr lang="en-US" altLang="en-US" dirty="0"/>
              <a:t>Firewall</a:t>
            </a:r>
          </a:p>
        </p:txBody>
      </p:sp>
      <p:sp>
        <p:nvSpPr>
          <p:cNvPr id="19458" name="Content Placeholder 2">
            <a:extLst>
              <a:ext uri="{FF2B5EF4-FFF2-40B4-BE49-F238E27FC236}">
                <a16:creationId xmlns:a16="http://schemas.microsoft.com/office/drawing/2014/main" id="{981F9567-80B5-4339-8EAB-C5FCB7910051}"/>
              </a:ext>
            </a:extLst>
          </p:cNvPr>
          <p:cNvSpPr>
            <a:spLocks noGrp="1"/>
          </p:cNvSpPr>
          <p:nvPr>
            <p:ph idx="1"/>
          </p:nvPr>
        </p:nvSpPr>
        <p:spPr>
          <a:xfrm>
            <a:off x="457200" y="1371600"/>
            <a:ext cx="8229600" cy="5105400"/>
          </a:xfrm>
        </p:spPr>
        <p:txBody>
          <a:bodyPr/>
          <a:lstStyle/>
          <a:p>
            <a:r>
              <a:rPr lang="en-US" altLang="en-US" sz="2800" dirty="0"/>
              <a:t>Firewalls remain the foundation of network security technologies. </a:t>
            </a:r>
          </a:p>
          <a:p>
            <a:r>
              <a:rPr lang="en-US" altLang="en-US" sz="2800" dirty="0"/>
              <a:t>A firewall is a system that is designed to protect a computer or a computer network from network-based attacks. </a:t>
            </a:r>
          </a:p>
          <a:p>
            <a:r>
              <a:rPr lang="en-US" altLang="en-US" sz="2800" dirty="0"/>
              <a:t>A firewall does this by filtering the data packets traversing the network. </a:t>
            </a:r>
          </a:p>
        </p:txBody>
      </p:sp>
      <p:pic>
        <p:nvPicPr>
          <p:cNvPr id="19459" name="Picture 2" descr="Illustration of a firewall implementation, showing relationship between Internet and a Corporate Network, with a firewall in the middle." title="Firewall image">
            <a:extLst>
              <a:ext uri="{FF2B5EF4-FFF2-40B4-BE49-F238E27FC236}">
                <a16:creationId xmlns:a16="http://schemas.microsoft.com/office/drawing/2014/main" id="{B2555CDE-2843-4C46-83F0-4D6B3838D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4800600"/>
            <a:ext cx="8247062"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FC1-A80C-43D9-94E8-EA2718A09DB6}"/>
              </a:ext>
            </a:extLst>
          </p:cNvPr>
          <p:cNvSpPr>
            <a:spLocks noGrp="1"/>
          </p:cNvSpPr>
          <p:nvPr>
            <p:ph type="title"/>
          </p:nvPr>
        </p:nvSpPr>
        <p:spPr/>
        <p:txBody>
          <a:bodyPr/>
          <a:lstStyle/>
          <a:p>
            <a:r>
              <a:rPr lang="en-US" altLang="en-US" dirty="0"/>
              <a:t>SSL</a:t>
            </a:r>
          </a:p>
        </p:txBody>
      </p:sp>
      <p:sp>
        <p:nvSpPr>
          <p:cNvPr id="49154" name="Content Placeholder 2">
            <a:extLst>
              <a:ext uri="{FF2B5EF4-FFF2-40B4-BE49-F238E27FC236}">
                <a16:creationId xmlns:a16="http://schemas.microsoft.com/office/drawing/2014/main" id="{A293827F-6721-4C48-AA77-C2B3E12F7492}"/>
              </a:ext>
            </a:extLst>
          </p:cNvPr>
          <p:cNvSpPr>
            <a:spLocks noGrp="1"/>
          </p:cNvSpPr>
          <p:nvPr>
            <p:ph idx="1"/>
          </p:nvPr>
        </p:nvSpPr>
        <p:spPr/>
        <p:txBody>
          <a:bodyPr>
            <a:normAutofit lnSpcReduction="10000"/>
          </a:bodyPr>
          <a:lstStyle/>
          <a:p>
            <a:r>
              <a:rPr lang="en-US" altLang="en-US" sz="2500" dirty="0"/>
              <a:t>One of the key VPN protocols used today is SSL / TLS, which is the main alternative to IPsec for implementing a VPN solution.  </a:t>
            </a:r>
          </a:p>
          <a:p>
            <a:r>
              <a:rPr lang="en-US" altLang="en-US" sz="2500" dirty="0"/>
              <a:t>While this protocol is widely used to secure websites, it has since been formalized in the IETF standard known as Transport Layer Security (TLS). </a:t>
            </a:r>
          </a:p>
          <a:p>
            <a:r>
              <a:rPr lang="en-US" altLang="en-US" sz="2500" dirty="0"/>
              <a:t>The SSL/TLS protocol provides a method for secure client/server communications across a network and prevents eavesdropping and tampering with data in transit. SSL/TLS also provides endpoint authentication and communications confidentiality through the use of encryption.</a:t>
            </a:r>
          </a:p>
          <a:p>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8143-2411-4D21-8C50-260149A4E4D9}"/>
              </a:ext>
            </a:extLst>
          </p:cNvPr>
          <p:cNvSpPr>
            <a:spLocks noGrp="1"/>
          </p:cNvSpPr>
          <p:nvPr>
            <p:ph type="title"/>
          </p:nvPr>
        </p:nvSpPr>
        <p:spPr/>
        <p:txBody>
          <a:bodyPr/>
          <a:lstStyle/>
          <a:p>
            <a:r>
              <a:rPr lang="en-US" altLang="en-US" dirty="0"/>
              <a:t>Secure Shell (SSH)</a:t>
            </a:r>
          </a:p>
        </p:txBody>
      </p:sp>
      <p:sp>
        <p:nvSpPr>
          <p:cNvPr id="50178" name="Content Placeholder 2">
            <a:extLst>
              <a:ext uri="{FF2B5EF4-FFF2-40B4-BE49-F238E27FC236}">
                <a16:creationId xmlns:a16="http://schemas.microsoft.com/office/drawing/2014/main" id="{70BDD94B-27E3-43CA-9F64-E10A0F837DA4}"/>
              </a:ext>
            </a:extLst>
          </p:cNvPr>
          <p:cNvSpPr>
            <a:spLocks noGrp="1"/>
          </p:cNvSpPr>
          <p:nvPr>
            <p:ph idx="1"/>
          </p:nvPr>
        </p:nvSpPr>
        <p:spPr/>
        <p:txBody>
          <a:bodyPr/>
          <a:lstStyle/>
          <a:p>
            <a:r>
              <a:rPr lang="en-US" altLang="en-US" dirty="0"/>
              <a:t>The Secure Shell (SSH) Protocol is a protocol for secure remote login and other secure network services over the network. </a:t>
            </a:r>
          </a:p>
          <a:p>
            <a:r>
              <a:rPr lang="en-US" altLang="en-US" dirty="0"/>
              <a:t>SSH can be used for a number of applications across multiple platforms including UNIX, Microsoft Windows, Apple Mac and Linux. </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9834-A022-4820-BE6F-1E630AFFDE41}"/>
              </a:ext>
            </a:extLst>
          </p:cNvPr>
          <p:cNvSpPr>
            <a:spLocks noGrp="1"/>
          </p:cNvSpPr>
          <p:nvPr>
            <p:ph type="title"/>
          </p:nvPr>
        </p:nvSpPr>
        <p:spPr/>
        <p:txBody>
          <a:bodyPr/>
          <a:lstStyle/>
          <a:p>
            <a:r>
              <a:rPr lang="en-US" altLang="en-US" dirty="0"/>
              <a:t>Tunneling</a:t>
            </a:r>
          </a:p>
        </p:txBody>
      </p:sp>
      <p:sp>
        <p:nvSpPr>
          <p:cNvPr id="51202" name="Content Placeholder 2">
            <a:extLst>
              <a:ext uri="{FF2B5EF4-FFF2-40B4-BE49-F238E27FC236}">
                <a16:creationId xmlns:a16="http://schemas.microsoft.com/office/drawing/2014/main" id="{8D02221E-CB46-425F-A5E4-5C101659627B}"/>
              </a:ext>
            </a:extLst>
          </p:cNvPr>
          <p:cNvSpPr>
            <a:spLocks noGrp="1"/>
          </p:cNvSpPr>
          <p:nvPr>
            <p:ph idx="1"/>
          </p:nvPr>
        </p:nvSpPr>
        <p:spPr/>
        <p:txBody>
          <a:bodyPr/>
          <a:lstStyle/>
          <a:p>
            <a:r>
              <a:rPr lang="en-US" altLang="en-US" dirty="0"/>
              <a:t>Tunneling is defined as the encapsulation of one network protocol within another. </a:t>
            </a:r>
          </a:p>
          <a:p>
            <a:r>
              <a:rPr lang="en-US" altLang="en-US" dirty="0"/>
              <a:t>Tunneling can be used to route an unsupported protocol across a network, or to securely route traffic across an insecure network. </a:t>
            </a:r>
          </a:p>
          <a:p>
            <a:r>
              <a:rPr lang="en-US" altLang="en-US" dirty="0"/>
              <a:t>VPN’</a:t>
            </a:r>
            <a:r>
              <a:rPr lang="en-US" altLang="ja-JP" dirty="0"/>
              <a:t>s uses a form of tunneling when data is encapsulated in the IPsec protocol.</a:t>
            </a:r>
          </a:p>
          <a:p>
            <a:r>
              <a:rPr lang="en-US" altLang="en-US" dirty="0"/>
              <a:t>Examples include PPTP and L2TP with IPsec.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79A2-9A95-4EDB-9916-87871191C63F}"/>
              </a:ext>
            </a:extLst>
          </p:cNvPr>
          <p:cNvSpPr>
            <a:spLocks noGrp="1"/>
          </p:cNvSpPr>
          <p:nvPr>
            <p:ph type="title"/>
          </p:nvPr>
        </p:nvSpPr>
        <p:spPr/>
        <p:txBody>
          <a:bodyPr/>
          <a:lstStyle/>
          <a:p>
            <a:r>
              <a:rPr lang="en-US" altLang="en-US" dirty="0"/>
              <a:t>DNSSEC</a:t>
            </a:r>
          </a:p>
        </p:txBody>
      </p:sp>
      <p:sp>
        <p:nvSpPr>
          <p:cNvPr id="52226" name="Content Placeholder 2">
            <a:extLst>
              <a:ext uri="{FF2B5EF4-FFF2-40B4-BE49-F238E27FC236}">
                <a16:creationId xmlns:a16="http://schemas.microsoft.com/office/drawing/2014/main" id="{5AC63438-0A0E-4681-A490-0DCED008D25F}"/>
              </a:ext>
            </a:extLst>
          </p:cNvPr>
          <p:cNvSpPr>
            <a:spLocks noGrp="1"/>
          </p:cNvSpPr>
          <p:nvPr>
            <p:ph idx="1"/>
          </p:nvPr>
        </p:nvSpPr>
        <p:spPr/>
        <p:txBody>
          <a:bodyPr/>
          <a:lstStyle/>
          <a:p>
            <a:r>
              <a:rPr lang="en-US" altLang="en-US" sz="2600" b="1" i="1" dirty="0"/>
              <a:t>DNS Security Extensions (DNSSEC)</a:t>
            </a:r>
            <a:r>
              <a:rPr lang="en-US" altLang="en-US" sz="2600" dirty="0"/>
              <a:t> adds security provisions to DNS so that computers can verify that they have been directed to proper servers. </a:t>
            </a:r>
          </a:p>
          <a:p>
            <a:r>
              <a:rPr lang="en-US" altLang="en-US" sz="2600" dirty="0"/>
              <a:t>DNSSEC provides authentication and integrity checking on DNS lookups ensuring that outgoing internet traffic is always sent to the correct server. </a:t>
            </a:r>
          </a:p>
          <a:p>
            <a:r>
              <a:rPr lang="en-US" altLang="en-US" sz="2600" dirty="0"/>
              <a:t>This removes the issues of forged DNS data, because there is no way to forge the appropriate authentication. </a:t>
            </a:r>
          </a:p>
          <a:p>
            <a:r>
              <a:rPr lang="en-US" altLang="en-US" sz="2600" dirty="0"/>
              <a:t>This not only addresses the issue of website redirection, but also addresses some challenges associated with spam and the use of faked mail domains.</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3877-8341-4CD3-ABD9-CCCE5AAE073E}"/>
              </a:ext>
            </a:extLst>
          </p:cNvPr>
          <p:cNvSpPr>
            <a:spLocks noGrp="1"/>
          </p:cNvSpPr>
          <p:nvPr>
            <p:ph type="title"/>
          </p:nvPr>
        </p:nvSpPr>
        <p:spPr/>
        <p:txBody>
          <a:bodyPr/>
          <a:lstStyle/>
          <a:p>
            <a:r>
              <a:rPr lang="en-US" altLang="en-US" dirty="0"/>
              <a:t>Spoofing</a:t>
            </a:r>
          </a:p>
        </p:txBody>
      </p:sp>
      <p:sp>
        <p:nvSpPr>
          <p:cNvPr id="53250" name="Content Placeholder 2">
            <a:extLst>
              <a:ext uri="{FF2B5EF4-FFF2-40B4-BE49-F238E27FC236}">
                <a16:creationId xmlns:a16="http://schemas.microsoft.com/office/drawing/2014/main" id="{F12CAFBA-0E16-442C-B6AD-758AC13F2131}"/>
              </a:ext>
            </a:extLst>
          </p:cNvPr>
          <p:cNvSpPr>
            <a:spLocks noGrp="1"/>
          </p:cNvSpPr>
          <p:nvPr>
            <p:ph idx="1"/>
          </p:nvPr>
        </p:nvSpPr>
        <p:spPr/>
        <p:txBody>
          <a:bodyPr/>
          <a:lstStyle/>
          <a:p>
            <a:r>
              <a:rPr lang="en-US" altLang="en-US" dirty="0"/>
              <a:t>The word spoof can be defined as a hoax. Protocol spoofing is the misuse of a network protocol to perpetrate a hoax on a host or a network device.  </a:t>
            </a:r>
          </a:p>
          <a:p>
            <a:r>
              <a:rPr lang="en-US" altLang="en-US" dirty="0"/>
              <a:t>Some common forms of protocol spoofing include:</a:t>
            </a:r>
          </a:p>
          <a:p>
            <a:pPr lvl="1"/>
            <a:r>
              <a:rPr lang="en-US" altLang="en-US" dirty="0"/>
              <a:t>ARP Spoofing</a:t>
            </a:r>
          </a:p>
          <a:p>
            <a:pPr lvl="1"/>
            <a:r>
              <a:rPr lang="en-US" altLang="en-US" dirty="0"/>
              <a:t>DNS Spoofing</a:t>
            </a:r>
          </a:p>
          <a:p>
            <a:pPr lvl="1"/>
            <a:r>
              <a:rPr lang="en-US" altLang="en-US" dirty="0"/>
              <a:t>IP Address Spoofing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E029-A031-4410-9CE0-FA3BDB420CA6}"/>
              </a:ext>
            </a:extLst>
          </p:cNvPr>
          <p:cNvSpPr>
            <a:spLocks noGrp="1"/>
          </p:cNvSpPr>
          <p:nvPr>
            <p:ph type="title"/>
          </p:nvPr>
        </p:nvSpPr>
        <p:spPr/>
        <p:txBody>
          <a:bodyPr/>
          <a:lstStyle/>
          <a:p>
            <a:r>
              <a:rPr lang="en-US" altLang="en-US" dirty="0"/>
              <a:t>Network Sniffing (1 of 2)</a:t>
            </a:r>
          </a:p>
        </p:txBody>
      </p:sp>
      <p:sp>
        <p:nvSpPr>
          <p:cNvPr id="54274" name="Content Placeholder 2">
            <a:extLst>
              <a:ext uri="{FF2B5EF4-FFF2-40B4-BE49-F238E27FC236}">
                <a16:creationId xmlns:a16="http://schemas.microsoft.com/office/drawing/2014/main" id="{B050B2EE-249D-4A33-816C-416ACE7F2CBF}"/>
              </a:ext>
            </a:extLst>
          </p:cNvPr>
          <p:cNvSpPr>
            <a:spLocks noGrp="1"/>
          </p:cNvSpPr>
          <p:nvPr>
            <p:ph idx="1"/>
          </p:nvPr>
        </p:nvSpPr>
        <p:spPr/>
        <p:txBody>
          <a:bodyPr/>
          <a:lstStyle/>
          <a:p>
            <a:r>
              <a:rPr lang="en-US" altLang="en-US" dirty="0"/>
              <a:t>Network sniffing is a type of network analysis that is a very useful tool for network administrators responsible for maintaining networks and identifying network issues. </a:t>
            </a:r>
          </a:p>
          <a:p>
            <a:r>
              <a:rPr lang="en-US" altLang="en-US" dirty="0"/>
              <a:t>It involves connecting a device to the network with the appropriate software to allow access to the details of the packets traversing the network.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3EB4-E6C6-42A9-A907-29811BF5B852}"/>
              </a:ext>
            </a:extLst>
          </p:cNvPr>
          <p:cNvSpPr>
            <a:spLocks noGrp="1"/>
          </p:cNvSpPr>
          <p:nvPr>
            <p:ph type="title"/>
          </p:nvPr>
        </p:nvSpPr>
        <p:spPr/>
        <p:txBody>
          <a:bodyPr/>
          <a:lstStyle/>
          <a:p>
            <a:r>
              <a:rPr lang="en-US" altLang="en-US" dirty="0"/>
              <a:t>Network Sniffing (2 of 2)</a:t>
            </a:r>
          </a:p>
        </p:txBody>
      </p:sp>
      <p:pic>
        <p:nvPicPr>
          <p:cNvPr id="56322" name="Picture 2" descr="Screenshot of a Wireshark network sniffing window." title="Network Sniiffing image">
            <a:extLst>
              <a:ext uri="{FF2B5EF4-FFF2-40B4-BE49-F238E27FC236}">
                <a16:creationId xmlns:a16="http://schemas.microsoft.com/office/drawing/2014/main" id="{9652ADB3-2B4C-4BAE-BEA1-08D09F87E5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66921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F799-081D-4CF7-945D-489279BB1024}"/>
              </a:ext>
            </a:extLst>
          </p:cNvPr>
          <p:cNvSpPr>
            <a:spLocks noGrp="1"/>
          </p:cNvSpPr>
          <p:nvPr>
            <p:ph type="title"/>
          </p:nvPr>
        </p:nvSpPr>
        <p:spPr/>
        <p:txBody>
          <a:bodyPr/>
          <a:lstStyle/>
          <a:p>
            <a:r>
              <a:rPr lang="en-US" altLang="en-US" dirty="0"/>
              <a:t>Common Attack Methods (1 of 2)</a:t>
            </a:r>
          </a:p>
        </p:txBody>
      </p:sp>
      <p:sp>
        <p:nvSpPr>
          <p:cNvPr id="57346" name="Content Placeholder 2">
            <a:extLst>
              <a:ext uri="{FF2B5EF4-FFF2-40B4-BE49-F238E27FC236}">
                <a16:creationId xmlns:a16="http://schemas.microsoft.com/office/drawing/2014/main" id="{F2C7882C-49A7-4087-BFE8-383A9E9FA703}"/>
              </a:ext>
            </a:extLst>
          </p:cNvPr>
          <p:cNvSpPr>
            <a:spLocks noGrp="1"/>
          </p:cNvSpPr>
          <p:nvPr>
            <p:ph idx="1"/>
          </p:nvPr>
        </p:nvSpPr>
        <p:spPr/>
        <p:txBody>
          <a:bodyPr/>
          <a:lstStyle/>
          <a:p>
            <a:r>
              <a:rPr lang="en-US" altLang="en-US" dirty="0"/>
              <a:t>Denial-of-Service/Distributed Denial of Service (DoS/DDoS) Attacks</a:t>
            </a:r>
          </a:p>
          <a:p>
            <a:r>
              <a:rPr lang="en-US" altLang="en-US" dirty="0"/>
              <a:t>IP Spoofing to Bypass Network Security</a:t>
            </a:r>
          </a:p>
          <a:p>
            <a:r>
              <a:rPr lang="en-US" altLang="en-US" dirty="0"/>
              <a:t>Man in the Middle Attacks</a:t>
            </a:r>
          </a:p>
          <a:p>
            <a:r>
              <a:rPr lang="en-US" altLang="en-US" dirty="0"/>
              <a:t>Back Door Attack</a:t>
            </a:r>
          </a:p>
          <a:p>
            <a:r>
              <a:rPr lang="en-US" altLang="en-US" dirty="0"/>
              <a:t>DNS Poisoning</a:t>
            </a:r>
          </a:p>
          <a:p>
            <a:r>
              <a:rPr lang="en-US" altLang="en-US" dirty="0"/>
              <a:t>Replay Attack</a:t>
            </a:r>
          </a:p>
          <a:p>
            <a:r>
              <a:rPr lang="en-US" altLang="en-US" dirty="0"/>
              <a:t>Weak Encryption Keys</a:t>
            </a:r>
          </a:p>
          <a:p>
            <a:r>
              <a:rPr lang="en-US" altLang="en-US" dirty="0"/>
              <a:t>Social Engineering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A969-008E-489C-996E-89ECFC25A71C}"/>
              </a:ext>
            </a:extLst>
          </p:cNvPr>
          <p:cNvSpPr>
            <a:spLocks noGrp="1"/>
          </p:cNvSpPr>
          <p:nvPr>
            <p:ph type="title"/>
          </p:nvPr>
        </p:nvSpPr>
        <p:spPr/>
        <p:txBody>
          <a:bodyPr/>
          <a:lstStyle/>
          <a:p>
            <a:r>
              <a:rPr lang="en-US" altLang="en-US" dirty="0"/>
              <a:t>Common Attack Methods (2 of 2)</a:t>
            </a:r>
          </a:p>
        </p:txBody>
      </p:sp>
      <p:sp>
        <p:nvSpPr>
          <p:cNvPr id="58370" name="Content Placeholder 2">
            <a:extLst>
              <a:ext uri="{FF2B5EF4-FFF2-40B4-BE49-F238E27FC236}">
                <a16:creationId xmlns:a16="http://schemas.microsoft.com/office/drawing/2014/main" id="{40937C89-FE80-42F5-930F-1DACEF791915}"/>
              </a:ext>
            </a:extLst>
          </p:cNvPr>
          <p:cNvSpPr>
            <a:spLocks noGrp="1"/>
          </p:cNvSpPr>
          <p:nvPr>
            <p:ph idx="1"/>
          </p:nvPr>
        </p:nvSpPr>
        <p:spPr/>
        <p:txBody>
          <a:bodyPr/>
          <a:lstStyle/>
          <a:p>
            <a:r>
              <a:rPr lang="en-US" altLang="en-US" dirty="0"/>
              <a:t>Password Cracking</a:t>
            </a:r>
          </a:p>
          <a:p>
            <a:r>
              <a:rPr lang="en-US" altLang="en-US" dirty="0"/>
              <a:t>Dictionary Attack</a:t>
            </a:r>
          </a:p>
          <a:p>
            <a:r>
              <a:rPr lang="en-US" altLang="en-US" dirty="0"/>
              <a:t>Brute Force Attack</a:t>
            </a:r>
          </a:p>
          <a:p>
            <a:r>
              <a:rPr lang="en-US" altLang="en-US" dirty="0"/>
              <a:t>Software Vulnerability Attack</a:t>
            </a:r>
          </a:p>
          <a:p>
            <a:r>
              <a:rPr lang="en-US" altLang="en-US" dirty="0"/>
              <a:t>Buffer Overflow Attack</a:t>
            </a:r>
          </a:p>
          <a:p>
            <a:r>
              <a:rPr lang="en-US" altLang="en-US" dirty="0"/>
              <a:t>Remote Code Execution Attack</a:t>
            </a:r>
          </a:p>
          <a:p>
            <a:r>
              <a:rPr lang="en-US" altLang="en-US" dirty="0"/>
              <a:t>SQL Injection Attack</a:t>
            </a:r>
          </a:p>
          <a:p>
            <a:r>
              <a:rPr lang="en-US" altLang="en-US" dirty="0"/>
              <a:t>Cross Site Scripting Attack </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4F40-03FD-44E1-8E19-200FAC5A86B6}"/>
              </a:ext>
            </a:extLst>
          </p:cNvPr>
          <p:cNvSpPr>
            <a:spLocks noGrp="1"/>
          </p:cNvSpPr>
          <p:nvPr>
            <p:ph type="title"/>
          </p:nvPr>
        </p:nvSpPr>
        <p:spPr/>
        <p:txBody>
          <a:bodyPr/>
          <a:lstStyle/>
          <a:p>
            <a:r>
              <a:rPr lang="en-US" altLang="en-US" dirty="0"/>
              <a:t>Denial-of-Service (DoS) Attacks (1 of 2)</a:t>
            </a:r>
          </a:p>
        </p:txBody>
      </p:sp>
      <p:sp>
        <p:nvSpPr>
          <p:cNvPr id="59394" name="Content Placeholder 2">
            <a:extLst>
              <a:ext uri="{FF2B5EF4-FFF2-40B4-BE49-F238E27FC236}">
                <a16:creationId xmlns:a16="http://schemas.microsoft.com/office/drawing/2014/main" id="{190F5715-75CF-412C-9FB4-75F220D32A5E}"/>
              </a:ext>
            </a:extLst>
          </p:cNvPr>
          <p:cNvSpPr>
            <a:spLocks noGrp="1"/>
          </p:cNvSpPr>
          <p:nvPr>
            <p:ph idx="1"/>
          </p:nvPr>
        </p:nvSpPr>
        <p:spPr/>
        <p:txBody>
          <a:bodyPr/>
          <a:lstStyle/>
          <a:p>
            <a:r>
              <a:rPr lang="en-US" altLang="en-US" dirty="0"/>
              <a:t>A </a:t>
            </a:r>
            <a:r>
              <a:rPr lang="en-US" altLang="en-US" b="1" i="1" dirty="0"/>
              <a:t>denial-of-service (DoS) attack</a:t>
            </a:r>
            <a:r>
              <a:rPr lang="en-US" altLang="en-US" dirty="0"/>
              <a:t> is an attack whereby the attacker renders a machine or network resource unavailable. </a:t>
            </a:r>
          </a:p>
          <a:p>
            <a:r>
              <a:rPr lang="en-US" altLang="en-US" dirty="0"/>
              <a:t>It is usually done by flooding the targeted machine or resources with superfluous requests in an attempt to overload the system. However, a DoS attack can also be caused by disconnecting a power or network cable.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286E-3100-48CE-B81D-EC8591992868}"/>
              </a:ext>
            </a:extLst>
          </p:cNvPr>
          <p:cNvSpPr>
            <a:spLocks noGrp="1"/>
          </p:cNvSpPr>
          <p:nvPr>
            <p:ph type="title"/>
          </p:nvPr>
        </p:nvSpPr>
        <p:spPr/>
        <p:txBody>
          <a:bodyPr/>
          <a:lstStyle/>
          <a:p>
            <a:r>
              <a:rPr lang="en-US" altLang="en-US" dirty="0"/>
              <a:t>OSI Model (1 of 6)</a:t>
            </a:r>
          </a:p>
        </p:txBody>
      </p:sp>
      <p:sp>
        <p:nvSpPr>
          <p:cNvPr id="21506" name="Content Placeholder 2">
            <a:extLst>
              <a:ext uri="{FF2B5EF4-FFF2-40B4-BE49-F238E27FC236}">
                <a16:creationId xmlns:a16="http://schemas.microsoft.com/office/drawing/2014/main" id="{36917442-96F6-4D10-90A4-2803EFF919D7}"/>
              </a:ext>
            </a:extLst>
          </p:cNvPr>
          <p:cNvSpPr>
            <a:spLocks noGrp="1"/>
          </p:cNvSpPr>
          <p:nvPr>
            <p:ph idx="1"/>
          </p:nvPr>
        </p:nvSpPr>
        <p:spPr/>
        <p:txBody>
          <a:bodyPr/>
          <a:lstStyle/>
          <a:p>
            <a:r>
              <a:rPr lang="en-US" altLang="en-US" dirty="0"/>
              <a:t>The OSI model is a conceptual model, created by the International Organization for Standardization (ISO) in 1978 and revised in 1984, to describe a network architecture that allows data to be passed between computer systems. </a:t>
            </a:r>
          </a:p>
          <a:p>
            <a:r>
              <a:rPr lang="en-US" altLang="en-US" dirty="0"/>
              <a:t>While never fully utilized as model for a protocol, the OSI model is the standard for discussing how networking works.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D494-E4A1-4790-AAEC-8D35B3AC08E3}"/>
              </a:ext>
            </a:extLst>
          </p:cNvPr>
          <p:cNvSpPr>
            <a:spLocks noGrp="1"/>
          </p:cNvSpPr>
          <p:nvPr>
            <p:ph type="title"/>
          </p:nvPr>
        </p:nvSpPr>
        <p:spPr/>
        <p:txBody>
          <a:bodyPr/>
          <a:lstStyle/>
          <a:p>
            <a:r>
              <a:rPr lang="en-US" altLang="en-US" dirty="0"/>
              <a:t>Denial-of-Service (DoS) Attacks (2 of 2)</a:t>
            </a:r>
          </a:p>
        </p:txBody>
      </p:sp>
      <p:sp>
        <p:nvSpPr>
          <p:cNvPr id="60418" name="Content Placeholder 2">
            <a:extLst>
              <a:ext uri="{FF2B5EF4-FFF2-40B4-BE49-F238E27FC236}">
                <a16:creationId xmlns:a16="http://schemas.microsoft.com/office/drawing/2014/main" id="{BAC69069-823A-4B21-85F4-5CB901C2A534}"/>
              </a:ext>
            </a:extLst>
          </p:cNvPr>
          <p:cNvSpPr>
            <a:spLocks noGrp="1"/>
          </p:cNvSpPr>
          <p:nvPr>
            <p:ph idx="1"/>
          </p:nvPr>
        </p:nvSpPr>
        <p:spPr/>
        <p:txBody>
          <a:bodyPr/>
          <a:lstStyle/>
          <a:p>
            <a:r>
              <a:rPr lang="en-US" altLang="en-US" dirty="0"/>
              <a:t>Today, most DoS attacks are </a:t>
            </a:r>
            <a:r>
              <a:rPr lang="en-US" altLang="en-US" b="1" i="1" dirty="0"/>
              <a:t>distributed denial-of-service (DDoS)</a:t>
            </a:r>
            <a:r>
              <a:rPr lang="en-US" altLang="en-US" dirty="0"/>
              <a:t> attacks, whereby multiple computers are used to overwhelm the network resource.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62F6-3558-4466-A2D6-BC77C51DB180}"/>
              </a:ext>
            </a:extLst>
          </p:cNvPr>
          <p:cNvSpPr>
            <a:spLocks noGrp="1"/>
          </p:cNvSpPr>
          <p:nvPr>
            <p:ph type="title"/>
          </p:nvPr>
        </p:nvSpPr>
        <p:spPr/>
        <p:txBody>
          <a:bodyPr/>
          <a:lstStyle/>
          <a:p>
            <a:r>
              <a:rPr lang="en-US" altLang="en-US" dirty="0"/>
              <a:t>Wireless LAN (WLAN)</a:t>
            </a:r>
          </a:p>
        </p:txBody>
      </p:sp>
      <p:sp>
        <p:nvSpPr>
          <p:cNvPr id="61442" name="Content Placeholder 2">
            <a:extLst>
              <a:ext uri="{FF2B5EF4-FFF2-40B4-BE49-F238E27FC236}">
                <a16:creationId xmlns:a16="http://schemas.microsoft.com/office/drawing/2014/main" id="{5704315A-165B-40C2-9E61-CFA75B885605}"/>
              </a:ext>
            </a:extLst>
          </p:cNvPr>
          <p:cNvSpPr>
            <a:spLocks noGrp="1"/>
          </p:cNvSpPr>
          <p:nvPr>
            <p:ph idx="1"/>
          </p:nvPr>
        </p:nvSpPr>
        <p:spPr/>
        <p:txBody>
          <a:bodyPr/>
          <a:lstStyle/>
          <a:p>
            <a:r>
              <a:rPr lang="en-US" altLang="en-US" dirty="0"/>
              <a:t>A Wireless LAN (WLAN) allows users to connect to a network while allowing them to remain mobile. </a:t>
            </a:r>
          </a:p>
          <a:p>
            <a:r>
              <a:rPr lang="en-US" altLang="en-US" dirty="0"/>
              <a:t>The most basic component of the wireless network is the SSID (Service Set IDentifier), which is defined in the IEEE 802.11 standard as a name for the WLAN.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8830-9DA1-40EA-9AA4-BF8982118D64}"/>
              </a:ext>
            </a:extLst>
          </p:cNvPr>
          <p:cNvSpPr>
            <a:spLocks noGrp="1"/>
          </p:cNvSpPr>
          <p:nvPr>
            <p:ph type="title"/>
          </p:nvPr>
        </p:nvSpPr>
        <p:spPr/>
        <p:txBody>
          <a:bodyPr/>
          <a:lstStyle/>
          <a:p>
            <a:r>
              <a:rPr lang="en-US" altLang="en-US" dirty="0"/>
              <a:t>Wired Equivalency Privacy (WEP)</a:t>
            </a:r>
          </a:p>
        </p:txBody>
      </p:sp>
      <p:sp>
        <p:nvSpPr>
          <p:cNvPr id="62466" name="Content Placeholder 2">
            <a:extLst>
              <a:ext uri="{FF2B5EF4-FFF2-40B4-BE49-F238E27FC236}">
                <a16:creationId xmlns:a16="http://schemas.microsoft.com/office/drawing/2014/main" id="{6D0DD3F8-0EA8-4628-A565-BC93AAA01807}"/>
              </a:ext>
            </a:extLst>
          </p:cNvPr>
          <p:cNvSpPr>
            <a:spLocks noGrp="1"/>
          </p:cNvSpPr>
          <p:nvPr>
            <p:ph idx="1"/>
          </p:nvPr>
        </p:nvSpPr>
        <p:spPr/>
        <p:txBody>
          <a:bodyPr>
            <a:normAutofit lnSpcReduction="10000"/>
          </a:bodyPr>
          <a:lstStyle/>
          <a:p>
            <a:r>
              <a:rPr lang="en-US" altLang="en-US" sz="2800" dirty="0"/>
              <a:t>The very first security capability available to WLAN users was WEP (Wired Equivalency Privacy). </a:t>
            </a:r>
          </a:p>
          <a:p>
            <a:r>
              <a:rPr lang="en-US" altLang="en-US" sz="2800" dirty="0"/>
              <a:t>WEP rapidly fell out of favor when a flaw with the encryption mechanism was found.</a:t>
            </a:r>
          </a:p>
          <a:p>
            <a:r>
              <a:rPr lang="en-US" altLang="en-US" sz="2800" dirty="0"/>
              <a:t>The flaw in WEP makes it relatively easy for an attacker to crack the encryption and access the wireless network, so it is generally only used if no other solution is available (WEP is better than nothing) or the WLAN is being used with older devices, or devices like PDAs or handheld games that require the use of WEP.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1491-3C6B-4BAB-8B9F-58BECA8E36F6}"/>
              </a:ext>
            </a:extLst>
          </p:cNvPr>
          <p:cNvSpPr>
            <a:spLocks noGrp="1"/>
          </p:cNvSpPr>
          <p:nvPr>
            <p:ph type="title"/>
          </p:nvPr>
        </p:nvSpPr>
        <p:spPr/>
        <p:txBody>
          <a:bodyPr/>
          <a:lstStyle/>
          <a:p>
            <a:r>
              <a:rPr lang="en-US" altLang="en-US" dirty="0"/>
              <a:t>WPA/WPA2</a:t>
            </a:r>
          </a:p>
        </p:txBody>
      </p:sp>
      <p:sp>
        <p:nvSpPr>
          <p:cNvPr id="63490" name="Content Placeholder 2">
            <a:extLst>
              <a:ext uri="{FF2B5EF4-FFF2-40B4-BE49-F238E27FC236}">
                <a16:creationId xmlns:a16="http://schemas.microsoft.com/office/drawing/2014/main" id="{67E1F504-E7F8-4356-A086-AE507562B76C}"/>
              </a:ext>
            </a:extLst>
          </p:cNvPr>
          <p:cNvSpPr>
            <a:spLocks noGrp="1"/>
          </p:cNvSpPr>
          <p:nvPr>
            <p:ph idx="1"/>
          </p:nvPr>
        </p:nvSpPr>
        <p:spPr/>
        <p:txBody>
          <a:bodyPr/>
          <a:lstStyle/>
          <a:p>
            <a:r>
              <a:rPr lang="en-US" altLang="en-US" dirty="0"/>
              <a:t>WPA (Wi-Fi Protected Access) was designed as the interim successor to WEP. </a:t>
            </a:r>
          </a:p>
          <a:p>
            <a:pPr lvl="1"/>
            <a:r>
              <a:rPr lang="en-US" altLang="en-US" dirty="0"/>
              <a:t>WPA included a new security protocol, Temporal Key Integrity Protocol (TKIP)</a:t>
            </a:r>
          </a:p>
          <a:p>
            <a:r>
              <a:rPr lang="en-US" altLang="en-US" dirty="0"/>
              <a:t>WPA2 (Wi-Fi Protected Access version 2) is the standards-based version of WPA, except WPA2 implements all of the IEEE 802.11i standards.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518C-6741-4433-B8B5-0301524F5CF1}"/>
              </a:ext>
            </a:extLst>
          </p:cNvPr>
          <p:cNvSpPr>
            <a:spLocks noGrp="1"/>
          </p:cNvSpPr>
          <p:nvPr>
            <p:ph type="title"/>
          </p:nvPr>
        </p:nvSpPr>
        <p:spPr/>
        <p:txBody>
          <a:bodyPr/>
          <a:lstStyle/>
          <a:p>
            <a:r>
              <a:rPr lang="en-US" altLang="en-US" dirty="0"/>
              <a:t>WLAN and MAC addresses</a:t>
            </a:r>
          </a:p>
        </p:txBody>
      </p:sp>
      <p:sp>
        <p:nvSpPr>
          <p:cNvPr id="64514" name="Content Placeholder 2">
            <a:extLst>
              <a:ext uri="{FF2B5EF4-FFF2-40B4-BE49-F238E27FC236}">
                <a16:creationId xmlns:a16="http://schemas.microsoft.com/office/drawing/2014/main" id="{096121BC-EC8B-4DB8-84F7-CF09B33E00B1}"/>
              </a:ext>
            </a:extLst>
          </p:cNvPr>
          <p:cNvSpPr>
            <a:spLocks noGrp="1"/>
          </p:cNvSpPr>
          <p:nvPr>
            <p:ph idx="1"/>
          </p:nvPr>
        </p:nvSpPr>
        <p:spPr/>
        <p:txBody>
          <a:bodyPr/>
          <a:lstStyle/>
          <a:p>
            <a:r>
              <a:rPr lang="en-US" altLang="en-US" dirty="0"/>
              <a:t>You can use MAC addresses to control what systems are able to connect to a WLAN through the use of MAC filters.  </a:t>
            </a:r>
          </a:p>
          <a:p>
            <a:r>
              <a:rPr lang="en-US" altLang="en-US" dirty="0"/>
              <a:t>By turning MAC filtering on, you can limit network access to only permitted systems by entering the MAC address information into the MAC filters. </a:t>
            </a:r>
          </a:p>
          <a:p>
            <a:r>
              <a:rPr lang="en-US" altLang="en-US" dirty="0"/>
              <a:t>The table of permitted MAC addresses is maintained by the wireless access points. </a:t>
            </a:r>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12DB-2DB1-4BD9-A1DC-E3CA1F126119}"/>
              </a:ext>
            </a:extLst>
          </p:cNvPr>
          <p:cNvSpPr>
            <a:spLocks noGrp="1"/>
          </p:cNvSpPr>
          <p:nvPr>
            <p:ph type="title"/>
          </p:nvPr>
        </p:nvSpPr>
        <p:spPr/>
        <p:txBody>
          <a:bodyPr/>
          <a:lstStyle/>
          <a:p>
            <a:r>
              <a:rPr lang="en-US" altLang="en-US" dirty="0"/>
              <a:t>Summary (1 of 11)</a:t>
            </a:r>
          </a:p>
        </p:txBody>
      </p:sp>
      <p:sp>
        <p:nvSpPr>
          <p:cNvPr id="65538" name="Content Placeholder 2">
            <a:extLst>
              <a:ext uri="{FF2B5EF4-FFF2-40B4-BE49-F238E27FC236}">
                <a16:creationId xmlns:a16="http://schemas.microsoft.com/office/drawing/2014/main" id="{367B02A0-2F68-466F-9903-BD78CC741F20}"/>
              </a:ext>
            </a:extLst>
          </p:cNvPr>
          <p:cNvSpPr>
            <a:spLocks noGrp="1"/>
          </p:cNvSpPr>
          <p:nvPr>
            <p:ph idx="1"/>
          </p:nvPr>
        </p:nvSpPr>
        <p:spPr/>
        <p:txBody>
          <a:bodyPr/>
          <a:lstStyle/>
          <a:p>
            <a:r>
              <a:rPr lang="en-US" altLang="en-US" dirty="0"/>
              <a:t>A firewall is a system that is designed to protect a computer or a computer network from network-based attacks. </a:t>
            </a:r>
          </a:p>
          <a:p>
            <a:r>
              <a:rPr lang="en-US" altLang="en-US" dirty="0"/>
              <a:t>A firewall does this by filtering the data packets traversing the network.</a:t>
            </a:r>
          </a:p>
          <a:p>
            <a:r>
              <a:rPr lang="en-US" altLang="en-US" dirty="0"/>
              <a:t>Firewalls based on packet filtering inspect the data packets as they attempt to traverse the firewall.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F34D-3BC1-4F6A-8F40-558D7AE84617}"/>
              </a:ext>
            </a:extLst>
          </p:cNvPr>
          <p:cNvSpPr>
            <a:spLocks noGrp="1"/>
          </p:cNvSpPr>
          <p:nvPr>
            <p:ph type="title"/>
          </p:nvPr>
        </p:nvSpPr>
        <p:spPr/>
        <p:txBody>
          <a:bodyPr/>
          <a:lstStyle/>
          <a:p>
            <a:r>
              <a:rPr lang="en-US" altLang="en-US" dirty="0"/>
              <a:t>Summary (2 of 11)</a:t>
            </a:r>
          </a:p>
        </p:txBody>
      </p:sp>
      <p:sp>
        <p:nvSpPr>
          <p:cNvPr id="66562" name="Content Placeholder 2">
            <a:extLst>
              <a:ext uri="{FF2B5EF4-FFF2-40B4-BE49-F238E27FC236}">
                <a16:creationId xmlns:a16="http://schemas.microsoft.com/office/drawing/2014/main" id="{102117CC-231E-479E-A5BD-7BF3B0BB6669}"/>
              </a:ext>
            </a:extLst>
          </p:cNvPr>
          <p:cNvSpPr>
            <a:spLocks noGrp="1"/>
          </p:cNvSpPr>
          <p:nvPr>
            <p:ph idx="1"/>
          </p:nvPr>
        </p:nvSpPr>
        <p:spPr/>
        <p:txBody>
          <a:bodyPr/>
          <a:lstStyle/>
          <a:p>
            <a:r>
              <a:rPr lang="en-US" altLang="en-US" sz="2800" dirty="0"/>
              <a:t>Instead of analyzing each individual packet, a circuit-level firewall monitors TCP/IP sessions by monitoring the TCP handshaking between packets to validate the session.</a:t>
            </a:r>
          </a:p>
          <a:p>
            <a:r>
              <a:rPr lang="en-US" altLang="en-US" sz="2800" dirty="0"/>
              <a:t>Application-level firewalls (also known as proxy servers) work by performing a deep inspection of application data as it traverses the firewall. Rules are set based on analyzing client requests and application responses, then enforcing correct application behavior.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4E51-3C2B-477E-8BA4-ACE27C3964A7}"/>
              </a:ext>
            </a:extLst>
          </p:cNvPr>
          <p:cNvSpPr>
            <a:spLocks noGrp="1"/>
          </p:cNvSpPr>
          <p:nvPr>
            <p:ph type="title"/>
          </p:nvPr>
        </p:nvSpPr>
        <p:spPr/>
        <p:txBody>
          <a:bodyPr/>
          <a:lstStyle/>
          <a:p>
            <a:r>
              <a:rPr lang="en-US" altLang="en-US" dirty="0"/>
              <a:t>Summary (3 of 11)</a:t>
            </a:r>
          </a:p>
        </p:txBody>
      </p:sp>
      <p:sp>
        <p:nvSpPr>
          <p:cNvPr id="67586" name="Content Placeholder 2">
            <a:extLst>
              <a:ext uri="{FF2B5EF4-FFF2-40B4-BE49-F238E27FC236}">
                <a16:creationId xmlns:a16="http://schemas.microsoft.com/office/drawing/2014/main" id="{C6C60B8F-D10A-473E-8F86-57716E6482F7}"/>
              </a:ext>
            </a:extLst>
          </p:cNvPr>
          <p:cNvSpPr>
            <a:spLocks noGrp="1"/>
          </p:cNvSpPr>
          <p:nvPr>
            <p:ph idx="1"/>
          </p:nvPr>
        </p:nvSpPr>
        <p:spPr/>
        <p:txBody>
          <a:bodyPr/>
          <a:lstStyle/>
          <a:p>
            <a:r>
              <a:rPr lang="en-US" altLang="en-US" sz="2800" dirty="0"/>
              <a:t>Stateful multi-level firewalls are designed to provide the best features of both packet-filtering and application-level firewalls.</a:t>
            </a:r>
          </a:p>
          <a:p>
            <a:r>
              <a:rPr lang="en-US" altLang="en-US" sz="2800" dirty="0"/>
              <a:t>Virtual LANs (VLANs) were developed as an alternate solution to deploying multiple routers. VLANs are logical network segments used to create separate broadcast domains, but still allow the devices on the VLANs to communicate at Layer 2, without requiring a router. </a:t>
            </a:r>
            <a:endParaRPr lang="en-US" altLang="en-US"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6B7F-BA86-4800-A03F-34F27EDB61EA}"/>
              </a:ext>
            </a:extLst>
          </p:cNvPr>
          <p:cNvSpPr>
            <a:spLocks noGrp="1"/>
          </p:cNvSpPr>
          <p:nvPr>
            <p:ph type="title"/>
          </p:nvPr>
        </p:nvSpPr>
        <p:spPr/>
        <p:txBody>
          <a:bodyPr/>
          <a:lstStyle/>
          <a:p>
            <a:r>
              <a:rPr lang="en-US" altLang="en-US" dirty="0"/>
              <a:t>Summary (4 of 11)</a:t>
            </a:r>
          </a:p>
        </p:txBody>
      </p:sp>
      <p:sp>
        <p:nvSpPr>
          <p:cNvPr id="68610" name="Content Placeholder 2">
            <a:extLst>
              <a:ext uri="{FF2B5EF4-FFF2-40B4-BE49-F238E27FC236}">
                <a16:creationId xmlns:a16="http://schemas.microsoft.com/office/drawing/2014/main" id="{2E0AF8A0-4B74-43B2-903D-F962FF0FAA3B}"/>
              </a:ext>
            </a:extLst>
          </p:cNvPr>
          <p:cNvSpPr>
            <a:spLocks noGrp="1"/>
          </p:cNvSpPr>
          <p:nvPr>
            <p:ph idx="1"/>
          </p:nvPr>
        </p:nvSpPr>
        <p:spPr/>
        <p:txBody>
          <a:bodyPr/>
          <a:lstStyle/>
          <a:p>
            <a:r>
              <a:rPr lang="en-US" altLang="en-US" sz="2800" dirty="0"/>
              <a:t>Intrusion detection systems (IDS) are designed to detect unauthorized user activities, attacks, and network compromises.</a:t>
            </a:r>
          </a:p>
          <a:p>
            <a:r>
              <a:rPr lang="en-US" altLang="en-US" sz="2800" dirty="0"/>
              <a:t>An intrusion prevention system (IPS) is very similar to an IDS, except that, in addition to detecting and alerting, an IPS can also take action to prevent a breach from occurring. </a:t>
            </a:r>
          </a:p>
          <a:p>
            <a:r>
              <a:rPr lang="en-US" altLang="en-US" sz="2800" dirty="0"/>
              <a:t>Honeypots, honey nets, and padded cells are complementary technologies to IDS/IPS deployments. A honeypot is a trap for hackers. </a:t>
            </a:r>
            <a:endParaRPr lang="en-US" altLang="en-US" sz="3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B25D-315D-447A-9F26-F6C393C8AFD5}"/>
              </a:ext>
            </a:extLst>
          </p:cNvPr>
          <p:cNvSpPr>
            <a:spLocks noGrp="1"/>
          </p:cNvSpPr>
          <p:nvPr>
            <p:ph type="title"/>
          </p:nvPr>
        </p:nvSpPr>
        <p:spPr/>
        <p:txBody>
          <a:bodyPr/>
          <a:lstStyle/>
          <a:p>
            <a:r>
              <a:rPr lang="en-US" altLang="en-US" dirty="0"/>
              <a:t>Summary (5 of 11)</a:t>
            </a:r>
          </a:p>
        </p:txBody>
      </p:sp>
      <p:sp>
        <p:nvSpPr>
          <p:cNvPr id="69634" name="Content Placeholder 2">
            <a:extLst>
              <a:ext uri="{FF2B5EF4-FFF2-40B4-BE49-F238E27FC236}">
                <a16:creationId xmlns:a16="http://schemas.microsoft.com/office/drawing/2014/main" id="{7C9041BE-7722-4850-A635-0BC6F39BFC20}"/>
              </a:ext>
            </a:extLst>
          </p:cNvPr>
          <p:cNvSpPr>
            <a:spLocks noGrp="1"/>
          </p:cNvSpPr>
          <p:nvPr>
            <p:ph idx="1"/>
          </p:nvPr>
        </p:nvSpPr>
        <p:spPr/>
        <p:txBody>
          <a:bodyPr>
            <a:normAutofit lnSpcReduction="10000"/>
          </a:bodyPr>
          <a:lstStyle/>
          <a:p>
            <a:r>
              <a:rPr lang="en-US" altLang="en-US" sz="2800" dirty="0"/>
              <a:t>A DMZ is a firewall configuration used to secure hosts on a network segment. In most DMZs, the hosts on the DMZ are connected behind a firewall which is also connected to a public network like the internet.</a:t>
            </a:r>
          </a:p>
          <a:p>
            <a:r>
              <a:rPr lang="en-US" altLang="en-US" sz="2800" dirty="0"/>
              <a:t>NAT is a technique used to modify the network address information of a host while traffic is traversing a router or firewall. This technique is used to hide the network information of a private network while allowing traffic to be transferred across a public network like the internet. </a:t>
            </a:r>
            <a:endParaRPr lang="en-US" alt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3251-D7DC-47A6-B658-6A9C8EA1ABF7}"/>
              </a:ext>
            </a:extLst>
          </p:cNvPr>
          <p:cNvSpPr>
            <a:spLocks noGrp="1"/>
          </p:cNvSpPr>
          <p:nvPr>
            <p:ph type="title"/>
          </p:nvPr>
        </p:nvSpPr>
        <p:spPr/>
        <p:txBody>
          <a:bodyPr/>
          <a:lstStyle/>
          <a:p>
            <a:r>
              <a:rPr lang="en-US" altLang="en-US" dirty="0"/>
              <a:t>OSI Model (2 of 6)</a:t>
            </a:r>
          </a:p>
        </p:txBody>
      </p:sp>
      <p:pic>
        <p:nvPicPr>
          <p:cNvPr id="22530" name="Picture 2" descr="Illustration of the seven-layer OSI model, containing:&#10;Application&#10;Presentation&#10;Session&#10;Transport&#10;Network&#10;Data Link&#10;Physical" title="OSI Model table">
            <a:extLst>
              <a:ext uri="{FF2B5EF4-FFF2-40B4-BE49-F238E27FC236}">
                <a16:creationId xmlns:a16="http://schemas.microsoft.com/office/drawing/2014/main" id="{6A51814A-BB0F-44E4-BF9E-64DA68AB65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53340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9FEB-A802-4677-8EAB-145A0C488EAA}"/>
              </a:ext>
            </a:extLst>
          </p:cNvPr>
          <p:cNvSpPr>
            <a:spLocks noGrp="1"/>
          </p:cNvSpPr>
          <p:nvPr>
            <p:ph type="title"/>
          </p:nvPr>
        </p:nvSpPr>
        <p:spPr/>
        <p:txBody>
          <a:bodyPr/>
          <a:lstStyle/>
          <a:p>
            <a:r>
              <a:rPr lang="en-US" altLang="en-US" dirty="0"/>
              <a:t>Summary (6 of 11)</a:t>
            </a:r>
          </a:p>
        </p:txBody>
      </p:sp>
      <p:sp>
        <p:nvSpPr>
          <p:cNvPr id="70658" name="Content Placeholder 2">
            <a:extLst>
              <a:ext uri="{FF2B5EF4-FFF2-40B4-BE49-F238E27FC236}">
                <a16:creationId xmlns:a16="http://schemas.microsoft.com/office/drawing/2014/main" id="{5A73BDD5-5A54-491D-9E53-1ED7D9405528}"/>
              </a:ext>
            </a:extLst>
          </p:cNvPr>
          <p:cNvSpPr>
            <a:spLocks noGrp="1"/>
          </p:cNvSpPr>
          <p:nvPr>
            <p:ph idx="1"/>
          </p:nvPr>
        </p:nvSpPr>
        <p:spPr/>
        <p:txBody>
          <a:bodyPr/>
          <a:lstStyle/>
          <a:p>
            <a:r>
              <a:rPr lang="en-US" altLang="en-US" sz="2800" dirty="0"/>
              <a:t>DNS Security Extensions (DNSSEC) adds security provisions to DNS so that computers can verify that they have been directed to proper servers.</a:t>
            </a:r>
          </a:p>
          <a:p>
            <a:r>
              <a:rPr lang="en-US" altLang="en-US" sz="2800" dirty="0"/>
              <a:t>Protocol spoofing is the misuse of a network protocol to perpetrate a hoax on a host or a network device.</a:t>
            </a:r>
          </a:p>
          <a:p>
            <a:r>
              <a:rPr lang="en-US" altLang="en-US" sz="2800" dirty="0"/>
              <a:t>The denial-of-service (DoS) attack floods the network being attacked with overwhelming amounts of traffic, shutting down the network infrastructure like a router or firewall. </a:t>
            </a:r>
            <a:endParaRPr lang="en-US" altLang="en-US" sz="3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C7E1-99AA-46E4-9BDD-DCEB2F13E062}"/>
              </a:ext>
            </a:extLst>
          </p:cNvPr>
          <p:cNvSpPr>
            <a:spLocks noGrp="1"/>
          </p:cNvSpPr>
          <p:nvPr>
            <p:ph type="title"/>
          </p:nvPr>
        </p:nvSpPr>
        <p:spPr/>
        <p:txBody>
          <a:bodyPr/>
          <a:lstStyle/>
          <a:p>
            <a:r>
              <a:rPr lang="en-US" altLang="en-US" dirty="0"/>
              <a:t>Summary (7 of 11)</a:t>
            </a:r>
          </a:p>
        </p:txBody>
      </p:sp>
      <p:sp>
        <p:nvSpPr>
          <p:cNvPr id="71682" name="Content Placeholder 2">
            <a:extLst>
              <a:ext uri="{FF2B5EF4-FFF2-40B4-BE49-F238E27FC236}">
                <a16:creationId xmlns:a16="http://schemas.microsoft.com/office/drawing/2014/main" id="{732D80EF-2BE6-4A6A-B85D-37B2ED5BFA1A}"/>
              </a:ext>
            </a:extLst>
          </p:cNvPr>
          <p:cNvSpPr>
            <a:spLocks noGrp="1"/>
          </p:cNvSpPr>
          <p:nvPr>
            <p:ph idx="1"/>
          </p:nvPr>
        </p:nvSpPr>
        <p:spPr/>
        <p:txBody>
          <a:bodyPr>
            <a:normAutofit lnSpcReduction="10000"/>
          </a:bodyPr>
          <a:lstStyle/>
          <a:p>
            <a:r>
              <a:rPr lang="en-US" altLang="en-US" sz="2800" dirty="0"/>
              <a:t>A man-in-the-middle attack is a type of attack where the attacker breaks into the communication between the endpoints of a network connection. Once the attacker has broken into the communication stream, he can intercept data being transferred, or even inject false information into the data stream.</a:t>
            </a:r>
          </a:p>
          <a:p>
            <a:r>
              <a:rPr lang="en-US" altLang="en-US" sz="2800" dirty="0"/>
              <a:t>Back door attacks are attacks against an opening left in a functional piece of software that allows access into a system or software application without the owner’s knowledge. </a:t>
            </a:r>
            <a:endParaRPr lang="en-US" altLang="en-US" sz="3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A225-9DBB-4B10-8FCC-151C790B4EC9}"/>
              </a:ext>
            </a:extLst>
          </p:cNvPr>
          <p:cNvSpPr>
            <a:spLocks noGrp="1"/>
          </p:cNvSpPr>
          <p:nvPr>
            <p:ph type="title"/>
          </p:nvPr>
        </p:nvSpPr>
        <p:spPr/>
        <p:txBody>
          <a:bodyPr/>
          <a:lstStyle/>
          <a:p>
            <a:r>
              <a:rPr lang="en-US" altLang="en-US" dirty="0"/>
              <a:t>Summary (8 of 11)</a:t>
            </a:r>
          </a:p>
        </p:txBody>
      </p:sp>
      <p:sp>
        <p:nvSpPr>
          <p:cNvPr id="72706" name="Content Placeholder 2">
            <a:extLst>
              <a:ext uri="{FF2B5EF4-FFF2-40B4-BE49-F238E27FC236}">
                <a16:creationId xmlns:a16="http://schemas.microsoft.com/office/drawing/2014/main" id="{B376C7B5-BFBD-441A-898F-A952697B4C9D}"/>
              </a:ext>
            </a:extLst>
          </p:cNvPr>
          <p:cNvSpPr>
            <a:spLocks noGrp="1"/>
          </p:cNvSpPr>
          <p:nvPr>
            <p:ph idx="1"/>
          </p:nvPr>
        </p:nvSpPr>
        <p:spPr/>
        <p:txBody>
          <a:bodyPr/>
          <a:lstStyle/>
          <a:p>
            <a:r>
              <a:rPr lang="en-US" altLang="en-US" sz="2800" dirty="0"/>
              <a:t>A DNS poisoning attack is an attack against the cached information on a DNS server.</a:t>
            </a:r>
          </a:p>
          <a:p>
            <a:r>
              <a:rPr lang="en-US" altLang="en-US" sz="2800" dirty="0"/>
              <a:t>A replay attack occurs when an attacker is able to capture an intact data stream from the network using a network sniffer, modify certain components of the data stream, and then replay the traffic back to the network to complete their attack. </a:t>
            </a:r>
            <a:endParaRPr lang="en-US" altLang="en-US" sz="3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DBD2-F936-46CC-8A06-C073F95CCAE7}"/>
              </a:ext>
            </a:extLst>
          </p:cNvPr>
          <p:cNvSpPr>
            <a:spLocks noGrp="1"/>
          </p:cNvSpPr>
          <p:nvPr>
            <p:ph type="title"/>
          </p:nvPr>
        </p:nvSpPr>
        <p:spPr/>
        <p:txBody>
          <a:bodyPr/>
          <a:lstStyle/>
          <a:p>
            <a:r>
              <a:rPr lang="en-US" altLang="en-US" dirty="0"/>
              <a:t>Summary (9 of 11)</a:t>
            </a:r>
          </a:p>
        </p:txBody>
      </p:sp>
      <p:sp>
        <p:nvSpPr>
          <p:cNvPr id="73730" name="Content Placeholder 2">
            <a:extLst>
              <a:ext uri="{FF2B5EF4-FFF2-40B4-BE49-F238E27FC236}">
                <a16:creationId xmlns:a16="http://schemas.microsoft.com/office/drawing/2014/main" id="{0E6C2F5D-AAA9-4643-A8DE-BB34150F7232}"/>
              </a:ext>
            </a:extLst>
          </p:cNvPr>
          <p:cNvSpPr>
            <a:spLocks noGrp="1"/>
          </p:cNvSpPr>
          <p:nvPr>
            <p:ph idx="1"/>
          </p:nvPr>
        </p:nvSpPr>
        <p:spPr/>
        <p:txBody>
          <a:bodyPr/>
          <a:lstStyle/>
          <a:p>
            <a:r>
              <a:rPr lang="en-US" altLang="en-US" sz="2800" dirty="0"/>
              <a:t>A buffer overflow attack exploits poorly written code by injecting data into variable fields and leveraging the response to access information in the application.</a:t>
            </a:r>
          </a:p>
          <a:p>
            <a:r>
              <a:rPr lang="en-US" altLang="en-US" sz="2800" dirty="0"/>
              <a:t>SQL injection attacks are one of the oldest attacks against web applications using the SQL Server database application.</a:t>
            </a:r>
          </a:p>
          <a:p>
            <a:r>
              <a:rPr lang="en-US" altLang="en-US" sz="2800" dirty="0"/>
              <a:t>A wireless LAN (WLAN) allows users to connect to a network while allowing them to remain mobile. </a:t>
            </a:r>
            <a:endParaRPr lang="en-US" altLang="en-US" sz="3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8AF0-A675-4A18-A744-6BF3297BACB3}"/>
              </a:ext>
            </a:extLst>
          </p:cNvPr>
          <p:cNvSpPr>
            <a:spLocks noGrp="1"/>
          </p:cNvSpPr>
          <p:nvPr>
            <p:ph type="title"/>
          </p:nvPr>
        </p:nvSpPr>
        <p:spPr/>
        <p:txBody>
          <a:bodyPr/>
          <a:lstStyle/>
          <a:p>
            <a:r>
              <a:rPr lang="en-US" altLang="en-US" dirty="0"/>
              <a:t>Summary (10 of 11)</a:t>
            </a:r>
          </a:p>
        </p:txBody>
      </p:sp>
      <p:sp>
        <p:nvSpPr>
          <p:cNvPr id="74754" name="Content Placeholder 2">
            <a:extLst>
              <a:ext uri="{FF2B5EF4-FFF2-40B4-BE49-F238E27FC236}">
                <a16:creationId xmlns:a16="http://schemas.microsoft.com/office/drawing/2014/main" id="{BF32E6C6-7469-4A58-B2A6-803CD63B8292}"/>
              </a:ext>
            </a:extLst>
          </p:cNvPr>
          <p:cNvSpPr>
            <a:spLocks noGrp="1"/>
          </p:cNvSpPr>
          <p:nvPr>
            <p:ph idx="1"/>
          </p:nvPr>
        </p:nvSpPr>
        <p:spPr/>
        <p:txBody>
          <a:bodyPr/>
          <a:lstStyle/>
          <a:p>
            <a:r>
              <a:rPr lang="en-US" altLang="en-US" sz="2800" dirty="0"/>
              <a:t>The SSID (Service Set IDentifier) is the name for the WLAN. A connecting host must know the SSID to connect.</a:t>
            </a:r>
          </a:p>
          <a:p>
            <a:r>
              <a:rPr lang="en-US" altLang="en-US" sz="2800" dirty="0"/>
              <a:t>WEP (Wired Equivalent Privacy) is an older wireless encryption protocol, which rapidly fell out of favor when a flaw with the encryption mechanism was found.</a:t>
            </a:r>
          </a:p>
          <a:p>
            <a:r>
              <a:rPr lang="en-US" altLang="en-US" sz="2800" dirty="0"/>
              <a:t>WPA (Wi-Fi Protected Access) was designed as the interim successor to WEP. </a:t>
            </a:r>
            <a:endParaRPr lang="en-US" altLang="en-US" sz="3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7A40-0D32-4F68-91E5-2C057CCCD854}"/>
              </a:ext>
            </a:extLst>
          </p:cNvPr>
          <p:cNvSpPr>
            <a:spLocks noGrp="1"/>
          </p:cNvSpPr>
          <p:nvPr>
            <p:ph type="title"/>
          </p:nvPr>
        </p:nvSpPr>
        <p:spPr/>
        <p:txBody>
          <a:bodyPr/>
          <a:lstStyle/>
          <a:p>
            <a:r>
              <a:rPr lang="en-US" altLang="en-US" dirty="0"/>
              <a:t>Summary (11 of 11)</a:t>
            </a:r>
          </a:p>
        </p:txBody>
      </p:sp>
      <p:sp>
        <p:nvSpPr>
          <p:cNvPr id="75778" name="Content Placeholder 2">
            <a:extLst>
              <a:ext uri="{FF2B5EF4-FFF2-40B4-BE49-F238E27FC236}">
                <a16:creationId xmlns:a16="http://schemas.microsoft.com/office/drawing/2014/main" id="{89359ED0-0C7C-4EE4-87C2-9C1540EBFCBA}"/>
              </a:ext>
            </a:extLst>
          </p:cNvPr>
          <p:cNvSpPr>
            <a:spLocks noGrp="1"/>
          </p:cNvSpPr>
          <p:nvPr>
            <p:ph idx="1"/>
          </p:nvPr>
        </p:nvSpPr>
        <p:spPr/>
        <p:txBody>
          <a:bodyPr/>
          <a:lstStyle/>
          <a:p>
            <a:r>
              <a:rPr lang="en-US" altLang="en-US" sz="2800" dirty="0"/>
              <a:t>WPA2 (Wi-Fi Protected Access version 2) is the standards-based version of WPA, except WPA2 implements all the IEEE 802.11i standards.</a:t>
            </a:r>
          </a:p>
          <a:p>
            <a:r>
              <a:rPr lang="en-US" altLang="en-US" sz="2800" dirty="0"/>
              <a:t>A MAC address is the unique hardware address of a network adapter.</a:t>
            </a:r>
          </a:p>
          <a:p>
            <a:r>
              <a:rPr lang="en-US" altLang="en-US" sz="2800" dirty="0"/>
              <a:t>By turning MAC filtering on, network access can be limited to only permitted systems by entering the MAC address information into the MAC filters. </a:t>
            </a:r>
            <a:endParaRPr lang="en-US" alt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CB06-1C70-496D-92E9-07DE4FD0E6E0}"/>
              </a:ext>
            </a:extLst>
          </p:cNvPr>
          <p:cNvSpPr>
            <a:spLocks noGrp="1"/>
          </p:cNvSpPr>
          <p:nvPr>
            <p:ph type="title"/>
          </p:nvPr>
        </p:nvSpPr>
        <p:spPr/>
        <p:txBody>
          <a:bodyPr/>
          <a:lstStyle/>
          <a:p>
            <a:r>
              <a:rPr lang="en-US" altLang="en-US" dirty="0"/>
              <a:t>OSI Model (3 of 6)</a:t>
            </a:r>
          </a:p>
        </p:txBody>
      </p:sp>
      <p:sp>
        <p:nvSpPr>
          <p:cNvPr id="23554" name="Content Placeholder 2">
            <a:extLst>
              <a:ext uri="{FF2B5EF4-FFF2-40B4-BE49-F238E27FC236}">
                <a16:creationId xmlns:a16="http://schemas.microsoft.com/office/drawing/2014/main" id="{1E0C62CB-AE39-4667-9D61-9664F913E13D}"/>
              </a:ext>
            </a:extLst>
          </p:cNvPr>
          <p:cNvSpPr>
            <a:spLocks noGrp="1"/>
          </p:cNvSpPr>
          <p:nvPr>
            <p:ph idx="1"/>
          </p:nvPr>
        </p:nvSpPr>
        <p:spPr/>
        <p:txBody>
          <a:bodyPr>
            <a:normAutofit lnSpcReduction="10000"/>
          </a:bodyPr>
          <a:lstStyle/>
          <a:p>
            <a:r>
              <a:rPr lang="en-US" altLang="en-US" sz="2800" b="1" dirty="0"/>
              <a:t>Physical Layer (Layer 1) - </a:t>
            </a:r>
            <a:r>
              <a:rPr lang="en-US" altLang="en-US" sz="2800" dirty="0"/>
              <a:t>Define the physical characteristics of the network, including Media, hardware and topology.</a:t>
            </a:r>
          </a:p>
          <a:p>
            <a:r>
              <a:rPr lang="en-US" altLang="en-US" sz="2800" b="1" dirty="0"/>
              <a:t>Data-Link Layer (Layer 2) - </a:t>
            </a:r>
            <a:r>
              <a:rPr lang="en-US" altLang="en-US" sz="2800" dirty="0"/>
              <a:t>Connects the data layer to the physical layer so that the data can be transmitted across the network. The data link layer handles error detection, error correction and hardware addressing.</a:t>
            </a:r>
          </a:p>
          <a:p>
            <a:pPr lvl="1"/>
            <a:r>
              <a:rPr lang="en-US" altLang="en-US" sz="2800" dirty="0"/>
              <a:t>The data link layer is broken into two sub-layers, the Media Access Control (MAC) sub-layer and the Logical Link Control (LLC) sub-layer.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B894-48FD-4B1A-AECB-478FCDD1283D}"/>
              </a:ext>
            </a:extLst>
          </p:cNvPr>
          <p:cNvSpPr>
            <a:spLocks noGrp="1"/>
          </p:cNvSpPr>
          <p:nvPr>
            <p:ph type="title"/>
          </p:nvPr>
        </p:nvSpPr>
        <p:spPr/>
        <p:txBody>
          <a:bodyPr/>
          <a:lstStyle/>
          <a:p>
            <a:r>
              <a:rPr lang="en-US" altLang="en-US" dirty="0"/>
              <a:t>OSI Model (4 of 6)</a:t>
            </a:r>
          </a:p>
        </p:txBody>
      </p:sp>
      <p:sp>
        <p:nvSpPr>
          <p:cNvPr id="25602" name="Content Placeholder 2">
            <a:extLst>
              <a:ext uri="{FF2B5EF4-FFF2-40B4-BE49-F238E27FC236}">
                <a16:creationId xmlns:a16="http://schemas.microsoft.com/office/drawing/2014/main" id="{71E03750-E146-4197-A2FD-C6E0E569573E}"/>
              </a:ext>
            </a:extLst>
          </p:cNvPr>
          <p:cNvSpPr>
            <a:spLocks noGrp="1"/>
          </p:cNvSpPr>
          <p:nvPr>
            <p:ph idx="1"/>
          </p:nvPr>
        </p:nvSpPr>
        <p:spPr/>
        <p:txBody>
          <a:bodyPr/>
          <a:lstStyle/>
          <a:p>
            <a:r>
              <a:rPr lang="en-US" altLang="en-US" b="1" dirty="0"/>
              <a:t>Network Layer (Layer 3) - </a:t>
            </a:r>
            <a:r>
              <a:rPr lang="en-US" altLang="en-US" dirty="0"/>
              <a:t>Primarily responsible for routing. </a:t>
            </a:r>
          </a:p>
          <a:p>
            <a:r>
              <a:rPr lang="en-US" altLang="en-US" b="1" dirty="0"/>
              <a:t>Transport Layer (Layer 4)</a:t>
            </a:r>
            <a:r>
              <a:rPr lang="en-US" altLang="en-US" dirty="0"/>
              <a:t> - Provides the mechanisms for carrying data across the network. It uses three main mechanisms: segmentation, service addressing and error checking.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34E2-9A0D-49CF-970C-ACFCFF226C47}"/>
              </a:ext>
            </a:extLst>
          </p:cNvPr>
          <p:cNvSpPr>
            <a:spLocks noGrp="1"/>
          </p:cNvSpPr>
          <p:nvPr>
            <p:ph type="title"/>
          </p:nvPr>
        </p:nvSpPr>
        <p:spPr/>
        <p:txBody>
          <a:bodyPr/>
          <a:lstStyle/>
          <a:p>
            <a:r>
              <a:rPr lang="en-US" altLang="en-US" dirty="0"/>
              <a:t>OSI Model (5 of 6)</a:t>
            </a:r>
          </a:p>
        </p:txBody>
      </p:sp>
      <p:sp>
        <p:nvSpPr>
          <p:cNvPr id="26626" name="Content Placeholder 2">
            <a:extLst>
              <a:ext uri="{FF2B5EF4-FFF2-40B4-BE49-F238E27FC236}">
                <a16:creationId xmlns:a16="http://schemas.microsoft.com/office/drawing/2014/main" id="{1D06A424-B63F-4475-BDD4-8EEC201D5635}"/>
              </a:ext>
            </a:extLst>
          </p:cNvPr>
          <p:cNvSpPr>
            <a:spLocks noGrp="1"/>
          </p:cNvSpPr>
          <p:nvPr>
            <p:ph idx="1"/>
          </p:nvPr>
        </p:nvSpPr>
        <p:spPr/>
        <p:txBody>
          <a:bodyPr/>
          <a:lstStyle/>
          <a:p>
            <a:r>
              <a:rPr lang="en-US" altLang="en-US" b="1" dirty="0"/>
              <a:t>Session Layer (Layer 5) - </a:t>
            </a:r>
            <a:r>
              <a:rPr lang="en-US" altLang="en-US" dirty="0"/>
              <a:t>Responsible for data synchronization between the applications on the two devices. The session layer establishes, maintains, and breaks sessions between devices. </a:t>
            </a:r>
          </a:p>
          <a:p>
            <a:r>
              <a:rPr lang="en-US" altLang="en-US" b="1" dirty="0"/>
              <a:t>Presentation Layer (Layer 6) - </a:t>
            </a:r>
            <a:r>
              <a:rPr lang="en-US" altLang="en-US" dirty="0"/>
              <a:t>The presentation layer converts application layer data into a format that permits the data to be transmitted across the network.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88A5-05CB-4898-98CA-C1F126830046}"/>
              </a:ext>
            </a:extLst>
          </p:cNvPr>
          <p:cNvSpPr>
            <a:spLocks noGrp="1"/>
          </p:cNvSpPr>
          <p:nvPr>
            <p:ph type="title"/>
          </p:nvPr>
        </p:nvSpPr>
        <p:spPr/>
        <p:txBody>
          <a:bodyPr/>
          <a:lstStyle/>
          <a:p>
            <a:r>
              <a:rPr lang="en-US" altLang="en-US" dirty="0"/>
              <a:t>OSI Model (6 of 6)</a:t>
            </a:r>
          </a:p>
        </p:txBody>
      </p:sp>
      <p:sp>
        <p:nvSpPr>
          <p:cNvPr id="27650" name="Content Placeholder 2">
            <a:extLst>
              <a:ext uri="{FF2B5EF4-FFF2-40B4-BE49-F238E27FC236}">
                <a16:creationId xmlns:a16="http://schemas.microsoft.com/office/drawing/2014/main" id="{05D0AB9C-3122-43B5-ABA7-78118D1CED19}"/>
              </a:ext>
            </a:extLst>
          </p:cNvPr>
          <p:cNvSpPr>
            <a:spLocks noGrp="1"/>
          </p:cNvSpPr>
          <p:nvPr>
            <p:ph idx="1"/>
          </p:nvPr>
        </p:nvSpPr>
        <p:spPr/>
        <p:txBody>
          <a:bodyPr/>
          <a:lstStyle/>
          <a:p>
            <a:r>
              <a:rPr lang="en-US" altLang="en-US" b="1" dirty="0"/>
              <a:t>Application Layer (Layer 7) - </a:t>
            </a:r>
            <a:r>
              <a:rPr lang="en-US" altLang="en-US" dirty="0"/>
              <a:t>Takes data from the user and passes the data to the lower layers of the OSI model for transport. Responses are passed up through the layers and are displayed back to the user.</a:t>
            </a:r>
          </a:p>
          <a:p>
            <a:endParaRPr lang="en-US" altLang="en-US" dirty="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E0FCC1170DD4EA9CF157E6E2FAC08" ma:contentTypeVersion="7" ma:contentTypeDescription="Create a new document." ma:contentTypeScope="" ma:versionID="e5a40829361edf8fd103bdc874243db8">
  <xsd:schema xmlns:xsd="http://www.w3.org/2001/XMLSchema" xmlns:xs="http://www.w3.org/2001/XMLSchema" xmlns:p="http://schemas.microsoft.com/office/2006/metadata/properties" xmlns:ns2="dc94d77e-d9c2-42fb-a8f5-494b1c2e3696" xmlns:ns3="bfe0bb63-4151-4360-a7b3-42e232e24132" targetNamespace="http://schemas.microsoft.com/office/2006/metadata/properties" ma:root="true" ma:fieldsID="dca7a73226f97cdcc03e4eeffb012c8a" ns2:_="" ns3:_="">
    <xsd:import namespace="dc94d77e-d9c2-42fb-a8f5-494b1c2e3696"/>
    <xsd:import namespace="bfe0bb63-4151-4360-a7b3-42e232e2413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4d77e-d9c2-42fb-a8f5-494b1c2e369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e0bb63-4151-4360-a7b3-42e232e2413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0705D6-9E49-458A-A9BB-26B0BB39C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4d77e-d9c2-42fb-a8f5-494b1c2e3696"/>
    <ds:schemaRef ds:uri="bfe0bb63-4151-4360-a7b3-42e232e24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4BFE09-FD36-4AA7-866D-53292F323E6C}">
  <ds:schemaRefs>
    <ds:schemaRef ds:uri="http://purl.org/dc/elements/1.1/"/>
    <ds:schemaRef ds:uri="http://purl.org/dc/terms/"/>
    <ds:schemaRef ds:uri="dc94d77e-d9c2-42fb-a8f5-494b1c2e3696"/>
    <ds:schemaRef ds:uri="http://purl.org/dc/dcmitype/"/>
    <ds:schemaRef ds:uri="http://schemas.microsoft.com/office/infopath/2007/PartnerControls"/>
    <ds:schemaRef ds:uri="http://schemas.microsoft.com/office/2006/documentManagement/types"/>
    <ds:schemaRef ds:uri="bfe0bb63-4151-4360-a7b3-42e232e24132"/>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1199F27-3F49-4A4A-AD4D-B8C6D4BD91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3683</Words>
  <Application>Microsoft Office PowerPoint</Application>
  <PresentationFormat>On-screen Show (4:3)</PresentationFormat>
  <Paragraphs>268</Paragraphs>
  <Slides>55</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Calibri Light</vt:lpstr>
      <vt:lpstr>Franklin Gothic Book</vt:lpstr>
      <vt:lpstr>Franklin Gothic Medium</vt:lpstr>
      <vt:lpstr>Custom Design</vt:lpstr>
      <vt:lpstr>Office Theme</vt:lpstr>
      <vt:lpstr>Network Infrastructure Security</vt:lpstr>
      <vt:lpstr>Objectives</vt:lpstr>
      <vt:lpstr>Firewall</vt:lpstr>
      <vt:lpstr>OSI Model (1 of 6)</vt:lpstr>
      <vt:lpstr>OSI Model (2 of 6)</vt:lpstr>
      <vt:lpstr>OSI Model (3 of 6)</vt:lpstr>
      <vt:lpstr>OSI Model (4 of 6)</vt:lpstr>
      <vt:lpstr>OSI Model (5 of 6)</vt:lpstr>
      <vt:lpstr>OSI Model (6 of 6)</vt:lpstr>
      <vt:lpstr>Packet Filtering (1 of 2)</vt:lpstr>
      <vt:lpstr>Packet Filtering (2 of 2)</vt:lpstr>
      <vt:lpstr>Circuit-Level Firewalls</vt:lpstr>
      <vt:lpstr>Application-Level Firewall</vt:lpstr>
      <vt:lpstr>Stateful Firewall</vt:lpstr>
      <vt:lpstr>Host versus Network Firewalls</vt:lpstr>
      <vt:lpstr>Virtual LANs (VLANS) (1 of 2)</vt:lpstr>
      <vt:lpstr>Virtual LANs (VLANS) (2 of 2)</vt:lpstr>
      <vt:lpstr>Routing</vt:lpstr>
      <vt:lpstr>Routing Protocols</vt:lpstr>
      <vt:lpstr>IDS and IPS</vt:lpstr>
      <vt:lpstr>Honeypots</vt:lpstr>
      <vt:lpstr>DMZ</vt:lpstr>
      <vt:lpstr>Sandwich DMZ Segment</vt:lpstr>
      <vt:lpstr>Single Firewall DMZ Segment</vt:lpstr>
      <vt:lpstr>Network Address Translation (NAT) (1 of 2)</vt:lpstr>
      <vt:lpstr>Network Address Translation (NAT) (2 of 2)</vt:lpstr>
      <vt:lpstr>VPN (1 of 2)</vt:lpstr>
      <vt:lpstr>VPN (2 of 2)</vt:lpstr>
      <vt:lpstr>IPsec</vt:lpstr>
      <vt:lpstr>SSL</vt:lpstr>
      <vt:lpstr>Secure Shell (SSH)</vt:lpstr>
      <vt:lpstr>Tunneling</vt:lpstr>
      <vt:lpstr>DNSSEC</vt:lpstr>
      <vt:lpstr>Spoofing</vt:lpstr>
      <vt:lpstr>Network Sniffing (1 of 2)</vt:lpstr>
      <vt:lpstr>Network Sniffing (2 of 2)</vt:lpstr>
      <vt:lpstr>Common Attack Methods (1 of 2)</vt:lpstr>
      <vt:lpstr>Common Attack Methods (2 of 2)</vt:lpstr>
      <vt:lpstr>Denial-of-Service (DoS) Attacks (1 of 2)</vt:lpstr>
      <vt:lpstr>Denial-of-Service (DoS) Attacks (2 of 2)</vt:lpstr>
      <vt:lpstr>Wireless LAN (WLAN)</vt:lpstr>
      <vt:lpstr>Wired Equivalency Privacy (WEP)</vt:lpstr>
      <vt:lpstr>WPA/WPA2</vt:lpstr>
      <vt:lpstr>WLAN and MAC addresses</vt:lpstr>
      <vt:lpstr>Summary (1 of 11)</vt:lpstr>
      <vt:lpstr>Summary (2 of 11)</vt:lpstr>
      <vt:lpstr>Summary (3 of 11)</vt:lpstr>
      <vt:lpstr>Summary (4 of 11)</vt:lpstr>
      <vt:lpstr>Summary (5 of 11)</vt:lpstr>
      <vt:lpstr>Summary (6 of 11)</vt:lpstr>
      <vt:lpstr>Summary (7 of 11)</vt:lpstr>
      <vt:lpstr>Summary (8 of 11)</vt:lpstr>
      <vt:lpstr>Summary (9 of 11)</vt:lpstr>
      <vt:lpstr>Summary (10 of 11)</vt:lpstr>
      <vt:lpstr>Summary (11 of 11)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2017-11-14T23:29:01Z</dcterms:created>
  <dcterms:modified xsi:type="dcterms:W3CDTF">2024-05-15T04:26:22Z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0x010100E8DE0FCC1170DD4EA9CF157E6E2FAC08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v-brrudd@microsoft.com</vt:lpwstr>
  </property>
  <property fmtid="{D5CDD505-2E9C-101B-9397-08002B2CF9AE}" pid="6" name="MSIP_Label_f42aa342-8706-4288-bd11-ebb85995028c_SetDate">
    <vt:lpwstr>2018-02-07T23:40:36.2437853Z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