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A371E-53A8-41CC-96B5-3136316F1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6062A0-2B4A-47BA-A0CC-9FCF00D16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E924D0-6FB9-4AD0-B9F9-38FA5640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F1F3-2508-4DF5-8AF8-B14E9D7E4D94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6F2928-4B43-4335-A9B2-1E77E34A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C5137-3C62-45A6-B15D-F8838B4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E2E1-400A-4A12-8217-19642C354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46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8AE15-F224-40CE-921D-EA135F18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494387-AF1F-4127-809D-F008BA05B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B2BD17-1EFC-4716-A3AC-F916FF0B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F1F3-2508-4DF5-8AF8-B14E9D7E4D94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CB4E79-EEC5-482B-B797-DFAABD7E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3BA356-4063-4E15-9A8D-21CD7051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E2E1-400A-4A12-8217-19642C354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84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43F474-5E53-482A-9B38-F2F634F9C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4F4A35-CF80-4C6E-BDC8-FB92448E2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2EAFE3-D8A2-428B-84A9-183ECF28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F1F3-2508-4DF5-8AF8-B14E9D7E4D94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C6A164-A423-4318-8FC2-6F0CF7A6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870ED-7EF7-439A-A390-FDBEB564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E2E1-400A-4A12-8217-19642C354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35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14651-65B3-47A2-AA31-ADEC0F91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4EF38D-365B-4DEB-81E4-BEBD1550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43789-921C-43C5-B349-537FFBDF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F1F3-2508-4DF5-8AF8-B14E9D7E4D94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B8BFD-C212-4DC1-B594-EC766492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00C862-6E15-49FE-ADDD-86E993BB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E2E1-400A-4A12-8217-19642C354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56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F40A3-12AF-4EDF-A730-78E07B23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0B6CEF-E6EB-4BB5-8C80-4F1A146C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DFFC37-E1F4-4CE4-B65E-7B8588E8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F1F3-2508-4DF5-8AF8-B14E9D7E4D94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C5718-128F-41EB-96E9-48E3C774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91B99C-9428-4924-A562-6889F675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E2E1-400A-4A12-8217-19642C354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28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24622-48C1-4CD0-9C48-8E62C99B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13A03-5C83-45E5-8763-0C684B0D8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A80CEC-E488-49EF-99BE-AE32866DE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CFFE75-0E20-4E83-B273-0B3B52A4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F1F3-2508-4DF5-8AF8-B14E9D7E4D94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25D1E6-0018-4AD2-A1BB-9D19AFEC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E0A8B7-3549-4854-A1FE-4A362DDA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E2E1-400A-4A12-8217-19642C354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48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15B81-2CF0-4B1D-9C16-D62B4E7D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F32273-C1C4-4E77-A4EC-9601A1B11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A53A1E-6FA8-467E-95AC-FF0B254C9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3B9B5C-6852-4C85-A03A-4541FEEAA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7DEA28-FDD3-479A-BDBF-7BD7959FB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FCF2AB-93D6-432E-9600-2EEFB636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F1F3-2508-4DF5-8AF8-B14E9D7E4D94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A61765-CBFE-47A7-8A67-A0E38FAB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2239AD-55FF-4A0F-B58B-E5A996DF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E2E1-400A-4A12-8217-19642C354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8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5C4CB-CC93-4FF9-8CA5-AC631EBB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80D634-76C9-4F1B-8332-D08F3DA3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F1F3-2508-4DF5-8AF8-B14E9D7E4D94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9205F0-1948-40AD-B224-6900E8F7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039F09-8752-4EBD-BC13-E182B903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E2E1-400A-4A12-8217-19642C354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24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7DC2A6-7AE5-40D1-B18B-FEF382F3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F1F3-2508-4DF5-8AF8-B14E9D7E4D94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9D367A-8BE1-41DD-BBD9-FDC8E146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3F6E4D-3445-4DD5-87B6-4D97ED15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E2E1-400A-4A12-8217-19642C354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85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D0538-D7D5-4EBC-9690-2C78677C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1EAC-E2CF-4A2A-9C67-69CB3883D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2C49E6-9B22-4D48-81ED-6B60AFCD2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4F2108-49FA-4BB8-ADA1-C0B5CEA7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F1F3-2508-4DF5-8AF8-B14E9D7E4D94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66A9A5-E8F7-4783-993F-5E411466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5DF96-EFDF-4BBC-BB17-832DE873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E2E1-400A-4A12-8217-19642C354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53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3A049-9ED7-4925-8FCE-2B206519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F89CC2-D252-44C7-B9EB-D70742896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861720-669A-4FF5-887E-A5A310F0C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B5544A-8EB4-4D2A-9A39-F0446B2C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F1F3-2508-4DF5-8AF8-B14E9D7E4D94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9E8E1D-FB47-486B-A33B-CE66341D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64DF9-2808-42FD-B046-32A8D54E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E2E1-400A-4A12-8217-19642C354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8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144AFA-88F9-40C9-BC29-2A9848BE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58BCB1-B514-4E3E-BF57-5DD4A80F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224A4B-52C7-4292-8456-EDF518377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F1F3-2508-4DF5-8AF8-B14E9D7E4D94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F7657-9C10-4715-89ED-A9C5CB83E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60E47-3585-4302-82E5-6EEE4A90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E2E1-400A-4A12-8217-19642C354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52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datasus.gov.b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653E67B-9944-4B0F-933A-55DDF289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48" y="3752849"/>
            <a:ext cx="1817569" cy="2452687"/>
          </a:xfrm>
        </p:spPr>
        <p:txBody>
          <a:bodyPr anchor="ctr">
            <a:normAutofit/>
          </a:bodyPr>
          <a:lstStyle/>
          <a:p>
            <a:pPr algn="ctr"/>
            <a:r>
              <a:rPr lang="pt-BR" sz="3000" dirty="0"/>
              <a:t>Projeto </a:t>
            </a:r>
            <a:br>
              <a:rPr lang="pt-BR" sz="3000" dirty="0"/>
            </a:br>
            <a:r>
              <a:rPr lang="pt-BR" sz="3000" dirty="0"/>
              <a:t>Prático 1</a:t>
            </a:r>
          </a:p>
        </p:txBody>
      </p:sp>
      <p:pic>
        <p:nvPicPr>
          <p:cNvPr id="1028" name="Picture 4" descr="Mais uma Engenharia - Engenharia Civil | Arquitetura: 100 sites de pesquisa  acadêmica para facilitar seu trabalho acadêmico ou TCC">
            <a:extLst>
              <a:ext uri="{FF2B5EF4-FFF2-40B4-BE49-F238E27FC236}">
                <a16:creationId xmlns:a16="http://schemas.microsoft.com/office/drawing/2014/main" id="{DBAE0379-1AF0-44C9-8078-647D8EF81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1" b="6262"/>
          <a:stretch/>
        </p:blipFill>
        <p:spPr bwMode="auto">
          <a:xfrm>
            <a:off x="20" y="11"/>
            <a:ext cx="12191980" cy="3293696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A666DA2-17BA-4150-A8AF-51049204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860" y="3159226"/>
            <a:ext cx="9991288" cy="3657600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pt-BR" sz="1500" b="1" i="0" u="none" strike="noStrike" baseline="0" dirty="0">
                <a:latin typeface="Calibri-Bold"/>
              </a:rPr>
              <a:t>Introdução a Data Science usando Estruturas de Dados</a:t>
            </a:r>
          </a:p>
          <a:p>
            <a:r>
              <a:rPr lang="pt-BR" sz="1200" b="1" dirty="0">
                <a:latin typeface="Calibri-Bold"/>
              </a:rPr>
              <a:t>Base de dados: </a:t>
            </a:r>
            <a:r>
              <a:rPr lang="pt-BR" sz="1200" b="0" i="0" u="none" strike="noStrike" baseline="0" dirty="0">
                <a:latin typeface="Calibri" panose="020F0502020204030204" pitchFamily="34" charset="0"/>
              </a:rPr>
              <a:t>Dados Abertos da Prefeitura de SP (sugestão)</a:t>
            </a:r>
          </a:p>
          <a:p>
            <a:pPr marL="457200" lvl="1" indent="0">
              <a:buNone/>
            </a:pPr>
            <a:r>
              <a:rPr lang="pt-BR" sz="1200" b="0" i="0" u="none" strike="noStrike" baseline="0" dirty="0">
                <a:latin typeface="Calibri" panose="020F0502020204030204" pitchFamily="34" charset="0"/>
              </a:rPr>
              <a:t>(http://</a:t>
            </a:r>
            <a:r>
              <a:rPr lang="pt-BR" sz="1200" b="0" i="0" u="none" strike="noStrike" baseline="0" dirty="0" err="1">
                <a:latin typeface="Calibri" panose="020F0502020204030204" pitchFamily="34" charset="0"/>
              </a:rPr>
              <a:t>dados.prefeitura.sp.gov.br</a:t>
            </a:r>
            <a:r>
              <a:rPr lang="pt-BR" sz="1200" b="0" i="0" u="none" strike="noStrike" baseline="0" dirty="0">
                <a:latin typeface="Calibri" panose="020F0502020204030204" pitchFamily="34" charset="0"/>
              </a:rPr>
              <a:t>/</a:t>
            </a:r>
            <a:r>
              <a:rPr lang="pt-BR" sz="1200" b="0" i="0" u="none" strike="noStrike" baseline="0" dirty="0" err="1">
                <a:latin typeface="Calibri" panose="020F0502020204030204" pitchFamily="34" charset="0"/>
              </a:rPr>
              <a:t>dataset</a:t>
            </a:r>
            <a:r>
              <a:rPr lang="pt-BR" sz="1200" b="0" i="0" u="none" strike="noStrike" baseline="0" dirty="0">
                <a:latin typeface="Calibri" panose="020F0502020204030204" pitchFamily="34" charset="0"/>
              </a:rPr>
              <a:t>/folha-de-pagamento-</a:t>
            </a:r>
            <a:r>
              <a:rPr lang="pt-BR" sz="1200" b="0" i="0" u="none" strike="noStrike" baseline="0" dirty="0" err="1">
                <a:latin typeface="Calibri" panose="020F0502020204030204" pitchFamily="34" charset="0"/>
              </a:rPr>
              <a:t>spcine</a:t>
            </a:r>
            <a:r>
              <a:rPr lang="pt-BR" sz="1200" b="0" i="0" u="none" strike="noStrike" baseline="0" dirty="0">
                <a:latin typeface="Calibri" panose="020F0502020204030204" pitchFamily="34" charset="0"/>
              </a:rPr>
              <a:t>) - remuneração salarial dos servidores da Empresa de Cinema e Audiovisual de São Paulo - </a:t>
            </a:r>
            <a:r>
              <a:rPr lang="pt-BR" sz="1200" b="0" i="0" u="none" strike="noStrike" baseline="0" dirty="0" err="1">
                <a:latin typeface="Calibri" panose="020F0502020204030204" pitchFamily="34" charset="0"/>
              </a:rPr>
              <a:t>SPCINE</a:t>
            </a:r>
            <a:r>
              <a:rPr lang="pt-BR" sz="12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pt-BR" sz="1200" b="0" i="0" u="none" strike="noStrike" baseline="0" dirty="0">
                <a:latin typeface="Calibri" panose="020F0502020204030204" pitchFamily="34" charset="0"/>
              </a:rPr>
              <a:t>1. Baixar </a:t>
            </a:r>
            <a:r>
              <a:rPr lang="pt-BR" sz="1200" b="0" i="0" u="none" strike="noStrike" baseline="0" dirty="0" err="1">
                <a:latin typeface="Calibri" panose="020F0502020204030204" pitchFamily="34" charset="0"/>
              </a:rPr>
              <a:t>CSV</a:t>
            </a:r>
            <a:r>
              <a:rPr lang="pt-BR" sz="1200" b="0" i="0" u="none" strike="noStrike" baseline="0" dirty="0">
                <a:latin typeface="Calibri" panose="020F0502020204030204" pitchFamily="34" charset="0"/>
              </a:rPr>
              <a:t> com dados da Folha de Pagamento</a:t>
            </a:r>
          </a:p>
          <a:p>
            <a:pPr marL="457200" lvl="1" indent="0">
              <a:buNone/>
            </a:pPr>
            <a:r>
              <a:rPr lang="pt-BR" sz="1200" b="0" i="0" u="none" strike="noStrike" baseline="0" dirty="0">
                <a:latin typeface="Calibri" panose="020F0502020204030204" pitchFamily="34" charset="0"/>
              </a:rPr>
              <a:t>2. Escrever </a:t>
            </a:r>
            <a:r>
              <a:rPr lang="pt-BR" sz="1200" dirty="0">
                <a:latin typeface="Calibri" panose="020F0502020204030204" pitchFamily="34" charset="0"/>
              </a:rPr>
              <a:t>rotinas para l</a:t>
            </a:r>
            <a:r>
              <a:rPr lang="pt-BR" sz="1200" b="0" i="0" u="none" strike="noStrike" baseline="0" dirty="0">
                <a:latin typeface="Calibri" panose="020F0502020204030204" pitchFamily="34" charset="0"/>
              </a:rPr>
              <a:t>er o arquivo e mapear os dados em uma </a:t>
            </a:r>
            <a:r>
              <a:rPr lang="pt-BR" sz="1200" dirty="0">
                <a:latin typeface="Calibri" panose="020F0502020204030204" pitchFamily="34" charset="0"/>
              </a:rPr>
              <a:t>Árvore Binária </a:t>
            </a:r>
            <a:r>
              <a:rPr lang="pt-BR" sz="1200">
                <a:latin typeface="Calibri" panose="020F0502020204030204" pitchFamily="34" charset="0"/>
              </a:rPr>
              <a:t>de Busca ou AVL</a:t>
            </a:r>
            <a:r>
              <a:rPr lang="pt-BR" sz="1200" b="0" i="0" u="none" strike="noStrike" baseline="0">
                <a:latin typeface="Calibri" panose="020F0502020204030204" pitchFamily="34" charset="0"/>
              </a:rPr>
              <a:t> </a:t>
            </a:r>
            <a:r>
              <a:rPr lang="pt-BR" sz="1200" b="0" i="0" u="none" strike="noStrike" baseline="0" dirty="0">
                <a:latin typeface="Calibri" panose="020F0502020204030204" pitchFamily="34" charset="0"/>
              </a:rPr>
              <a:t>(Nome, salário, função, etc). Vocês devem pensar na melhor forma de montar a estrutura de dados e o que carregar na estrutura.</a:t>
            </a:r>
          </a:p>
          <a:p>
            <a:pPr marL="457200" lvl="1" indent="0">
              <a:buNone/>
            </a:pPr>
            <a:r>
              <a:rPr lang="pt-BR" sz="1200" b="0" i="0" u="none" strike="noStrike" baseline="0" dirty="0">
                <a:latin typeface="Calibri" panose="020F0502020204030204" pitchFamily="34" charset="0"/>
              </a:rPr>
              <a:t>3. Escrever métodos para análise de dados, como buscar o nome das pessoas com o maior e menor salário, o montante $$ gasto com os salários, e outras </a:t>
            </a:r>
            <a:r>
              <a:rPr lang="pt-BR" sz="1200" i="0" u="none" strike="noStrike" baseline="0" dirty="0">
                <a:latin typeface="Calibri-Bold"/>
              </a:rPr>
              <a:t>questões</a:t>
            </a:r>
            <a:r>
              <a:rPr lang="pt-BR" sz="1200" b="1" i="0" u="none" strike="noStrike" baseline="0" dirty="0">
                <a:latin typeface="Calibri-Bold"/>
              </a:rPr>
              <a:t> </a:t>
            </a:r>
            <a:r>
              <a:rPr lang="pt-BR" sz="1200" b="0" i="0" u="none" strike="noStrike" baseline="0" dirty="0">
                <a:latin typeface="Calibri" panose="020F0502020204030204" pitchFamily="34" charset="0"/>
              </a:rPr>
              <a:t>pertinentes para análise de dados (data science). Cada grupo irá planejar as questões que deseja responder sobre os dados mapeados na estrutura montada.</a:t>
            </a:r>
          </a:p>
          <a:p>
            <a:pPr marL="457200" lvl="1" indent="0">
              <a:buNone/>
            </a:pPr>
            <a:r>
              <a:rPr lang="pt-BR" sz="1200" dirty="0">
                <a:latin typeface="Calibri" panose="020F0502020204030204" pitchFamily="34" charset="0"/>
              </a:rPr>
              <a:t>4. Criar gráficos, tabelas ou outros recursos para demonstrar resultados sobre as questões verificadas, bem como uma análise textual sobre os resultados.</a:t>
            </a:r>
            <a:endParaRPr lang="pt-BR" sz="12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12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Outra</a:t>
            </a:r>
            <a:r>
              <a:rPr lang="es-ES" sz="12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base</a:t>
            </a:r>
            <a:r>
              <a:rPr lang="es-ES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200" b="0" i="0" u="none" strike="noStrike" baseline="0" dirty="0" err="1">
                <a:latin typeface="Calibri" panose="020F0502020204030204" pitchFamily="34" charset="0"/>
              </a:rPr>
              <a:t>DataSus</a:t>
            </a:r>
            <a:r>
              <a:rPr lang="es-ES" sz="1200" b="0" i="0" u="none" strike="noStrike" baseline="0" dirty="0">
                <a:latin typeface="Calibri" panose="020F0502020204030204" pitchFamily="34" charset="0"/>
              </a:rPr>
              <a:t> (</a:t>
            </a:r>
            <a:r>
              <a:rPr lang="es-ES" sz="1200" b="0" i="0" u="none" strike="noStrike" baseline="0" dirty="0">
                <a:latin typeface="Calibri" panose="020F0502020204030204" pitchFamily="34" charset="0"/>
                <a:hlinkClick r:id="rId3"/>
              </a:rPr>
              <a:t>http://</a:t>
            </a:r>
            <a:r>
              <a:rPr lang="es-ES" sz="1200" b="0" i="0" u="none" strike="noStrike" baseline="0" dirty="0" err="1">
                <a:latin typeface="Calibri" panose="020F0502020204030204" pitchFamily="34" charset="0"/>
                <a:hlinkClick r:id="rId3"/>
              </a:rPr>
              <a:t>www2.datasus.gov.br</a:t>
            </a:r>
            <a:r>
              <a:rPr lang="es-ES" sz="1200" b="0" i="0" u="none" strike="noStrike" baseline="0" dirty="0">
                <a:latin typeface="Calibri" panose="020F0502020204030204" pitchFamily="34" charset="0"/>
                <a:hlinkClick r:id="rId3"/>
              </a:rPr>
              <a:t>/</a:t>
            </a:r>
            <a:r>
              <a:rPr lang="es-ES" sz="1200" b="0" i="0" u="none" strike="noStrike" baseline="0" dirty="0">
                <a:latin typeface="Calibri" panose="020F0502020204030204" pitchFamily="34" charset="0"/>
              </a:rPr>
              <a:t>)</a:t>
            </a:r>
          </a:p>
          <a:p>
            <a:r>
              <a:rPr lang="es-ES" sz="1200" dirty="0">
                <a:latin typeface="Calibri" panose="020F0502020204030204" pitchFamily="34" charset="0"/>
              </a:rPr>
              <a:t>Se </a:t>
            </a:r>
            <a:r>
              <a:rPr lang="es-ES" sz="1200" dirty="0" err="1">
                <a:latin typeface="Calibri" panose="020F0502020204030204" pitchFamily="34" charset="0"/>
              </a:rPr>
              <a:t>algum</a:t>
            </a:r>
            <a:r>
              <a:rPr lang="es-ES" sz="1200" dirty="0">
                <a:latin typeface="Calibri" panose="020F0502020204030204" pitchFamily="34" charset="0"/>
              </a:rPr>
              <a:t> grupo </a:t>
            </a:r>
            <a:r>
              <a:rPr lang="es-ES" sz="1200" dirty="0" err="1">
                <a:latin typeface="Calibri" panose="020F0502020204030204" pitchFamily="34" charset="0"/>
              </a:rPr>
              <a:t>tiver</a:t>
            </a:r>
            <a:r>
              <a:rPr lang="es-ES" sz="1200" dirty="0">
                <a:latin typeface="Calibri" panose="020F0502020204030204" pitchFamily="34" charset="0"/>
              </a:rPr>
              <a:t> </a:t>
            </a:r>
            <a:r>
              <a:rPr lang="es-ES" sz="1200" dirty="0" err="1">
                <a:latin typeface="Calibri" panose="020F0502020204030204" pitchFamily="34" charset="0"/>
              </a:rPr>
              <a:t>interesse</a:t>
            </a:r>
            <a:r>
              <a:rPr lang="es-ES" sz="1200" dirty="0">
                <a:latin typeface="Calibri" panose="020F0502020204030204" pitchFamily="34" charset="0"/>
              </a:rPr>
              <a:t> em realizar </a:t>
            </a:r>
            <a:r>
              <a:rPr lang="es-ES" sz="1200" dirty="0" err="1">
                <a:latin typeface="Calibri" panose="020F0502020204030204" pitchFamily="34" charset="0"/>
              </a:rPr>
              <a:t>um</a:t>
            </a:r>
            <a:r>
              <a:rPr lang="es-ES" sz="1200" dirty="0">
                <a:latin typeface="Calibri" panose="020F0502020204030204" pitchFamily="34" charset="0"/>
              </a:rPr>
              <a:t> </a:t>
            </a:r>
            <a:r>
              <a:rPr lang="es-ES" sz="1200" dirty="0" err="1">
                <a:latin typeface="Calibri" panose="020F0502020204030204" pitchFamily="34" charset="0"/>
              </a:rPr>
              <a:t>trabalho</a:t>
            </a:r>
            <a:r>
              <a:rPr lang="es-ES" sz="1200" dirty="0">
                <a:latin typeface="Calibri" panose="020F0502020204030204" pitchFamily="34" charset="0"/>
              </a:rPr>
              <a:t> sobre </a:t>
            </a:r>
            <a:r>
              <a:rPr lang="es-ES" sz="1200" dirty="0" err="1">
                <a:latin typeface="Calibri" panose="020F0502020204030204" pitchFamily="34" charset="0"/>
              </a:rPr>
              <a:t>outra</a:t>
            </a:r>
            <a:r>
              <a:rPr lang="es-ES" sz="1200" dirty="0">
                <a:latin typeface="Calibri" panose="020F0502020204030204" pitchFamily="34" charset="0"/>
              </a:rPr>
              <a:t> base de dados, como COVID-19 </a:t>
            </a:r>
            <a:r>
              <a:rPr lang="es-ES" sz="1200" dirty="0" err="1">
                <a:latin typeface="Calibri" panose="020F0502020204030204" pitchFamily="34" charset="0"/>
              </a:rPr>
              <a:t>ou</a:t>
            </a:r>
            <a:r>
              <a:rPr lang="es-ES" sz="1200" dirty="0">
                <a:latin typeface="Calibri" panose="020F0502020204030204" pitchFamily="34" charset="0"/>
              </a:rPr>
              <a:t> </a:t>
            </a:r>
            <a:r>
              <a:rPr lang="es-ES" sz="1200" dirty="0" err="1">
                <a:latin typeface="Calibri" panose="020F0502020204030204" pitchFamily="34" charset="0"/>
              </a:rPr>
              <a:t>algum</a:t>
            </a:r>
            <a:r>
              <a:rPr lang="es-ES" sz="1200" dirty="0">
                <a:latin typeface="Calibri" panose="020F0502020204030204" pitchFamily="34" charset="0"/>
              </a:rPr>
              <a:t> </a:t>
            </a:r>
            <a:r>
              <a:rPr lang="es-ES" sz="1200" dirty="0" err="1">
                <a:latin typeface="Calibri" panose="020F0502020204030204" pitchFamily="34" charset="0"/>
              </a:rPr>
              <a:t>outro</a:t>
            </a:r>
            <a:r>
              <a:rPr lang="es-ES" sz="1200" dirty="0">
                <a:latin typeface="Calibri" panose="020F0502020204030204" pitchFamily="34" charset="0"/>
              </a:rPr>
              <a:t> </a:t>
            </a:r>
            <a:r>
              <a:rPr lang="es-ES" sz="1200" dirty="0" err="1">
                <a:latin typeface="Calibri" panose="020F0502020204030204" pitchFamily="34" charset="0"/>
              </a:rPr>
              <a:t>assunto</a:t>
            </a:r>
            <a:r>
              <a:rPr lang="es-ES" sz="1200" dirty="0">
                <a:latin typeface="Calibri" panose="020F0502020204030204" pitchFamily="34" charset="0"/>
              </a:rPr>
              <a:t>, converse </a:t>
            </a:r>
            <a:r>
              <a:rPr lang="es-ES" sz="1200" dirty="0" err="1">
                <a:latin typeface="Calibri" panose="020F0502020204030204" pitchFamily="34" charset="0"/>
              </a:rPr>
              <a:t>com</a:t>
            </a:r>
            <a:r>
              <a:rPr lang="es-ES" sz="1200" dirty="0">
                <a:latin typeface="Calibri" panose="020F0502020204030204" pitchFamily="34" charset="0"/>
              </a:rPr>
              <a:t> a </a:t>
            </a:r>
            <a:r>
              <a:rPr lang="es-ES" sz="1200" dirty="0" err="1">
                <a:latin typeface="Calibri" panose="020F0502020204030204" pitchFamily="34" charset="0"/>
              </a:rPr>
              <a:t>professora</a:t>
            </a:r>
            <a:r>
              <a:rPr lang="es-ES" sz="1200" dirty="0">
                <a:latin typeface="Calibri" panose="020F0502020204030204" pitchFamily="34" charset="0"/>
              </a:rPr>
              <a:t> </a:t>
            </a:r>
            <a:r>
              <a:rPr lang="es-ES" sz="1200" dirty="0" err="1">
                <a:latin typeface="Calibri" panose="020F0502020204030204" pitchFamily="34" charset="0"/>
              </a:rPr>
              <a:t>primeiramente</a:t>
            </a:r>
            <a:r>
              <a:rPr lang="es-ES" sz="1200" dirty="0">
                <a:latin typeface="Calibri" panose="020F0502020204030204" pitchFamily="34" charset="0"/>
              </a:rPr>
              <a:t>. </a:t>
            </a:r>
            <a:endParaRPr lang="es-ES" sz="12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latin typeface="ArialMT"/>
              </a:rPr>
              <a:t>• </a:t>
            </a:r>
            <a:r>
              <a:rPr lang="pt-BR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Trabalho pode ser 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feito e</a:t>
            </a:r>
            <a:r>
              <a:rPr lang="pt-BR" sz="1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 dupla e deverá ser gravado um vídeo de, no máximo, 5 min, explicando todo o projeto (incluindo programação).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Além da apresentação em vídeo, toda a documentação deve ser entregue por um dos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318583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ArialMT</vt:lpstr>
      <vt:lpstr>Calibri</vt:lpstr>
      <vt:lpstr>Calibri Light</vt:lpstr>
      <vt:lpstr>Calibri-Bold</vt:lpstr>
      <vt:lpstr>Tema do Office</vt:lpstr>
      <vt:lpstr>Projeto  Prático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Prático 1</dc:title>
  <dc:creator>Patricia Duran</dc:creator>
  <cp:lastModifiedBy>Valéria Farinazzo</cp:lastModifiedBy>
  <cp:revision>6</cp:revision>
  <dcterms:created xsi:type="dcterms:W3CDTF">2021-02-01T13:48:42Z</dcterms:created>
  <dcterms:modified xsi:type="dcterms:W3CDTF">2021-03-24T11:42:32Z</dcterms:modified>
</cp:coreProperties>
</file>