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43" d="100"/>
          <a:sy n="14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27FA3-E5A9-469C-B2F1-8EF982B2288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AC94E6-4D97-4143-B124-FAD4E1F6733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SAP Hana é o repositório principal de </a:t>
          </a:r>
          <a:r>
            <a:rPr lang="pt-BR" i="1"/>
            <a:t>data warehouse</a:t>
          </a:r>
          <a:r>
            <a:rPr lang="pt-BR"/>
            <a:t>;</a:t>
          </a:r>
          <a:endParaRPr lang="en-US"/>
        </a:p>
      </dgm:t>
    </dgm:pt>
    <dgm:pt modelId="{815B195A-2B0F-4AB4-86C7-B229C0C37311}" type="parTrans" cxnId="{AB3B520F-60FF-473D-A6D6-5C3D253B12F8}">
      <dgm:prSet/>
      <dgm:spPr/>
      <dgm:t>
        <a:bodyPr/>
        <a:lstStyle/>
        <a:p>
          <a:endParaRPr lang="en-US"/>
        </a:p>
      </dgm:t>
    </dgm:pt>
    <dgm:pt modelId="{FB6E48F4-0978-4147-8E33-B754C2825643}" type="sibTrans" cxnId="{AB3B520F-60FF-473D-A6D6-5C3D253B1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A53414-BF97-462F-BEA2-105FC16BEBA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Existem processos de ETL que fazem ingestão de dados de 50 bases transacionais;</a:t>
          </a:r>
          <a:endParaRPr lang="en-US" dirty="0"/>
        </a:p>
      </dgm:t>
    </dgm:pt>
    <dgm:pt modelId="{38C479C8-4A8A-4FD0-ADA1-5671C1333D52}" type="parTrans" cxnId="{D29A1324-EF5C-4EDC-9C81-04FE2D3263B0}">
      <dgm:prSet/>
      <dgm:spPr/>
      <dgm:t>
        <a:bodyPr/>
        <a:lstStyle/>
        <a:p>
          <a:endParaRPr lang="en-US"/>
        </a:p>
      </dgm:t>
    </dgm:pt>
    <dgm:pt modelId="{1608E087-0BF6-490B-8608-6D71D54F63A7}" type="sibTrans" cxnId="{D29A1324-EF5C-4EDC-9C81-04FE2D3263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5DC208-59AB-4BB3-BD41-6AE7E686A5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Mais de 90% das bases são de origem transacionais de diferentes DBMSs e estão alocados em ambiente </a:t>
          </a:r>
          <a:r>
            <a:rPr lang="pt-BR" i="1"/>
            <a:t>on-premises</a:t>
          </a:r>
          <a:r>
            <a:rPr lang="pt-BR"/>
            <a:t>;</a:t>
          </a:r>
          <a:endParaRPr lang="en-US"/>
        </a:p>
      </dgm:t>
    </dgm:pt>
    <dgm:pt modelId="{B1384CDF-F8E9-4D13-AD86-757A5960F2DE}" type="parTrans" cxnId="{2353B993-0539-4BB6-98E4-DA82FDC67D29}">
      <dgm:prSet/>
      <dgm:spPr/>
      <dgm:t>
        <a:bodyPr/>
        <a:lstStyle/>
        <a:p>
          <a:endParaRPr lang="en-US"/>
        </a:p>
      </dgm:t>
    </dgm:pt>
    <dgm:pt modelId="{CD5041A6-1A4D-40F1-8174-E54FF4E70BD2}" type="sibTrans" cxnId="{2353B993-0539-4BB6-98E4-DA82FDC67D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A08EC-C047-4CC9-B86E-515423D744A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 empresa também possui algumas aplicações hospedadas em nuvens públicas como </a:t>
          </a:r>
          <a:r>
            <a:rPr lang="pt-BR" b="1" dirty="0"/>
            <a:t>Microsoft Azure</a:t>
          </a:r>
          <a:r>
            <a:rPr lang="pt-BR" dirty="0"/>
            <a:t> e </a:t>
          </a:r>
          <a:r>
            <a:rPr lang="pt-BR" b="1" dirty="0" err="1"/>
            <a:t>Amazon</a:t>
          </a:r>
          <a:r>
            <a:rPr lang="pt-BR" b="1" dirty="0"/>
            <a:t> AWS</a:t>
          </a:r>
          <a:r>
            <a:rPr lang="pt-BR" dirty="0"/>
            <a:t>;</a:t>
          </a:r>
          <a:endParaRPr lang="en-US" dirty="0"/>
        </a:p>
      </dgm:t>
    </dgm:pt>
    <dgm:pt modelId="{4C013624-C218-4CCE-9C1B-5EEF123E0BF5}" type="parTrans" cxnId="{E820A08E-DAB3-40B6-9E28-39F2EC216F6D}">
      <dgm:prSet/>
      <dgm:spPr/>
      <dgm:t>
        <a:bodyPr/>
        <a:lstStyle/>
        <a:p>
          <a:endParaRPr lang="en-US"/>
        </a:p>
      </dgm:t>
    </dgm:pt>
    <dgm:pt modelId="{885DEAD8-6003-4BD8-9B3E-64F4BAE4D706}" type="sibTrans" cxnId="{E820A08E-DAB3-40B6-9E28-39F2EC216F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7395C1-D1BF-4872-A10D-8255F6EDBBD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Diferentes BUs acabam utilizando diferentes ferramentas para processar, analisar e apresentar dados; e</a:t>
          </a:r>
          <a:endParaRPr lang="en-US"/>
        </a:p>
      </dgm:t>
    </dgm:pt>
    <dgm:pt modelId="{BDEB6A70-1AF1-42C1-84C2-66EDFBE52A9A}" type="parTrans" cxnId="{E18E0EAC-A037-4295-9BA3-EFA3C9091F49}">
      <dgm:prSet/>
      <dgm:spPr/>
      <dgm:t>
        <a:bodyPr/>
        <a:lstStyle/>
        <a:p>
          <a:endParaRPr lang="en-US"/>
        </a:p>
      </dgm:t>
    </dgm:pt>
    <dgm:pt modelId="{40E3B50B-51E2-4F75-9BE6-2F1653E06881}" type="sibTrans" cxnId="{E18E0EAC-A037-4295-9BA3-EFA3C9091F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09737B-0689-4D11-8D26-533DDFB0ECA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Relativo à </a:t>
          </a:r>
          <a:r>
            <a:rPr lang="pt-BR" b="1"/>
            <a:t>governança de dados</a:t>
          </a:r>
          <a:r>
            <a:rPr lang="pt-BR"/>
            <a:t>, aspectos como acesso a dados sensíveis, catalogação e permissionamento carecem de melhorias.</a:t>
          </a:r>
          <a:endParaRPr lang="en-US"/>
        </a:p>
      </dgm:t>
    </dgm:pt>
    <dgm:pt modelId="{BE4E89DE-34B2-493D-93BA-640927137B46}" type="parTrans" cxnId="{98A6340C-D69A-4834-ACF7-6D91C454E105}">
      <dgm:prSet/>
      <dgm:spPr/>
      <dgm:t>
        <a:bodyPr/>
        <a:lstStyle/>
        <a:p>
          <a:endParaRPr lang="en-US"/>
        </a:p>
      </dgm:t>
    </dgm:pt>
    <dgm:pt modelId="{EE5151F6-B6CE-4951-875E-BFDD916AFC2D}" type="sibTrans" cxnId="{98A6340C-D69A-4834-ACF7-6D91C454E105}">
      <dgm:prSet/>
      <dgm:spPr/>
      <dgm:t>
        <a:bodyPr/>
        <a:lstStyle/>
        <a:p>
          <a:endParaRPr lang="en-US"/>
        </a:p>
      </dgm:t>
    </dgm:pt>
    <dgm:pt modelId="{2F42C4E5-24AC-4FBF-A2EB-99DC53E965E3}" type="pres">
      <dgm:prSet presAssocID="{CEF27FA3-E5A9-469C-B2F1-8EF982B22887}" presName="root" presStyleCnt="0">
        <dgm:presLayoutVars>
          <dgm:dir/>
          <dgm:resizeHandles val="exact"/>
        </dgm:presLayoutVars>
      </dgm:prSet>
      <dgm:spPr/>
    </dgm:pt>
    <dgm:pt modelId="{D78D3AFC-E172-4A27-86C0-8578881F86A4}" type="pres">
      <dgm:prSet presAssocID="{CEF27FA3-E5A9-469C-B2F1-8EF982B22887}" presName="container" presStyleCnt="0">
        <dgm:presLayoutVars>
          <dgm:dir/>
          <dgm:resizeHandles val="exact"/>
        </dgm:presLayoutVars>
      </dgm:prSet>
      <dgm:spPr/>
    </dgm:pt>
    <dgm:pt modelId="{1123B0F3-6942-4F86-A8E4-AD049610E305}" type="pres">
      <dgm:prSet presAssocID="{51AC94E6-4D97-4143-B124-FAD4E1F67330}" presName="compNode" presStyleCnt="0"/>
      <dgm:spPr/>
    </dgm:pt>
    <dgm:pt modelId="{7CE90DF1-CBA4-4ED1-AB5E-CAA0BCAE63E8}" type="pres">
      <dgm:prSet presAssocID="{51AC94E6-4D97-4143-B124-FAD4E1F67330}" presName="iconBgRect" presStyleLbl="bgShp" presStyleIdx="0" presStyleCnt="6"/>
      <dgm:spPr/>
    </dgm:pt>
    <dgm:pt modelId="{1AD254C3-3D36-428A-9B2B-C0A0D45E7470}" type="pres">
      <dgm:prSet presAssocID="{51AC94E6-4D97-4143-B124-FAD4E1F673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AB2585-2F81-415F-AC40-8892C90DB8CD}" type="pres">
      <dgm:prSet presAssocID="{51AC94E6-4D97-4143-B124-FAD4E1F67330}" presName="spaceRect" presStyleCnt="0"/>
      <dgm:spPr/>
    </dgm:pt>
    <dgm:pt modelId="{C01D784C-9D55-4CCB-A3C1-44C597243EE5}" type="pres">
      <dgm:prSet presAssocID="{51AC94E6-4D97-4143-B124-FAD4E1F67330}" presName="textRect" presStyleLbl="revTx" presStyleIdx="0" presStyleCnt="6">
        <dgm:presLayoutVars>
          <dgm:chMax val="1"/>
          <dgm:chPref val="1"/>
        </dgm:presLayoutVars>
      </dgm:prSet>
      <dgm:spPr/>
    </dgm:pt>
    <dgm:pt modelId="{FA693145-121C-4BDE-8131-97B50124F4BB}" type="pres">
      <dgm:prSet presAssocID="{FB6E48F4-0978-4147-8E33-B754C2825643}" presName="sibTrans" presStyleLbl="sibTrans2D1" presStyleIdx="0" presStyleCnt="0"/>
      <dgm:spPr/>
    </dgm:pt>
    <dgm:pt modelId="{20F9413B-F926-45B2-B679-923BF28E7A66}" type="pres">
      <dgm:prSet presAssocID="{CEA53414-BF97-462F-BEA2-105FC16BEBA0}" presName="compNode" presStyleCnt="0"/>
      <dgm:spPr/>
    </dgm:pt>
    <dgm:pt modelId="{9EFB173F-B43B-4A09-953C-B45CE2342521}" type="pres">
      <dgm:prSet presAssocID="{CEA53414-BF97-462F-BEA2-105FC16BEBA0}" presName="iconBgRect" presStyleLbl="bgShp" presStyleIdx="1" presStyleCnt="6"/>
      <dgm:spPr/>
    </dgm:pt>
    <dgm:pt modelId="{A70FF900-E4B3-46D1-846B-5D3BACD06F33}" type="pres">
      <dgm:prSet presAssocID="{CEA53414-BF97-462F-BEA2-105FC16BEB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023ED95-58C3-4751-B920-D6EAAC6A3D4E}" type="pres">
      <dgm:prSet presAssocID="{CEA53414-BF97-462F-BEA2-105FC16BEBA0}" presName="spaceRect" presStyleCnt="0"/>
      <dgm:spPr/>
    </dgm:pt>
    <dgm:pt modelId="{F27266B1-3FC4-472D-874F-7FFB05EDEB95}" type="pres">
      <dgm:prSet presAssocID="{CEA53414-BF97-462F-BEA2-105FC16BEBA0}" presName="textRect" presStyleLbl="revTx" presStyleIdx="1" presStyleCnt="6">
        <dgm:presLayoutVars>
          <dgm:chMax val="1"/>
          <dgm:chPref val="1"/>
        </dgm:presLayoutVars>
      </dgm:prSet>
      <dgm:spPr/>
    </dgm:pt>
    <dgm:pt modelId="{58E594A8-FFB1-4F50-8341-3E104BC7FE1E}" type="pres">
      <dgm:prSet presAssocID="{1608E087-0BF6-490B-8608-6D71D54F63A7}" presName="sibTrans" presStyleLbl="sibTrans2D1" presStyleIdx="0" presStyleCnt="0"/>
      <dgm:spPr/>
    </dgm:pt>
    <dgm:pt modelId="{9E33992E-9280-4B0E-85E1-D01C40323BBB}" type="pres">
      <dgm:prSet presAssocID="{7B5DC208-59AB-4BB3-BD41-6AE7E686A59A}" presName="compNode" presStyleCnt="0"/>
      <dgm:spPr/>
    </dgm:pt>
    <dgm:pt modelId="{25374879-5006-4F4B-95F8-CE9AF7EEEAE2}" type="pres">
      <dgm:prSet presAssocID="{7B5DC208-59AB-4BB3-BD41-6AE7E686A59A}" presName="iconBgRect" presStyleLbl="bgShp" presStyleIdx="2" presStyleCnt="6"/>
      <dgm:spPr/>
    </dgm:pt>
    <dgm:pt modelId="{65485F4D-50D3-4A67-867D-CF0F1A3F5323}" type="pres">
      <dgm:prSet presAssocID="{7B5DC208-59AB-4BB3-BD41-6AE7E686A5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D424B75-4578-4816-B79E-535AAEE7D176}" type="pres">
      <dgm:prSet presAssocID="{7B5DC208-59AB-4BB3-BD41-6AE7E686A59A}" presName="spaceRect" presStyleCnt="0"/>
      <dgm:spPr/>
    </dgm:pt>
    <dgm:pt modelId="{FB24048C-29AF-4704-9DAB-6D3668E0B0E8}" type="pres">
      <dgm:prSet presAssocID="{7B5DC208-59AB-4BB3-BD41-6AE7E686A59A}" presName="textRect" presStyleLbl="revTx" presStyleIdx="2" presStyleCnt="6">
        <dgm:presLayoutVars>
          <dgm:chMax val="1"/>
          <dgm:chPref val="1"/>
        </dgm:presLayoutVars>
      </dgm:prSet>
      <dgm:spPr/>
    </dgm:pt>
    <dgm:pt modelId="{72D2FD4D-D775-43E4-A041-085381C85855}" type="pres">
      <dgm:prSet presAssocID="{CD5041A6-1A4D-40F1-8174-E54FF4E70BD2}" presName="sibTrans" presStyleLbl="sibTrans2D1" presStyleIdx="0" presStyleCnt="0"/>
      <dgm:spPr/>
    </dgm:pt>
    <dgm:pt modelId="{D4141CF4-EA07-40CD-A564-691C50AA4B61}" type="pres">
      <dgm:prSet presAssocID="{BAEA08EC-C047-4CC9-B86E-515423D744A5}" presName="compNode" presStyleCnt="0"/>
      <dgm:spPr/>
    </dgm:pt>
    <dgm:pt modelId="{375C983F-55A1-4CFB-A0A7-4BD180CC442D}" type="pres">
      <dgm:prSet presAssocID="{BAEA08EC-C047-4CC9-B86E-515423D744A5}" presName="iconBgRect" presStyleLbl="bgShp" presStyleIdx="3" presStyleCnt="6"/>
      <dgm:spPr/>
    </dgm:pt>
    <dgm:pt modelId="{2B05C23E-1995-437B-99AF-063F10F290A7}" type="pres">
      <dgm:prSet presAssocID="{BAEA08EC-C047-4CC9-B86E-515423D744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CACB9B8-0ABA-47C6-8853-E648583FED14}" type="pres">
      <dgm:prSet presAssocID="{BAEA08EC-C047-4CC9-B86E-515423D744A5}" presName="spaceRect" presStyleCnt="0"/>
      <dgm:spPr/>
    </dgm:pt>
    <dgm:pt modelId="{1679B5C1-ED77-43D4-A1D8-0F5AEDE2CEA3}" type="pres">
      <dgm:prSet presAssocID="{BAEA08EC-C047-4CC9-B86E-515423D744A5}" presName="textRect" presStyleLbl="revTx" presStyleIdx="3" presStyleCnt="6">
        <dgm:presLayoutVars>
          <dgm:chMax val="1"/>
          <dgm:chPref val="1"/>
        </dgm:presLayoutVars>
      </dgm:prSet>
      <dgm:spPr/>
    </dgm:pt>
    <dgm:pt modelId="{376F244C-E0BF-4D31-9478-8D8A89611171}" type="pres">
      <dgm:prSet presAssocID="{885DEAD8-6003-4BD8-9B3E-64F4BAE4D706}" presName="sibTrans" presStyleLbl="sibTrans2D1" presStyleIdx="0" presStyleCnt="0"/>
      <dgm:spPr/>
    </dgm:pt>
    <dgm:pt modelId="{9349759A-C84A-45B4-8F4E-59FDEBB4A276}" type="pres">
      <dgm:prSet presAssocID="{7E7395C1-D1BF-4872-A10D-8255F6EDBBDF}" presName="compNode" presStyleCnt="0"/>
      <dgm:spPr/>
    </dgm:pt>
    <dgm:pt modelId="{814D6327-039D-41D2-9400-8CF79E43E4CA}" type="pres">
      <dgm:prSet presAssocID="{7E7395C1-D1BF-4872-A10D-8255F6EDBBDF}" presName="iconBgRect" presStyleLbl="bgShp" presStyleIdx="4" presStyleCnt="6"/>
      <dgm:spPr/>
    </dgm:pt>
    <dgm:pt modelId="{5D8B84C7-DF69-4771-AF4B-66C6D4513BE9}" type="pres">
      <dgm:prSet presAssocID="{7E7395C1-D1BF-4872-A10D-8255F6EDBB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5A9F97-54D9-4CAA-AB06-E6BE1F05AAF7}" type="pres">
      <dgm:prSet presAssocID="{7E7395C1-D1BF-4872-A10D-8255F6EDBBDF}" presName="spaceRect" presStyleCnt="0"/>
      <dgm:spPr/>
    </dgm:pt>
    <dgm:pt modelId="{71E801F4-6B9E-4F56-94B9-9DBB0A704D88}" type="pres">
      <dgm:prSet presAssocID="{7E7395C1-D1BF-4872-A10D-8255F6EDBBDF}" presName="textRect" presStyleLbl="revTx" presStyleIdx="4" presStyleCnt="6">
        <dgm:presLayoutVars>
          <dgm:chMax val="1"/>
          <dgm:chPref val="1"/>
        </dgm:presLayoutVars>
      </dgm:prSet>
      <dgm:spPr/>
    </dgm:pt>
    <dgm:pt modelId="{8AB9B6FA-57DE-411B-885A-8F64C13E575D}" type="pres">
      <dgm:prSet presAssocID="{40E3B50B-51E2-4F75-9BE6-2F1653E06881}" presName="sibTrans" presStyleLbl="sibTrans2D1" presStyleIdx="0" presStyleCnt="0"/>
      <dgm:spPr/>
    </dgm:pt>
    <dgm:pt modelId="{2B0BB257-2917-4E59-BA60-F90349539EF5}" type="pres">
      <dgm:prSet presAssocID="{AA09737B-0689-4D11-8D26-533DDFB0ECA7}" presName="compNode" presStyleCnt="0"/>
      <dgm:spPr/>
    </dgm:pt>
    <dgm:pt modelId="{67D5462A-6371-461C-800A-6EE63237AE6D}" type="pres">
      <dgm:prSet presAssocID="{AA09737B-0689-4D11-8D26-533DDFB0ECA7}" presName="iconBgRect" presStyleLbl="bgShp" presStyleIdx="5" presStyleCnt="6"/>
      <dgm:spPr/>
    </dgm:pt>
    <dgm:pt modelId="{402EB94A-D88E-453E-9243-8BFC9044329D}" type="pres">
      <dgm:prSet presAssocID="{AA09737B-0689-4D11-8D26-533DDFB0ECA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BBCF432-D92D-41FA-9A83-39677A1462A2}" type="pres">
      <dgm:prSet presAssocID="{AA09737B-0689-4D11-8D26-533DDFB0ECA7}" presName="spaceRect" presStyleCnt="0"/>
      <dgm:spPr/>
    </dgm:pt>
    <dgm:pt modelId="{929364AF-D394-449F-9116-8181E7DF948F}" type="pres">
      <dgm:prSet presAssocID="{AA09737B-0689-4D11-8D26-533DDFB0ECA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8596C02-64BC-C443-8B85-EBA40D684943}" type="presOf" srcId="{51AC94E6-4D97-4143-B124-FAD4E1F67330}" destId="{C01D784C-9D55-4CCB-A3C1-44C597243EE5}" srcOrd="0" destOrd="0" presId="urn:microsoft.com/office/officeart/2018/2/layout/IconCircleList"/>
    <dgm:cxn modelId="{98A6340C-D69A-4834-ACF7-6D91C454E105}" srcId="{CEF27FA3-E5A9-469C-B2F1-8EF982B22887}" destId="{AA09737B-0689-4D11-8D26-533DDFB0ECA7}" srcOrd="5" destOrd="0" parTransId="{BE4E89DE-34B2-493D-93BA-640927137B46}" sibTransId="{EE5151F6-B6CE-4951-875E-BFDD916AFC2D}"/>
    <dgm:cxn modelId="{AB3B520F-60FF-473D-A6D6-5C3D253B12F8}" srcId="{CEF27FA3-E5A9-469C-B2F1-8EF982B22887}" destId="{51AC94E6-4D97-4143-B124-FAD4E1F67330}" srcOrd="0" destOrd="0" parTransId="{815B195A-2B0F-4AB4-86C7-B229C0C37311}" sibTransId="{FB6E48F4-0978-4147-8E33-B754C2825643}"/>
    <dgm:cxn modelId="{D29A1324-EF5C-4EDC-9C81-04FE2D3263B0}" srcId="{CEF27FA3-E5A9-469C-B2F1-8EF982B22887}" destId="{CEA53414-BF97-462F-BEA2-105FC16BEBA0}" srcOrd="1" destOrd="0" parTransId="{38C479C8-4A8A-4FD0-ADA1-5671C1333D52}" sibTransId="{1608E087-0BF6-490B-8608-6D71D54F63A7}"/>
    <dgm:cxn modelId="{0E641C46-719A-B945-AB9C-F376BE243190}" type="presOf" srcId="{1608E087-0BF6-490B-8608-6D71D54F63A7}" destId="{58E594A8-FFB1-4F50-8341-3E104BC7FE1E}" srcOrd="0" destOrd="0" presId="urn:microsoft.com/office/officeart/2018/2/layout/IconCircleList"/>
    <dgm:cxn modelId="{2E90B059-34AB-0A4D-989D-49BFDC300B86}" type="presOf" srcId="{885DEAD8-6003-4BD8-9B3E-64F4BAE4D706}" destId="{376F244C-E0BF-4D31-9478-8D8A89611171}" srcOrd="0" destOrd="0" presId="urn:microsoft.com/office/officeart/2018/2/layout/IconCircleList"/>
    <dgm:cxn modelId="{2C0B927E-4B94-A84D-A1F7-8CFC4FEDF682}" type="presOf" srcId="{AA09737B-0689-4D11-8D26-533DDFB0ECA7}" destId="{929364AF-D394-449F-9116-8181E7DF948F}" srcOrd="0" destOrd="0" presId="urn:microsoft.com/office/officeart/2018/2/layout/IconCircleList"/>
    <dgm:cxn modelId="{B9E54A8A-B4DB-F94E-B999-4013CD0A80DC}" type="presOf" srcId="{7E7395C1-D1BF-4872-A10D-8255F6EDBBDF}" destId="{71E801F4-6B9E-4F56-94B9-9DBB0A704D88}" srcOrd="0" destOrd="0" presId="urn:microsoft.com/office/officeart/2018/2/layout/IconCircleList"/>
    <dgm:cxn modelId="{E820A08E-DAB3-40B6-9E28-39F2EC216F6D}" srcId="{CEF27FA3-E5A9-469C-B2F1-8EF982B22887}" destId="{BAEA08EC-C047-4CC9-B86E-515423D744A5}" srcOrd="3" destOrd="0" parTransId="{4C013624-C218-4CCE-9C1B-5EEF123E0BF5}" sibTransId="{885DEAD8-6003-4BD8-9B3E-64F4BAE4D706}"/>
    <dgm:cxn modelId="{DE5D5B93-E6B9-D247-8A89-CCBD199FFB74}" type="presOf" srcId="{7B5DC208-59AB-4BB3-BD41-6AE7E686A59A}" destId="{FB24048C-29AF-4704-9DAB-6D3668E0B0E8}" srcOrd="0" destOrd="0" presId="urn:microsoft.com/office/officeart/2018/2/layout/IconCircleList"/>
    <dgm:cxn modelId="{2353B993-0539-4BB6-98E4-DA82FDC67D29}" srcId="{CEF27FA3-E5A9-469C-B2F1-8EF982B22887}" destId="{7B5DC208-59AB-4BB3-BD41-6AE7E686A59A}" srcOrd="2" destOrd="0" parTransId="{B1384CDF-F8E9-4D13-AD86-757A5960F2DE}" sibTransId="{CD5041A6-1A4D-40F1-8174-E54FF4E70BD2}"/>
    <dgm:cxn modelId="{90BA29A1-3097-BE4E-ACDE-297B2F3BE3FD}" type="presOf" srcId="{FB6E48F4-0978-4147-8E33-B754C2825643}" destId="{FA693145-121C-4BDE-8131-97B50124F4BB}" srcOrd="0" destOrd="0" presId="urn:microsoft.com/office/officeart/2018/2/layout/IconCircleList"/>
    <dgm:cxn modelId="{855971A6-BF13-D542-8ED8-84156027390C}" type="presOf" srcId="{CEF27FA3-E5A9-469C-B2F1-8EF982B22887}" destId="{2F42C4E5-24AC-4FBF-A2EB-99DC53E965E3}" srcOrd="0" destOrd="0" presId="urn:microsoft.com/office/officeart/2018/2/layout/IconCircleList"/>
    <dgm:cxn modelId="{C5B3F2A6-2940-A240-8754-B859736E8695}" type="presOf" srcId="{CEA53414-BF97-462F-BEA2-105FC16BEBA0}" destId="{F27266B1-3FC4-472D-874F-7FFB05EDEB95}" srcOrd="0" destOrd="0" presId="urn:microsoft.com/office/officeart/2018/2/layout/IconCircleList"/>
    <dgm:cxn modelId="{11F9AFA9-39ED-A047-9D1F-87023AE9F9EC}" type="presOf" srcId="{40E3B50B-51E2-4F75-9BE6-2F1653E06881}" destId="{8AB9B6FA-57DE-411B-885A-8F64C13E575D}" srcOrd="0" destOrd="0" presId="urn:microsoft.com/office/officeart/2018/2/layout/IconCircleList"/>
    <dgm:cxn modelId="{E18E0EAC-A037-4295-9BA3-EFA3C9091F49}" srcId="{CEF27FA3-E5A9-469C-B2F1-8EF982B22887}" destId="{7E7395C1-D1BF-4872-A10D-8255F6EDBBDF}" srcOrd="4" destOrd="0" parTransId="{BDEB6A70-1AF1-42C1-84C2-66EDFBE52A9A}" sibTransId="{40E3B50B-51E2-4F75-9BE6-2F1653E06881}"/>
    <dgm:cxn modelId="{9C45DFBB-289A-7F4E-B28E-125966EB1E35}" type="presOf" srcId="{BAEA08EC-C047-4CC9-B86E-515423D744A5}" destId="{1679B5C1-ED77-43D4-A1D8-0F5AEDE2CEA3}" srcOrd="0" destOrd="0" presId="urn:microsoft.com/office/officeart/2018/2/layout/IconCircleList"/>
    <dgm:cxn modelId="{8C143BBD-F2FC-A54B-92ED-52A94395208B}" type="presOf" srcId="{CD5041A6-1A4D-40F1-8174-E54FF4E70BD2}" destId="{72D2FD4D-D775-43E4-A041-085381C85855}" srcOrd="0" destOrd="0" presId="urn:microsoft.com/office/officeart/2018/2/layout/IconCircleList"/>
    <dgm:cxn modelId="{B474FB8B-C079-8940-A49F-25C0918EB862}" type="presParOf" srcId="{2F42C4E5-24AC-4FBF-A2EB-99DC53E965E3}" destId="{D78D3AFC-E172-4A27-86C0-8578881F86A4}" srcOrd="0" destOrd="0" presId="urn:microsoft.com/office/officeart/2018/2/layout/IconCircleList"/>
    <dgm:cxn modelId="{2DC40393-E510-FE4A-A324-F2E67193EFBD}" type="presParOf" srcId="{D78D3AFC-E172-4A27-86C0-8578881F86A4}" destId="{1123B0F3-6942-4F86-A8E4-AD049610E305}" srcOrd="0" destOrd="0" presId="urn:microsoft.com/office/officeart/2018/2/layout/IconCircleList"/>
    <dgm:cxn modelId="{398C4025-2FB7-6D47-B9F8-48400D227B22}" type="presParOf" srcId="{1123B0F3-6942-4F86-A8E4-AD049610E305}" destId="{7CE90DF1-CBA4-4ED1-AB5E-CAA0BCAE63E8}" srcOrd="0" destOrd="0" presId="urn:microsoft.com/office/officeart/2018/2/layout/IconCircleList"/>
    <dgm:cxn modelId="{C109B2F6-7C08-6D46-B04A-40F07B8A7933}" type="presParOf" srcId="{1123B0F3-6942-4F86-A8E4-AD049610E305}" destId="{1AD254C3-3D36-428A-9B2B-C0A0D45E7470}" srcOrd="1" destOrd="0" presId="urn:microsoft.com/office/officeart/2018/2/layout/IconCircleList"/>
    <dgm:cxn modelId="{E90A4F4B-2025-7448-9067-BF796F17F39E}" type="presParOf" srcId="{1123B0F3-6942-4F86-A8E4-AD049610E305}" destId="{95AB2585-2F81-415F-AC40-8892C90DB8CD}" srcOrd="2" destOrd="0" presId="urn:microsoft.com/office/officeart/2018/2/layout/IconCircleList"/>
    <dgm:cxn modelId="{CDE3F1FC-7100-0D4D-BDF4-3A9796001330}" type="presParOf" srcId="{1123B0F3-6942-4F86-A8E4-AD049610E305}" destId="{C01D784C-9D55-4CCB-A3C1-44C597243EE5}" srcOrd="3" destOrd="0" presId="urn:microsoft.com/office/officeart/2018/2/layout/IconCircleList"/>
    <dgm:cxn modelId="{B8CBB5F7-17CF-3C45-9E07-1527E1D1E228}" type="presParOf" srcId="{D78D3AFC-E172-4A27-86C0-8578881F86A4}" destId="{FA693145-121C-4BDE-8131-97B50124F4BB}" srcOrd="1" destOrd="0" presId="urn:microsoft.com/office/officeart/2018/2/layout/IconCircleList"/>
    <dgm:cxn modelId="{BA32AA9A-A5D9-2D46-9EE1-8F0925E30EF8}" type="presParOf" srcId="{D78D3AFC-E172-4A27-86C0-8578881F86A4}" destId="{20F9413B-F926-45B2-B679-923BF28E7A66}" srcOrd="2" destOrd="0" presId="urn:microsoft.com/office/officeart/2018/2/layout/IconCircleList"/>
    <dgm:cxn modelId="{1B9D86B6-6CF2-D44B-BCE5-5B4E53AC1651}" type="presParOf" srcId="{20F9413B-F926-45B2-B679-923BF28E7A66}" destId="{9EFB173F-B43B-4A09-953C-B45CE2342521}" srcOrd="0" destOrd="0" presId="urn:microsoft.com/office/officeart/2018/2/layout/IconCircleList"/>
    <dgm:cxn modelId="{8B221069-43C0-5C4B-8320-F58D82C5C251}" type="presParOf" srcId="{20F9413B-F926-45B2-B679-923BF28E7A66}" destId="{A70FF900-E4B3-46D1-846B-5D3BACD06F33}" srcOrd="1" destOrd="0" presId="urn:microsoft.com/office/officeart/2018/2/layout/IconCircleList"/>
    <dgm:cxn modelId="{41D9EBA5-A6A4-F248-AA71-0B85B16AEE00}" type="presParOf" srcId="{20F9413B-F926-45B2-B679-923BF28E7A66}" destId="{9023ED95-58C3-4751-B920-D6EAAC6A3D4E}" srcOrd="2" destOrd="0" presId="urn:microsoft.com/office/officeart/2018/2/layout/IconCircleList"/>
    <dgm:cxn modelId="{37F87769-1811-AF4C-B1B3-3AE4CCFEB918}" type="presParOf" srcId="{20F9413B-F926-45B2-B679-923BF28E7A66}" destId="{F27266B1-3FC4-472D-874F-7FFB05EDEB95}" srcOrd="3" destOrd="0" presId="urn:microsoft.com/office/officeart/2018/2/layout/IconCircleList"/>
    <dgm:cxn modelId="{BBB4528F-38D3-484E-86CA-D4AF95874D30}" type="presParOf" srcId="{D78D3AFC-E172-4A27-86C0-8578881F86A4}" destId="{58E594A8-FFB1-4F50-8341-3E104BC7FE1E}" srcOrd="3" destOrd="0" presId="urn:microsoft.com/office/officeart/2018/2/layout/IconCircleList"/>
    <dgm:cxn modelId="{BD2ABD0A-AB93-C040-9AB0-5AB962FC8E1C}" type="presParOf" srcId="{D78D3AFC-E172-4A27-86C0-8578881F86A4}" destId="{9E33992E-9280-4B0E-85E1-D01C40323BBB}" srcOrd="4" destOrd="0" presId="urn:microsoft.com/office/officeart/2018/2/layout/IconCircleList"/>
    <dgm:cxn modelId="{773BE0F2-BFBE-8040-AA80-EACA6942A45E}" type="presParOf" srcId="{9E33992E-9280-4B0E-85E1-D01C40323BBB}" destId="{25374879-5006-4F4B-95F8-CE9AF7EEEAE2}" srcOrd="0" destOrd="0" presId="urn:microsoft.com/office/officeart/2018/2/layout/IconCircleList"/>
    <dgm:cxn modelId="{F089BB19-9EF7-1848-9D70-91507DDD70D4}" type="presParOf" srcId="{9E33992E-9280-4B0E-85E1-D01C40323BBB}" destId="{65485F4D-50D3-4A67-867D-CF0F1A3F5323}" srcOrd="1" destOrd="0" presId="urn:microsoft.com/office/officeart/2018/2/layout/IconCircleList"/>
    <dgm:cxn modelId="{F0B14442-335C-9B44-B301-4E6EEAAEB24E}" type="presParOf" srcId="{9E33992E-9280-4B0E-85E1-D01C40323BBB}" destId="{3D424B75-4578-4816-B79E-535AAEE7D176}" srcOrd="2" destOrd="0" presId="urn:microsoft.com/office/officeart/2018/2/layout/IconCircleList"/>
    <dgm:cxn modelId="{8B6D90D0-C693-C940-A968-A644839AA1C2}" type="presParOf" srcId="{9E33992E-9280-4B0E-85E1-D01C40323BBB}" destId="{FB24048C-29AF-4704-9DAB-6D3668E0B0E8}" srcOrd="3" destOrd="0" presId="urn:microsoft.com/office/officeart/2018/2/layout/IconCircleList"/>
    <dgm:cxn modelId="{4AA1AD22-34ED-8542-B67E-BC4554E955FF}" type="presParOf" srcId="{D78D3AFC-E172-4A27-86C0-8578881F86A4}" destId="{72D2FD4D-D775-43E4-A041-085381C85855}" srcOrd="5" destOrd="0" presId="urn:microsoft.com/office/officeart/2018/2/layout/IconCircleList"/>
    <dgm:cxn modelId="{8793D646-3E61-2345-8106-E63417EAC05B}" type="presParOf" srcId="{D78D3AFC-E172-4A27-86C0-8578881F86A4}" destId="{D4141CF4-EA07-40CD-A564-691C50AA4B61}" srcOrd="6" destOrd="0" presId="urn:microsoft.com/office/officeart/2018/2/layout/IconCircleList"/>
    <dgm:cxn modelId="{68A4551D-6011-9A4A-A2BE-570A4FF0AEFE}" type="presParOf" srcId="{D4141CF4-EA07-40CD-A564-691C50AA4B61}" destId="{375C983F-55A1-4CFB-A0A7-4BD180CC442D}" srcOrd="0" destOrd="0" presId="urn:microsoft.com/office/officeart/2018/2/layout/IconCircleList"/>
    <dgm:cxn modelId="{65245C53-8796-624E-B8A2-389C23D79673}" type="presParOf" srcId="{D4141CF4-EA07-40CD-A564-691C50AA4B61}" destId="{2B05C23E-1995-437B-99AF-063F10F290A7}" srcOrd="1" destOrd="0" presId="urn:microsoft.com/office/officeart/2018/2/layout/IconCircleList"/>
    <dgm:cxn modelId="{1A639A93-F593-2540-B3AB-6951995E710B}" type="presParOf" srcId="{D4141CF4-EA07-40CD-A564-691C50AA4B61}" destId="{FCACB9B8-0ABA-47C6-8853-E648583FED14}" srcOrd="2" destOrd="0" presId="urn:microsoft.com/office/officeart/2018/2/layout/IconCircleList"/>
    <dgm:cxn modelId="{5C73D632-CA33-EA43-A53F-737A501B469E}" type="presParOf" srcId="{D4141CF4-EA07-40CD-A564-691C50AA4B61}" destId="{1679B5C1-ED77-43D4-A1D8-0F5AEDE2CEA3}" srcOrd="3" destOrd="0" presId="urn:microsoft.com/office/officeart/2018/2/layout/IconCircleList"/>
    <dgm:cxn modelId="{20DBF846-7FA5-A444-919E-333F5109B81F}" type="presParOf" srcId="{D78D3AFC-E172-4A27-86C0-8578881F86A4}" destId="{376F244C-E0BF-4D31-9478-8D8A89611171}" srcOrd="7" destOrd="0" presId="urn:microsoft.com/office/officeart/2018/2/layout/IconCircleList"/>
    <dgm:cxn modelId="{E72680AD-2C04-9C47-92AF-056ADE8CEFD6}" type="presParOf" srcId="{D78D3AFC-E172-4A27-86C0-8578881F86A4}" destId="{9349759A-C84A-45B4-8F4E-59FDEBB4A276}" srcOrd="8" destOrd="0" presId="urn:microsoft.com/office/officeart/2018/2/layout/IconCircleList"/>
    <dgm:cxn modelId="{EE0B7283-0F8C-F749-A468-4207C916624D}" type="presParOf" srcId="{9349759A-C84A-45B4-8F4E-59FDEBB4A276}" destId="{814D6327-039D-41D2-9400-8CF79E43E4CA}" srcOrd="0" destOrd="0" presId="urn:microsoft.com/office/officeart/2018/2/layout/IconCircleList"/>
    <dgm:cxn modelId="{9108D5FF-4EE9-074C-ACD0-89D9FF2E13FD}" type="presParOf" srcId="{9349759A-C84A-45B4-8F4E-59FDEBB4A276}" destId="{5D8B84C7-DF69-4771-AF4B-66C6D4513BE9}" srcOrd="1" destOrd="0" presId="urn:microsoft.com/office/officeart/2018/2/layout/IconCircleList"/>
    <dgm:cxn modelId="{D44D773A-9C94-3947-B2D2-2A3955110E51}" type="presParOf" srcId="{9349759A-C84A-45B4-8F4E-59FDEBB4A276}" destId="{305A9F97-54D9-4CAA-AB06-E6BE1F05AAF7}" srcOrd="2" destOrd="0" presId="urn:microsoft.com/office/officeart/2018/2/layout/IconCircleList"/>
    <dgm:cxn modelId="{C1433326-F6E1-F940-9FF8-E29D076A15F3}" type="presParOf" srcId="{9349759A-C84A-45B4-8F4E-59FDEBB4A276}" destId="{71E801F4-6B9E-4F56-94B9-9DBB0A704D88}" srcOrd="3" destOrd="0" presId="urn:microsoft.com/office/officeart/2018/2/layout/IconCircleList"/>
    <dgm:cxn modelId="{B2A3E711-32AC-0544-84A3-3BF25B97D8C7}" type="presParOf" srcId="{D78D3AFC-E172-4A27-86C0-8578881F86A4}" destId="{8AB9B6FA-57DE-411B-885A-8F64C13E575D}" srcOrd="9" destOrd="0" presId="urn:microsoft.com/office/officeart/2018/2/layout/IconCircleList"/>
    <dgm:cxn modelId="{F0E3FF43-3F49-9E4C-97BB-DB15AD3834E1}" type="presParOf" srcId="{D78D3AFC-E172-4A27-86C0-8578881F86A4}" destId="{2B0BB257-2917-4E59-BA60-F90349539EF5}" srcOrd="10" destOrd="0" presId="urn:microsoft.com/office/officeart/2018/2/layout/IconCircleList"/>
    <dgm:cxn modelId="{00221C0B-C4B5-544C-BCB2-722C7AEF79A0}" type="presParOf" srcId="{2B0BB257-2917-4E59-BA60-F90349539EF5}" destId="{67D5462A-6371-461C-800A-6EE63237AE6D}" srcOrd="0" destOrd="0" presId="urn:microsoft.com/office/officeart/2018/2/layout/IconCircleList"/>
    <dgm:cxn modelId="{5CCBD811-8C29-5D47-BE8D-B8FF06104FC9}" type="presParOf" srcId="{2B0BB257-2917-4E59-BA60-F90349539EF5}" destId="{402EB94A-D88E-453E-9243-8BFC9044329D}" srcOrd="1" destOrd="0" presId="urn:microsoft.com/office/officeart/2018/2/layout/IconCircleList"/>
    <dgm:cxn modelId="{127D083E-B2B1-7B40-A533-9684D74D84CC}" type="presParOf" srcId="{2B0BB257-2917-4E59-BA60-F90349539EF5}" destId="{7BBCF432-D92D-41FA-9A83-39677A1462A2}" srcOrd="2" destOrd="0" presId="urn:microsoft.com/office/officeart/2018/2/layout/IconCircleList"/>
    <dgm:cxn modelId="{B61C8A11-B3C1-B647-BF70-9137A32EE9EB}" type="presParOf" srcId="{2B0BB257-2917-4E59-BA60-F90349539EF5}" destId="{929364AF-D394-449F-9116-8181E7DF94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90DF1-CBA4-4ED1-AB5E-CAA0BCAE63E8}">
      <dsp:nvSpPr>
        <dsp:cNvPr id="0" name=""/>
        <dsp:cNvSpPr/>
      </dsp:nvSpPr>
      <dsp:spPr>
        <a:xfrm>
          <a:off x="1163286" y="35530"/>
          <a:ext cx="830083" cy="8300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254C3-3D36-428A-9B2B-C0A0D45E7470}">
      <dsp:nvSpPr>
        <dsp:cNvPr id="0" name=""/>
        <dsp:cNvSpPr/>
      </dsp:nvSpPr>
      <dsp:spPr>
        <a:xfrm>
          <a:off x="1337604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784C-9D55-4CCB-A3C1-44C597243EE5}">
      <dsp:nvSpPr>
        <dsp:cNvPr id="0" name=""/>
        <dsp:cNvSpPr/>
      </dsp:nvSpPr>
      <dsp:spPr>
        <a:xfrm>
          <a:off x="217124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SAP Hana é o repositório principal de </a:t>
          </a:r>
          <a:r>
            <a:rPr lang="pt-BR" sz="1100" i="1" kern="1200"/>
            <a:t>data warehouse</a:t>
          </a:r>
          <a:r>
            <a:rPr lang="pt-BR" sz="1100" kern="1200"/>
            <a:t>;</a:t>
          </a:r>
          <a:endParaRPr lang="en-US" sz="1100" kern="1200"/>
        </a:p>
      </dsp:txBody>
      <dsp:txXfrm>
        <a:off x="2171245" y="35530"/>
        <a:ext cx="1956625" cy="830083"/>
      </dsp:txXfrm>
    </dsp:sp>
    <dsp:sp modelId="{9EFB173F-B43B-4A09-953C-B45CE2342521}">
      <dsp:nvSpPr>
        <dsp:cNvPr id="0" name=""/>
        <dsp:cNvSpPr/>
      </dsp:nvSpPr>
      <dsp:spPr>
        <a:xfrm>
          <a:off x="4468797" y="35530"/>
          <a:ext cx="830083" cy="8300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FF900-E4B3-46D1-846B-5D3BACD06F33}">
      <dsp:nvSpPr>
        <dsp:cNvPr id="0" name=""/>
        <dsp:cNvSpPr/>
      </dsp:nvSpPr>
      <dsp:spPr>
        <a:xfrm>
          <a:off x="4643115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266B1-3FC4-472D-874F-7FFB05EDEB95}">
      <dsp:nvSpPr>
        <dsp:cNvPr id="0" name=""/>
        <dsp:cNvSpPr/>
      </dsp:nvSpPr>
      <dsp:spPr>
        <a:xfrm>
          <a:off x="547675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Existem processos de ETL que fazem ingestão de dados de 50 bases transacionais;</a:t>
          </a:r>
          <a:endParaRPr lang="en-US" sz="1100" kern="1200" dirty="0"/>
        </a:p>
      </dsp:txBody>
      <dsp:txXfrm>
        <a:off x="5476755" y="35530"/>
        <a:ext cx="1956625" cy="830083"/>
      </dsp:txXfrm>
    </dsp:sp>
    <dsp:sp modelId="{25374879-5006-4F4B-95F8-CE9AF7EEEAE2}">
      <dsp:nvSpPr>
        <dsp:cNvPr id="0" name=""/>
        <dsp:cNvSpPr/>
      </dsp:nvSpPr>
      <dsp:spPr>
        <a:xfrm>
          <a:off x="1163286" y="1525344"/>
          <a:ext cx="830083" cy="8300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85F4D-50D3-4A67-867D-CF0F1A3F5323}">
      <dsp:nvSpPr>
        <dsp:cNvPr id="0" name=""/>
        <dsp:cNvSpPr/>
      </dsp:nvSpPr>
      <dsp:spPr>
        <a:xfrm>
          <a:off x="1337604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048C-29AF-4704-9DAB-6D3668E0B0E8}">
      <dsp:nvSpPr>
        <dsp:cNvPr id="0" name=""/>
        <dsp:cNvSpPr/>
      </dsp:nvSpPr>
      <dsp:spPr>
        <a:xfrm>
          <a:off x="217124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Mais de 90% das bases são de origem transacionais de diferentes DBMSs e estão alocados em ambiente </a:t>
          </a:r>
          <a:r>
            <a:rPr lang="pt-BR" sz="1100" i="1" kern="1200"/>
            <a:t>on-premises</a:t>
          </a:r>
          <a:r>
            <a:rPr lang="pt-BR" sz="1100" kern="1200"/>
            <a:t>;</a:t>
          </a:r>
          <a:endParaRPr lang="en-US" sz="1100" kern="1200"/>
        </a:p>
      </dsp:txBody>
      <dsp:txXfrm>
        <a:off x="2171245" y="1525344"/>
        <a:ext cx="1956625" cy="830083"/>
      </dsp:txXfrm>
    </dsp:sp>
    <dsp:sp modelId="{375C983F-55A1-4CFB-A0A7-4BD180CC442D}">
      <dsp:nvSpPr>
        <dsp:cNvPr id="0" name=""/>
        <dsp:cNvSpPr/>
      </dsp:nvSpPr>
      <dsp:spPr>
        <a:xfrm>
          <a:off x="4468797" y="1525344"/>
          <a:ext cx="830083" cy="8300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5C23E-1995-437B-99AF-063F10F290A7}">
      <dsp:nvSpPr>
        <dsp:cNvPr id="0" name=""/>
        <dsp:cNvSpPr/>
      </dsp:nvSpPr>
      <dsp:spPr>
        <a:xfrm>
          <a:off x="4643115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9B5C1-ED77-43D4-A1D8-0F5AEDE2CEA3}">
      <dsp:nvSpPr>
        <dsp:cNvPr id="0" name=""/>
        <dsp:cNvSpPr/>
      </dsp:nvSpPr>
      <dsp:spPr>
        <a:xfrm>
          <a:off x="547675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 empresa também possui algumas aplicações hospedadas em nuvens públicas como </a:t>
          </a:r>
          <a:r>
            <a:rPr lang="pt-BR" sz="1100" b="1" kern="1200" dirty="0"/>
            <a:t>Microsoft Azure</a:t>
          </a:r>
          <a:r>
            <a:rPr lang="pt-BR" sz="1100" kern="1200" dirty="0"/>
            <a:t> e </a:t>
          </a:r>
          <a:r>
            <a:rPr lang="pt-BR" sz="1100" b="1" kern="1200" dirty="0" err="1"/>
            <a:t>Amazon</a:t>
          </a:r>
          <a:r>
            <a:rPr lang="pt-BR" sz="1100" b="1" kern="1200" dirty="0"/>
            <a:t> AWS</a:t>
          </a:r>
          <a:r>
            <a:rPr lang="pt-BR" sz="1100" kern="1200" dirty="0"/>
            <a:t>;</a:t>
          </a:r>
          <a:endParaRPr lang="en-US" sz="1100" kern="1200" dirty="0"/>
        </a:p>
      </dsp:txBody>
      <dsp:txXfrm>
        <a:off x="5476755" y="1525344"/>
        <a:ext cx="1956625" cy="830083"/>
      </dsp:txXfrm>
    </dsp:sp>
    <dsp:sp modelId="{814D6327-039D-41D2-9400-8CF79E43E4CA}">
      <dsp:nvSpPr>
        <dsp:cNvPr id="0" name=""/>
        <dsp:cNvSpPr/>
      </dsp:nvSpPr>
      <dsp:spPr>
        <a:xfrm>
          <a:off x="1163286" y="3015159"/>
          <a:ext cx="830083" cy="8300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84C7-DF69-4771-AF4B-66C6D4513BE9}">
      <dsp:nvSpPr>
        <dsp:cNvPr id="0" name=""/>
        <dsp:cNvSpPr/>
      </dsp:nvSpPr>
      <dsp:spPr>
        <a:xfrm>
          <a:off x="1337604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801F4-6B9E-4F56-94B9-9DBB0A704D88}">
      <dsp:nvSpPr>
        <dsp:cNvPr id="0" name=""/>
        <dsp:cNvSpPr/>
      </dsp:nvSpPr>
      <dsp:spPr>
        <a:xfrm>
          <a:off x="217124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Diferentes BUs acabam utilizando diferentes ferramentas para processar, analisar e apresentar dados; e</a:t>
          </a:r>
          <a:endParaRPr lang="en-US" sz="1100" kern="1200"/>
        </a:p>
      </dsp:txBody>
      <dsp:txXfrm>
        <a:off x="2171245" y="3015159"/>
        <a:ext cx="1956625" cy="830083"/>
      </dsp:txXfrm>
    </dsp:sp>
    <dsp:sp modelId="{67D5462A-6371-461C-800A-6EE63237AE6D}">
      <dsp:nvSpPr>
        <dsp:cNvPr id="0" name=""/>
        <dsp:cNvSpPr/>
      </dsp:nvSpPr>
      <dsp:spPr>
        <a:xfrm>
          <a:off x="4468797" y="3015159"/>
          <a:ext cx="830083" cy="8300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EB94A-D88E-453E-9243-8BFC9044329D}">
      <dsp:nvSpPr>
        <dsp:cNvPr id="0" name=""/>
        <dsp:cNvSpPr/>
      </dsp:nvSpPr>
      <dsp:spPr>
        <a:xfrm>
          <a:off x="4643115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364AF-D394-449F-9116-8181E7DF948F}">
      <dsp:nvSpPr>
        <dsp:cNvPr id="0" name=""/>
        <dsp:cNvSpPr/>
      </dsp:nvSpPr>
      <dsp:spPr>
        <a:xfrm>
          <a:off x="547675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Relativo à </a:t>
          </a:r>
          <a:r>
            <a:rPr lang="pt-BR" sz="1100" b="1" kern="1200"/>
            <a:t>governança de dados</a:t>
          </a:r>
          <a:r>
            <a:rPr lang="pt-BR" sz="1100" kern="1200"/>
            <a:t>, aspectos como acesso a dados sensíveis, catalogação e permissionamento carecem de melhorias.</a:t>
          </a:r>
          <a:endParaRPr lang="en-US" sz="1100" kern="1200"/>
        </a:p>
      </dsp:txBody>
      <dsp:txXfrm>
        <a:off x="5476755" y="3015159"/>
        <a:ext cx="1956625" cy="830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416A9-CD4C-2B47-8E8A-ABC30B421387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886E-588E-314F-93A8-0122B6CBF9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0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74A2-51A6-804A-9BA3-7643974437C4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BF1-EE39-C14F-9936-59649510AF40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496A-FE21-AD47-83C9-4B94DBE30FD3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721-D1AF-F541-A4C1-B26B0FBC7986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6634-BEC9-0343-ABB2-2C25476FBEA3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F7D8-4B81-3D47-BC1F-D2119B233D92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E32C-AB8E-E545-8B55-6907FABA9518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4F-F9EC-6041-AAAB-72AF6203C4E7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0DE-EB67-4C46-BA5F-63BD2A61C45F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669A-59D7-3345-9F21-E5E3002A904D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C1C7-E909-9D47-A2CB-9EE7841F6B63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587A-0405-E34D-904F-EC1F3FF33264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7A2-DBC4-454F-868C-F31FAC73F1EE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130A-13F3-B04E-BFFF-C64B82364E5C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16FA-7116-3440-9295-8C1E21A668FC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4CD0-572F-D74E-ACBB-D15A479C574D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BC73-8D32-864B-8972-F0A5CD698F81}" type="datetime1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45FB-CE85-281D-848C-271BE703C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Grupo Boticário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23B2-10FB-2B91-2BA8-0880D283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/>
              <a:t>Case</a:t>
            </a:r>
            <a:r>
              <a:rPr lang="pt-BR" dirty="0"/>
              <a:t>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112849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13BD-09FD-37F0-6DA2-2257E1DA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DAF9-1C67-C8CE-BF5F-069BED5F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Permear as camadas de ingestão, processamento, armazenamento, consumo, análise, segurança e governança;</a:t>
            </a:r>
          </a:p>
          <a:p>
            <a:r>
              <a:rPr lang="pt-BR" sz="1800" dirty="0"/>
              <a:t>Substituir gradativamente o cenário </a:t>
            </a:r>
            <a:r>
              <a:rPr lang="pt-BR" sz="1800" i="1" dirty="0" err="1"/>
              <a:t>on-premises</a:t>
            </a:r>
            <a:r>
              <a:rPr lang="pt-BR" sz="1800" dirty="0"/>
              <a:t> atual;</a:t>
            </a:r>
          </a:p>
          <a:p>
            <a:r>
              <a:rPr lang="pt-BR" sz="1800" dirty="0"/>
              <a:t>Incorporar componentes e tecnologias que permitam a analisarmos dados em tempo real;</a:t>
            </a:r>
          </a:p>
          <a:p>
            <a:r>
              <a:rPr lang="pt-BR" sz="1800" dirty="0"/>
              <a:t>Organizar e fornecer dados para diferentes fins, tais como: </a:t>
            </a:r>
            <a:r>
              <a:rPr lang="pt-BR" sz="1800" i="1" dirty="0" err="1"/>
              <a:t>Analytics</a:t>
            </a:r>
            <a:r>
              <a:rPr lang="pt-BR" sz="1800" dirty="0"/>
              <a:t>, </a:t>
            </a:r>
            <a:r>
              <a:rPr lang="pt-BR" sz="1800" i="1" dirty="0"/>
              <a:t>Data Science</a:t>
            </a:r>
            <a:r>
              <a:rPr lang="pt-BR" sz="1800" dirty="0"/>
              <a:t>, APIs e serviços para integrações com aplicações. Ressaltando que necessariamente precisaremos manter a comunicação </a:t>
            </a:r>
            <a:r>
              <a:rPr lang="pt-BR" sz="1800" i="1" dirty="0" err="1"/>
              <a:t>on-premises</a:t>
            </a:r>
            <a:r>
              <a:rPr lang="pt-BR" sz="1800" dirty="0"/>
              <a:t> </a:t>
            </a:r>
            <a:r>
              <a:rPr lang="pt-BR" sz="1800" dirty="0" err="1"/>
              <a:t>x</a:t>
            </a:r>
            <a:r>
              <a:rPr lang="pt-BR" sz="1800" dirty="0"/>
              <a:t> </a:t>
            </a:r>
            <a:r>
              <a:rPr lang="pt-BR" sz="1800" i="1" dirty="0"/>
              <a:t>cloud </a:t>
            </a:r>
            <a:r>
              <a:rPr lang="pt-BR" sz="1800" dirty="0"/>
              <a:t>para diversas finalidades.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E417-3496-243D-AD49-1BAE9368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770C-E3DE-EBDE-EE9C-98BB7D4B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Cenário atual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9C1CED6-B905-C9E1-07A5-3302B8AF0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5783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8806-D9E0-DBAF-335B-AD0BB885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0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8B8C-A174-8B38-6D73-98EAEF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857C-A785-BA60-B010-0C11AC67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Cloud </a:t>
            </a:r>
            <a:r>
              <a:rPr lang="pt-BR" dirty="0" err="1"/>
              <a:t>Interconnect</a:t>
            </a:r>
            <a:r>
              <a:rPr lang="pt-BR" dirty="0"/>
              <a:t> para tráfego de dados entre a GCP e diferentes </a:t>
            </a:r>
            <a:r>
              <a:rPr lang="pt-BR" dirty="0" err="1"/>
              <a:t>CSPs</a:t>
            </a:r>
            <a:r>
              <a:rPr lang="pt-BR" dirty="0"/>
              <a:t>;</a:t>
            </a:r>
          </a:p>
          <a:p>
            <a:r>
              <a:rPr lang="pt-BR" dirty="0"/>
              <a:t>Movimentação de dados SAP com o </a:t>
            </a:r>
            <a:r>
              <a:rPr lang="pt-BR" dirty="0" err="1"/>
              <a:t>Fivetran</a:t>
            </a:r>
            <a:r>
              <a:rPr lang="pt-BR" dirty="0"/>
              <a:t>;</a:t>
            </a:r>
          </a:p>
          <a:p>
            <a:r>
              <a:rPr lang="pt-BR" dirty="0"/>
              <a:t>Migração gradual do SAP BW/4HANA (</a:t>
            </a:r>
            <a:r>
              <a:rPr lang="pt-BR" i="1" dirty="0"/>
              <a:t>data </a:t>
            </a:r>
            <a:r>
              <a:rPr lang="pt-BR" i="1" dirty="0" err="1"/>
              <a:t>warehouse</a:t>
            </a:r>
            <a:r>
              <a:rPr lang="pt-BR" dirty="0"/>
              <a:t> atual) para o Google </a:t>
            </a:r>
            <a:r>
              <a:rPr lang="pt-BR" dirty="0" err="1"/>
              <a:t>BigQuery</a:t>
            </a:r>
            <a:r>
              <a:rPr lang="pt-BR" dirty="0"/>
              <a:t> (</a:t>
            </a:r>
            <a:r>
              <a:rPr lang="pt-BR" i="1" dirty="0" err="1"/>
              <a:t>on-demand</a:t>
            </a:r>
            <a:r>
              <a:rPr lang="pt-BR" dirty="0"/>
              <a:t>);</a:t>
            </a:r>
          </a:p>
          <a:p>
            <a:r>
              <a:rPr lang="pt-BR" dirty="0"/>
              <a:t>Validação de </a:t>
            </a:r>
            <a:r>
              <a:rPr lang="pt-BR" i="1" dirty="0" err="1"/>
              <a:t>reports</a:t>
            </a:r>
            <a:r>
              <a:rPr lang="pt-BR" dirty="0"/>
              <a:t> a partir da solução com Google </a:t>
            </a:r>
            <a:r>
              <a:rPr lang="pt-BR" dirty="0" err="1"/>
              <a:t>BigQuery</a:t>
            </a:r>
            <a:r>
              <a:rPr lang="pt-BR" dirty="0"/>
              <a:t>;</a:t>
            </a:r>
          </a:p>
          <a:p>
            <a:r>
              <a:rPr lang="pt-BR" dirty="0"/>
              <a:t>Entendimento e categorização dos dados com </a:t>
            </a:r>
            <a:r>
              <a:rPr lang="pt-BR" dirty="0" err="1"/>
              <a:t>Dataplex</a:t>
            </a:r>
            <a:r>
              <a:rPr lang="pt-BR" dirty="0"/>
              <a:t> e Cloud DLP;</a:t>
            </a:r>
          </a:p>
          <a:p>
            <a:r>
              <a:rPr lang="pt-BR" dirty="0"/>
              <a:t>Criação de grupos de acesso no </a:t>
            </a:r>
            <a:r>
              <a:rPr lang="pt-BR" dirty="0" err="1"/>
              <a:t>Dataplex</a:t>
            </a:r>
            <a:r>
              <a:rPr lang="pt-BR" dirty="0"/>
              <a:t>;</a:t>
            </a:r>
          </a:p>
          <a:p>
            <a:r>
              <a:rPr lang="pt-BR" dirty="0"/>
              <a:t>Desenvolvimento/orquestração dos fluxos no Cloud Composer; e</a:t>
            </a:r>
          </a:p>
          <a:p>
            <a:r>
              <a:rPr lang="pt-BR" dirty="0"/>
              <a:t>Organizar diferentes estratégias de implantação dos modelos de DS.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5A5B-2DB5-E728-6B46-67820BEC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7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9532-1728-3AFC-BCE9-FB3F5FE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final</a:t>
            </a:r>
          </a:p>
        </p:txBody>
      </p:sp>
      <p:pic>
        <p:nvPicPr>
          <p:cNvPr id="38" name="Content Placeholder 3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A820F4F-9A21-8627-1FFC-80925360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70000"/>
            <a:ext cx="9228665" cy="5201611"/>
          </a:xfrm>
        </p:spPr>
      </p:pic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7A1696A1-001E-FBD9-5AB9-8FC1FE60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FD66-73C0-D882-6992-6E2A5CE6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Trade-</a:t>
            </a:r>
            <a:r>
              <a:rPr lang="pt-BR" i="1" dirty="0" err="1"/>
              <a:t>offs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C036-65B1-6CE5-20CB-05CB022B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Cloud </a:t>
            </a:r>
            <a:r>
              <a:rPr lang="pt-BR" dirty="0" err="1"/>
              <a:t>Interconnect</a:t>
            </a:r>
            <a:r>
              <a:rPr lang="pt-BR" dirty="0"/>
              <a:t>: conexão dedicada e baixa latência/custo superior à Cloud VPN</a:t>
            </a:r>
          </a:p>
          <a:p>
            <a:r>
              <a:rPr lang="pt-BR" dirty="0" err="1"/>
              <a:t>Fivetran</a:t>
            </a:r>
            <a:r>
              <a:rPr lang="pt-BR" dirty="0"/>
              <a:t>: versatilidade e quantidade de conectores </a:t>
            </a:r>
            <a:r>
              <a:rPr lang="pt-BR" i="1" dirty="0"/>
              <a:t>batch</a:t>
            </a:r>
            <a:r>
              <a:rPr lang="pt-BR" dirty="0"/>
              <a:t> e </a:t>
            </a:r>
            <a:r>
              <a:rPr lang="pt-BR" i="1" dirty="0"/>
              <a:t>streaming</a:t>
            </a:r>
            <a:r>
              <a:rPr lang="pt-BR" dirty="0"/>
              <a:t>/acúmulo de responsabilidades</a:t>
            </a:r>
          </a:p>
          <a:p>
            <a:r>
              <a:rPr lang="pt-BR" dirty="0" err="1"/>
              <a:t>Dataflow</a:t>
            </a:r>
            <a:r>
              <a:rPr lang="pt-BR" dirty="0"/>
              <a:t>: </a:t>
            </a:r>
            <a:r>
              <a:rPr lang="pt-BR" i="1" dirty="0" err="1"/>
              <a:t>engine</a:t>
            </a:r>
            <a:r>
              <a:rPr lang="pt-BR" i="1" dirty="0"/>
              <a:t> </a:t>
            </a:r>
            <a:r>
              <a:rPr lang="pt-BR" dirty="0"/>
              <a:t>única para processos </a:t>
            </a:r>
            <a:r>
              <a:rPr lang="pt-BR" i="1" dirty="0"/>
              <a:t>batch </a:t>
            </a:r>
            <a:r>
              <a:rPr lang="pt-BR" dirty="0"/>
              <a:t>e </a:t>
            </a:r>
            <a:r>
              <a:rPr lang="pt-BR" i="1" dirty="0" err="1"/>
              <a:t>stream</a:t>
            </a:r>
            <a:r>
              <a:rPr lang="pt-BR" dirty="0"/>
              <a:t>, e suporta testes locais/</a:t>
            </a:r>
            <a:r>
              <a:rPr lang="pt-BR" dirty="0" err="1"/>
              <a:t>BeamSQL</a:t>
            </a:r>
            <a:r>
              <a:rPr lang="pt-BR" dirty="0"/>
              <a:t> ainda não é </a:t>
            </a:r>
            <a:r>
              <a:rPr lang="pt-BR" i="1" dirty="0" err="1"/>
              <a:t>production-ready</a:t>
            </a:r>
            <a:r>
              <a:rPr lang="pt-BR" dirty="0"/>
              <a:t>;</a:t>
            </a:r>
          </a:p>
          <a:p>
            <a:r>
              <a:rPr lang="pt-BR" dirty="0"/>
              <a:t>Cloud </a:t>
            </a:r>
            <a:r>
              <a:rPr lang="pt-BR" dirty="0" err="1"/>
              <a:t>BigQuery</a:t>
            </a:r>
            <a:r>
              <a:rPr lang="pt-BR" dirty="0"/>
              <a:t>: produto gerenciado e permite </a:t>
            </a:r>
            <a:r>
              <a:rPr lang="pt-BR" i="1" dirty="0"/>
              <a:t>streaming </a:t>
            </a:r>
            <a:r>
              <a:rPr lang="pt-BR" i="1" dirty="0" err="1"/>
              <a:t>inserts</a:t>
            </a:r>
            <a:r>
              <a:rPr lang="pt-BR" dirty="0"/>
              <a:t>/pode gerar altos custos para analisar tabelas históricas;</a:t>
            </a:r>
          </a:p>
          <a:p>
            <a:r>
              <a:rPr lang="pt-BR" dirty="0" err="1"/>
              <a:t>Dataplex</a:t>
            </a:r>
            <a:r>
              <a:rPr lang="pt-BR" dirty="0"/>
              <a:t>: integrado ao Google </a:t>
            </a:r>
            <a:r>
              <a:rPr lang="pt-BR" dirty="0" err="1"/>
              <a:t>BigQuery</a:t>
            </a:r>
            <a:r>
              <a:rPr lang="pt-BR" dirty="0"/>
              <a:t> para acesso granular/customização limitada comparado a alternativas, como Amundsen;</a:t>
            </a:r>
          </a:p>
          <a:p>
            <a:r>
              <a:rPr lang="pt-BR" dirty="0"/>
              <a:t>Cloud DLP: integração a diferentes fontes de dados da GCP/???; e</a:t>
            </a:r>
          </a:p>
          <a:p>
            <a:r>
              <a:rPr lang="pt-BR" dirty="0"/>
              <a:t>DBT: permite adotar boas práticas para desenvolvimento de transformações SQL/não permite </a:t>
            </a:r>
            <a:r>
              <a:rPr lang="pt-BR" i="1" dirty="0"/>
              <a:t>streaming</a:t>
            </a:r>
            <a:r>
              <a:rPr lang="pt-BR" dirty="0"/>
              <a:t>, e possui suporte limitado para Python.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061C-813C-0DA5-800A-CEE90233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9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252D-8E5A-F625-1176-E0643094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1F05-ED87-A4EE-D9A5-3E58C599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https://</a:t>
            </a:r>
            <a:r>
              <a:rPr lang="pt-BR" dirty="0" err="1"/>
              <a:t>cloud.google.com</a:t>
            </a:r>
            <a:r>
              <a:rPr lang="pt-BR" dirty="0"/>
              <a:t>/</a:t>
            </a:r>
            <a:r>
              <a:rPr lang="pt-BR" dirty="0" err="1"/>
              <a:t>architecture</a:t>
            </a:r>
            <a:r>
              <a:rPr lang="pt-BR" dirty="0"/>
              <a:t>/</a:t>
            </a:r>
            <a:r>
              <a:rPr lang="pt-BR" dirty="0" err="1"/>
              <a:t>patterns</a:t>
            </a:r>
            <a:r>
              <a:rPr lang="pt-BR" dirty="0"/>
              <a:t>-for-</a:t>
            </a:r>
            <a:r>
              <a:rPr lang="pt-BR" dirty="0" err="1"/>
              <a:t>connecting</a:t>
            </a:r>
            <a:r>
              <a:rPr lang="pt-BR" dirty="0"/>
              <a:t>-</a:t>
            </a:r>
            <a:r>
              <a:rPr lang="pt-BR" dirty="0" err="1"/>
              <a:t>other-csps-with-gcp</a:t>
            </a:r>
            <a:endParaRPr lang="pt-BR" dirty="0"/>
          </a:p>
          <a:p>
            <a:r>
              <a:rPr lang="pt-BR" dirty="0"/>
              <a:t>https://</a:t>
            </a:r>
            <a:r>
              <a:rPr lang="pt-BR" dirty="0" err="1"/>
              <a:t>www.sap.com</a:t>
            </a:r>
            <a:r>
              <a:rPr lang="pt-BR" dirty="0"/>
              <a:t>/</a:t>
            </a:r>
            <a:r>
              <a:rPr lang="pt-BR" dirty="0" err="1"/>
              <a:t>products</a:t>
            </a:r>
            <a:r>
              <a:rPr lang="pt-BR" dirty="0"/>
              <a:t>/</a:t>
            </a:r>
            <a:r>
              <a:rPr lang="pt-BR" dirty="0" err="1"/>
              <a:t>technology-platform</a:t>
            </a:r>
            <a:r>
              <a:rPr lang="pt-BR" dirty="0"/>
              <a:t>/bw4hana-data-warehousing.html</a:t>
            </a:r>
          </a:p>
          <a:p>
            <a:r>
              <a:rPr lang="pt-BR" dirty="0"/>
              <a:t>https://</a:t>
            </a:r>
            <a:r>
              <a:rPr lang="pt-BR" dirty="0" err="1"/>
              <a:t>blogs.sap.com</a:t>
            </a:r>
            <a:r>
              <a:rPr lang="pt-BR" dirty="0"/>
              <a:t>/2019/05/15/</a:t>
            </a:r>
            <a:r>
              <a:rPr lang="pt-BR" dirty="0" err="1"/>
              <a:t>sap</a:t>
            </a:r>
            <a:r>
              <a:rPr lang="pt-BR" dirty="0"/>
              <a:t>-</a:t>
            </a:r>
            <a:r>
              <a:rPr lang="pt-BR" dirty="0" err="1"/>
              <a:t>hana</a:t>
            </a:r>
            <a:r>
              <a:rPr lang="pt-BR" dirty="0"/>
              <a:t>-data-</a:t>
            </a:r>
            <a:r>
              <a:rPr lang="pt-BR" dirty="0" err="1"/>
              <a:t>warehousing</a:t>
            </a:r>
            <a:r>
              <a:rPr lang="pt-BR" dirty="0"/>
              <a:t>-for-non-experts/</a:t>
            </a:r>
          </a:p>
          <a:p>
            <a:r>
              <a:rPr lang="pt-BR" dirty="0"/>
              <a:t>https://</a:t>
            </a:r>
            <a:r>
              <a:rPr lang="pt-BR" dirty="0" err="1"/>
              <a:t>fivetran.com</a:t>
            </a:r>
            <a:r>
              <a:rPr lang="pt-BR" dirty="0"/>
              <a:t>/</a:t>
            </a:r>
            <a:r>
              <a:rPr lang="pt-BR" dirty="0" err="1"/>
              <a:t>docs</a:t>
            </a:r>
            <a:r>
              <a:rPr lang="pt-BR" dirty="0"/>
              <a:t>/</a:t>
            </a:r>
            <a:r>
              <a:rPr lang="pt-BR" dirty="0" err="1"/>
              <a:t>databases</a:t>
            </a:r>
            <a:r>
              <a:rPr lang="pt-BR" dirty="0"/>
              <a:t>/</a:t>
            </a:r>
            <a:r>
              <a:rPr lang="pt-BR" dirty="0" err="1"/>
              <a:t>sap-erp</a:t>
            </a:r>
            <a:endParaRPr lang="pt-BR" dirty="0"/>
          </a:p>
          <a:p>
            <a:r>
              <a:rPr lang="pt-BR" dirty="0"/>
              <a:t>https://</a:t>
            </a:r>
            <a:r>
              <a:rPr lang="pt-BR" dirty="0" err="1"/>
              <a:t>www.linkedin.com</a:t>
            </a:r>
            <a:r>
              <a:rPr lang="pt-BR" dirty="0"/>
              <a:t>/pulse/</a:t>
            </a:r>
            <a:r>
              <a:rPr lang="pt-BR" dirty="0" err="1"/>
              <a:t>how</a:t>
            </a:r>
            <a:r>
              <a:rPr lang="pt-BR" dirty="0"/>
              <a:t>-</a:t>
            </a:r>
            <a:r>
              <a:rPr lang="pt-BR" dirty="0" err="1"/>
              <a:t>replace</a:t>
            </a:r>
            <a:r>
              <a:rPr lang="pt-BR" dirty="0"/>
              <a:t>-</a:t>
            </a:r>
            <a:r>
              <a:rPr lang="pt-BR" dirty="0" err="1"/>
              <a:t>sap</a:t>
            </a:r>
            <a:r>
              <a:rPr lang="pt-BR" dirty="0"/>
              <a:t>-</a:t>
            </a:r>
            <a:r>
              <a:rPr lang="pt-BR" dirty="0" err="1"/>
              <a:t>bw</a:t>
            </a:r>
            <a:r>
              <a:rPr lang="pt-BR" dirty="0"/>
              <a:t>-google-</a:t>
            </a:r>
            <a:r>
              <a:rPr lang="pt-BR" dirty="0" err="1"/>
              <a:t>bigquery</a:t>
            </a:r>
            <a:r>
              <a:rPr lang="pt-BR" dirty="0"/>
              <a:t>-</a:t>
            </a:r>
            <a:r>
              <a:rPr lang="pt-BR" dirty="0" err="1"/>
              <a:t>barry-kelly</a:t>
            </a:r>
            <a:r>
              <a:rPr lang="pt-BR" dirty="0"/>
              <a:t>/</a:t>
            </a:r>
          </a:p>
          <a:p>
            <a:r>
              <a:rPr lang="pt-BR" dirty="0"/>
              <a:t>https://</a:t>
            </a:r>
            <a:r>
              <a:rPr lang="pt-BR" dirty="0" err="1"/>
              <a:t>cloud.google.com</a:t>
            </a:r>
            <a:r>
              <a:rPr lang="pt-BR" dirty="0"/>
              <a:t>/blog/</a:t>
            </a:r>
            <a:r>
              <a:rPr lang="pt-BR" dirty="0" err="1"/>
              <a:t>products</a:t>
            </a:r>
            <a:r>
              <a:rPr lang="pt-BR" dirty="0"/>
              <a:t>/data-</a:t>
            </a:r>
            <a:r>
              <a:rPr lang="pt-BR" dirty="0" err="1"/>
              <a:t>analytics</a:t>
            </a:r>
            <a:r>
              <a:rPr lang="pt-BR" dirty="0"/>
              <a:t>/</a:t>
            </a:r>
            <a:r>
              <a:rPr lang="pt-BR" dirty="0" err="1"/>
              <a:t>bigquery</a:t>
            </a:r>
            <a:r>
              <a:rPr lang="pt-BR" dirty="0"/>
              <a:t>-</a:t>
            </a:r>
            <a:r>
              <a:rPr lang="pt-BR" dirty="0" err="1"/>
              <a:t>connector</a:t>
            </a:r>
            <a:r>
              <a:rPr lang="pt-BR" dirty="0"/>
              <a:t>-for-</a:t>
            </a:r>
            <a:r>
              <a:rPr lang="pt-BR" dirty="0" err="1"/>
              <a:t>sap</a:t>
            </a:r>
            <a:endParaRPr lang="pt-BR" dirty="0"/>
          </a:p>
          <a:p>
            <a:r>
              <a:rPr lang="pt-BR" dirty="0"/>
              <a:t>https://</a:t>
            </a:r>
            <a:r>
              <a:rPr lang="pt-BR" dirty="0" err="1"/>
              <a:t>polleyg.dev</a:t>
            </a:r>
            <a:r>
              <a:rPr lang="pt-BR" dirty="0"/>
              <a:t>/posts/data-</a:t>
            </a:r>
            <a:r>
              <a:rPr lang="pt-BR" dirty="0" err="1"/>
              <a:t>engineering</a:t>
            </a:r>
            <a:r>
              <a:rPr lang="pt-BR" dirty="0"/>
              <a:t>-</a:t>
            </a:r>
            <a:r>
              <a:rPr lang="pt-BR" dirty="0" err="1"/>
              <a:t>tips</a:t>
            </a:r>
            <a:r>
              <a:rPr lang="pt-BR" dirty="0"/>
              <a:t>/</a:t>
            </a:r>
          </a:p>
          <a:p>
            <a:r>
              <a:rPr lang="pt-BR" dirty="0"/>
              <a:t>https://</a:t>
            </a:r>
            <a:r>
              <a:rPr lang="pt-BR" dirty="0" err="1"/>
              <a:t>cloud.google.com</a:t>
            </a:r>
            <a:r>
              <a:rPr lang="pt-BR" dirty="0"/>
              <a:t>/</a:t>
            </a:r>
            <a:r>
              <a:rPr lang="pt-BR" dirty="0" err="1"/>
              <a:t>dataplex</a:t>
            </a:r>
            <a:r>
              <a:rPr lang="pt-BR" dirty="0"/>
              <a:t>/</a:t>
            </a:r>
            <a:r>
              <a:rPr lang="pt-BR" dirty="0" err="1"/>
              <a:t>docs</a:t>
            </a:r>
            <a:r>
              <a:rPr lang="pt-BR" dirty="0"/>
              <a:t>/</a:t>
            </a:r>
            <a:r>
              <a:rPr lang="pt-BR" dirty="0" err="1"/>
              <a:t>introduction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0053-DE51-2454-7BFC-9F6DD5EC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AF3D9-0051-2C43-2140-D3506D89C1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537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505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Grupo Boticário</vt:lpstr>
      <vt:lpstr>Introdução</vt:lpstr>
      <vt:lpstr>Cenário atual</vt:lpstr>
      <vt:lpstr>Proposta</vt:lpstr>
      <vt:lpstr>Arquitetura final</vt:lpstr>
      <vt:lpstr>Trade-offs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Boticário</dc:title>
  <dc:creator>DANIEL YOSHIO OMIYA</dc:creator>
  <cp:lastModifiedBy>DANIEL YOSHIO OMIYA</cp:lastModifiedBy>
  <cp:revision>1</cp:revision>
  <dcterms:created xsi:type="dcterms:W3CDTF">2023-03-24T23:21:42Z</dcterms:created>
  <dcterms:modified xsi:type="dcterms:W3CDTF">2023-03-25T04:58:11Z</dcterms:modified>
</cp:coreProperties>
</file>