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9"/>
  </p:notesMasterIdLst>
  <p:sldIdLst>
    <p:sldId id="264" r:id="rId2"/>
    <p:sldId id="265" r:id="rId3"/>
    <p:sldId id="455" r:id="rId4"/>
    <p:sldId id="472" r:id="rId5"/>
    <p:sldId id="474" r:id="rId6"/>
    <p:sldId id="456" r:id="rId7"/>
    <p:sldId id="457" r:id="rId8"/>
    <p:sldId id="458" r:id="rId9"/>
    <p:sldId id="267" r:id="rId10"/>
    <p:sldId id="268" r:id="rId11"/>
    <p:sldId id="273" r:id="rId12"/>
    <p:sldId id="274" r:id="rId13"/>
    <p:sldId id="275" r:id="rId14"/>
    <p:sldId id="464" r:id="rId15"/>
    <p:sldId id="466" r:id="rId16"/>
    <p:sldId id="467" r:id="rId17"/>
    <p:sldId id="471" r:id="rId18"/>
    <p:sldId id="469" r:id="rId19"/>
    <p:sldId id="473" r:id="rId20"/>
    <p:sldId id="257" r:id="rId21"/>
    <p:sldId id="258" r:id="rId22"/>
    <p:sldId id="260" r:id="rId23"/>
    <p:sldId id="262" r:id="rId24"/>
    <p:sldId id="261" r:id="rId25"/>
    <p:sldId id="263" r:id="rId26"/>
    <p:sldId id="365" r:id="rId27"/>
    <p:sldId id="475" r:id="rId28"/>
  </p:sldIdLst>
  <p:sldSz cx="12192000" cy="6858000"/>
  <p:notesSz cx="6858000" cy="9144000"/>
  <p:defaultTextStyle>
    <a:defPPr>
      <a:defRPr lang="de-DE"/>
    </a:defPPr>
    <a:lvl1pPr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1pPr>
    <a:lvl2pPr marL="679450" indent="-222250"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2pPr>
    <a:lvl3pPr marL="1360488" indent="-44608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3pPr>
    <a:lvl4pPr marL="2039938" indent="-668338"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4pPr>
    <a:lvl5pPr marL="2720975" indent="-892175" algn="l" rtl="0" eaLnBrk="0" fontAlgn="base" hangingPunct="0">
      <a:spcBef>
        <a:spcPct val="0"/>
      </a:spcBef>
      <a:spcAft>
        <a:spcPct val="0"/>
      </a:spcAft>
      <a:defRPr sz="1700" kern="1200">
        <a:solidFill>
          <a:schemeClr val="tx1"/>
        </a:solidFill>
        <a:latin typeface="Arial" panose="020B0604020202020204" pitchFamily="34" charset="0"/>
        <a:ea typeface="+mn-ea"/>
        <a:cs typeface="+mn-cs"/>
      </a:defRPr>
    </a:lvl5pPr>
    <a:lvl6pPr marL="2286000" algn="l" defTabSz="914400" rtl="0" eaLnBrk="1" latinLnBrk="0" hangingPunct="1">
      <a:defRPr sz="1700" kern="1200">
        <a:solidFill>
          <a:schemeClr val="tx1"/>
        </a:solidFill>
        <a:latin typeface="Arial" panose="020B0604020202020204" pitchFamily="34" charset="0"/>
        <a:ea typeface="+mn-ea"/>
        <a:cs typeface="+mn-cs"/>
      </a:defRPr>
    </a:lvl6pPr>
    <a:lvl7pPr marL="2743200" algn="l" defTabSz="914400" rtl="0" eaLnBrk="1" latinLnBrk="0" hangingPunct="1">
      <a:defRPr sz="1700" kern="1200">
        <a:solidFill>
          <a:schemeClr val="tx1"/>
        </a:solidFill>
        <a:latin typeface="Arial" panose="020B0604020202020204" pitchFamily="34" charset="0"/>
        <a:ea typeface="+mn-ea"/>
        <a:cs typeface="+mn-cs"/>
      </a:defRPr>
    </a:lvl7pPr>
    <a:lvl8pPr marL="3200400" algn="l" defTabSz="914400" rtl="0" eaLnBrk="1" latinLnBrk="0" hangingPunct="1">
      <a:defRPr sz="1700" kern="1200">
        <a:solidFill>
          <a:schemeClr val="tx1"/>
        </a:solidFill>
        <a:latin typeface="Arial" panose="020B0604020202020204" pitchFamily="34" charset="0"/>
        <a:ea typeface="+mn-ea"/>
        <a:cs typeface="+mn-cs"/>
      </a:defRPr>
    </a:lvl8pPr>
    <a:lvl9pPr marL="3657600" algn="l" defTabSz="914400" rtl="0" eaLnBrk="1" latinLnBrk="0" hangingPunct="1">
      <a:defRPr sz="17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8"/>
    <p:restoredTop sz="95934"/>
  </p:normalViewPr>
  <p:slideViewPr>
    <p:cSldViewPr snapToGrid="0" snapToObjects="1">
      <p:cViewPr>
        <p:scale>
          <a:sx n="100" d="100"/>
          <a:sy n="100" d="100"/>
        </p:scale>
        <p:origin x="176"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FF12F-BC5F-3B4B-9327-6DCF0DD51A68}" type="datetimeFigureOut">
              <a:rPr lang="en-US" smtClean="0"/>
              <a:t>2/13/20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690A6E-252E-BA46-BF7B-4EB354229BE6}" type="slidenum">
              <a:rPr lang="en-US" smtClean="0"/>
              <a:t>‹#›</a:t>
            </a:fld>
            <a:endParaRPr lang="en-US"/>
          </a:p>
        </p:txBody>
      </p:sp>
    </p:spTree>
    <p:extLst>
      <p:ext uri="{BB962C8B-B14F-4D97-AF65-F5344CB8AC3E}">
        <p14:creationId xmlns:p14="http://schemas.microsoft.com/office/powerpoint/2010/main" val="251478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high-level architecture diagram of the OpenShift 3 platform. Subsequent slides investigate how these components interact within an OpenShift infrastructure.</a:t>
            </a:r>
          </a:p>
          <a:p>
            <a:endParaRPr lang="en-US" dirty="0"/>
          </a:p>
          <a:p>
            <a:r>
              <a:rPr lang="en-US" dirty="0"/>
              <a:t>OpenShift has a complex multicomponent architecture. The slides in this course can be used to help prospects understand how the components work together.</a:t>
            </a:r>
          </a:p>
          <a:p>
            <a:endParaRPr lang="en-US" dirty="0"/>
          </a:p>
        </p:txBody>
      </p:sp>
    </p:spTree>
    <p:extLst>
      <p:ext uri="{BB962C8B-B14F-4D97-AF65-F5344CB8AC3E}">
        <p14:creationId xmlns:p14="http://schemas.microsoft.com/office/powerpoint/2010/main" val="2494133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614e17e9cf_0_2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614e17e9cf_0_2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6424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OpenShift node hosts, a master host is installed on Red Hat Enterprise Linux or Red Hat Atomic Host. The master is the orchestration and scheduling engine for OpenShift, and it is responsible for knowing and maintaining the state of the OpenShift environment.</a:t>
            </a:r>
          </a:p>
          <a:p>
            <a:r>
              <a:rPr lang="en-US" dirty="0"/>
              <a:t>Multiple masters can be used in an environment for high availability.</a:t>
            </a:r>
          </a:p>
          <a:p>
            <a:endParaRPr lang="en-US" dirty="0"/>
          </a:p>
        </p:txBody>
      </p:sp>
    </p:spTree>
    <p:extLst>
      <p:ext uri="{BB962C8B-B14F-4D97-AF65-F5344CB8AC3E}">
        <p14:creationId xmlns:p14="http://schemas.microsoft.com/office/powerpoint/2010/main" val="389691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Interacting with OpenShift boils down to interacting with the API, no matter what tools are used.</a:t>
            </a:r>
          </a:p>
          <a:p>
            <a:r>
              <a:rPr lang="en-US" dirty="0"/>
              <a:t>All users—operators, developers, and application administrators—access OpenShift through the same standard interfaces. The web UI, CLI, and IDEs all go through the authenticated and RBAC-controlled API.</a:t>
            </a:r>
          </a:p>
          <a:p>
            <a:r>
              <a:rPr lang="en-US" dirty="0"/>
              <a:t>Users do not need system-level access to any of the OpenShift hosts, even for complicated debugging and troubleshooting.</a:t>
            </a:r>
          </a:p>
          <a:p>
            <a:r>
              <a:rPr lang="en-US" dirty="0"/>
              <a:t>Continuous integration and continuous deployment systems can be easily integrated with OpenShift through these interfaces.</a:t>
            </a:r>
          </a:p>
          <a:p>
            <a:r>
              <a:rPr lang="en-US" dirty="0"/>
              <a:t>And because OpenShift is built on top of Red Hat Enterprise Linux, existing systems management and systems monitoring tools can be used.</a:t>
            </a:r>
          </a:p>
          <a:p>
            <a:endParaRPr lang="en-US" dirty="0"/>
          </a:p>
        </p:txBody>
      </p:sp>
    </p:spTree>
    <p:extLst>
      <p:ext uri="{BB962C8B-B14F-4D97-AF65-F5344CB8AC3E}">
        <p14:creationId xmlns:p14="http://schemas.microsoft.com/office/powerpoint/2010/main" val="2250098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etcd is another critical component of the OpenShift architecture. It is the distributed key-value data store for state and other information within the OpenShift environment.</a:t>
            </a:r>
          </a:p>
          <a:p>
            <a:r>
              <a:rPr lang="en-US" dirty="0"/>
              <a:t>etcd also holds things like RBAC rules, application environment information, and non-application user data.</a:t>
            </a:r>
          </a:p>
          <a:p>
            <a:endParaRPr lang="en-US" dirty="0"/>
          </a:p>
        </p:txBody>
      </p:sp>
    </p:spTree>
    <p:extLst>
      <p:ext uri="{BB962C8B-B14F-4D97-AF65-F5344CB8AC3E}">
        <p14:creationId xmlns:p14="http://schemas.microsoft.com/office/powerpoint/2010/main" val="2152318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OpenShift scheduler uses a combination of configuration and environment state to determine the best fit for running pods across the nodes in the environment.</a:t>
            </a:r>
          </a:p>
          <a:p>
            <a:r>
              <a:rPr lang="en-US" dirty="0"/>
              <a:t>The scheduler is the specific component, on the master, responsible for determining pod placement. It takes the current memory, CPU, and other environment utilization into account when placing pods on nodes.</a:t>
            </a:r>
          </a:p>
          <a:p>
            <a:r>
              <a:rPr lang="en-US" dirty="0"/>
              <a:t>The scheduler also spreads pod replicas between nodes for application high availability.</a:t>
            </a:r>
          </a:p>
          <a:p>
            <a:endParaRPr lang="en-US" dirty="0"/>
          </a:p>
        </p:txBody>
      </p:sp>
    </p:spTree>
    <p:extLst>
      <p:ext uri="{BB962C8B-B14F-4D97-AF65-F5344CB8AC3E}">
        <p14:creationId xmlns:p14="http://schemas.microsoft.com/office/powerpoint/2010/main" val="3863792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OpenShift master is capable of monitoring application health via user-defined pod probes. Users can </a:t>
            </a:r>
            <a:r>
              <a:rPr lang="en-US" dirty="0" err="1"/>
              <a:t>onfigure</a:t>
            </a:r>
            <a:r>
              <a:rPr lang="en-US" dirty="0"/>
              <a:t> pod probes for liveness and readiness. The master scales out pods based on CPU utilization metrics</a:t>
            </a:r>
          </a:p>
        </p:txBody>
      </p:sp>
    </p:spTree>
    <p:extLst>
      <p:ext uri="{BB962C8B-B14F-4D97-AF65-F5344CB8AC3E}">
        <p14:creationId xmlns:p14="http://schemas.microsoft.com/office/powerpoint/2010/main" val="2957278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8"/>
        <p:cNvGrpSpPr/>
        <p:nvPr/>
      </p:nvGrpSpPr>
      <p:grpSpPr>
        <a:xfrm>
          <a:off x="0" y="0"/>
          <a:ext cx="0" cy="0"/>
          <a:chOff x="0" y="0"/>
          <a:chExt cx="0" cy="0"/>
        </a:xfrm>
      </p:grpSpPr>
      <p:sp>
        <p:nvSpPr>
          <p:cNvPr id="3889" name="Google Shape;3889;g614e17e9cf_0_4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0" name="Google Shape;3890;g614e17e9cf_0_4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18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OpenShift can run on either Red Hat Enterprise Linux or Red Hat Enterprise Atomic Host.</a:t>
            </a:r>
          </a:p>
          <a:p>
            <a:r>
              <a:rPr lang="en-US" dirty="0"/>
              <a:t>OpenShift has two types of hosts: nodes and masters.</a:t>
            </a:r>
          </a:p>
          <a:p>
            <a:r>
              <a:rPr lang="en-US" dirty="0"/>
              <a:t>Nodes are instances of Red Hat Enterprise Linux or Red Hat Atomic Host that will ultimately host application instances in containers. Nodes are where end-user applications run.</a:t>
            </a:r>
          </a:p>
          <a:p>
            <a:r>
              <a:rPr lang="en-US" dirty="0"/>
              <a:t>Nodes are orchestrated by the masters, which you learn more about shortly.</a:t>
            </a:r>
          </a:p>
          <a:p>
            <a:r>
              <a:rPr lang="en-US" dirty="0"/>
              <a:t>The OpenShift </a:t>
            </a:r>
            <a:r>
              <a:rPr lang="en-US" dirty="0">
                <a:latin typeface="Courier New" pitchFamily="49" charset="0"/>
                <a:cs typeface="Courier New" pitchFamily="49" charset="0"/>
              </a:rPr>
              <a:t>node</a:t>
            </a:r>
            <a:r>
              <a:rPr lang="en-US" dirty="0"/>
              <a:t> daemon and other software runs on a node.</a:t>
            </a:r>
          </a:p>
          <a:p>
            <a:endParaRPr lang="en-US" dirty="0"/>
          </a:p>
        </p:txBody>
      </p:sp>
    </p:spTree>
    <p:extLst>
      <p:ext uri="{BB962C8B-B14F-4D97-AF65-F5344CB8AC3E}">
        <p14:creationId xmlns:p14="http://schemas.microsoft.com/office/powerpoint/2010/main" val="169023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6"/>
        <p:cNvGrpSpPr/>
        <p:nvPr/>
      </p:nvGrpSpPr>
      <p:grpSpPr>
        <a:xfrm>
          <a:off x="0" y="0"/>
          <a:ext cx="0" cy="0"/>
          <a:chOff x="0" y="0"/>
          <a:chExt cx="0" cy="0"/>
        </a:xfrm>
      </p:grpSpPr>
      <p:sp>
        <p:nvSpPr>
          <p:cNvPr id="1657" name="Google Shape;1657;g614e17e9cf_0_2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8" name="Google Shape;1658;g614e17e9cf_0_2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549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614e17e9cf_0_2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614e17e9cf_0_2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700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614e17e9cf_0_2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614e17e9cf_0_2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002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g614e17e9cf_0_2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8" name="Google Shape;1718;g614e17e9cf_0_2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85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614e17e9cf_0_2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614e17e9cf_0_2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499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6"/>
        <p:cNvGrpSpPr/>
        <p:nvPr/>
      </p:nvGrpSpPr>
      <p:grpSpPr>
        <a:xfrm>
          <a:off x="0" y="0"/>
          <a:ext cx="0" cy="0"/>
          <a:chOff x="0" y="0"/>
          <a:chExt cx="0" cy="0"/>
        </a:xfrm>
      </p:grpSpPr>
      <p:sp>
        <p:nvSpPr>
          <p:cNvPr id="1847" name="Google Shape;1847;g614e17e9cf_0_2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8" name="Google Shape;1848;g614e17e9cf_0_2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421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
        <p:cNvGrpSpPr/>
        <p:nvPr/>
      </p:nvGrpSpPr>
      <p:grpSpPr>
        <a:xfrm>
          <a:off x="0" y="0"/>
          <a:ext cx="0" cy="0"/>
          <a:chOff x="0" y="0"/>
          <a:chExt cx="0" cy="0"/>
        </a:xfrm>
      </p:grpSpPr>
      <p:sp>
        <p:nvSpPr>
          <p:cNvPr id="1881" name="Google Shape;1881;g614e17e9cf_0_2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2" name="Google Shape;1882;g614e17e9cf_0_2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A route exposes a service at a host name, like www.example.com, so that external clients can reach it by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DNS resolution for a host name is handled separately from routing. Admin may have configured a DNS wildcard entry that will resolve to the node that is running the OpenShift Container Platform router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Pods running on OpenShift, don’t need to go through the routing layer and can interact with each other directly through the services.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After the router discovers the Pod endpoints via the service, it sends the Pod traffic directly to those endpoints and bypasses the service layer</a:t>
            </a: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28586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a:spLocks noChangeArrowheads="1"/>
          </p:cNvSpPr>
          <p:nvPr/>
        </p:nvSpPr>
        <p:spPr bwMode="gray">
          <a:xfrm>
            <a:off x="1" y="6477000"/>
            <a:ext cx="12192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900" b="0" i="0" dirty="0">
                <a:solidFill>
                  <a:srgbClr val="008ABF"/>
                </a:solidFill>
                <a:latin typeface="IBM Plex Sans Condensed" panose="020B0506050203000203" pitchFamily="34" charset="77"/>
                <a:ea typeface="Verdana" panose="020B0604030504040204" pitchFamily="34" charset="0"/>
                <a:cs typeface="Verdana" panose="020B0604030504040204" pitchFamily="34" charset="0"/>
              </a:rPr>
            </a:br>
            <a:r>
              <a:rPr lang="en-US" sz="900" b="0" i="0" dirty="0">
                <a:solidFill>
                  <a:srgbClr val="008ABF"/>
                </a:solidFill>
                <a:latin typeface="IBM Plex Sans Condensed" panose="020B0506050203000203" pitchFamily="34" charset="77"/>
                <a:ea typeface="Verdana" panose="020B0604030504040204" pitchFamily="34" charset="0"/>
                <a:cs typeface="Verdana" panose="020B0604030504040204" pitchFamily="34" charset="0"/>
              </a:rPr>
              <a:t>Course materials may not be reproduced in whole or in part without the prior written permission of IBM.</a:t>
            </a:r>
          </a:p>
        </p:txBody>
      </p:sp>
      <p:sp>
        <p:nvSpPr>
          <p:cNvPr id="8" name="Rectangle 12"/>
          <p:cNvSpPr>
            <a:spLocks noGrp="1" noChangeArrowheads="1"/>
          </p:cNvSpPr>
          <p:nvPr>
            <p:ph type="ftr" sz="quarter" idx="10"/>
          </p:nvPr>
        </p:nvSpPr>
        <p:spPr>
          <a:xfrm>
            <a:off x="2" y="6510340"/>
            <a:ext cx="12196233" cy="141287"/>
          </a:xfrm>
        </p:spPr>
        <p:txBody>
          <a:bodyPr>
            <a:noAutofit/>
          </a:bodyPr>
          <a:lstStyle>
            <a:lvl1pPr algn="ctr">
              <a:defRPr sz="900" b="0" i="0">
                <a:latin typeface="IBM Plex Sans Condensed" panose="020B0506050203000203" pitchFamily="34" charset="77"/>
              </a:defRPr>
            </a:lvl1pPr>
          </a:lstStyle>
          <a:p>
            <a:endParaRPr lang="en-US"/>
          </a:p>
        </p:txBody>
      </p:sp>
      <p:sp>
        <p:nvSpPr>
          <p:cNvPr id="11" name="Rectangle 20"/>
          <p:cNvSpPr>
            <a:spLocks noGrp="1" noChangeArrowheads="1"/>
          </p:cNvSpPr>
          <p:nvPr>
            <p:ph type="ctrTitle"/>
          </p:nvPr>
        </p:nvSpPr>
        <p:spPr bwMode="auto">
          <a:xfrm>
            <a:off x="833394" y="1263682"/>
            <a:ext cx="6624352" cy="4287112"/>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800" b="1" i="0">
                <a:solidFill>
                  <a:srgbClr val="00649D"/>
                </a:solidFill>
                <a:latin typeface="IBM Plex Sans" panose="020B0503050000000000" pitchFamily="34" charset="77"/>
              </a:defRPr>
            </a:lvl1pPr>
          </a:lstStyle>
          <a:p>
            <a:pPr lvl="0"/>
            <a:r>
              <a:rPr lang="en-US" noProof="0"/>
              <a:t>Click to edit Master title style</a:t>
            </a:r>
            <a:endParaRPr lang="en-US" noProof="0" dirty="0"/>
          </a:p>
        </p:txBody>
      </p:sp>
      <p:cxnSp>
        <p:nvCxnSpPr>
          <p:cNvPr id="9" name="Straight Connector 8"/>
          <p:cNvCxnSpPr/>
          <p:nvPr/>
        </p:nvCxnSpPr>
        <p:spPr bwMode="auto">
          <a:xfrm>
            <a:off x="0" y="6858000"/>
            <a:ext cx="12192127"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12" name="Picture 11">
            <a:extLst>
              <a:ext uri="{FF2B5EF4-FFF2-40B4-BE49-F238E27FC236}">
                <a16:creationId xmlns:a16="http://schemas.microsoft.com/office/drawing/2014/main" id="{161F5E61-6F13-204E-9317-612DDA4E2BBB}"/>
              </a:ext>
            </a:extLst>
          </p:cNvPr>
          <p:cNvPicPr>
            <a:picLocks noChangeAspect="1"/>
          </p:cNvPicPr>
          <p:nvPr/>
        </p:nvPicPr>
        <p:blipFill rotWithShape="1">
          <a:blip r:embed="rId2">
            <a:extLst>
              <a:ext uri="{28A0092B-C50C-407E-A947-70E740481C1C}">
                <a14:useLocalDpi xmlns:a14="http://schemas.microsoft.com/office/drawing/2010/main" val="0"/>
              </a:ext>
            </a:extLst>
          </a:blip>
          <a:srcRect l="18001" t="20400" r="17675" b="20719"/>
          <a:stretch/>
        </p:blipFill>
        <p:spPr>
          <a:xfrm>
            <a:off x="6884193" y="1542949"/>
            <a:ext cx="4298540" cy="3687650"/>
          </a:xfrm>
          <a:prstGeom prst="rect">
            <a:avLst/>
          </a:prstGeom>
        </p:spPr>
      </p:pic>
      <p:pic>
        <p:nvPicPr>
          <p:cNvPr id="13" name="Picture 12" descr="ibm_gry.png">
            <a:extLst>
              <a:ext uri="{FF2B5EF4-FFF2-40B4-BE49-F238E27FC236}">
                <a16:creationId xmlns:a16="http://schemas.microsoft.com/office/drawing/2014/main" id="{767ACAEC-484E-A944-9BF3-2D75BB76ADB1}"/>
              </a:ext>
            </a:extLst>
          </p:cNvPr>
          <p:cNvPicPr>
            <a:picLocks noChangeAspect="1"/>
          </p:cNvPicPr>
          <p:nvPr/>
        </p:nvPicPr>
        <p:blipFill>
          <a:blip r:embed="rId3">
            <a:biLevel thresh="75000"/>
            <a:extLst>
              <a:ext uri="{28A0092B-C50C-407E-A947-70E740481C1C}">
                <a14:useLocalDpi xmlns:a14="http://schemas.microsoft.com/office/drawing/2010/main"/>
              </a:ext>
            </a:extLst>
          </a:blip>
          <a:stretch>
            <a:fillRect/>
          </a:stretch>
        </p:blipFill>
        <p:spPr>
          <a:xfrm>
            <a:off x="11023972" y="405273"/>
            <a:ext cx="521725" cy="211471"/>
          </a:xfrm>
          <a:prstGeom prst="rect">
            <a:avLst/>
          </a:prstGeom>
        </p:spPr>
      </p:pic>
      <p:sp>
        <p:nvSpPr>
          <p:cNvPr id="2" name="TextBox 1">
            <a:extLst>
              <a:ext uri="{FF2B5EF4-FFF2-40B4-BE49-F238E27FC236}">
                <a16:creationId xmlns:a16="http://schemas.microsoft.com/office/drawing/2014/main" id="{CBCDADDD-F17B-AB4A-97AD-B73DD4313895}"/>
              </a:ext>
            </a:extLst>
          </p:cNvPr>
          <p:cNvSpPr txBox="1"/>
          <p:nvPr/>
        </p:nvSpPr>
        <p:spPr>
          <a:xfrm>
            <a:off x="7457745" y="5897863"/>
            <a:ext cx="4548492" cy="461665"/>
          </a:xfrm>
          <a:prstGeom prst="rect">
            <a:avLst/>
          </a:prstGeom>
          <a:noFill/>
        </p:spPr>
        <p:txBody>
          <a:bodyPr wrap="square" rtlCol="0">
            <a:spAutoFit/>
          </a:bodyPr>
          <a:lstStyle/>
          <a:p>
            <a:pPr algn="r"/>
            <a:r>
              <a:rPr lang="en-US" sz="2400" dirty="0">
                <a:latin typeface="IBM Plex Sans" panose="020B0503050000000000" pitchFamily="34" charset="77"/>
              </a:rPr>
              <a:t>IBM </a:t>
            </a:r>
            <a:r>
              <a:rPr lang="en-US" sz="2400" b="1" dirty="0">
                <a:latin typeface="IBM Plex Sans" panose="020B0503050000000000" pitchFamily="34" charset="77"/>
              </a:rPr>
              <a:t>Cloud</a:t>
            </a:r>
            <a:r>
              <a:rPr lang="en-US" sz="2400" dirty="0">
                <a:latin typeface="IBM Plex Sans" panose="020B0503050000000000" pitchFamily="34" charset="77"/>
              </a:rPr>
              <a:t> Garage Academy</a:t>
            </a:r>
          </a:p>
        </p:txBody>
      </p:sp>
    </p:spTree>
    <p:extLst>
      <p:ext uri="{BB962C8B-B14F-4D97-AF65-F5344CB8AC3E}">
        <p14:creationId xmlns:p14="http://schemas.microsoft.com/office/powerpoint/2010/main" val="1115650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18" y="457203"/>
            <a:ext cx="3933109" cy="1601360"/>
          </a:xfrm>
        </p:spPr>
        <p:txBody>
          <a:bodyPr anchor="b"/>
          <a:lstStyle>
            <a:lvl1pPr>
              <a:defRPr sz="2600"/>
            </a:lvl1pPr>
          </a:lstStyle>
          <a:p>
            <a:r>
              <a:rPr lang="en-US"/>
              <a:t>Click to edit Master title style</a:t>
            </a:r>
            <a:endParaRPr lang="en-US" dirty="0"/>
          </a:p>
        </p:txBody>
      </p:sp>
      <p:sp>
        <p:nvSpPr>
          <p:cNvPr id="3" name="Picture Placeholder 2"/>
          <p:cNvSpPr>
            <a:spLocks noGrp="1"/>
          </p:cNvSpPr>
          <p:nvPr>
            <p:ph type="pic" idx="1"/>
          </p:nvPr>
        </p:nvSpPr>
        <p:spPr>
          <a:xfrm>
            <a:off x="5184555" y="1019355"/>
            <a:ext cx="6171023" cy="4873705"/>
          </a:xfrm>
        </p:spPr>
        <p:txBody>
          <a:bodyPr/>
          <a:lstStyle>
            <a:lvl1pPr marL="0" indent="0">
              <a:buNone/>
              <a:defRPr sz="3600"/>
            </a:lvl1pPr>
            <a:lvl2pPr marL="668381" indent="0">
              <a:buNone/>
              <a:defRPr sz="4093"/>
            </a:lvl2pPr>
            <a:lvl3pPr marL="1336761" indent="0">
              <a:buNone/>
              <a:defRPr sz="3509"/>
            </a:lvl3pPr>
            <a:lvl4pPr marL="2005142" indent="0">
              <a:buNone/>
              <a:defRPr sz="2924"/>
            </a:lvl4pPr>
            <a:lvl5pPr marL="2673523" indent="0">
              <a:buNone/>
              <a:defRPr sz="2924"/>
            </a:lvl5pPr>
            <a:lvl6pPr marL="3341903" indent="0">
              <a:buNone/>
              <a:defRPr sz="2924"/>
            </a:lvl6pPr>
            <a:lvl7pPr marL="4010284" indent="0">
              <a:buNone/>
              <a:defRPr sz="2924"/>
            </a:lvl7pPr>
            <a:lvl8pPr marL="4678665" indent="0">
              <a:buNone/>
              <a:defRPr sz="2924"/>
            </a:lvl8pPr>
            <a:lvl9pPr marL="5347045" indent="0">
              <a:buNone/>
              <a:defRPr sz="292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618" y="2058565"/>
            <a:ext cx="3933109" cy="3810773"/>
          </a:xfrm>
        </p:spPr>
        <p:txBody>
          <a:bodyPr/>
          <a:lstStyle>
            <a:lvl1pPr marL="0" indent="0">
              <a:buNone/>
              <a:defRPr sz="20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23897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105889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7663" y="508258"/>
            <a:ext cx="2914716" cy="6078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3520" y="508258"/>
            <a:ext cx="8437666" cy="6078206"/>
          </a:xfrm>
        </p:spPr>
        <p:txBody>
          <a:bodyPr vert="eaVert"/>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224482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70326" y="1239313"/>
            <a:ext cx="11643876" cy="2515126"/>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370326" y="3906842"/>
            <a:ext cx="11643876" cy="2679699"/>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73519" y="508263"/>
            <a:ext cx="11658859" cy="605731"/>
          </a:xfrm>
        </p:spPr>
        <p:txBody>
          <a:bodyPr/>
          <a:lstStyle/>
          <a:p>
            <a:r>
              <a:rPr lang="en-US"/>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432332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Clip Art and Text">
    <p:spTree>
      <p:nvGrpSpPr>
        <p:cNvPr id="1" name=""/>
        <p:cNvGrpSpPr/>
        <p:nvPr/>
      </p:nvGrpSpPr>
      <p:grpSpPr>
        <a:xfrm>
          <a:off x="0" y="0"/>
          <a:ext cx="0" cy="0"/>
          <a:chOff x="0" y="0"/>
          <a:chExt cx="0" cy="0"/>
        </a:xfrm>
      </p:grpSpPr>
      <p:sp>
        <p:nvSpPr>
          <p:cNvPr id="3" name="Online Image Placeholder 2"/>
          <p:cNvSpPr>
            <a:spLocks noGrp="1"/>
          </p:cNvSpPr>
          <p:nvPr>
            <p:ph type="clipArt" sz="half" idx="1"/>
          </p:nvPr>
        </p:nvSpPr>
        <p:spPr>
          <a:xfrm>
            <a:off x="363940" y="1239315"/>
            <a:ext cx="5596381" cy="5347151"/>
          </a:xfrm>
        </p:spPr>
        <p:txBody>
          <a:bodyPr/>
          <a:lstStyle/>
          <a:p>
            <a:pPr lvl="0"/>
            <a:r>
              <a:rPr lang="en-US" noProof="0"/>
              <a:t>Click icon to add online image</a:t>
            </a:r>
            <a:endParaRPr lang="en-US" noProof="0" dirty="0"/>
          </a:p>
        </p:txBody>
      </p:sp>
      <p:sp>
        <p:nvSpPr>
          <p:cNvPr id="4" name="Text Placeholder 3"/>
          <p:cNvSpPr>
            <a:spLocks noGrp="1"/>
          </p:cNvSpPr>
          <p:nvPr>
            <p:ph type="body" sz="half" idx="2"/>
          </p:nvPr>
        </p:nvSpPr>
        <p:spPr>
          <a:xfrm>
            <a:off x="6266799" y="1239315"/>
            <a:ext cx="5746425" cy="5347151"/>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p:nvPr>
        </p:nvSpPr>
        <p:spPr>
          <a:xfrm>
            <a:off x="373519" y="508263"/>
            <a:ext cx="11658859" cy="605731"/>
          </a:xfrm>
        </p:spPr>
        <p:txBody>
          <a:bodyPr/>
          <a:lstStyle/>
          <a:p>
            <a:r>
              <a:rPr lang="en-US"/>
              <a:t>Click to edit Master title style</a:t>
            </a:r>
            <a:endParaRPr lang="en-US" dirty="0"/>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705269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73519" y="508263"/>
            <a:ext cx="11658859" cy="605731"/>
          </a:xfrm>
        </p:spPr>
        <p:txBody>
          <a:bodyPr/>
          <a:lstStyle/>
          <a:p>
            <a:r>
              <a:rPr lang="en-US"/>
              <a:t>Click to edit Master title style</a:t>
            </a:r>
            <a:endParaRPr lang="en-US" dirty="0"/>
          </a:p>
        </p:txBody>
      </p:sp>
      <p:sp>
        <p:nvSpPr>
          <p:cNvPr id="3" name="Table Placeholder 2"/>
          <p:cNvSpPr>
            <a:spLocks noGrp="1"/>
          </p:cNvSpPr>
          <p:nvPr>
            <p:ph type="tbl" idx="1"/>
          </p:nvPr>
        </p:nvSpPr>
        <p:spPr>
          <a:xfrm>
            <a:off x="373519" y="1218429"/>
            <a:ext cx="11658859" cy="5368037"/>
          </a:xfrm>
        </p:spPr>
        <p:txBody>
          <a:bodyPr/>
          <a:lstStyle/>
          <a:p>
            <a:pPr lvl="0"/>
            <a:r>
              <a:rPr lang="en-US" noProof="0"/>
              <a:t>Click icon to add table</a:t>
            </a:r>
            <a:endParaRPr lang="en-US" noProof="0" dirty="0"/>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130023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urse Title">
    <p:spTree>
      <p:nvGrpSpPr>
        <p:cNvPr id="1" name=""/>
        <p:cNvGrpSpPr/>
        <p:nvPr/>
      </p:nvGrpSpPr>
      <p:grpSpPr>
        <a:xfrm>
          <a:off x="0" y="0"/>
          <a:ext cx="0" cy="0"/>
          <a:chOff x="0" y="0"/>
          <a:chExt cx="0" cy="0"/>
        </a:xfrm>
      </p:grpSpPr>
      <p:pic>
        <p:nvPicPr>
          <p:cNvPr id="1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15925"/>
            <a:ext cx="4115872" cy="6408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7" descr="C:\!!Templates\Cross-brand_Ppt_template\!!Cover_title_illustration_Final-1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566739"/>
            <a:ext cx="2820134" cy="3177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gray">
          <a:xfrm>
            <a:off x="1" y="6477000"/>
            <a:ext cx="12192000"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0306" tIns="30145" rIns="60306" bIns="30145"/>
          <a:lstStyle>
            <a:lvl1pPr algn="l" defTabSz="614363">
              <a:defRPr>
                <a:solidFill>
                  <a:schemeClr val="tx1"/>
                </a:solidFill>
                <a:latin typeface="Arial" panose="020B0604020202020204" pitchFamily="34" charset="0"/>
              </a:defRPr>
            </a:lvl1pPr>
            <a:lvl2pPr marL="307975" algn="l" defTabSz="614363">
              <a:defRPr>
                <a:solidFill>
                  <a:schemeClr val="tx1"/>
                </a:solidFill>
                <a:latin typeface="Arial" panose="020B0604020202020204" pitchFamily="34" charset="0"/>
              </a:defRPr>
            </a:lvl2pPr>
            <a:lvl3pPr marL="614363" algn="l" defTabSz="614363">
              <a:defRPr>
                <a:solidFill>
                  <a:schemeClr val="tx1"/>
                </a:solidFill>
                <a:latin typeface="Arial" panose="020B0604020202020204" pitchFamily="34" charset="0"/>
              </a:defRPr>
            </a:lvl3pPr>
            <a:lvl4pPr marL="923925" algn="l" defTabSz="614363">
              <a:defRPr>
                <a:solidFill>
                  <a:schemeClr val="tx1"/>
                </a:solidFill>
                <a:latin typeface="Arial" panose="020B0604020202020204" pitchFamily="34" charset="0"/>
              </a:defRPr>
            </a:lvl4pPr>
            <a:lvl5pPr marL="1228725" algn="l" defTabSz="614363">
              <a:defRPr>
                <a:solidFill>
                  <a:schemeClr val="tx1"/>
                </a:solidFill>
                <a:latin typeface="Arial" panose="020B0604020202020204" pitchFamily="34" charset="0"/>
              </a:defRPr>
            </a:lvl5pPr>
            <a:lvl6pPr marL="1685925" defTabSz="614363" fontAlgn="base">
              <a:spcBef>
                <a:spcPct val="0"/>
              </a:spcBef>
              <a:spcAft>
                <a:spcPct val="0"/>
              </a:spcAft>
              <a:defRPr>
                <a:solidFill>
                  <a:schemeClr val="tx1"/>
                </a:solidFill>
                <a:latin typeface="Arial" panose="020B0604020202020204" pitchFamily="34" charset="0"/>
              </a:defRPr>
            </a:lvl6pPr>
            <a:lvl7pPr marL="2143125" defTabSz="614363" fontAlgn="base">
              <a:spcBef>
                <a:spcPct val="0"/>
              </a:spcBef>
              <a:spcAft>
                <a:spcPct val="0"/>
              </a:spcAft>
              <a:defRPr>
                <a:solidFill>
                  <a:schemeClr val="tx1"/>
                </a:solidFill>
                <a:latin typeface="Arial" panose="020B0604020202020204" pitchFamily="34" charset="0"/>
              </a:defRPr>
            </a:lvl7pPr>
            <a:lvl8pPr marL="2600325" defTabSz="614363" fontAlgn="base">
              <a:spcBef>
                <a:spcPct val="0"/>
              </a:spcBef>
              <a:spcAft>
                <a:spcPct val="0"/>
              </a:spcAft>
              <a:defRPr>
                <a:solidFill>
                  <a:schemeClr val="tx1"/>
                </a:solidFill>
                <a:latin typeface="Arial" panose="020B0604020202020204" pitchFamily="34" charset="0"/>
              </a:defRPr>
            </a:lvl8pPr>
            <a:lvl9pPr marL="3057525" defTabSz="614363" fontAlgn="base">
              <a:spcBef>
                <a:spcPct val="0"/>
              </a:spcBef>
              <a:spcAft>
                <a:spcPct val="0"/>
              </a:spcAft>
              <a:defRPr>
                <a:solidFill>
                  <a:schemeClr val="tx1"/>
                </a:solidFill>
                <a:latin typeface="Arial" panose="020B0604020202020204" pitchFamily="34" charset="0"/>
              </a:defRPr>
            </a:lvl9pPr>
          </a:lstStyle>
          <a:p>
            <a:pPr algn="ctr">
              <a:defRPr/>
            </a:pPr>
            <a:br>
              <a:rPr lang="en-US" sz="900" dirty="0">
                <a:solidFill>
                  <a:srgbClr val="008ABF"/>
                </a:solidFill>
                <a:latin typeface="Arial" panose="020B0604020202020204" pitchFamily="34" charset="0"/>
                <a:ea typeface="Verdana" panose="020B0604030504040204" pitchFamily="34" charset="0"/>
                <a:cs typeface="Arial" panose="020B0604020202020204" pitchFamily="34" charset="0"/>
              </a:rPr>
            </a:br>
            <a:r>
              <a:rPr lang="en-US" sz="900" dirty="0">
                <a:solidFill>
                  <a:srgbClr val="008ABF"/>
                </a:solidFill>
                <a:latin typeface="Arial" panose="020B0604020202020204" pitchFamily="34" charset="0"/>
                <a:ea typeface="Verdana" panose="020B0604030504040204" pitchFamily="34" charset="0"/>
                <a:cs typeface="Arial" panose="020B0604020202020204" pitchFamily="34" charset="0"/>
              </a:rPr>
              <a:t>Course materials may not be reproduced in whole or in part without the prior written permission of IBM.</a:t>
            </a:r>
          </a:p>
        </p:txBody>
      </p:sp>
      <p:sp>
        <p:nvSpPr>
          <p:cNvPr id="8" name="Rectangle 12"/>
          <p:cNvSpPr>
            <a:spLocks noGrp="1" noChangeArrowheads="1"/>
          </p:cNvSpPr>
          <p:nvPr>
            <p:ph type="ftr" sz="quarter" idx="10"/>
          </p:nvPr>
        </p:nvSpPr>
        <p:spPr>
          <a:xfrm>
            <a:off x="2" y="6510340"/>
            <a:ext cx="12196233" cy="141287"/>
          </a:xfrm>
        </p:spPr>
        <p:txBody>
          <a:bodyPr>
            <a:noAutofit/>
          </a:bodyPr>
          <a:lstStyle>
            <a:lvl1pPr algn="ctr">
              <a:defRPr sz="900">
                <a:latin typeface="Arial" panose="020B0604020202020204" pitchFamily="34" charset="0"/>
                <a:cs typeface="Arial" panose="020B0604020202020204" pitchFamily="34" charset="0"/>
              </a:defRPr>
            </a:lvl1pPr>
          </a:lstStyle>
          <a:p>
            <a:endParaRPr lang="en-US"/>
          </a:p>
        </p:txBody>
      </p:sp>
      <p:sp>
        <p:nvSpPr>
          <p:cNvPr id="11" name="Rectangle 20"/>
          <p:cNvSpPr>
            <a:spLocks noGrp="1" noChangeArrowheads="1"/>
          </p:cNvSpPr>
          <p:nvPr>
            <p:ph type="ctrTitle" hasCustomPrompt="1"/>
          </p:nvPr>
        </p:nvSpPr>
        <p:spPr bwMode="auto">
          <a:xfrm>
            <a:off x="4617600" y="1481328"/>
            <a:ext cx="7387200" cy="2710800"/>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800">
                <a:solidFill>
                  <a:srgbClr val="00649D"/>
                </a:solidFill>
              </a:defRPr>
            </a:lvl1pPr>
          </a:lstStyle>
          <a:p>
            <a:pPr lvl="0"/>
            <a:r>
              <a:rPr lang="en-US" noProof="0" dirty="0"/>
              <a:t>Course title</a:t>
            </a:r>
          </a:p>
        </p:txBody>
      </p:sp>
      <p:sp>
        <p:nvSpPr>
          <p:cNvPr id="13" name="TextBox 11"/>
          <p:cNvSpPr txBox="1">
            <a:spLocks noChangeArrowheads="1"/>
          </p:cNvSpPr>
          <p:nvPr/>
        </p:nvSpPr>
        <p:spPr bwMode="auto">
          <a:xfrm>
            <a:off x="4616451" y="4821240"/>
            <a:ext cx="7385049" cy="13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lnSpc>
                <a:spcPts val="2300"/>
              </a:lnSpc>
            </a:pPr>
            <a:r>
              <a:rPr lang="en-US" sz="2000" dirty="0">
                <a:solidFill>
                  <a:srgbClr val="008ABF"/>
                </a:solidFill>
                <a:latin typeface="Arial" panose="020B0604020202020204" pitchFamily="34" charset="0"/>
              </a:rPr>
              <a:t>Course subtitle</a:t>
            </a:r>
            <a:br>
              <a:rPr lang="en-US" sz="2000" dirty="0">
                <a:solidFill>
                  <a:srgbClr val="008ABF"/>
                </a:solidFill>
                <a:latin typeface="Arial" panose="020B0604020202020204" pitchFamily="34" charset="0"/>
              </a:rPr>
            </a:br>
            <a:endParaRPr lang="en-US" sz="2000" dirty="0">
              <a:solidFill>
                <a:srgbClr val="008ABF"/>
              </a:solidFill>
              <a:latin typeface="Arial" panose="020B0604020202020204" pitchFamily="34" charset="0"/>
            </a:endParaRPr>
          </a:p>
        </p:txBody>
      </p:sp>
      <p:cxnSp>
        <p:nvCxnSpPr>
          <p:cNvPr id="4" name="Straight Connector 3"/>
          <p:cNvCxnSpPr/>
          <p:nvPr/>
        </p:nvCxnSpPr>
        <p:spPr bwMode="auto">
          <a:xfrm>
            <a:off x="0" y="6858000"/>
            <a:ext cx="12192127"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127" cy="425017"/>
          </a:xfrm>
          <a:prstGeom prst="rect">
            <a:avLst/>
          </a:prstGeom>
        </p:spPr>
      </p:pic>
    </p:spTree>
    <p:extLst>
      <p:ext uri="{BB962C8B-B14F-4D97-AF65-F5344CB8AC3E}">
        <p14:creationId xmlns:p14="http://schemas.microsoft.com/office/powerpoint/2010/main" val="1701740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ic Title">
    <p:spTree>
      <p:nvGrpSpPr>
        <p:cNvPr id="1" name=""/>
        <p:cNvGrpSpPr/>
        <p:nvPr/>
      </p:nvGrpSpPr>
      <p:grpSpPr>
        <a:xfrm>
          <a:off x="0" y="0"/>
          <a:ext cx="0" cy="0"/>
          <a:chOff x="0" y="0"/>
          <a:chExt cx="0" cy="0"/>
        </a:xfrm>
      </p:grpSpPr>
      <p:pic>
        <p:nvPicPr>
          <p:cNvPr id="1029" name="Picture 5" descr="C:\!!Templates\Cross-brand_Ppt_template\Topic_diagonals_footer-roo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40955"/>
            <a:ext cx="4115872" cy="62103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0"/>
          <p:cNvSpPr>
            <a:spLocks noGrp="1" noChangeArrowheads="1"/>
          </p:cNvSpPr>
          <p:nvPr>
            <p:ph type="ctrTitle" hasCustomPrompt="1"/>
          </p:nvPr>
        </p:nvSpPr>
        <p:spPr bwMode="auto">
          <a:xfrm>
            <a:off x="4620769" y="1481328"/>
            <a:ext cx="6624352" cy="2165318"/>
          </a:xfrm>
          <a:extLst>
            <a:ext uri="{91240B29-F687-4F45-9708-019B960494DF}">
              <a14:hiddenLine xmlns:a14="http://schemas.microsoft.com/office/drawing/2010/main" w="9525" algn="ctr">
                <a:solidFill>
                  <a:schemeClr val="tx1"/>
                </a:solidFill>
                <a:miter lim="800000"/>
                <a:headEnd/>
                <a:tailEnd/>
              </a14:hiddenLine>
            </a:ext>
          </a:extLst>
        </p:spPr>
        <p:txBody>
          <a:bodyPr lIns="91440" tIns="30724" rIns="61448" bIns="30724" anchor="t"/>
          <a:lstStyle>
            <a:lvl1pPr>
              <a:defRPr sz="2800">
                <a:solidFill>
                  <a:srgbClr val="00649D"/>
                </a:solidFill>
              </a:defRPr>
            </a:lvl1pPr>
          </a:lstStyle>
          <a:p>
            <a:pPr lvl="0"/>
            <a:r>
              <a:rPr lang="en-US" noProof="0" dirty="0"/>
              <a:t>Topic/lesson title</a:t>
            </a:r>
          </a:p>
        </p:txBody>
      </p:sp>
      <p:sp>
        <p:nvSpPr>
          <p:cNvPr id="12" name="Rectangle 10"/>
          <p:cNvSpPr>
            <a:spLocks noGrp="1" noChangeArrowheads="1"/>
          </p:cNvSpPr>
          <p:nvPr>
            <p:ph type="sldNum" sz="quarter" idx="10"/>
          </p:nvPr>
        </p:nvSpPr>
        <p:spPr>
          <a:xfrm>
            <a:off x="5575300" y="6681674"/>
            <a:ext cx="1102784" cy="165100"/>
          </a:xfrm>
          <a:ln/>
        </p:spPr>
        <p:txBody>
          <a:bodyPr/>
          <a:lstStyle>
            <a:lvl1pPr>
              <a:defRPr/>
            </a:lvl1pPr>
          </a:lstStyle>
          <a:p>
            <a:fld id="{467E7409-C97C-CD4E-BD92-600742DDCE32}" type="slidenum">
              <a:rPr lang="en-US" smtClean="0"/>
              <a:t>‹#›</a:t>
            </a:fld>
            <a:endParaRPr lang="en-US"/>
          </a:p>
        </p:txBody>
      </p:sp>
      <p:sp>
        <p:nvSpPr>
          <p:cNvPr id="13" name="Rectangle 11"/>
          <p:cNvSpPr>
            <a:spLocks noGrp="1" noChangeArrowheads="1"/>
          </p:cNvSpPr>
          <p:nvPr>
            <p:ph type="ftr" sz="quarter" idx="11"/>
          </p:nvPr>
        </p:nvSpPr>
        <p:spPr>
          <a:xfrm>
            <a:off x="6965951" y="6681674"/>
            <a:ext cx="5067300" cy="165600"/>
          </a:xfrm>
          <a:ln/>
        </p:spPr>
        <p:txBody>
          <a:bodyPr/>
          <a:lstStyle>
            <a:lvl1pPr>
              <a:defRPr/>
            </a:lvl1pPr>
          </a:lstStyle>
          <a:p>
            <a:endParaRPr lang="en-US"/>
          </a:p>
        </p:txBody>
      </p:sp>
      <p:cxnSp>
        <p:nvCxnSpPr>
          <p:cNvPr id="7" name="Straight Connector 6"/>
          <p:cNvCxnSpPr/>
          <p:nvPr/>
        </p:nvCxnSpPr>
        <p:spPr bwMode="auto">
          <a:xfrm>
            <a:off x="0" y="6858000"/>
            <a:ext cx="12192127"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1876930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BCD5-1554-D541-8E3B-D1E041C4F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9F9ABF-C5CD-AC49-82BA-50BFC6B1C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A8BBB-BD28-A04E-85BF-E7C66F65AF1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E839E74-3330-CC42-B394-72EA8E507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FDFB4-F1E8-924F-BB93-8D7F3E6C3DBB}"/>
              </a:ext>
            </a:extLst>
          </p:cNvPr>
          <p:cNvSpPr>
            <a:spLocks noGrp="1"/>
          </p:cNvSpPr>
          <p:nvPr>
            <p:ph type="sldNum" sz="quarter" idx="12"/>
          </p:nvPr>
        </p:nvSpPr>
        <p:spPr/>
        <p:txBody>
          <a:bodyPr/>
          <a:lstStyle/>
          <a:p>
            <a:fld id="{467E7409-C97C-CD4E-BD92-600742DDCE32}" type="slidenum">
              <a:rPr lang="en-US" smtClean="0"/>
              <a:t>‹#›</a:t>
            </a:fld>
            <a:endParaRPr lang="en-US"/>
          </a:p>
        </p:txBody>
      </p:sp>
    </p:spTree>
    <p:extLst>
      <p:ext uri="{BB962C8B-B14F-4D97-AF65-F5344CB8AC3E}">
        <p14:creationId xmlns:p14="http://schemas.microsoft.com/office/powerpoint/2010/main" val="466632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Fast Start 2020 Title Slide">
    <p:bg>
      <p:bgPr>
        <a:gradFill flip="none" rotWithShape="1">
          <a:gsLst>
            <a:gs pos="0">
              <a:srgbClr val="0645CE"/>
            </a:gs>
            <a:gs pos="49917">
              <a:srgbClr val="0631A6"/>
            </a:gs>
            <a:gs pos="100000">
              <a:srgbClr val="062186"/>
            </a:gs>
          </a:gsLst>
          <a:lin ang="0" scaled="0"/>
        </a:gradFill>
        <a:effectLst/>
      </p:bgPr>
    </p:bg>
    <p:spTree>
      <p:nvGrpSpPr>
        <p:cNvPr id="1" name=""/>
        <p:cNvGrpSpPr/>
        <p:nvPr/>
      </p:nvGrpSpPr>
      <p:grpSpPr>
        <a:xfrm>
          <a:off x="0" y="0"/>
          <a:ext cx="0" cy="0"/>
          <a:chOff x="0" y="0"/>
          <a:chExt cx="0" cy="0"/>
        </a:xfrm>
      </p:grpSpPr>
      <p:sp>
        <p:nvSpPr>
          <p:cNvPr id="1314" name="IBM Cloud Fast Start 2020"/>
          <p:cNvSpPr txBox="1"/>
          <p:nvPr/>
        </p:nvSpPr>
        <p:spPr>
          <a:xfrm>
            <a:off x="338667" y="6143412"/>
            <a:ext cx="4819907"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p>
            <a:pPr>
              <a:defRPr sz="1200">
                <a:solidFill>
                  <a:srgbClr val="FFFFFF"/>
                </a:solidFill>
              </a:defRPr>
            </a:pPr>
            <a:r>
              <a:rPr sz="1600" dirty="0"/>
              <a:t>IBM </a:t>
            </a:r>
            <a:r>
              <a:rPr sz="1600" dirty="0">
                <a:latin typeface="IBM Plex Sans SemiBold"/>
                <a:ea typeface="IBM Plex Sans SemiBold"/>
                <a:cs typeface="IBM Plex Sans SemiBold"/>
                <a:sym typeface="IBM Plex Sans SemiBold"/>
              </a:rPr>
              <a:t>Cloud</a:t>
            </a:r>
            <a:r>
              <a:rPr lang="en-US" sz="1600" dirty="0">
                <a:latin typeface="IBM Plex Sans SemiBold"/>
                <a:ea typeface="IBM Plex Sans SemiBold"/>
                <a:cs typeface="IBM Plex Sans SemiBold"/>
                <a:sym typeface="IBM Plex Sans SemiBold"/>
              </a:rPr>
              <a:t> and Cognitive Software</a:t>
            </a:r>
            <a:r>
              <a:rPr sz="1600" dirty="0"/>
              <a:t> Fast Start 2020</a:t>
            </a:r>
          </a:p>
        </p:txBody>
      </p:sp>
      <p:pic>
        <p:nvPicPr>
          <p:cNvPr id="1316" name="fs-pictogram-productive-light.png" descr="fs-pictogram-productive-light.png"/>
          <p:cNvPicPr>
            <a:picLocks noChangeAspect="1"/>
          </p:cNvPicPr>
          <p:nvPr/>
        </p:nvPicPr>
        <p:blipFill>
          <a:blip r:embed="rId2"/>
          <a:stretch>
            <a:fillRect/>
          </a:stretch>
        </p:blipFill>
        <p:spPr>
          <a:xfrm>
            <a:off x="4489561" y="1821788"/>
            <a:ext cx="3212881" cy="3214424"/>
          </a:xfrm>
          <a:prstGeom prst="rect">
            <a:avLst/>
          </a:prstGeom>
          <a:ln w="12700">
            <a:miter lim="400000"/>
          </a:ln>
        </p:spPr>
      </p:pic>
      <p:pic>
        <p:nvPicPr>
          <p:cNvPr id="1317" name="IBM_Cloud_Icon_White.png" descr="IBM_Cloud_Icon_White.png"/>
          <p:cNvPicPr>
            <a:picLocks noChangeAspect="1"/>
          </p:cNvPicPr>
          <p:nvPr/>
        </p:nvPicPr>
        <p:blipFill>
          <a:blip r:embed="rId3"/>
          <a:stretch>
            <a:fillRect/>
          </a:stretch>
        </p:blipFill>
        <p:spPr>
          <a:xfrm>
            <a:off x="10768552" y="147721"/>
            <a:ext cx="1197865" cy="1123000"/>
          </a:xfrm>
          <a:prstGeom prst="rect">
            <a:avLst/>
          </a:prstGeom>
          <a:ln w="12700">
            <a:miter lim="400000"/>
          </a:ln>
        </p:spPr>
      </p:pic>
      <p:sp>
        <p:nvSpPr>
          <p:cNvPr id="7" name="Rectangle 6">
            <a:extLst>
              <a:ext uri="{FF2B5EF4-FFF2-40B4-BE49-F238E27FC236}">
                <a16:creationId xmlns:a16="http://schemas.microsoft.com/office/drawing/2014/main" id="{BA84246C-72EB-5C49-A650-363398FF886D}"/>
              </a:ext>
            </a:extLst>
          </p:cNvPr>
          <p:cNvSpPr/>
          <p:nvPr userDrawn="1"/>
        </p:nvSpPr>
        <p:spPr>
          <a:xfrm>
            <a:off x="10233981" y="6150002"/>
            <a:ext cx="1619353" cy="338554"/>
          </a:xfrm>
          <a:prstGeom prst="rect">
            <a:avLst/>
          </a:prstGeom>
        </p:spPr>
        <p:txBody>
          <a:bodyPr wrap="none">
            <a:spAutoFit/>
          </a:bodyPr>
          <a:lstStyle/>
          <a:p>
            <a:pPr algn="r"/>
            <a:r>
              <a:rPr lang="en-US" sz="1600" dirty="0">
                <a:solidFill>
                  <a:schemeClr val="accent1">
                    <a:lumMod val="20000"/>
                    <a:lumOff val="80000"/>
                  </a:schemeClr>
                </a:solidFill>
                <a:latin typeface="IBM Plex Sans Thin" panose="020B0203050000000000" pitchFamily="34" charset="77"/>
              </a:rPr>
              <a:t>#FastStart2020</a:t>
            </a:r>
          </a:p>
        </p:txBody>
      </p:sp>
    </p:spTree>
    <p:extLst>
      <p:ext uri="{BB962C8B-B14F-4D97-AF65-F5344CB8AC3E}">
        <p14:creationId xmlns:p14="http://schemas.microsoft.com/office/powerpoint/2010/main" val="342055953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6548358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830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terior white">
  <p:cSld name="Interior white">
    <p:spTree>
      <p:nvGrpSpPr>
        <p:cNvPr id="1" name="Shape 226"/>
        <p:cNvGrpSpPr/>
        <p:nvPr/>
      </p:nvGrpSpPr>
      <p:grpSpPr>
        <a:xfrm>
          <a:off x="0" y="0"/>
          <a:ext cx="0" cy="0"/>
          <a:chOff x="0" y="0"/>
          <a:chExt cx="0" cy="0"/>
        </a:xfrm>
      </p:grpSpPr>
      <p:sp>
        <p:nvSpPr>
          <p:cNvPr id="227" name="Google Shape;227;p34"/>
          <p:cNvSpPr txBox="1">
            <a:spLocks noGrp="1"/>
          </p:cNvSpPr>
          <p:nvPr>
            <p:ph type="title"/>
          </p:nvPr>
        </p:nvSpPr>
        <p:spPr>
          <a:xfrm>
            <a:off x="1752600" y="946000"/>
            <a:ext cx="8686800" cy="9676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667">
                <a:solidFill>
                  <a:srgbClr val="000000"/>
                </a:solidFill>
              </a:defRPr>
            </a:lvl1pPr>
            <a:lvl2pPr lvl="1" algn="ctr" rtl="0">
              <a:lnSpc>
                <a:spcPct val="130000"/>
              </a:lnSpc>
              <a:spcBef>
                <a:spcPts val="0"/>
              </a:spcBef>
              <a:spcAft>
                <a:spcPts val="0"/>
              </a:spcAft>
              <a:buNone/>
              <a:defRPr sz="2667">
                <a:solidFill>
                  <a:srgbClr val="000000"/>
                </a:solidFill>
              </a:defRPr>
            </a:lvl2pPr>
            <a:lvl3pPr lvl="2" algn="ctr" rtl="0">
              <a:lnSpc>
                <a:spcPct val="130000"/>
              </a:lnSpc>
              <a:spcBef>
                <a:spcPts val="0"/>
              </a:spcBef>
              <a:spcAft>
                <a:spcPts val="0"/>
              </a:spcAft>
              <a:buNone/>
              <a:defRPr sz="2667">
                <a:solidFill>
                  <a:srgbClr val="000000"/>
                </a:solidFill>
              </a:defRPr>
            </a:lvl3pPr>
            <a:lvl4pPr lvl="3" algn="ctr" rtl="0">
              <a:lnSpc>
                <a:spcPct val="130000"/>
              </a:lnSpc>
              <a:spcBef>
                <a:spcPts val="0"/>
              </a:spcBef>
              <a:spcAft>
                <a:spcPts val="0"/>
              </a:spcAft>
              <a:buNone/>
              <a:defRPr sz="2667">
                <a:solidFill>
                  <a:srgbClr val="000000"/>
                </a:solidFill>
              </a:defRPr>
            </a:lvl4pPr>
            <a:lvl5pPr lvl="4" algn="ctr" rtl="0">
              <a:lnSpc>
                <a:spcPct val="130000"/>
              </a:lnSpc>
              <a:spcBef>
                <a:spcPts val="0"/>
              </a:spcBef>
              <a:spcAft>
                <a:spcPts val="0"/>
              </a:spcAft>
              <a:buNone/>
              <a:defRPr sz="2667">
                <a:solidFill>
                  <a:srgbClr val="000000"/>
                </a:solidFill>
              </a:defRPr>
            </a:lvl5pPr>
            <a:lvl6pPr lvl="5" algn="ctr" rtl="0">
              <a:lnSpc>
                <a:spcPct val="130000"/>
              </a:lnSpc>
              <a:spcBef>
                <a:spcPts val="0"/>
              </a:spcBef>
              <a:spcAft>
                <a:spcPts val="0"/>
              </a:spcAft>
              <a:buNone/>
              <a:defRPr sz="2667">
                <a:solidFill>
                  <a:srgbClr val="000000"/>
                </a:solidFill>
              </a:defRPr>
            </a:lvl6pPr>
            <a:lvl7pPr lvl="6" algn="ctr" rtl="0">
              <a:lnSpc>
                <a:spcPct val="130000"/>
              </a:lnSpc>
              <a:spcBef>
                <a:spcPts val="0"/>
              </a:spcBef>
              <a:spcAft>
                <a:spcPts val="0"/>
              </a:spcAft>
              <a:buNone/>
              <a:defRPr sz="2667">
                <a:solidFill>
                  <a:srgbClr val="000000"/>
                </a:solidFill>
              </a:defRPr>
            </a:lvl7pPr>
            <a:lvl8pPr lvl="7" algn="ctr" rtl="0">
              <a:lnSpc>
                <a:spcPct val="130000"/>
              </a:lnSpc>
              <a:spcBef>
                <a:spcPts val="0"/>
              </a:spcBef>
              <a:spcAft>
                <a:spcPts val="0"/>
              </a:spcAft>
              <a:buNone/>
              <a:defRPr sz="2667">
                <a:solidFill>
                  <a:srgbClr val="000000"/>
                </a:solidFill>
              </a:defRPr>
            </a:lvl8pPr>
            <a:lvl9pPr lvl="8" algn="ctr" rtl="0">
              <a:lnSpc>
                <a:spcPct val="130000"/>
              </a:lnSpc>
              <a:spcBef>
                <a:spcPts val="0"/>
              </a:spcBef>
              <a:spcAft>
                <a:spcPts val="0"/>
              </a:spcAft>
              <a:buNone/>
              <a:defRPr sz="2667">
                <a:solidFill>
                  <a:srgbClr val="000000"/>
                </a:solidFill>
              </a:defRPr>
            </a:lvl9pPr>
          </a:lstStyle>
          <a:p>
            <a:endParaRPr/>
          </a:p>
        </p:txBody>
      </p:sp>
      <p:cxnSp>
        <p:nvCxnSpPr>
          <p:cNvPr id="228" name="Google Shape;228;p34"/>
          <p:cNvCxnSpPr/>
          <p:nvPr/>
        </p:nvCxnSpPr>
        <p:spPr>
          <a:xfrm rot="10800000">
            <a:off x="447775" y="200"/>
            <a:ext cx="0" cy="886400"/>
          </a:xfrm>
          <a:prstGeom prst="straightConnector1">
            <a:avLst/>
          </a:prstGeom>
          <a:noFill/>
          <a:ln w="9525" cap="flat" cmpd="sng">
            <a:solidFill>
              <a:srgbClr val="EE0000"/>
            </a:solidFill>
            <a:prstDash val="solid"/>
            <a:round/>
            <a:headEnd type="none" w="med" len="med"/>
            <a:tailEnd type="none" w="med" len="med"/>
          </a:ln>
        </p:spPr>
      </p:cxnSp>
      <p:sp>
        <p:nvSpPr>
          <p:cNvPr id="229" name="Google Shape;229;p34"/>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700"/>
              <a:buFont typeface="Overpass SemiBold"/>
              <a:buNone/>
              <a:defRPr sz="933">
                <a:solidFill>
                  <a:srgbClr val="EE0000"/>
                </a:solidFill>
                <a:latin typeface="Overpass SemiBold"/>
                <a:ea typeface="Overpass SemiBold"/>
                <a:cs typeface="Overpass SemiBold"/>
                <a:sym typeface="Overpass SemiBold"/>
              </a:defRPr>
            </a:lvl9pPr>
          </a:lstStyle>
          <a:p>
            <a:endParaRPr/>
          </a:p>
        </p:txBody>
      </p:sp>
      <p:cxnSp>
        <p:nvCxnSpPr>
          <p:cNvPr id="230" name="Google Shape;230;p34"/>
          <p:cNvCxnSpPr/>
          <p:nvPr/>
        </p:nvCxnSpPr>
        <p:spPr>
          <a:xfrm rot="10800000">
            <a:off x="447767" y="6401200"/>
            <a:ext cx="0" cy="456800"/>
          </a:xfrm>
          <a:prstGeom prst="straightConnector1">
            <a:avLst/>
          </a:prstGeom>
          <a:noFill/>
          <a:ln w="9525" cap="flat" cmpd="sng">
            <a:solidFill>
              <a:srgbClr val="EE0000"/>
            </a:solidFill>
            <a:prstDash val="solid"/>
            <a:round/>
            <a:headEnd type="none" w="med" len="med"/>
            <a:tailEnd type="none" w="med" len="med"/>
          </a:ln>
        </p:spPr>
      </p:cxnSp>
      <p:sp>
        <p:nvSpPr>
          <p:cNvPr id="231" name="Google Shape;231;p34"/>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latin typeface="Overpass SemiBold"/>
                <a:ea typeface="Overpass SemiBold"/>
                <a:cs typeface="Overpass SemiBold"/>
                <a:sym typeface="Overpass SemiBold"/>
              </a:defRPr>
            </a:lvl1pPr>
            <a:lvl2pPr lvl="1" algn="ctr" rtl="0">
              <a:buNone/>
              <a:defRPr sz="800">
                <a:latin typeface="Overpass SemiBold"/>
                <a:ea typeface="Overpass SemiBold"/>
                <a:cs typeface="Overpass SemiBold"/>
                <a:sym typeface="Overpass SemiBold"/>
              </a:defRPr>
            </a:lvl2pPr>
            <a:lvl3pPr lvl="2" algn="ctr" rtl="0">
              <a:buNone/>
              <a:defRPr sz="800">
                <a:latin typeface="Overpass SemiBold"/>
                <a:ea typeface="Overpass SemiBold"/>
                <a:cs typeface="Overpass SemiBold"/>
                <a:sym typeface="Overpass SemiBold"/>
              </a:defRPr>
            </a:lvl3pPr>
            <a:lvl4pPr lvl="3" algn="ctr" rtl="0">
              <a:buNone/>
              <a:defRPr sz="800">
                <a:latin typeface="Overpass SemiBold"/>
                <a:ea typeface="Overpass SemiBold"/>
                <a:cs typeface="Overpass SemiBold"/>
                <a:sym typeface="Overpass SemiBold"/>
              </a:defRPr>
            </a:lvl4pPr>
            <a:lvl5pPr lvl="4" algn="ctr" rtl="0">
              <a:buNone/>
              <a:defRPr sz="800">
                <a:latin typeface="Overpass SemiBold"/>
                <a:ea typeface="Overpass SemiBold"/>
                <a:cs typeface="Overpass SemiBold"/>
                <a:sym typeface="Overpass SemiBold"/>
              </a:defRPr>
            </a:lvl5pPr>
            <a:lvl6pPr lvl="5" algn="ctr" rtl="0">
              <a:buNone/>
              <a:defRPr sz="800">
                <a:latin typeface="Overpass SemiBold"/>
                <a:ea typeface="Overpass SemiBold"/>
                <a:cs typeface="Overpass SemiBold"/>
                <a:sym typeface="Overpass SemiBold"/>
              </a:defRPr>
            </a:lvl6pPr>
            <a:lvl7pPr lvl="6" algn="ctr" rtl="0">
              <a:buNone/>
              <a:defRPr sz="800">
                <a:latin typeface="Overpass SemiBold"/>
                <a:ea typeface="Overpass SemiBold"/>
                <a:cs typeface="Overpass SemiBold"/>
                <a:sym typeface="Overpass SemiBold"/>
              </a:defRPr>
            </a:lvl7pPr>
            <a:lvl8pPr lvl="7" algn="ctr" rtl="0">
              <a:buNone/>
              <a:defRPr sz="800">
                <a:latin typeface="Overpass SemiBold"/>
                <a:ea typeface="Overpass SemiBold"/>
                <a:cs typeface="Overpass SemiBold"/>
                <a:sym typeface="Overpass SemiBold"/>
              </a:defRPr>
            </a:lvl8pPr>
            <a:lvl9pPr lvl="8" algn="ctr" rtl="0">
              <a:buNone/>
              <a:defRPr sz="800">
                <a:latin typeface="Overpass SemiBold"/>
                <a:ea typeface="Overpass SemiBold"/>
                <a:cs typeface="Overpass SemiBold"/>
                <a:sym typeface="Overpass SemiBold"/>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pic>
        <p:nvPicPr>
          <p:cNvPr id="232" name="Google Shape;232;p34"/>
          <p:cNvPicPr preferRelativeResize="0"/>
          <p:nvPr/>
        </p:nvPicPr>
        <p:blipFill rotWithShape="1">
          <a:blip r:embed="rId2">
            <a:alphaModFix/>
          </a:blip>
          <a:srcRect t="327" b="317"/>
          <a:stretch/>
        </p:blipFill>
        <p:spPr>
          <a:xfrm>
            <a:off x="10711280" y="6313252"/>
            <a:ext cx="975851" cy="228121"/>
          </a:xfrm>
          <a:prstGeom prst="rect">
            <a:avLst/>
          </a:prstGeom>
          <a:noFill/>
          <a:ln>
            <a:noFill/>
          </a:ln>
        </p:spPr>
      </p:pic>
      <p:sp>
        <p:nvSpPr>
          <p:cNvPr id="233" name="Google Shape;233;p34"/>
          <p:cNvSpPr txBox="1">
            <a:spLocks noGrp="1"/>
          </p:cNvSpPr>
          <p:nvPr>
            <p:ph type="subTitle" idx="2"/>
          </p:nvPr>
        </p:nvSpPr>
        <p:spPr>
          <a:xfrm>
            <a:off x="885051" y="6169551"/>
            <a:ext cx="9182800" cy="559600"/>
          </a:xfrm>
          <a:prstGeom prst="rect">
            <a:avLst/>
          </a:prstGeom>
        </p:spPr>
        <p:txBody>
          <a:bodyPr spcFirstLastPara="1" wrap="square" lIns="0" tIns="0" rIns="0" bIns="0" anchor="b" anchorCtr="0">
            <a:noAutofit/>
          </a:bodyPr>
          <a:lstStyle>
            <a:lvl1pPr lvl="0" rtl="0">
              <a:lnSpc>
                <a:spcPct val="142000"/>
              </a:lnSpc>
              <a:spcBef>
                <a:spcPts val="0"/>
              </a:spcBef>
              <a:spcAft>
                <a:spcPts val="0"/>
              </a:spcAft>
              <a:buNone/>
              <a:defRPr sz="667">
                <a:solidFill>
                  <a:srgbClr val="4D4D4F"/>
                </a:solidFill>
              </a:defRPr>
            </a:lvl1pPr>
            <a:lvl2pPr lvl="1" rtl="0">
              <a:lnSpc>
                <a:spcPct val="142000"/>
              </a:lnSpc>
              <a:spcBef>
                <a:spcPts val="0"/>
              </a:spcBef>
              <a:spcAft>
                <a:spcPts val="0"/>
              </a:spcAft>
              <a:buNone/>
              <a:defRPr sz="667">
                <a:solidFill>
                  <a:srgbClr val="4D4D4F"/>
                </a:solidFill>
              </a:defRPr>
            </a:lvl2pPr>
            <a:lvl3pPr lvl="2" rtl="0">
              <a:lnSpc>
                <a:spcPct val="142000"/>
              </a:lnSpc>
              <a:spcBef>
                <a:spcPts val="0"/>
              </a:spcBef>
              <a:spcAft>
                <a:spcPts val="0"/>
              </a:spcAft>
              <a:buNone/>
              <a:defRPr sz="667">
                <a:solidFill>
                  <a:srgbClr val="4D4D4F"/>
                </a:solidFill>
              </a:defRPr>
            </a:lvl3pPr>
            <a:lvl4pPr lvl="3" rtl="0">
              <a:lnSpc>
                <a:spcPct val="142000"/>
              </a:lnSpc>
              <a:spcBef>
                <a:spcPts val="0"/>
              </a:spcBef>
              <a:spcAft>
                <a:spcPts val="0"/>
              </a:spcAft>
              <a:buNone/>
              <a:defRPr sz="667">
                <a:solidFill>
                  <a:srgbClr val="4D4D4F"/>
                </a:solidFill>
              </a:defRPr>
            </a:lvl4pPr>
            <a:lvl5pPr lvl="4" rtl="0">
              <a:lnSpc>
                <a:spcPct val="142000"/>
              </a:lnSpc>
              <a:spcBef>
                <a:spcPts val="0"/>
              </a:spcBef>
              <a:spcAft>
                <a:spcPts val="0"/>
              </a:spcAft>
              <a:buNone/>
              <a:defRPr sz="667">
                <a:solidFill>
                  <a:srgbClr val="4D4D4F"/>
                </a:solidFill>
              </a:defRPr>
            </a:lvl5pPr>
            <a:lvl6pPr lvl="5" rtl="0">
              <a:lnSpc>
                <a:spcPct val="142000"/>
              </a:lnSpc>
              <a:spcBef>
                <a:spcPts val="0"/>
              </a:spcBef>
              <a:spcAft>
                <a:spcPts val="0"/>
              </a:spcAft>
              <a:buNone/>
              <a:defRPr sz="667">
                <a:solidFill>
                  <a:srgbClr val="4D4D4F"/>
                </a:solidFill>
              </a:defRPr>
            </a:lvl6pPr>
            <a:lvl7pPr lvl="6" rtl="0">
              <a:lnSpc>
                <a:spcPct val="142000"/>
              </a:lnSpc>
              <a:spcBef>
                <a:spcPts val="0"/>
              </a:spcBef>
              <a:spcAft>
                <a:spcPts val="0"/>
              </a:spcAft>
              <a:buNone/>
              <a:defRPr sz="667">
                <a:solidFill>
                  <a:srgbClr val="4D4D4F"/>
                </a:solidFill>
              </a:defRPr>
            </a:lvl7pPr>
            <a:lvl8pPr lvl="7" rtl="0">
              <a:lnSpc>
                <a:spcPct val="142000"/>
              </a:lnSpc>
              <a:spcBef>
                <a:spcPts val="0"/>
              </a:spcBef>
              <a:spcAft>
                <a:spcPts val="0"/>
              </a:spcAft>
              <a:buNone/>
              <a:defRPr sz="667">
                <a:solidFill>
                  <a:srgbClr val="4D4D4F"/>
                </a:solidFill>
              </a:defRPr>
            </a:lvl8pPr>
            <a:lvl9pPr lvl="8" rtl="0">
              <a:lnSpc>
                <a:spcPct val="142000"/>
              </a:lnSpc>
              <a:spcBef>
                <a:spcPts val="0"/>
              </a:spcBef>
              <a:spcAft>
                <a:spcPts val="0"/>
              </a:spcAft>
              <a:buNone/>
              <a:defRPr sz="667">
                <a:solidFill>
                  <a:srgbClr val="4D4D4F"/>
                </a:solidFill>
              </a:defRPr>
            </a:lvl9pPr>
          </a:lstStyle>
          <a:p>
            <a:endParaRPr/>
          </a:p>
        </p:txBody>
      </p:sp>
    </p:spTree>
    <p:extLst>
      <p:ext uri="{BB962C8B-B14F-4D97-AF65-F5344CB8AC3E}">
        <p14:creationId xmlns:p14="http://schemas.microsoft.com/office/powerpoint/2010/main" val="29444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umb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92609" y="1191600"/>
            <a:ext cx="10265664" cy="5360400"/>
          </a:xfrm>
        </p:spPr>
        <p:txBody>
          <a:bodyPr/>
          <a:lstStyle>
            <a:lvl1pPr marL="448056" indent="-448056">
              <a:buClr>
                <a:srgbClr val="00649D"/>
              </a:buClr>
              <a:buSzPct val="100000"/>
              <a:buFont typeface="+mj-lt"/>
              <a:buAutoNum type="arabicPeriod"/>
              <a:defRPr/>
            </a:lvl1pPr>
            <a:lvl2pPr marL="905256" indent="-448056">
              <a:buSzPct val="100000"/>
              <a:buFont typeface="+mj-lt"/>
              <a:buAutoNum type="alphaUcPeriod"/>
              <a:defRPr/>
            </a:lvl2pPr>
            <a:lvl3pPr marL="507600" indent="0">
              <a:buNone/>
              <a:defRPr/>
            </a:lvl3pPr>
            <a:lvl4pPr marL="679984" indent="0">
              <a:buNone/>
              <a:defRPr/>
            </a:lvl4pPr>
          </a:lstStyle>
          <a:p>
            <a:pPr lvl="0"/>
            <a:r>
              <a:rPr lang="en-US"/>
              <a:t>Click to edit Master text styles</a:t>
            </a:r>
          </a:p>
          <a:p>
            <a:pPr lvl="1"/>
            <a:r>
              <a:rPr lang="en-US"/>
              <a:t>Second level</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515690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3233" y="1710443"/>
            <a:ext cx="10512766" cy="2852277"/>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33233" y="4590570"/>
            <a:ext cx="10512766" cy="1499245"/>
          </a:xfrm>
        </p:spPr>
        <p:txBody>
          <a:bodyPr/>
          <a:lstStyle>
            <a:lvl1pPr marL="0" indent="0">
              <a:buNone/>
              <a:defRPr sz="2100"/>
            </a:lvl1pPr>
            <a:lvl2pPr marL="668381" indent="0">
              <a:buNone/>
              <a:defRPr sz="2924"/>
            </a:lvl2pPr>
            <a:lvl3pPr marL="1336761" indent="0">
              <a:buNone/>
              <a:defRPr sz="2631"/>
            </a:lvl3pPr>
            <a:lvl4pPr marL="2005142" indent="0">
              <a:buNone/>
              <a:defRPr sz="2339"/>
            </a:lvl4pPr>
            <a:lvl5pPr marL="2673523" indent="0">
              <a:buNone/>
              <a:defRPr sz="2339"/>
            </a:lvl5pPr>
            <a:lvl6pPr marL="3341903" indent="0">
              <a:buNone/>
              <a:defRPr sz="2339"/>
            </a:lvl6pPr>
            <a:lvl7pPr marL="4010284" indent="0">
              <a:buNone/>
              <a:defRPr sz="2339"/>
            </a:lvl7pPr>
            <a:lvl8pPr marL="4678665" indent="0">
              <a:buNone/>
              <a:defRPr sz="2339"/>
            </a:lvl8pPr>
            <a:lvl9pPr marL="5347045" indent="0">
              <a:buNone/>
              <a:defRPr sz="2339"/>
            </a:lvl9pPr>
          </a:lstStyle>
          <a:p>
            <a:pPr lvl="0"/>
            <a:r>
              <a:rPr lang="en-US"/>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5"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338034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3522" y="1218429"/>
            <a:ext cx="567619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356190" y="1218429"/>
            <a:ext cx="5676190" cy="5368037"/>
          </a:xfrm>
        </p:spPr>
        <p:txBody>
          <a:bodyPr/>
          <a:lstStyle>
            <a:lvl4pPr marL="679984"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60163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620" y="364370"/>
            <a:ext cx="10515959" cy="13251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618" y="1680272"/>
            <a:ext cx="5159013" cy="823889"/>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4" name="Content Placeholder 3"/>
          <p:cNvSpPr>
            <a:spLocks noGrp="1"/>
          </p:cNvSpPr>
          <p:nvPr>
            <p:ph sz="half" idx="2"/>
          </p:nvPr>
        </p:nvSpPr>
        <p:spPr>
          <a:xfrm>
            <a:off x="839618" y="2504159"/>
            <a:ext cx="5159013" cy="3685449"/>
          </a:xfrm>
        </p:spPr>
        <p:txBody>
          <a:bodyPr/>
          <a:lstStyle>
            <a:lvl1pPr>
              <a:defRPr sz="2000"/>
            </a:lvl1pPr>
            <a:lvl2pP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1024" y="1680272"/>
            <a:ext cx="5184552" cy="823889"/>
          </a:xfrm>
        </p:spPr>
        <p:txBody>
          <a:bodyPr anchor="b"/>
          <a:lstStyle>
            <a:lvl1pPr marL="0" indent="0">
              <a:buNone/>
              <a:defRPr sz="2000" b="1"/>
            </a:lvl1pPr>
            <a:lvl2pPr marL="668381" indent="0">
              <a:buNone/>
              <a:defRPr sz="2924" b="1"/>
            </a:lvl2pPr>
            <a:lvl3pPr marL="1336761" indent="0">
              <a:buNone/>
              <a:defRPr sz="2631" b="1"/>
            </a:lvl3pPr>
            <a:lvl4pPr marL="2005142" indent="0">
              <a:buNone/>
              <a:defRPr sz="2339" b="1"/>
            </a:lvl4pPr>
            <a:lvl5pPr marL="2673523" indent="0">
              <a:buNone/>
              <a:defRPr sz="2339" b="1"/>
            </a:lvl5pPr>
            <a:lvl6pPr marL="3341903" indent="0">
              <a:buNone/>
              <a:defRPr sz="2339" b="1"/>
            </a:lvl6pPr>
            <a:lvl7pPr marL="4010284" indent="0">
              <a:buNone/>
              <a:defRPr sz="2339" b="1"/>
            </a:lvl7pPr>
            <a:lvl8pPr marL="4678665" indent="0">
              <a:buNone/>
              <a:defRPr sz="2339" b="1"/>
            </a:lvl8pPr>
            <a:lvl9pPr marL="5347045" indent="0">
              <a:buNone/>
              <a:defRPr sz="2339" b="1"/>
            </a:lvl9pPr>
          </a:lstStyle>
          <a:p>
            <a:pPr lvl="0"/>
            <a:r>
              <a:rPr lang="en-US"/>
              <a:t>Click to edit Master text styles</a:t>
            </a:r>
          </a:p>
        </p:txBody>
      </p:sp>
      <p:sp>
        <p:nvSpPr>
          <p:cNvPr id="6" name="Content Placeholder 5"/>
          <p:cNvSpPr>
            <a:spLocks noGrp="1"/>
          </p:cNvSpPr>
          <p:nvPr>
            <p:ph sz="quarter" idx="4"/>
          </p:nvPr>
        </p:nvSpPr>
        <p:spPr>
          <a:xfrm>
            <a:off x="6171024" y="2504159"/>
            <a:ext cx="5184552" cy="3685449"/>
          </a:xfrm>
        </p:spPr>
        <p:txBody>
          <a:bodyPr/>
          <a:lstStyle>
            <a:lvl1pPr>
              <a:defRPr sz="2000"/>
            </a:lvl1pPr>
            <a:lvl2pPr>
              <a:defRPr sz="1800"/>
            </a:lvl2pPr>
            <a:lvl3pPr>
              <a:defRPr sz="1600"/>
            </a:lvl3pPr>
            <a:lvl4pPr marL="679984" indent="0">
              <a:buNone/>
              <a:defRPr sz="1754"/>
            </a:lvl4pPr>
            <a:lvl5pPr>
              <a:defRPr sz="1608"/>
            </a:lvl5pPr>
          </a:lstStyle>
          <a:p>
            <a:pPr lvl="0"/>
            <a:r>
              <a:rPr lang="en-US"/>
              <a:t>Click to edit Master text styles</a:t>
            </a:r>
          </a:p>
          <a:p>
            <a:pPr lvl="1"/>
            <a:r>
              <a:rPr lang="en-US"/>
              <a:t>Second level</a:t>
            </a:r>
          </a:p>
          <a:p>
            <a:pPr lvl="2"/>
            <a:r>
              <a:rPr lang="en-US"/>
              <a:t>Third level</a:t>
            </a:r>
          </a:p>
        </p:txBody>
      </p:sp>
      <p:sp>
        <p:nvSpPr>
          <p:cNvPr id="7"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8"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496493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4"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4044457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3"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121704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618" y="457203"/>
            <a:ext cx="3933109" cy="1601360"/>
          </a:xfrm>
        </p:spPr>
        <p:txBody>
          <a:bodyPr anchor="b"/>
          <a:lstStyle>
            <a:lvl1pPr>
              <a:defRPr sz="2600"/>
            </a:lvl1pPr>
          </a:lstStyle>
          <a:p>
            <a:r>
              <a:rPr lang="en-US"/>
              <a:t>Click to edit Master title style</a:t>
            </a:r>
            <a:endParaRPr lang="en-US" dirty="0"/>
          </a:p>
        </p:txBody>
      </p:sp>
      <p:sp>
        <p:nvSpPr>
          <p:cNvPr id="3" name="Content Placeholder 2"/>
          <p:cNvSpPr>
            <a:spLocks noGrp="1"/>
          </p:cNvSpPr>
          <p:nvPr>
            <p:ph idx="1"/>
          </p:nvPr>
        </p:nvSpPr>
        <p:spPr>
          <a:xfrm>
            <a:off x="5184555" y="986348"/>
            <a:ext cx="6171023" cy="4873705"/>
          </a:xfrm>
        </p:spPr>
        <p:txBody>
          <a:bodyPr/>
          <a:lstStyle>
            <a:lvl1pPr>
              <a:defRPr sz="2000"/>
            </a:lvl1pPr>
            <a:lvl2pPr>
              <a:defRPr sz="1800"/>
            </a:lvl2pPr>
            <a:lvl3pPr>
              <a:defRPr sz="1600"/>
            </a:lvl3pPr>
            <a:lvl4pPr marL="679984" indent="0">
              <a:buNone/>
              <a:defRPr sz="1535"/>
            </a:lvl4pPr>
            <a:lvl5pPr>
              <a:defRPr sz="1535"/>
            </a:lvl5pPr>
            <a:lvl6pPr>
              <a:defRPr sz="2924"/>
            </a:lvl6pPr>
            <a:lvl7pPr>
              <a:defRPr sz="2924"/>
            </a:lvl7pPr>
            <a:lvl8pPr>
              <a:defRPr sz="2924"/>
            </a:lvl8pPr>
            <a:lvl9pPr>
              <a:defRPr sz="2924"/>
            </a:lvl9pPr>
          </a:lstStyle>
          <a:p>
            <a:pPr lvl="0"/>
            <a:r>
              <a:rPr lang="en-US"/>
              <a:t>Click to edit Master text styles</a:t>
            </a:r>
          </a:p>
          <a:p>
            <a:pPr lvl="1"/>
            <a:r>
              <a:rPr lang="en-US"/>
              <a:t>Second level</a:t>
            </a:r>
          </a:p>
          <a:p>
            <a:pPr lvl="2"/>
            <a:r>
              <a:rPr lang="en-US"/>
              <a:t>Third level</a:t>
            </a:r>
          </a:p>
        </p:txBody>
      </p:sp>
      <p:sp>
        <p:nvSpPr>
          <p:cNvPr id="4" name="Text Placeholder 3"/>
          <p:cNvSpPr>
            <a:spLocks noGrp="1"/>
          </p:cNvSpPr>
          <p:nvPr>
            <p:ph type="body" sz="half" idx="2"/>
          </p:nvPr>
        </p:nvSpPr>
        <p:spPr>
          <a:xfrm>
            <a:off x="839618" y="2058565"/>
            <a:ext cx="3933109" cy="3810773"/>
          </a:xfrm>
        </p:spPr>
        <p:txBody>
          <a:bodyPr/>
          <a:lstStyle>
            <a:lvl1pPr marL="0" indent="0">
              <a:buNone/>
              <a:defRPr sz="2400"/>
            </a:lvl1pPr>
            <a:lvl2pPr marL="668381" indent="0">
              <a:buNone/>
              <a:defRPr sz="2047"/>
            </a:lvl2pPr>
            <a:lvl3pPr marL="1336761" indent="0">
              <a:buNone/>
              <a:defRPr sz="1754"/>
            </a:lvl3pPr>
            <a:lvl4pPr marL="2005142" indent="0">
              <a:buNone/>
              <a:defRPr sz="1462"/>
            </a:lvl4pPr>
            <a:lvl5pPr marL="2673523" indent="0">
              <a:buNone/>
              <a:defRPr sz="1462"/>
            </a:lvl5pPr>
            <a:lvl6pPr marL="3341903" indent="0">
              <a:buNone/>
              <a:defRPr sz="1462"/>
            </a:lvl6pPr>
            <a:lvl7pPr marL="4010284" indent="0">
              <a:buNone/>
              <a:defRPr sz="1462"/>
            </a:lvl7pPr>
            <a:lvl8pPr marL="4678665" indent="0">
              <a:buNone/>
              <a:defRPr sz="1462"/>
            </a:lvl8pPr>
            <a:lvl9pPr marL="5347045" indent="0">
              <a:buNone/>
              <a:defRPr sz="1462"/>
            </a:lvl9pPr>
          </a:lstStyle>
          <a:p>
            <a:pPr lvl="0"/>
            <a:r>
              <a:rPr lang="en-US"/>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467E7409-C97C-CD4E-BD92-600742DDCE32}" type="slidenum">
              <a:rPr lang="en-US" smtClean="0"/>
              <a:t>‹#›</a:t>
            </a:fld>
            <a:endParaRPr lang="en-US"/>
          </a:p>
        </p:txBody>
      </p:sp>
      <p:sp>
        <p:nvSpPr>
          <p:cNvPr id="6" name="Rectangle 11"/>
          <p:cNvSpPr>
            <a:spLocks noGrp="1" noChangeArrowheads="1"/>
          </p:cNvSpPr>
          <p:nvPr>
            <p:ph type="ftr" sz="quarter" idx="11"/>
          </p:nvPr>
        </p:nvSpPr>
        <p:spPr>
          <a:ln/>
        </p:spPr>
        <p:txBody>
          <a:bodyPr/>
          <a:lstStyle>
            <a:lvl1pPr>
              <a:defRPr/>
            </a:lvl1pPr>
          </a:lstStyle>
          <a:p>
            <a:endParaRPr lang="en-US"/>
          </a:p>
        </p:txBody>
      </p:sp>
    </p:spTree>
    <p:extLst>
      <p:ext uri="{BB962C8B-B14F-4D97-AF65-F5344CB8AC3E}">
        <p14:creationId xmlns:p14="http://schemas.microsoft.com/office/powerpoint/2010/main" val="292254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258607" y="550122"/>
            <a:ext cx="11798833" cy="46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0" bIns="0"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gray">
          <a:xfrm>
            <a:off x="266962" y="1165722"/>
            <a:ext cx="11798833" cy="5513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7996"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34" name="Rectangle 10"/>
          <p:cNvSpPr>
            <a:spLocks noGrp="1" noChangeArrowheads="1"/>
          </p:cNvSpPr>
          <p:nvPr>
            <p:ph type="sldNum" sz="quarter" idx="4"/>
          </p:nvPr>
        </p:nvSpPr>
        <p:spPr bwMode="gray">
          <a:xfrm>
            <a:off x="5575300" y="6681674"/>
            <a:ext cx="1102784" cy="16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35998" bIns="35998" numCol="1" anchor="t" anchorCtr="0" compatLnSpc="1">
            <a:prstTxWarp prst="textNoShape">
              <a:avLst/>
            </a:prstTxWarp>
          </a:bodyPr>
          <a:lstStyle>
            <a:lvl1pPr algn="ctr" eaLnBrk="1" hangingPunct="1">
              <a:defRPr sz="900" b="1">
                <a:solidFill>
                  <a:srgbClr val="008ABF"/>
                </a:solidFill>
                <a:latin typeface="IBM Plex Sans" panose="020B0503050000000000" pitchFamily="34" charset="77"/>
                <a:ea typeface="Verdana" panose="020B0604030504040204" pitchFamily="34" charset="0"/>
                <a:cs typeface="Arial" panose="020B0604020202020204" pitchFamily="34" charset="0"/>
              </a:defRPr>
            </a:lvl1pPr>
          </a:lstStyle>
          <a:p>
            <a:fld id="{467E7409-C97C-CD4E-BD92-600742DDCE32}" type="slidenum">
              <a:rPr lang="en-US" smtClean="0"/>
              <a:t>‹#›</a:t>
            </a:fld>
            <a:endParaRPr lang="en-US"/>
          </a:p>
        </p:txBody>
      </p:sp>
      <p:sp>
        <p:nvSpPr>
          <p:cNvPr id="1035" name="Rectangle 11"/>
          <p:cNvSpPr>
            <a:spLocks noGrp="1" noChangeArrowheads="1"/>
          </p:cNvSpPr>
          <p:nvPr>
            <p:ph type="ftr" sz="quarter" idx="3"/>
          </p:nvPr>
        </p:nvSpPr>
        <p:spPr bwMode="gray">
          <a:xfrm>
            <a:off x="6965951" y="6681674"/>
            <a:ext cx="5067300" cy="16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22" bIns="0" numCol="1" anchor="t" anchorCtr="0" compatLnSpc="1">
            <a:prstTxWarp prst="textNoShape">
              <a:avLst/>
            </a:prstTxWarp>
            <a:normAutofit/>
          </a:bodyPr>
          <a:lstStyle>
            <a:lvl1pPr algn="r" eaLnBrk="1" hangingPunct="1">
              <a:buFontTx/>
              <a:buNone/>
              <a:defRPr sz="900">
                <a:solidFill>
                  <a:srgbClr val="008ABF"/>
                </a:solidFill>
                <a:latin typeface="IBM Plex Sans" panose="020B0503050000000000" pitchFamily="34" charset="77"/>
                <a:ea typeface="Verdana" panose="020B0604030504040204" pitchFamily="34" charset="0"/>
                <a:cs typeface="Arial" panose="020B0604020202020204" pitchFamily="34" charset="0"/>
              </a:defRPr>
            </a:lvl1pPr>
          </a:lstStyle>
          <a:p>
            <a:endParaRPr lang="en-US"/>
          </a:p>
        </p:txBody>
      </p:sp>
      <p:cxnSp>
        <p:nvCxnSpPr>
          <p:cNvPr id="9" name="Straight Connector 8"/>
          <p:cNvCxnSpPr/>
          <p:nvPr/>
        </p:nvCxnSpPr>
        <p:spPr bwMode="auto">
          <a:xfrm>
            <a:off x="0" y="6858000"/>
            <a:ext cx="12192127" cy="0"/>
          </a:xfrm>
          <a:prstGeom prst="line">
            <a:avLst/>
          </a:prstGeom>
          <a:solidFill>
            <a:srgbClr val="FDFDFD"/>
          </a:solidFill>
          <a:ln w="12700" cap="flat" cmpd="sng" algn="ctr">
            <a:solidFill>
              <a:srgbClr val="008ABF"/>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3057088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hdr="0" ftr="0" dt="0"/>
  <p:txStyles>
    <p:titleStyle>
      <a:lvl1pPr algn="l" defTabSz="896938" rtl="0" eaLnBrk="1" fontAlgn="base" hangingPunct="1">
        <a:lnSpc>
          <a:spcPct val="90000"/>
        </a:lnSpc>
        <a:spcBef>
          <a:spcPct val="0"/>
        </a:spcBef>
        <a:spcAft>
          <a:spcPct val="0"/>
        </a:spcAft>
        <a:defRPr sz="2400" b="1" i="0" u="none" kern="1200">
          <a:solidFill>
            <a:srgbClr val="00649D"/>
          </a:solidFill>
          <a:latin typeface="IBM Plex Sans" panose="020B0503050000000000" pitchFamily="34" charset="77"/>
          <a:ea typeface="+mj-ea"/>
          <a:cs typeface="Arial" panose="020B0604020202020204" pitchFamily="34" charset="0"/>
        </a:defRPr>
      </a:lvl1pPr>
      <a:lvl2pPr algn="l" defTabSz="896938" rtl="0" eaLnBrk="1" fontAlgn="base" hangingPunct="1">
        <a:spcBef>
          <a:spcPct val="0"/>
        </a:spcBef>
        <a:spcAft>
          <a:spcPct val="0"/>
        </a:spcAft>
        <a:defRPr sz="2300" b="1">
          <a:solidFill>
            <a:srgbClr val="008ABF"/>
          </a:solidFill>
          <a:latin typeface="Arial" panose="020B0604020202020204" pitchFamily="34" charset="0"/>
        </a:defRPr>
      </a:lvl2pPr>
      <a:lvl3pPr algn="l" defTabSz="896938" rtl="0" eaLnBrk="1" fontAlgn="base" hangingPunct="1">
        <a:spcBef>
          <a:spcPct val="0"/>
        </a:spcBef>
        <a:spcAft>
          <a:spcPct val="0"/>
        </a:spcAft>
        <a:defRPr sz="2300" b="1">
          <a:solidFill>
            <a:srgbClr val="008ABF"/>
          </a:solidFill>
          <a:latin typeface="Arial" panose="020B0604020202020204" pitchFamily="34" charset="0"/>
        </a:defRPr>
      </a:lvl3pPr>
      <a:lvl4pPr algn="l" defTabSz="896938" rtl="0" eaLnBrk="1" fontAlgn="base" hangingPunct="1">
        <a:spcBef>
          <a:spcPct val="0"/>
        </a:spcBef>
        <a:spcAft>
          <a:spcPct val="0"/>
        </a:spcAft>
        <a:defRPr sz="2300" b="1">
          <a:solidFill>
            <a:srgbClr val="008ABF"/>
          </a:solidFill>
          <a:latin typeface="Arial" panose="020B0604020202020204" pitchFamily="34" charset="0"/>
        </a:defRPr>
      </a:lvl4pPr>
      <a:lvl5pPr algn="l" defTabSz="896938" rtl="0" eaLnBrk="1" fontAlgn="base" hangingPunct="1">
        <a:spcBef>
          <a:spcPct val="0"/>
        </a:spcBef>
        <a:spcAft>
          <a:spcPct val="0"/>
        </a:spcAft>
        <a:defRPr sz="2300" b="1">
          <a:solidFill>
            <a:srgbClr val="008ABF"/>
          </a:solidFill>
          <a:latin typeface="Arial" panose="020B0604020202020204" pitchFamily="34" charset="0"/>
        </a:defRPr>
      </a:lvl5pPr>
      <a:lvl6pPr marL="668381" algn="l" defTabSz="898137" rtl="0" eaLnBrk="1" fontAlgn="base" hangingPunct="1">
        <a:spcBef>
          <a:spcPct val="0"/>
        </a:spcBef>
        <a:spcAft>
          <a:spcPct val="0"/>
        </a:spcAft>
        <a:defRPr sz="2339" b="1">
          <a:solidFill>
            <a:srgbClr val="1966B2"/>
          </a:solidFill>
          <a:latin typeface="Arial" panose="020B0604020202020204" pitchFamily="34" charset="0"/>
        </a:defRPr>
      </a:lvl6pPr>
      <a:lvl7pPr marL="1336761" algn="l" defTabSz="898137" rtl="0" eaLnBrk="1" fontAlgn="base" hangingPunct="1">
        <a:spcBef>
          <a:spcPct val="0"/>
        </a:spcBef>
        <a:spcAft>
          <a:spcPct val="0"/>
        </a:spcAft>
        <a:defRPr sz="2339" b="1">
          <a:solidFill>
            <a:srgbClr val="1966B2"/>
          </a:solidFill>
          <a:latin typeface="Arial" panose="020B0604020202020204" pitchFamily="34" charset="0"/>
        </a:defRPr>
      </a:lvl7pPr>
      <a:lvl8pPr marL="2005142" algn="l" defTabSz="898137" rtl="0" eaLnBrk="1" fontAlgn="base" hangingPunct="1">
        <a:spcBef>
          <a:spcPct val="0"/>
        </a:spcBef>
        <a:spcAft>
          <a:spcPct val="0"/>
        </a:spcAft>
        <a:defRPr sz="2339" b="1">
          <a:solidFill>
            <a:srgbClr val="1966B2"/>
          </a:solidFill>
          <a:latin typeface="Arial" panose="020B0604020202020204" pitchFamily="34" charset="0"/>
        </a:defRPr>
      </a:lvl8pPr>
      <a:lvl9pPr marL="2673523" algn="l" defTabSz="898137" rtl="0" eaLnBrk="1" fontAlgn="base" hangingPunct="1">
        <a:spcBef>
          <a:spcPct val="0"/>
        </a:spcBef>
        <a:spcAft>
          <a:spcPct val="0"/>
        </a:spcAft>
        <a:defRPr sz="2339" b="1">
          <a:solidFill>
            <a:srgbClr val="1966B2"/>
          </a:solidFill>
          <a:latin typeface="Arial" panose="020B0604020202020204" pitchFamily="34" charset="0"/>
        </a:defRPr>
      </a:lvl9pPr>
    </p:titleStyle>
    <p:bodyStyle>
      <a:lvl1pPr marL="234000" indent="-234000" algn="l" defTabSz="896938" rtl="0" eaLnBrk="1" fontAlgn="base" hangingPunct="1">
        <a:lnSpc>
          <a:spcPct val="90000"/>
        </a:lnSpc>
        <a:spcBef>
          <a:spcPts val="800"/>
        </a:spcBef>
        <a:spcAft>
          <a:spcPts val="0"/>
        </a:spcAft>
        <a:buClr>
          <a:srgbClr val="00649D"/>
        </a:buClr>
        <a:buSzPct val="120000"/>
        <a:buChar char="•"/>
        <a:defRPr sz="2000" kern="1200">
          <a:solidFill>
            <a:schemeClr val="tx1"/>
          </a:solidFill>
          <a:latin typeface="IBM Plex Sans" panose="020B0503050000000000" pitchFamily="34" charset="77"/>
          <a:ea typeface="+mn-ea"/>
          <a:cs typeface="Arial" panose="020B0604020202020204" pitchFamily="34" charset="0"/>
        </a:defRPr>
      </a:lvl1pPr>
      <a:lvl2pPr marL="457200" indent="-172800" algn="l" defTabSz="896938" rtl="0" eaLnBrk="1" fontAlgn="base" hangingPunct="1">
        <a:lnSpc>
          <a:spcPct val="90000"/>
        </a:lnSpc>
        <a:spcBef>
          <a:spcPts val="200"/>
        </a:spcBef>
        <a:spcAft>
          <a:spcPts val="0"/>
        </a:spcAft>
        <a:buClr>
          <a:srgbClr val="008ABF"/>
        </a:buClr>
        <a:buSzPct val="80000"/>
        <a:buFont typeface="Wingdings" panose="05000000000000000000" pitchFamily="2" charset="2"/>
        <a:buChar char="§"/>
        <a:defRPr sz="1800" b="0" i="0" u="none" kern="1200">
          <a:solidFill>
            <a:schemeClr val="tx1"/>
          </a:solidFill>
          <a:latin typeface="IBM Plex Sans" panose="020B0503050000000000" pitchFamily="34" charset="77"/>
          <a:ea typeface="+mn-ea"/>
          <a:cs typeface="Arial" panose="020B0604020202020204" pitchFamily="34" charset="0"/>
        </a:defRPr>
      </a:lvl2pPr>
      <a:lvl3pPr marL="680400" indent="-172800" algn="l" defTabSz="896938" rtl="0" eaLnBrk="1" fontAlgn="base" hangingPunct="1">
        <a:lnSpc>
          <a:spcPct val="90000"/>
        </a:lnSpc>
        <a:spcBef>
          <a:spcPts val="200"/>
        </a:spcBef>
        <a:spcAft>
          <a:spcPts val="0"/>
        </a:spcAft>
        <a:buClr>
          <a:srgbClr val="008ABF"/>
        </a:buClr>
        <a:buSzPct val="80000"/>
        <a:buFont typeface="Arial" panose="020B0604020202020204" pitchFamily="34" charset="0"/>
        <a:buChar char="−"/>
        <a:defRPr sz="1600" kern="1200">
          <a:solidFill>
            <a:schemeClr val="tx1"/>
          </a:solidFill>
          <a:latin typeface="IBM Plex Sans" panose="020B0503050000000000" pitchFamily="34" charset="77"/>
          <a:ea typeface="+mn-ea"/>
          <a:cs typeface="Arial" panose="020B0604020202020204" pitchFamily="34" charset="0"/>
        </a:defRPr>
      </a:lvl3pPr>
      <a:lvl4pPr marL="681037" indent="0" algn="l" defTabSz="896938" rtl="0" eaLnBrk="1" fontAlgn="base" hangingPunct="1">
        <a:spcBef>
          <a:spcPct val="0"/>
        </a:spcBef>
        <a:spcAft>
          <a:spcPct val="25000"/>
        </a:spcAft>
        <a:buClr>
          <a:srgbClr val="1966B2"/>
        </a:buClr>
        <a:buFont typeface="Arial" panose="020B0604020202020204" pitchFamily="34" charset="0"/>
        <a:buNone/>
        <a:defRPr sz="1700" kern="1200">
          <a:solidFill>
            <a:schemeClr val="tx1"/>
          </a:solidFill>
          <a:latin typeface="Arial" panose="020B0604020202020204" pitchFamily="34" charset="0"/>
          <a:ea typeface="+mn-ea"/>
          <a:cs typeface="Arial" panose="020B0604020202020204" pitchFamily="34" charset="0"/>
        </a:defRPr>
      </a:lvl4pPr>
      <a:lvl5pPr marL="1122363" indent="-223838" algn="l" defTabSz="896938" rtl="0" eaLnBrk="1" fontAlgn="base" hangingPunct="1">
        <a:spcBef>
          <a:spcPct val="0"/>
        </a:spcBef>
        <a:spcAft>
          <a:spcPct val="25000"/>
        </a:spcAft>
        <a:buClr>
          <a:srgbClr val="1966B2"/>
        </a:buClr>
        <a:buFont typeface="Arial" panose="020B0604020202020204" pitchFamily="34" charset="0"/>
        <a:buChar char="&gt;"/>
        <a:defRPr sz="1600" kern="1200">
          <a:solidFill>
            <a:schemeClr val="tx1"/>
          </a:solidFill>
          <a:latin typeface="+mn-lt"/>
          <a:ea typeface="+mn-ea"/>
          <a:cs typeface="+mn-cs"/>
        </a:defRPr>
      </a:lvl5pPr>
      <a:lvl6pPr marL="367609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6pPr>
      <a:lvl7pPr marL="4344474"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7pPr>
      <a:lvl8pPr marL="5012855"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8pPr>
      <a:lvl9pPr marL="5681236" indent="-334190" algn="l" defTabSz="1336761" rtl="0" eaLnBrk="1" latinLnBrk="0" hangingPunct="1">
        <a:lnSpc>
          <a:spcPct val="90000"/>
        </a:lnSpc>
        <a:spcBef>
          <a:spcPts val="731"/>
        </a:spcBef>
        <a:buFont typeface="Arial" panose="020B0604020202020204" pitchFamily="34" charset="0"/>
        <a:buChar char="•"/>
        <a:defRPr sz="2631" kern="1200">
          <a:solidFill>
            <a:schemeClr val="tx1"/>
          </a:solidFill>
          <a:latin typeface="+mn-lt"/>
          <a:ea typeface="+mn-ea"/>
          <a:cs typeface="+mn-cs"/>
        </a:defRPr>
      </a:lvl9pPr>
    </p:bodyStyle>
    <p:otherStyle>
      <a:defPPr>
        <a:defRPr lang="en-US"/>
      </a:defPPr>
      <a:lvl1pPr marL="0" algn="l" defTabSz="1336761" rtl="0" eaLnBrk="1" latinLnBrk="0" hangingPunct="1">
        <a:defRPr sz="2631" kern="1200">
          <a:solidFill>
            <a:schemeClr val="tx1"/>
          </a:solidFill>
          <a:latin typeface="+mn-lt"/>
          <a:ea typeface="+mn-ea"/>
          <a:cs typeface="+mn-cs"/>
        </a:defRPr>
      </a:lvl1pPr>
      <a:lvl2pPr marL="668381" algn="l" defTabSz="1336761" rtl="0" eaLnBrk="1" latinLnBrk="0" hangingPunct="1">
        <a:defRPr sz="2631" kern="1200">
          <a:solidFill>
            <a:schemeClr val="tx1"/>
          </a:solidFill>
          <a:latin typeface="+mn-lt"/>
          <a:ea typeface="+mn-ea"/>
          <a:cs typeface="+mn-cs"/>
        </a:defRPr>
      </a:lvl2pPr>
      <a:lvl3pPr marL="1336761" algn="l" defTabSz="1336761" rtl="0" eaLnBrk="1" latinLnBrk="0" hangingPunct="1">
        <a:defRPr sz="2631" kern="1200">
          <a:solidFill>
            <a:schemeClr val="tx1"/>
          </a:solidFill>
          <a:latin typeface="+mn-lt"/>
          <a:ea typeface="+mn-ea"/>
          <a:cs typeface="+mn-cs"/>
        </a:defRPr>
      </a:lvl3pPr>
      <a:lvl4pPr marL="2005142" algn="l" defTabSz="1336761" rtl="0" eaLnBrk="1" latinLnBrk="0" hangingPunct="1">
        <a:defRPr sz="2631" kern="1200">
          <a:solidFill>
            <a:schemeClr val="tx1"/>
          </a:solidFill>
          <a:latin typeface="+mn-lt"/>
          <a:ea typeface="+mn-ea"/>
          <a:cs typeface="+mn-cs"/>
        </a:defRPr>
      </a:lvl4pPr>
      <a:lvl5pPr marL="2673523" algn="l" defTabSz="1336761" rtl="0" eaLnBrk="1" latinLnBrk="0" hangingPunct="1">
        <a:defRPr sz="2631" kern="1200">
          <a:solidFill>
            <a:schemeClr val="tx1"/>
          </a:solidFill>
          <a:latin typeface="+mn-lt"/>
          <a:ea typeface="+mn-ea"/>
          <a:cs typeface="+mn-cs"/>
        </a:defRPr>
      </a:lvl5pPr>
      <a:lvl6pPr marL="3341903" algn="l" defTabSz="1336761" rtl="0" eaLnBrk="1" latinLnBrk="0" hangingPunct="1">
        <a:defRPr sz="2631" kern="1200">
          <a:solidFill>
            <a:schemeClr val="tx1"/>
          </a:solidFill>
          <a:latin typeface="+mn-lt"/>
          <a:ea typeface="+mn-ea"/>
          <a:cs typeface="+mn-cs"/>
        </a:defRPr>
      </a:lvl6pPr>
      <a:lvl7pPr marL="4010284" algn="l" defTabSz="1336761" rtl="0" eaLnBrk="1" latinLnBrk="0" hangingPunct="1">
        <a:defRPr sz="2631" kern="1200">
          <a:solidFill>
            <a:schemeClr val="tx1"/>
          </a:solidFill>
          <a:latin typeface="+mn-lt"/>
          <a:ea typeface="+mn-ea"/>
          <a:cs typeface="+mn-cs"/>
        </a:defRPr>
      </a:lvl7pPr>
      <a:lvl8pPr marL="4678665" algn="l" defTabSz="1336761" rtl="0" eaLnBrk="1" latinLnBrk="0" hangingPunct="1">
        <a:defRPr sz="2631" kern="1200">
          <a:solidFill>
            <a:schemeClr val="tx1"/>
          </a:solidFill>
          <a:latin typeface="+mn-lt"/>
          <a:ea typeface="+mn-ea"/>
          <a:cs typeface="+mn-cs"/>
        </a:defRPr>
      </a:lvl8pPr>
      <a:lvl9pPr marL="5347045" algn="l" defTabSz="1336761" rtl="0" eaLnBrk="1" latinLnBrk="0" hangingPunct="1">
        <a:defRPr sz="26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Session Title or  Presentation Name"/>
          <p:cNvSpPr txBox="1"/>
          <p:nvPr/>
        </p:nvSpPr>
        <p:spPr>
          <a:xfrm>
            <a:off x="304799" y="237067"/>
            <a:ext cx="7784327" cy="15696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9" rIns="60959">
            <a:spAutoFit/>
          </a:bodyPr>
          <a:lstStyle/>
          <a:p>
            <a:pPr>
              <a:defRPr sz="2400">
                <a:solidFill>
                  <a:srgbClr val="FFFFFF"/>
                </a:solidFill>
                <a:latin typeface="IBM Plex Sans Light"/>
                <a:ea typeface="IBM Plex Sans Light"/>
                <a:cs typeface="IBM Plex Sans Light"/>
                <a:sym typeface="IBM Plex Sans Light"/>
              </a:defRPr>
            </a:pPr>
            <a:r>
              <a:rPr lang="en-US" sz="3200" dirty="0"/>
              <a:t>J0028 </a:t>
            </a:r>
          </a:p>
          <a:p>
            <a:pPr>
              <a:defRPr sz="2400">
                <a:solidFill>
                  <a:srgbClr val="FFFFFF"/>
                </a:solidFill>
                <a:latin typeface="IBM Plex Sans Light"/>
                <a:ea typeface="IBM Plex Sans Light"/>
                <a:cs typeface="IBM Plex Sans Light"/>
                <a:sym typeface="IBM Plex Sans Light"/>
              </a:defRPr>
            </a:pPr>
            <a:r>
              <a:rPr lang="en-US" sz="3200" dirty="0"/>
              <a:t>Exploring OpenShift – Hands-on Lab: </a:t>
            </a:r>
          </a:p>
          <a:p>
            <a:pPr>
              <a:defRPr sz="2400">
                <a:solidFill>
                  <a:srgbClr val="FFFFFF"/>
                </a:solidFill>
                <a:latin typeface="IBM Plex Sans Light"/>
                <a:ea typeface="IBM Plex Sans Light"/>
                <a:cs typeface="IBM Plex Sans Light"/>
                <a:sym typeface="IBM Plex Sans Light"/>
              </a:defRPr>
            </a:pPr>
            <a:r>
              <a:rPr lang="en-US" sz="3200" dirty="0"/>
              <a:t>OpenShift 101</a:t>
            </a:r>
            <a:endParaRPr sz="3200" dirty="0"/>
          </a:p>
        </p:txBody>
      </p:sp>
      <p:sp>
        <p:nvSpPr>
          <p:cNvPr id="1328" name="First LastName"/>
          <p:cNvSpPr txBox="1"/>
          <p:nvPr/>
        </p:nvSpPr>
        <p:spPr>
          <a:xfrm>
            <a:off x="304800" y="1837506"/>
            <a:ext cx="2670281"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60959" rIns="60959">
            <a:spAutoFit/>
          </a:bodyPr>
          <a:lstStyle>
            <a:lvl1pPr>
              <a:defRPr sz="1800">
                <a:solidFill>
                  <a:srgbClr val="FFFFFF"/>
                </a:solidFill>
                <a:latin typeface="IBM Plex Sans ExtraLight"/>
                <a:ea typeface="IBM Plex Sans ExtraLight"/>
                <a:cs typeface="IBM Plex Sans ExtraLight"/>
                <a:sym typeface="IBM Plex Sans ExtraLight"/>
              </a:defRPr>
            </a:lvl1pPr>
          </a:lstStyle>
          <a:p>
            <a:r>
              <a:rPr lang="en-US" sz="1600" dirty="0"/>
              <a:t>Budi </a:t>
            </a:r>
            <a:r>
              <a:rPr lang="en-US" sz="1600" dirty="0" err="1"/>
              <a:t>Darmawan</a:t>
            </a:r>
            <a:endParaRPr lang="en-US" sz="1600" dirty="0"/>
          </a:p>
          <a:p>
            <a:r>
              <a:rPr lang="en-US" sz="1600" dirty="0"/>
              <a:t>Garage Solution Engineering</a:t>
            </a:r>
          </a:p>
          <a:p>
            <a:endParaRPr lang="en-US" sz="1600" dirty="0"/>
          </a:p>
          <a:p>
            <a:r>
              <a:rPr lang="en-US" sz="1600" dirty="0"/>
              <a:t>Dave Thiessen</a:t>
            </a:r>
          </a:p>
          <a:p>
            <a:r>
              <a:rPr lang="en-US" sz="1600" dirty="0"/>
              <a:t>Garage Solution Engineering</a:t>
            </a:r>
          </a:p>
        </p:txBody>
      </p:sp>
    </p:spTree>
    <p:extLst>
      <p:ext uri="{BB962C8B-B14F-4D97-AF65-F5344CB8AC3E}">
        <p14:creationId xmlns:p14="http://schemas.microsoft.com/office/powerpoint/2010/main" val="31499571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pic>
        <p:nvPicPr>
          <p:cNvPr id="20" name="Picture 19" descr="A picture containing monitor, sitting, side, several&#10;&#10;Description automatically generated">
            <a:extLst>
              <a:ext uri="{FF2B5EF4-FFF2-40B4-BE49-F238E27FC236}">
                <a16:creationId xmlns:a16="http://schemas.microsoft.com/office/drawing/2014/main" id="{CE1BCA6C-CD18-B747-8CFF-8E2541748BAF}"/>
              </a:ext>
            </a:extLst>
          </p:cNvPr>
          <p:cNvPicPr>
            <a:picLocks noChangeAspect="1"/>
          </p:cNvPicPr>
          <p:nvPr/>
        </p:nvPicPr>
        <p:blipFill>
          <a:blip r:embed="rId3"/>
          <a:stretch>
            <a:fillRect/>
          </a:stretch>
        </p:blipFill>
        <p:spPr>
          <a:xfrm>
            <a:off x="9182100" y="4396104"/>
            <a:ext cx="2793999" cy="2118996"/>
          </a:xfrm>
          <a:prstGeom prst="rect">
            <a:avLst/>
          </a:prstGeom>
        </p:spPr>
      </p:pic>
      <p:sp>
        <p:nvSpPr>
          <p:cNvPr id="1735" name="Google Shape;1735;p231"/>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10</a:t>
            </a:fld>
            <a:endParaRPr/>
          </a:p>
        </p:txBody>
      </p:sp>
      <p:sp>
        <p:nvSpPr>
          <p:cNvPr id="1736" name="Google Shape;1736;p231"/>
          <p:cNvSpPr txBox="1"/>
          <p:nvPr/>
        </p:nvSpPr>
        <p:spPr>
          <a:xfrm>
            <a:off x="1102200" y="809075"/>
            <a:ext cx="9987600" cy="1859484"/>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err="1">
                <a:latin typeface="Courier"/>
                <a:ea typeface="Courier"/>
                <a:cs typeface="Courier"/>
                <a:sym typeface="Courier"/>
              </a:rPr>
              <a:t>ReplicationControllers</a:t>
            </a:r>
            <a:r>
              <a:rPr lang="en" sz="3733" dirty="0">
                <a:latin typeface="Overpass"/>
                <a:ea typeface="Overpass"/>
                <a:cs typeface="Overpass"/>
                <a:sym typeface="Overpass"/>
              </a:rPr>
              <a:t> &amp; </a:t>
            </a:r>
            <a:r>
              <a:rPr lang="en" sz="3733" dirty="0" err="1">
                <a:latin typeface="Courier"/>
                <a:ea typeface="Courier"/>
                <a:cs typeface="Courier"/>
                <a:sym typeface="Courier"/>
              </a:rPr>
              <a:t>ReplicaSets</a:t>
            </a:r>
            <a:r>
              <a:rPr lang="en" sz="3733" dirty="0">
                <a:latin typeface="Overpass"/>
                <a:ea typeface="Overpass"/>
                <a:cs typeface="Overpass"/>
                <a:sym typeface="Overpass"/>
              </a:rPr>
              <a:t> ensure a specified number of pods are running at any given time</a:t>
            </a:r>
            <a:endParaRPr sz="3733" dirty="0">
              <a:latin typeface="Overpass"/>
              <a:ea typeface="Overpass"/>
              <a:cs typeface="Overpass"/>
              <a:sym typeface="Overpass"/>
            </a:endParaRPr>
          </a:p>
        </p:txBody>
      </p:sp>
      <p:sp>
        <p:nvSpPr>
          <p:cNvPr id="1737" name="Google Shape;1737;p231"/>
          <p:cNvSpPr/>
          <p:nvPr/>
        </p:nvSpPr>
        <p:spPr>
          <a:xfrm>
            <a:off x="505061" y="3220766"/>
            <a:ext cx="1282000" cy="1538400"/>
          </a:xfrm>
          <a:prstGeom prst="snip1Rect">
            <a:avLst>
              <a:gd name="adj" fmla="val 16667"/>
            </a:avLst>
          </a:prstGeom>
          <a:solidFill>
            <a:srgbClr val="FFFFFF"/>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r>
              <a:rPr lang="en" sz="1200">
                <a:solidFill>
                  <a:srgbClr val="666666"/>
                </a:solidFill>
                <a:latin typeface="Roboto Mono"/>
                <a:ea typeface="Roboto Mono"/>
                <a:cs typeface="Roboto Mono"/>
                <a:sym typeface="Roboto Mono"/>
              </a:rPr>
              <a:t>image name</a:t>
            </a:r>
            <a:endParaRPr sz="1200">
              <a:solidFill>
                <a:srgbClr val="666666"/>
              </a:solidFill>
              <a:latin typeface="Roboto Mono"/>
              <a:ea typeface="Roboto Mono"/>
              <a:cs typeface="Roboto Mono"/>
              <a:sym typeface="Roboto Mono"/>
            </a:endParaRPr>
          </a:p>
          <a:p>
            <a:pPr>
              <a:spcBef>
                <a:spcPts val="0"/>
              </a:spcBef>
              <a:spcAft>
                <a:spcPts val="0"/>
              </a:spcAft>
            </a:pPr>
            <a:r>
              <a:rPr lang="en" sz="1200">
                <a:solidFill>
                  <a:srgbClr val="666666"/>
                </a:solidFill>
                <a:latin typeface="Roboto Mono"/>
                <a:ea typeface="Roboto Mono"/>
                <a:cs typeface="Roboto Mono"/>
                <a:sym typeface="Roboto Mono"/>
              </a:rPr>
              <a:t>replicas</a:t>
            </a:r>
            <a:endParaRPr sz="1200">
              <a:solidFill>
                <a:srgbClr val="666666"/>
              </a:solidFill>
              <a:latin typeface="Roboto Mono"/>
              <a:ea typeface="Roboto Mono"/>
              <a:cs typeface="Roboto Mono"/>
              <a:sym typeface="Roboto Mono"/>
            </a:endParaRPr>
          </a:p>
          <a:p>
            <a:pPr>
              <a:spcBef>
                <a:spcPts val="0"/>
              </a:spcBef>
              <a:spcAft>
                <a:spcPts val="0"/>
              </a:spcAft>
            </a:pPr>
            <a:r>
              <a:rPr lang="en" sz="1200">
                <a:solidFill>
                  <a:srgbClr val="666666"/>
                </a:solidFill>
                <a:latin typeface="Roboto Mono"/>
                <a:ea typeface="Roboto Mono"/>
                <a:cs typeface="Roboto Mono"/>
                <a:sym typeface="Roboto Mono"/>
              </a:rPr>
              <a:t>labels</a:t>
            </a:r>
            <a:br>
              <a:rPr lang="en" sz="1200">
                <a:solidFill>
                  <a:srgbClr val="666666"/>
                </a:solidFill>
                <a:latin typeface="Roboto Mono"/>
                <a:ea typeface="Roboto Mono"/>
                <a:cs typeface="Roboto Mono"/>
                <a:sym typeface="Roboto Mono"/>
              </a:rPr>
            </a:br>
            <a:r>
              <a:rPr lang="en" sz="1200">
                <a:solidFill>
                  <a:srgbClr val="666666"/>
                </a:solidFill>
                <a:latin typeface="Roboto Mono"/>
                <a:ea typeface="Roboto Mono"/>
                <a:cs typeface="Roboto Mono"/>
                <a:sym typeface="Roboto Mono"/>
              </a:rPr>
              <a:t>cpu</a:t>
            </a:r>
            <a:br>
              <a:rPr lang="en" sz="1200">
                <a:solidFill>
                  <a:srgbClr val="666666"/>
                </a:solidFill>
                <a:latin typeface="Roboto Mono"/>
                <a:ea typeface="Roboto Mono"/>
                <a:cs typeface="Roboto Mono"/>
                <a:sym typeface="Roboto Mono"/>
              </a:rPr>
            </a:br>
            <a:r>
              <a:rPr lang="en" sz="1200">
                <a:solidFill>
                  <a:srgbClr val="666666"/>
                </a:solidFill>
                <a:latin typeface="Roboto Mono"/>
                <a:ea typeface="Roboto Mono"/>
                <a:cs typeface="Roboto Mono"/>
                <a:sym typeface="Roboto Mono"/>
              </a:rPr>
              <a:t>memory</a:t>
            </a:r>
            <a:endParaRPr sz="1200">
              <a:solidFill>
                <a:srgbClr val="666666"/>
              </a:solidFill>
              <a:latin typeface="Roboto Mono"/>
              <a:ea typeface="Roboto Mono"/>
              <a:cs typeface="Roboto Mono"/>
              <a:sym typeface="Roboto Mono"/>
            </a:endParaRPr>
          </a:p>
          <a:p>
            <a:pPr>
              <a:spcBef>
                <a:spcPts val="0"/>
              </a:spcBef>
              <a:spcAft>
                <a:spcPts val="0"/>
              </a:spcAft>
            </a:pPr>
            <a:r>
              <a:rPr lang="en" sz="1200">
                <a:solidFill>
                  <a:srgbClr val="666666"/>
                </a:solidFill>
                <a:latin typeface="Roboto Mono"/>
                <a:ea typeface="Roboto Mono"/>
                <a:cs typeface="Roboto Mono"/>
                <a:sym typeface="Roboto Mono"/>
              </a:rPr>
              <a:t>storage</a:t>
            </a:r>
            <a:endParaRPr sz="1200">
              <a:latin typeface="Roboto Mono"/>
              <a:ea typeface="Roboto Mono"/>
              <a:cs typeface="Roboto Mono"/>
              <a:sym typeface="Roboto Mono"/>
            </a:endParaRPr>
          </a:p>
        </p:txBody>
      </p:sp>
      <p:cxnSp>
        <p:nvCxnSpPr>
          <p:cNvPr id="1738" name="Google Shape;1738;p231"/>
          <p:cNvCxnSpPr/>
          <p:nvPr/>
        </p:nvCxnSpPr>
        <p:spPr>
          <a:xfrm>
            <a:off x="1949995" y="4016559"/>
            <a:ext cx="1516800" cy="0"/>
          </a:xfrm>
          <a:prstGeom prst="straightConnector1">
            <a:avLst/>
          </a:prstGeom>
          <a:noFill/>
          <a:ln w="9525" cap="flat" cmpd="sng">
            <a:solidFill>
              <a:srgbClr val="666666"/>
            </a:solidFill>
            <a:prstDash val="solid"/>
            <a:round/>
            <a:headEnd type="none" w="med" len="med"/>
            <a:tailEnd type="triangle" w="med" len="med"/>
          </a:ln>
        </p:spPr>
      </p:cxnSp>
      <p:sp>
        <p:nvSpPr>
          <p:cNvPr id="1739" name="Google Shape;1739;p231"/>
          <p:cNvSpPr txBox="1"/>
          <p:nvPr/>
        </p:nvSpPr>
        <p:spPr>
          <a:xfrm>
            <a:off x="329281" y="4759159"/>
            <a:ext cx="1633600" cy="2884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1067">
                <a:latin typeface="Overpass"/>
                <a:ea typeface="Overpass"/>
                <a:cs typeface="Overpass"/>
                <a:sym typeface="Overpass"/>
              </a:rPr>
              <a:t>ReplicaSet</a:t>
            </a:r>
            <a:br>
              <a:rPr lang="en" sz="1067">
                <a:latin typeface="Overpass"/>
                <a:ea typeface="Overpass"/>
                <a:cs typeface="Overpass"/>
                <a:sym typeface="Overpass"/>
              </a:rPr>
            </a:br>
            <a:r>
              <a:rPr lang="en" sz="1067">
                <a:latin typeface="Overpass"/>
                <a:ea typeface="Overpass"/>
                <a:cs typeface="Overpass"/>
                <a:sym typeface="Overpass"/>
              </a:rPr>
              <a:t>ReplicationController</a:t>
            </a:r>
            <a:endParaRPr sz="1067">
              <a:latin typeface="Overpass"/>
              <a:ea typeface="Overpass"/>
              <a:cs typeface="Overpass"/>
              <a:sym typeface="Overpass"/>
            </a:endParaRPr>
          </a:p>
        </p:txBody>
      </p:sp>
      <p:sp>
        <p:nvSpPr>
          <p:cNvPr id="1740" name="Google Shape;1740;p231"/>
          <p:cNvSpPr/>
          <p:nvPr/>
        </p:nvSpPr>
        <p:spPr>
          <a:xfrm>
            <a:off x="3669985" y="3303775"/>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41" name="Google Shape;1741;p231"/>
          <p:cNvSpPr/>
          <p:nvPr/>
        </p:nvSpPr>
        <p:spPr>
          <a:xfrm>
            <a:off x="3999185" y="3588966"/>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dirty="0">
                <a:latin typeface="Overpass SemiBold"/>
                <a:ea typeface="Overpass SemiBold"/>
                <a:cs typeface="Overpass SemiBold"/>
                <a:sym typeface="Overpass SemiBold"/>
              </a:rPr>
              <a:t>CONTAINER</a:t>
            </a:r>
            <a:endParaRPr sz="800" dirty="0">
              <a:latin typeface="Overpass SemiBold"/>
              <a:ea typeface="Overpass SemiBold"/>
              <a:cs typeface="Overpass SemiBold"/>
              <a:sym typeface="Overpass SemiBold"/>
            </a:endParaRPr>
          </a:p>
        </p:txBody>
      </p:sp>
      <p:sp>
        <p:nvSpPr>
          <p:cNvPr id="1742" name="Google Shape;1742;p231"/>
          <p:cNvSpPr/>
          <p:nvPr/>
        </p:nvSpPr>
        <p:spPr>
          <a:xfrm>
            <a:off x="5473385" y="3310727"/>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43" name="Google Shape;1743;p231"/>
          <p:cNvSpPr/>
          <p:nvPr/>
        </p:nvSpPr>
        <p:spPr>
          <a:xfrm>
            <a:off x="5802585" y="3595918"/>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744" name="Google Shape;1744;p231"/>
          <p:cNvSpPr txBox="1"/>
          <p:nvPr/>
        </p:nvSpPr>
        <p:spPr>
          <a:xfrm>
            <a:off x="7189928" y="3393052"/>
            <a:ext cx="616800" cy="10128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3200">
                <a:latin typeface="Overpass Light"/>
                <a:ea typeface="Overpass Light"/>
                <a:cs typeface="Overpass Light"/>
                <a:sym typeface="Overpass Light"/>
              </a:rPr>
              <a:t>...</a:t>
            </a:r>
            <a:endParaRPr sz="3200">
              <a:latin typeface="Overpass Light"/>
              <a:ea typeface="Overpass Light"/>
              <a:cs typeface="Overpass Light"/>
              <a:sym typeface="Overpass Light"/>
            </a:endParaRPr>
          </a:p>
        </p:txBody>
      </p:sp>
      <p:sp>
        <p:nvSpPr>
          <p:cNvPr id="1745" name="Google Shape;1745;p231"/>
          <p:cNvSpPr/>
          <p:nvPr/>
        </p:nvSpPr>
        <p:spPr>
          <a:xfrm>
            <a:off x="7810185" y="3310727"/>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46" name="Google Shape;1746;p231"/>
          <p:cNvSpPr/>
          <p:nvPr/>
        </p:nvSpPr>
        <p:spPr>
          <a:xfrm>
            <a:off x="8139385" y="3595918"/>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747" name="Google Shape;1747;p231"/>
          <p:cNvSpPr txBox="1"/>
          <p:nvPr/>
        </p:nvSpPr>
        <p:spPr>
          <a:xfrm>
            <a:off x="3999200" y="2957726"/>
            <a:ext cx="928400" cy="3532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2267">
                <a:latin typeface="Overpass Light"/>
                <a:ea typeface="Overpass Light"/>
                <a:cs typeface="Overpass Light"/>
                <a:sym typeface="Overpass Light"/>
              </a:rPr>
              <a:t>1</a:t>
            </a:r>
            <a:endParaRPr sz="2267">
              <a:latin typeface="Overpass Light"/>
              <a:ea typeface="Overpass Light"/>
              <a:cs typeface="Overpass Light"/>
              <a:sym typeface="Overpass Light"/>
            </a:endParaRPr>
          </a:p>
        </p:txBody>
      </p:sp>
      <p:sp>
        <p:nvSpPr>
          <p:cNvPr id="1748" name="Google Shape;1748;p231"/>
          <p:cNvSpPr txBox="1"/>
          <p:nvPr/>
        </p:nvSpPr>
        <p:spPr>
          <a:xfrm>
            <a:off x="5832000" y="2957726"/>
            <a:ext cx="928400" cy="3532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2267">
                <a:latin typeface="Overpass Light"/>
                <a:ea typeface="Overpass Light"/>
                <a:cs typeface="Overpass Light"/>
                <a:sym typeface="Overpass Light"/>
              </a:rPr>
              <a:t>2</a:t>
            </a:r>
            <a:endParaRPr sz="2267">
              <a:latin typeface="Overpass Light"/>
              <a:ea typeface="Overpass Light"/>
              <a:cs typeface="Overpass Light"/>
              <a:sym typeface="Overpass Light"/>
            </a:endParaRPr>
          </a:p>
        </p:txBody>
      </p:sp>
      <p:sp>
        <p:nvSpPr>
          <p:cNvPr id="1749" name="Google Shape;1749;p231"/>
          <p:cNvSpPr txBox="1"/>
          <p:nvPr/>
        </p:nvSpPr>
        <p:spPr>
          <a:xfrm>
            <a:off x="8168800" y="2957726"/>
            <a:ext cx="928400" cy="3532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2267">
                <a:latin typeface="Overpass Light"/>
                <a:ea typeface="Overpass Light"/>
                <a:cs typeface="Overpass Light"/>
                <a:sym typeface="Overpass Light"/>
              </a:rPr>
              <a:t>N</a:t>
            </a:r>
            <a:endParaRPr sz="2267">
              <a:latin typeface="Overpass Light"/>
              <a:ea typeface="Overpass Light"/>
              <a:cs typeface="Overpass Light"/>
              <a:sym typeface="Overpass Light"/>
            </a:endParaRPr>
          </a:p>
        </p:txBody>
      </p:sp>
      <p:sp>
        <p:nvSpPr>
          <p:cNvPr id="19" name="Title 1">
            <a:extLst>
              <a:ext uri="{FF2B5EF4-FFF2-40B4-BE49-F238E27FC236}">
                <a16:creationId xmlns:a16="http://schemas.microsoft.com/office/drawing/2014/main" id="{9A6FE93A-8E6D-8140-B6F3-F2A923F18BCF}"/>
              </a:ext>
            </a:extLst>
          </p:cNvPr>
          <p:cNvSpPr>
            <a:spLocks noGrp="1"/>
          </p:cNvSpPr>
          <p:nvPr>
            <p:ph type="title"/>
          </p:nvPr>
        </p:nvSpPr>
        <p:spPr>
          <a:xfrm>
            <a:off x="258607" y="265950"/>
            <a:ext cx="11798833" cy="460800"/>
          </a:xfrm>
        </p:spPr>
        <p:txBody>
          <a:bodyPr/>
          <a:lstStyle/>
          <a:p>
            <a:r>
              <a:rPr lang="en-US" dirty="0"/>
              <a:t>Pod Replication</a:t>
            </a:r>
          </a:p>
        </p:txBody>
      </p:sp>
      <p:sp>
        <p:nvSpPr>
          <p:cNvPr id="21" name="Oval 20">
            <a:extLst>
              <a:ext uri="{FF2B5EF4-FFF2-40B4-BE49-F238E27FC236}">
                <a16:creationId xmlns:a16="http://schemas.microsoft.com/office/drawing/2014/main" id="{242B5B8D-BEAD-0A43-8CB0-62F8000EF781}"/>
              </a:ext>
            </a:extLst>
          </p:cNvPr>
          <p:cNvSpPr/>
          <p:nvPr/>
        </p:nvSpPr>
        <p:spPr bwMode="auto">
          <a:xfrm>
            <a:off x="10388600" y="4813300"/>
            <a:ext cx="419100" cy="29470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2" name="Oval 21">
            <a:extLst>
              <a:ext uri="{FF2B5EF4-FFF2-40B4-BE49-F238E27FC236}">
                <a16:creationId xmlns:a16="http://schemas.microsoft.com/office/drawing/2014/main" id="{59C4F36C-DC0A-B742-9DB4-898FEA659F07}"/>
              </a:ext>
            </a:extLst>
          </p:cNvPr>
          <p:cNvSpPr/>
          <p:nvPr/>
        </p:nvSpPr>
        <p:spPr bwMode="auto">
          <a:xfrm>
            <a:off x="10401300" y="5600700"/>
            <a:ext cx="419100" cy="29470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3" name="Oval 22">
            <a:extLst>
              <a:ext uri="{FF2B5EF4-FFF2-40B4-BE49-F238E27FC236}">
                <a16:creationId xmlns:a16="http://schemas.microsoft.com/office/drawing/2014/main" id="{0F9D50F1-E87E-244D-BA9D-B73E5D8AEB34}"/>
              </a:ext>
            </a:extLst>
          </p:cNvPr>
          <p:cNvSpPr/>
          <p:nvPr/>
        </p:nvSpPr>
        <p:spPr bwMode="auto">
          <a:xfrm>
            <a:off x="10045700" y="5600700"/>
            <a:ext cx="419100" cy="29470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24" name="Google Shape;232;p34">
            <a:extLst>
              <a:ext uri="{FF2B5EF4-FFF2-40B4-BE49-F238E27FC236}">
                <a16:creationId xmlns:a16="http://schemas.microsoft.com/office/drawing/2014/main" id="{9C24ADE3-3AE9-ED49-8F58-C97FB1DDD83A}"/>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25101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9"/>
        <p:cNvGrpSpPr/>
        <p:nvPr/>
      </p:nvGrpSpPr>
      <p:grpSpPr>
        <a:xfrm>
          <a:off x="0" y="0"/>
          <a:ext cx="0" cy="0"/>
          <a:chOff x="0" y="0"/>
          <a:chExt cx="0" cy="0"/>
        </a:xfrm>
      </p:grpSpPr>
      <p:sp>
        <p:nvSpPr>
          <p:cNvPr id="1850" name="Google Shape;1850;p236"/>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11</a:t>
            </a:fld>
            <a:endParaRPr/>
          </a:p>
        </p:txBody>
      </p:sp>
      <p:sp>
        <p:nvSpPr>
          <p:cNvPr id="1852" name="Google Shape;1852;p236"/>
          <p:cNvSpPr txBox="1"/>
          <p:nvPr/>
        </p:nvSpPr>
        <p:spPr>
          <a:xfrm>
            <a:off x="111600" y="833178"/>
            <a:ext cx="7856673" cy="1016222"/>
          </a:xfrm>
          <a:prstGeom prst="rect">
            <a:avLst/>
          </a:prstGeom>
          <a:noFill/>
          <a:ln>
            <a:noFill/>
          </a:ln>
        </p:spPr>
        <p:txBody>
          <a:bodyPr spcFirstLastPara="1" wrap="square" lIns="121900" tIns="121900" rIns="121900" bIns="121900" anchor="ctr" anchorCtr="0">
            <a:noAutofit/>
          </a:bodyPr>
          <a:lstStyle/>
          <a:p>
            <a:pPr>
              <a:spcBef>
                <a:spcPts val="0"/>
              </a:spcBef>
              <a:spcAft>
                <a:spcPts val="0"/>
              </a:spcAft>
            </a:pPr>
            <a:r>
              <a:rPr lang="en" sz="3733" dirty="0">
                <a:solidFill>
                  <a:schemeClr val="dk1"/>
                </a:solidFill>
                <a:latin typeface="Overpass"/>
                <a:ea typeface="Overpass"/>
                <a:cs typeface="Overpass"/>
                <a:sym typeface="Overpass"/>
              </a:rPr>
              <a:t>apps can talk to each other via services</a:t>
            </a:r>
            <a:endParaRPr sz="3733" dirty="0">
              <a:latin typeface="Overpass"/>
              <a:ea typeface="Overpass"/>
              <a:cs typeface="Overpass"/>
              <a:sym typeface="Overpass"/>
            </a:endParaRPr>
          </a:p>
        </p:txBody>
      </p:sp>
      <p:sp>
        <p:nvSpPr>
          <p:cNvPr id="1853" name="Google Shape;1853;p236"/>
          <p:cNvSpPr/>
          <p:nvPr/>
        </p:nvSpPr>
        <p:spPr>
          <a:xfrm>
            <a:off x="4605517" y="44430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54" name="Google Shape;1854;p236"/>
          <p:cNvSpPr/>
          <p:nvPr/>
        </p:nvSpPr>
        <p:spPr>
          <a:xfrm>
            <a:off x="7145525" y="2166901"/>
            <a:ext cx="1645600" cy="1425600"/>
          </a:xfrm>
          <a:prstGeom prst="hexagon">
            <a:avLst>
              <a:gd name="adj" fmla="val 25000"/>
              <a:gd name="vf" fmla="val 115470"/>
            </a:avLst>
          </a:prstGeom>
          <a:solidFill>
            <a:srgbClr val="FFFFFF"/>
          </a:solidFill>
          <a:ln w="28575" cap="flat" cmpd="sng">
            <a:solidFill>
              <a:srgbClr val="3F9C35"/>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buClr>
                <a:srgbClr val="000000"/>
              </a:buClr>
              <a:buSzPts val="1100"/>
            </a:pPr>
            <a:r>
              <a:rPr lang="en" sz="1467">
                <a:latin typeface="Overpass SemiBold"/>
                <a:ea typeface="Overpass SemiBold"/>
                <a:cs typeface="Overpass SemiBold"/>
                <a:sym typeface="Overpass SemiBold"/>
              </a:rPr>
              <a:t>SERVICE</a:t>
            </a:r>
            <a:endParaRPr sz="1467">
              <a:solidFill>
                <a:srgbClr val="000000"/>
              </a:solidFill>
              <a:latin typeface="Overpass SemiBold"/>
              <a:ea typeface="Overpass SemiBold"/>
              <a:cs typeface="Overpass SemiBold"/>
              <a:sym typeface="Overpass SemiBold"/>
            </a:endParaRPr>
          </a:p>
          <a:p>
            <a:pPr algn="ctr">
              <a:spcBef>
                <a:spcPts val="0"/>
              </a:spcBef>
              <a:spcAft>
                <a:spcPts val="0"/>
              </a:spcAft>
              <a:buClr>
                <a:srgbClr val="000000"/>
              </a:buClr>
              <a:buSzPts val="1100"/>
            </a:pPr>
            <a:r>
              <a:rPr lang="en" sz="1467">
                <a:latin typeface="Overpass SemiBold"/>
                <a:ea typeface="Overpass SemiBold"/>
                <a:cs typeface="Overpass SemiBold"/>
                <a:sym typeface="Overpass SemiBold"/>
              </a:rPr>
              <a:t>“backend”</a:t>
            </a:r>
            <a:endParaRPr sz="1467">
              <a:latin typeface="Overpass SemiBold"/>
              <a:ea typeface="Overpass SemiBold"/>
              <a:cs typeface="Overpass SemiBold"/>
              <a:sym typeface="Overpass SemiBold"/>
            </a:endParaRPr>
          </a:p>
        </p:txBody>
      </p:sp>
      <p:sp>
        <p:nvSpPr>
          <p:cNvPr id="1855" name="Google Shape;1855;p236"/>
          <p:cNvSpPr/>
          <p:nvPr/>
        </p:nvSpPr>
        <p:spPr>
          <a:xfrm>
            <a:off x="4934717" y="47282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56" name="Google Shape;1856;p236"/>
          <p:cNvSpPr txBox="1"/>
          <p:nvPr/>
        </p:nvSpPr>
        <p:spPr>
          <a:xfrm>
            <a:off x="4989129" y="58928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10.110.1.11</a:t>
            </a:r>
            <a:endParaRPr sz="933">
              <a:solidFill>
                <a:srgbClr val="38761D"/>
              </a:solidFill>
              <a:latin typeface="Overpass"/>
              <a:ea typeface="Overpass"/>
              <a:cs typeface="Overpass"/>
              <a:sym typeface="Overpass"/>
            </a:endParaRPr>
          </a:p>
        </p:txBody>
      </p:sp>
      <p:sp>
        <p:nvSpPr>
          <p:cNvPr id="1857" name="Google Shape;1857;p236"/>
          <p:cNvSpPr/>
          <p:nvPr/>
        </p:nvSpPr>
        <p:spPr>
          <a:xfrm>
            <a:off x="3908884" y="4714068"/>
            <a:ext cx="1020000" cy="8836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800">
                <a:solidFill>
                  <a:srgbClr val="FFFFFF"/>
                </a:solidFill>
                <a:latin typeface="Overpass SemiBold"/>
                <a:ea typeface="Overpass SemiBold"/>
                <a:cs typeface="Overpass SemiBold"/>
                <a:sym typeface="Overpass SemiBold"/>
              </a:rPr>
              <a:t>backend</a:t>
            </a:r>
            <a:endParaRPr sz="800">
              <a:solidFill>
                <a:srgbClr val="FFFFFF"/>
              </a:solidFill>
              <a:latin typeface="Overpass SemiBold"/>
              <a:ea typeface="Overpass SemiBold"/>
              <a:cs typeface="Overpass SemiBold"/>
              <a:sym typeface="Overpass SemiBold"/>
            </a:endParaRPr>
          </a:p>
        </p:txBody>
      </p:sp>
      <p:sp>
        <p:nvSpPr>
          <p:cNvPr id="1858" name="Google Shape;1858;p236"/>
          <p:cNvSpPr/>
          <p:nvPr/>
        </p:nvSpPr>
        <p:spPr>
          <a:xfrm>
            <a:off x="7145517" y="44430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59" name="Google Shape;1859;p236"/>
          <p:cNvSpPr/>
          <p:nvPr/>
        </p:nvSpPr>
        <p:spPr>
          <a:xfrm>
            <a:off x="7474717" y="47282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60" name="Google Shape;1860;p236"/>
          <p:cNvSpPr txBox="1"/>
          <p:nvPr/>
        </p:nvSpPr>
        <p:spPr>
          <a:xfrm>
            <a:off x="7529129" y="58928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10.120.2.22</a:t>
            </a:r>
            <a:endParaRPr sz="933">
              <a:solidFill>
                <a:srgbClr val="38761D"/>
              </a:solidFill>
              <a:latin typeface="Overpass"/>
              <a:ea typeface="Overpass"/>
              <a:cs typeface="Overpass"/>
              <a:sym typeface="Overpass"/>
            </a:endParaRPr>
          </a:p>
        </p:txBody>
      </p:sp>
      <p:sp>
        <p:nvSpPr>
          <p:cNvPr id="1861" name="Google Shape;1861;p236"/>
          <p:cNvSpPr/>
          <p:nvPr/>
        </p:nvSpPr>
        <p:spPr>
          <a:xfrm>
            <a:off x="6448884" y="4714068"/>
            <a:ext cx="1020000" cy="8836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800">
                <a:solidFill>
                  <a:srgbClr val="FFFFFF"/>
                </a:solidFill>
                <a:latin typeface="Overpass SemiBold"/>
                <a:ea typeface="Overpass SemiBold"/>
                <a:cs typeface="Overpass SemiBold"/>
                <a:sym typeface="Overpass SemiBold"/>
              </a:rPr>
              <a:t>backend</a:t>
            </a:r>
            <a:endParaRPr sz="800">
              <a:solidFill>
                <a:srgbClr val="FFFFFF"/>
              </a:solidFill>
              <a:latin typeface="Overpass SemiBold"/>
              <a:ea typeface="Overpass SemiBold"/>
              <a:cs typeface="Overpass SemiBold"/>
              <a:sym typeface="Overpass SemiBold"/>
            </a:endParaRPr>
          </a:p>
        </p:txBody>
      </p:sp>
      <p:sp>
        <p:nvSpPr>
          <p:cNvPr id="1862" name="Google Shape;1862;p236"/>
          <p:cNvSpPr/>
          <p:nvPr/>
        </p:nvSpPr>
        <p:spPr>
          <a:xfrm>
            <a:off x="9685517" y="44430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63" name="Google Shape;1863;p236"/>
          <p:cNvSpPr/>
          <p:nvPr/>
        </p:nvSpPr>
        <p:spPr>
          <a:xfrm>
            <a:off x="10014717" y="47282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64" name="Google Shape;1864;p236"/>
          <p:cNvSpPr txBox="1"/>
          <p:nvPr/>
        </p:nvSpPr>
        <p:spPr>
          <a:xfrm>
            <a:off x="10069129" y="58928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10.130.3.33</a:t>
            </a:r>
            <a:endParaRPr sz="933">
              <a:solidFill>
                <a:srgbClr val="38761D"/>
              </a:solidFill>
              <a:latin typeface="Overpass"/>
              <a:ea typeface="Overpass"/>
              <a:cs typeface="Overpass"/>
              <a:sym typeface="Overpass"/>
            </a:endParaRPr>
          </a:p>
        </p:txBody>
      </p:sp>
      <p:sp>
        <p:nvSpPr>
          <p:cNvPr id="1865" name="Google Shape;1865;p236"/>
          <p:cNvSpPr/>
          <p:nvPr/>
        </p:nvSpPr>
        <p:spPr>
          <a:xfrm>
            <a:off x="8988884" y="4714068"/>
            <a:ext cx="1020000" cy="8836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800">
                <a:solidFill>
                  <a:srgbClr val="FFFFFF"/>
                </a:solidFill>
                <a:latin typeface="Overpass SemiBold"/>
                <a:ea typeface="Overpass SemiBold"/>
                <a:cs typeface="Overpass SemiBold"/>
                <a:sym typeface="Overpass SemiBold"/>
              </a:rPr>
              <a:t>backend</a:t>
            </a:r>
            <a:endParaRPr sz="800">
              <a:solidFill>
                <a:srgbClr val="FFFFFF"/>
              </a:solidFill>
              <a:latin typeface="Overpass SemiBold"/>
              <a:ea typeface="Overpass SemiBold"/>
              <a:cs typeface="Overpass SemiBold"/>
              <a:sym typeface="Overpass SemiBold"/>
            </a:endParaRPr>
          </a:p>
        </p:txBody>
      </p:sp>
      <p:sp>
        <p:nvSpPr>
          <p:cNvPr id="1866" name="Google Shape;1866;p236"/>
          <p:cNvSpPr/>
          <p:nvPr/>
        </p:nvSpPr>
        <p:spPr>
          <a:xfrm>
            <a:off x="1557517" y="44430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67" name="Google Shape;1867;p236"/>
          <p:cNvSpPr/>
          <p:nvPr/>
        </p:nvSpPr>
        <p:spPr>
          <a:xfrm>
            <a:off x="1886717" y="47282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68" name="Google Shape;1868;p236"/>
          <p:cNvSpPr txBox="1"/>
          <p:nvPr/>
        </p:nvSpPr>
        <p:spPr>
          <a:xfrm>
            <a:off x="1941129" y="58928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10.140.4.44</a:t>
            </a:r>
            <a:endParaRPr sz="933">
              <a:solidFill>
                <a:srgbClr val="38761D"/>
              </a:solidFill>
              <a:latin typeface="Overpass"/>
              <a:ea typeface="Overpass"/>
              <a:cs typeface="Overpass"/>
              <a:sym typeface="Overpass"/>
            </a:endParaRPr>
          </a:p>
        </p:txBody>
      </p:sp>
      <p:sp>
        <p:nvSpPr>
          <p:cNvPr id="1869" name="Google Shape;1869;p236"/>
          <p:cNvSpPr/>
          <p:nvPr/>
        </p:nvSpPr>
        <p:spPr>
          <a:xfrm>
            <a:off x="860884" y="4714068"/>
            <a:ext cx="1020000" cy="8836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800">
                <a:solidFill>
                  <a:srgbClr val="FFFFFF"/>
                </a:solidFill>
                <a:latin typeface="Overpass SemiBold"/>
                <a:ea typeface="Overpass SemiBold"/>
                <a:cs typeface="Overpass SemiBold"/>
                <a:sym typeface="Overpass SemiBold"/>
              </a:rPr>
              <a:t>frontend</a:t>
            </a:r>
            <a:endParaRPr sz="800">
              <a:solidFill>
                <a:srgbClr val="FFFFFF"/>
              </a:solidFill>
              <a:latin typeface="Overpass SemiBold"/>
              <a:ea typeface="Overpass SemiBold"/>
              <a:cs typeface="Overpass SemiBold"/>
              <a:sym typeface="Overpass SemiBold"/>
            </a:endParaRPr>
          </a:p>
        </p:txBody>
      </p:sp>
      <p:cxnSp>
        <p:nvCxnSpPr>
          <p:cNvPr id="1870" name="Google Shape;1870;p236"/>
          <p:cNvCxnSpPr>
            <a:stCxn id="1871" idx="2"/>
            <a:endCxn id="1872" idx="0"/>
          </p:cNvCxnSpPr>
          <p:nvPr/>
        </p:nvCxnSpPr>
        <p:spPr>
          <a:xfrm rot="5400000">
            <a:off x="6268673" y="2751800"/>
            <a:ext cx="858800" cy="2547600"/>
          </a:xfrm>
          <a:prstGeom prst="bentConnector3">
            <a:avLst>
              <a:gd name="adj1" fmla="val 49994"/>
            </a:avLst>
          </a:prstGeom>
          <a:noFill/>
          <a:ln w="9525" cap="flat" cmpd="sng">
            <a:solidFill>
              <a:srgbClr val="3F9C35"/>
            </a:solidFill>
            <a:prstDash val="solid"/>
            <a:round/>
            <a:headEnd type="none" w="med" len="med"/>
            <a:tailEnd type="triangle" w="med" len="med"/>
          </a:ln>
        </p:spPr>
      </p:cxnSp>
      <p:cxnSp>
        <p:nvCxnSpPr>
          <p:cNvPr id="1873" name="Google Shape;1873;p236"/>
          <p:cNvCxnSpPr>
            <a:stCxn id="1871" idx="2"/>
            <a:endCxn id="1874" idx="0"/>
          </p:cNvCxnSpPr>
          <p:nvPr/>
        </p:nvCxnSpPr>
        <p:spPr>
          <a:xfrm rot="5400000">
            <a:off x="7538673" y="4025800"/>
            <a:ext cx="862800" cy="3600"/>
          </a:xfrm>
          <a:prstGeom prst="bentConnector3">
            <a:avLst>
              <a:gd name="adj1" fmla="val 50008"/>
            </a:avLst>
          </a:prstGeom>
          <a:noFill/>
          <a:ln w="9525" cap="flat" cmpd="sng">
            <a:solidFill>
              <a:srgbClr val="3F9C35"/>
            </a:solidFill>
            <a:prstDash val="solid"/>
            <a:round/>
            <a:headEnd type="none" w="med" len="med"/>
            <a:tailEnd type="triangle" w="med" len="med"/>
          </a:ln>
        </p:spPr>
      </p:cxnSp>
      <p:cxnSp>
        <p:nvCxnSpPr>
          <p:cNvPr id="1875" name="Google Shape;1875;p236"/>
          <p:cNvCxnSpPr>
            <a:stCxn id="1871" idx="2"/>
            <a:endCxn id="1876" idx="0"/>
          </p:cNvCxnSpPr>
          <p:nvPr/>
        </p:nvCxnSpPr>
        <p:spPr>
          <a:xfrm rot="-5400000" flipH="1">
            <a:off x="8816673" y="2751400"/>
            <a:ext cx="850800" cy="2540400"/>
          </a:xfrm>
          <a:prstGeom prst="bentConnector3">
            <a:avLst>
              <a:gd name="adj1" fmla="val 50004"/>
            </a:avLst>
          </a:prstGeom>
          <a:noFill/>
          <a:ln w="9525" cap="flat" cmpd="sng">
            <a:solidFill>
              <a:srgbClr val="3F9C35"/>
            </a:solidFill>
            <a:prstDash val="solid"/>
            <a:round/>
            <a:headEnd type="none" w="med" len="med"/>
            <a:tailEnd type="triangle" w="med" len="med"/>
          </a:ln>
        </p:spPr>
      </p:cxnSp>
      <p:sp>
        <p:nvSpPr>
          <p:cNvPr id="1877" name="Google Shape;1877;p236"/>
          <p:cNvSpPr txBox="1"/>
          <p:nvPr/>
        </p:nvSpPr>
        <p:spPr>
          <a:xfrm>
            <a:off x="7529129" y="3045987"/>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role:</a:t>
            </a:r>
            <a:br>
              <a:rPr lang="en" sz="933">
                <a:solidFill>
                  <a:srgbClr val="38761D"/>
                </a:solidFill>
                <a:latin typeface="Overpass"/>
                <a:ea typeface="Overpass"/>
                <a:cs typeface="Overpass"/>
                <a:sym typeface="Overpass"/>
              </a:rPr>
            </a:br>
            <a:r>
              <a:rPr lang="en" sz="933">
                <a:solidFill>
                  <a:srgbClr val="38761D"/>
                </a:solidFill>
                <a:latin typeface="Overpass"/>
                <a:ea typeface="Overpass"/>
                <a:cs typeface="Overpass"/>
                <a:sym typeface="Overpass"/>
              </a:rPr>
              <a:t>backend</a:t>
            </a:r>
            <a:endParaRPr sz="933">
              <a:solidFill>
                <a:srgbClr val="38761D"/>
              </a:solidFill>
              <a:latin typeface="Overpass"/>
              <a:ea typeface="Overpass"/>
              <a:cs typeface="Overpass"/>
              <a:sym typeface="Overpass"/>
            </a:endParaRPr>
          </a:p>
        </p:txBody>
      </p:sp>
      <p:sp>
        <p:nvSpPr>
          <p:cNvPr id="1871" name="Google Shape;1871;p236"/>
          <p:cNvSpPr txBox="1"/>
          <p:nvPr/>
        </p:nvSpPr>
        <p:spPr>
          <a:xfrm>
            <a:off x="7516673" y="2178600"/>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872" name="Google Shape;1872;p236"/>
          <p:cNvSpPr txBox="1"/>
          <p:nvPr/>
        </p:nvSpPr>
        <p:spPr>
          <a:xfrm>
            <a:off x="4969133" y="4454900"/>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874" name="Google Shape;1874;p236"/>
          <p:cNvSpPr txBox="1"/>
          <p:nvPr/>
        </p:nvSpPr>
        <p:spPr>
          <a:xfrm>
            <a:off x="7513133" y="4459133"/>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876" name="Google Shape;1876;p236"/>
          <p:cNvSpPr txBox="1"/>
          <p:nvPr/>
        </p:nvSpPr>
        <p:spPr>
          <a:xfrm>
            <a:off x="10057133" y="4447067"/>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878" name="Google Shape;1878;p236"/>
          <p:cNvSpPr txBox="1"/>
          <p:nvPr/>
        </p:nvSpPr>
        <p:spPr>
          <a:xfrm>
            <a:off x="1925133" y="4447067"/>
            <a:ext cx="910400" cy="1417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cxnSp>
        <p:nvCxnSpPr>
          <p:cNvPr id="1879" name="Google Shape;1879;p236"/>
          <p:cNvCxnSpPr>
            <a:stCxn id="1878" idx="0"/>
          </p:cNvCxnSpPr>
          <p:nvPr/>
        </p:nvCxnSpPr>
        <p:spPr>
          <a:xfrm rot="-5400000">
            <a:off x="3979333" y="1280867"/>
            <a:ext cx="1567200" cy="4765200"/>
          </a:xfrm>
          <a:prstGeom prst="bentConnector2">
            <a:avLst/>
          </a:prstGeom>
          <a:noFill/>
          <a:ln w="9525" cap="flat" cmpd="sng">
            <a:solidFill>
              <a:srgbClr val="EC7A08"/>
            </a:solidFill>
            <a:prstDash val="dash"/>
            <a:round/>
            <a:headEnd type="none" w="med" len="med"/>
            <a:tailEnd type="triangle" w="med" len="med"/>
          </a:ln>
        </p:spPr>
      </p:cxnSp>
      <p:sp>
        <p:nvSpPr>
          <p:cNvPr id="32" name="Google Shape;1820;p235">
            <a:extLst>
              <a:ext uri="{FF2B5EF4-FFF2-40B4-BE49-F238E27FC236}">
                <a16:creationId xmlns:a16="http://schemas.microsoft.com/office/drawing/2014/main" id="{EA091FBD-2EE5-FA4F-9248-F87656D97D76}"/>
              </a:ext>
            </a:extLst>
          </p:cNvPr>
          <p:cNvSpPr txBox="1"/>
          <p:nvPr/>
        </p:nvSpPr>
        <p:spPr>
          <a:xfrm>
            <a:off x="2586034" y="2894028"/>
            <a:ext cx="4631175" cy="106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Overpass"/>
                <a:ea typeface="Overpass"/>
                <a:cs typeface="Overpass"/>
                <a:sym typeface="Overpass"/>
              </a:rPr>
              <a:t>services provide internal load-balancing and service discovery across pods</a:t>
            </a:r>
            <a:endParaRPr sz="2000" dirty="0">
              <a:latin typeface="Overpass"/>
              <a:ea typeface="Overpass"/>
              <a:cs typeface="Overpass"/>
              <a:sym typeface="Overpass"/>
            </a:endParaRPr>
          </a:p>
        </p:txBody>
      </p:sp>
      <p:sp>
        <p:nvSpPr>
          <p:cNvPr id="34" name="Title 1">
            <a:extLst>
              <a:ext uri="{FF2B5EF4-FFF2-40B4-BE49-F238E27FC236}">
                <a16:creationId xmlns:a16="http://schemas.microsoft.com/office/drawing/2014/main" id="{0CCC6EE8-FF2D-3E4C-859F-3418C9A1262C}"/>
              </a:ext>
            </a:extLst>
          </p:cNvPr>
          <p:cNvSpPr>
            <a:spLocks noGrp="1"/>
          </p:cNvSpPr>
          <p:nvPr>
            <p:ph type="title"/>
          </p:nvPr>
        </p:nvSpPr>
        <p:spPr>
          <a:xfrm>
            <a:off x="215901" y="372245"/>
            <a:ext cx="11798833" cy="460800"/>
          </a:xfrm>
        </p:spPr>
        <p:txBody>
          <a:bodyPr/>
          <a:lstStyle/>
          <a:p>
            <a:r>
              <a:rPr lang="en-US" dirty="0"/>
              <a:t>Services</a:t>
            </a:r>
          </a:p>
        </p:txBody>
      </p:sp>
      <p:pic>
        <p:nvPicPr>
          <p:cNvPr id="35" name="Picture 34" descr="A picture containing monitor, sitting, side, several&#10;&#10;Description automatically generated">
            <a:extLst>
              <a:ext uri="{FF2B5EF4-FFF2-40B4-BE49-F238E27FC236}">
                <a16:creationId xmlns:a16="http://schemas.microsoft.com/office/drawing/2014/main" id="{42831C4B-C218-414D-80DA-CF4FF3AD2DC0}"/>
              </a:ext>
            </a:extLst>
          </p:cNvPr>
          <p:cNvPicPr>
            <a:picLocks noChangeAspect="1"/>
          </p:cNvPicPr>
          <p:nvPr/>
        </p:nvPicPr>
        <p:blipFill>
          <a:blip r:embed="rId3"/>
          <a:stretch>
            <a:fillRect/>
          </a:stretch>
        </p:blipFill>
        <p:spPr>
          <a:xfrm>
            <a:off x="9182100" y="573404"/>
            <a:ext cx="2793999" cy="2118996"/>
          </a:xfrm>
          <a:prstGeom prst="rect">
            <a:avLst/>
          </a:prstGeom>
        </p:spPr>
      </p:pic>
      <p:sp>
        <p:nvSpPr>
          <p:cNvPr id="36" name="Oval 35">
            <a:extLst>
              <a:ext uri="{FF2B5EF4-FFF2-40B4-BE49-F238E27FC236}">
                <a16:creationId xmlns:a16="http://schemas.microsoft.com/office/drawing/2014/main" id="{02AA1FF5-A292-5141-A646-C194F753CD67}"/>
              </a:ext>
            </a:extLst>
          </p:cNvPr>
          <p:cNvSpPr/>
          <p:nvPr/>
        </p:nvSpPr>
        <p:spPr bwMode="auto">
          <a:xfrm>
            <a:off x="9685033" y="2110069"/>
            <a:ext cx="1841425" cy="303026"/>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37" name="Google Shape;232;p34">
            <a:extLst>
              <a:ext uri="{FF2B5EF4-FFF2-40B4-BE49-F238E27FC236}">
                <a16:creationId xmlns:a16="http://schemas.microsoft.com/office/drawing/2014/main" id="{05952EC1-1A43-8341-817B-693F7E7555BA}"/>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45711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3"/>
        <p:cNvGrpSpPr/>
        <p:nvPr/>
      </p:nvGrpSpPr>
      <p:grpSpPr>
        <a:xfrm>
          <a:off x="0" y="0"/>
          <a:ext cx="0" cy="0"/>
          <a:chOff x="0" y="0"/>
          <a:chExt cx="0" cy="0"/>
        </a:xfrm>
      </p:grpSpPr>
      <p:sp>
        <p:nvSpPr>
          <p:cNvPr id="1885" name="Google Shape;1885;p237"/>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12</a:t>
            </a:fld>
            <a:endParaRPr/>
          </a:p>
        </p:txBody>
      </p:sp>
      <p:sp>
        <p:nvSpPr>
          <p:cNvPr id="1886" name="Google Shape;1886;p237"/>
          <p:cNvSpPr txBox="1"/>
          <p:nvPr/>
        </p:nvSpPr>
        <p:spPr>
          <a:xfrm>
            <a:off x="452133" y="863600"/>
            <a:ext cx="7746144" cy="1417600"/>
          </a:xfrm>
          <a:prstGeom prst="rect">
            <a:avLst/>
          </a:prstGeom>
          <a:noFill/>
          <a:ln>
            <a:noFill/>
          </a:ln>
        </p:spPr>
        <p:txBody>
          <a:bodyPr spcFirstLastPara="1" wrap="square" lIns="121900" tIns="121900" rIns="121900" bIns="121900" anchor="ctr" anchorCtr="0">
            <a:noAutofit/>
          </a:bodyPr>
          <a:lstStyle/>
          <a:p>
            <a:pPr>
              <a:spcBef>
                <a:spcPts val="0"/>
              </a:spcBef>
              <a:spcAft>
                <a:spcPts val="0"/>
              </a:spcAft>
            </a:pPr>
            <a:r>
              <a:rPr lang="en" sz="3733" dirty="0">
                <a:latin typeface="Courier"/>
                <a:ea typeface="Courier"/>
                <a:cs typeface="Courier"/>
                <a:sym typeface="Courier"/>
              </a:rPr>
              <a:t>routes</a:t>
            </a:r>
            <a:r>
              <a:rPr lang="en" sz="3733" dirty="0">
                <a:latin typeface="Overpass"/>
                <a:ea typeface="Overpass"/>
                <a:cs typeface="Overpass"/>
                <a:sym typeface="Overpass"/>
              </a:rPr>
              <a:t> make services accessible via real-world URLs</a:t>
            </a:r>
            <a:endParaRPr sz="3733" dirty="0">
              <a:latin typeface="Overpass"/>
              <a:ea typeface="Overpass"/>
              <a:cs typeface="Overpass"/>
              <a:sym typeface="Overpass"/>
            </a:endParaRPr>
          </a:p>
        </p:txBody>
      </p:sp>
      <p:grpSp>
        <p:nvGrpSpPr>
          <p:cNvPr id="1887" name="Google Shape;1887;p237"/>
          <p:cNvGrpSpPr/>
          <p:nvPr/>
        </p:nvGrpSpPr>
        <p:grpSpPr>
          <a:xfrm>
            <a:off x="821811" y="2975872"/>
            <a:ext cx="3618473" cy="2371200"/>
            <a:chOff x="1021750" y="2278875"/>
            <a:chExt cx="2713855" cy="1778400"/>
          </a:xfrm>
        </p:grpSpPr>
        <p:sp>
          <p:nvSpPr>
            <p:cNvPr id="1888" name="Google Shape;1888;p237"/>
            <p:cNvSpPr/>
            <p:nvPr/>
          </p:nvSpPr>
          <p:spPr>
            <a:xfrm>
              <a:off x="1021750" y="2278875"/>
              <a:ext cx="2611800" cy="1778400"/>
            </a:xfrm>
            <a:prstGeom prst="rect">
              <a:avLst/>
            </a:prstGeom>
            <a:solidFill>
              <a:srgbClr val="434343"/>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sp>
          <p:nvSpPr>
            <p:cNvPr id="1889" name="Google Shape;1889;p237"/>
            <p:cNvSpPr/>
            <p:nvPr/>
          </p:nvSpPr>
          <p:spPr>
            <a:xfrm>
              <a:off x="1090451" y="2530002"/>
              <a:ext cx="2475000" cy="1449900"/>
            </a:xfrm>
            <a:prstGeom prst="rect">
              <a:avLst/>
            </a:prstGeom>
            <a:solidFill>
              <a:srgbClr val="FFFFFF"/>
            </a:solidFill>
            <a:ln w="9525" cap="flat" cmpd="sng">
              <a:solidFill>
                <a:srgbClr val="666666"/>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sp>
          <p:nvSpPr>
            <p:cNvPr id="1890" name="Google Shape;1890;p237"/>
            <p:cNvSpPr txBox="1"/>
            <p:nvPr/>
          </p:nvSpPr>
          <p:spPr>
            <a:xfrm>
              <a:off x="1123805" y="2592416"/>
              <a:ext cx="2611800" cy="364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1400" dirty="0">
                  <a:latin typeface="Roboto Mono"/>
                  <a:ea typeface="Roboto Mono"/>
                  <a:cs typeface="Roboto Mono"/>
                  <a:sym typeface="Roboto Mono"/>
                </a:rPr>
                <a:t>&gt; curl http://app-</a:t>
              </a:r>
              <a:r>
                <a:rPr lang="en" sz="1400" dirty="0" err="1">
                  <a:latin typeface="Roboto Mono"/>
                  <a:ea typeface="Roboto Mono"/>
                  <a:cs typeface="Roboto Mono"/>
                  <a:sym typeface="Roboto Mono"/>
                </a:rPr>
                <a:t>prod.mycompany.com</a:t>
              </a:r>
              <a:endParaRPr sz="1400" dirty="0">
                <a:latin typeface="Roboto Mono"/>
                <a:ea typeface="Roboto Mono"/>
                <a:cs typeface="Roboto Mono"/>
                <a:sym typeface="Roboto Mono"/>
              </a:endParaRPr>
            </a:p>
          </p:txBody>
        </p:sp>
        <p:sp>
          <p:nvSpPr>
            <p:cNvPr id="1891" name="Google Shape;1891;p237"/>
            <p:cNvSpPr/>
            <p:nvPr/>
          </p:nvSpPr>
          <p:spPr>
            <a:xfrm>
              <a:off x="1093690" y="2347412"/>
              <a:ext cx="88200" cy="88200"/>
            </a:xfrm>
            <a:prstGeom prst="ellipse">
              <a:avLst/>
            </a:prstGeom>
            <a:solidFill>
              <a:srgbClr val="FFFFFF"/>
            </a:solidFill>
            <a:ln>
              <a:noFill/>
            </a:ln>
          </p:spPr>
          <p:txBody>
            <a:bodyPr spcFirstLastPara="1" wrap="square" lIns="121900" tIns="121900" rIns="121900" bIns="121900" anchor="ctr" anchorCtr="0">
              <a:noAutofit/>
            </a:bodyPr>
            <a:lstStyle/>
            <a:p>
              <a:pPr>
                <a:spcBef>
                  <a:spcPts val="0"/>
                </a:spcBef>
                <a:spcAft>
                  <a:spcPts val="0"/>
                </a:spcAft>
              </a:pPr>
              <a:endParaRPr sz="2267"/>
            </a:p>
          </p:txBody>
        </p:sp>
        <p:sp>
          <p:nvSpPr>
            <p:cNvPr id="1892" name="Google Shape;1892;p237"/>
            <p:cNvSpPr/>
            <p:nvPr/>
          </p:nvSpPr>
          <p:spPr>
            <a:xfrm>
              <a:off x="1222055" y="2347412"/>
              <a:ext cx="88200" cy="88200"/>
            </a:xfrm>
            <a:prstGeom prst="ellipse">
              <a:avLst/>
            </a:prstGeom>
            <a:solidFill>
              <a:srgbClr val="FFFFFF"/>
            </a:solidFill>
            <a:ln>
              <a:noFill/>
            </a:ln>
          </p:spPr>
          <p:txBody>
            <a:bodyPr spcFirstLastPara="1" wrap="square" lIns="121900" tIns="121900" rIns="121900" bIns="121900" anchor="ctr" anchorCtr="0">
              <a:noAutofit/>
            </a:bodyPr>
            <a:lstStyle/>
            <a:p>
              <a:pPr>
                <a:spcBef>
                  <a:spcPts val="0"/>
                </a:spcBef>
                <a:spcAft>
                  <a:spcPts val="0"/>
                </a:spcAft>
              </a:pPr>
              <a:endParaRPr sz="2267"/>
            </a:p>
          </p:txBody>
        </p:sp>
      </p:grpSp>
      <p:cxnSp>
        <p:nvCxnSpPr>
          <p:cNvPr id="1893" name="Google Shape;1893;p237"/>
          <p:cNvCxnSpPr/>
          <p:nvPr/>
        </p:nvCxnSpPr>
        <p:spPr>
          <a:xfrm>
            <a:off x="4619011" y="3307972"/>
            <a:ext cx="1677200" cy="0"/>
          </a:xfrm>
          <a:prstGeom prst="straightConnector1">
            <a:avLst/>
          </a:prstGeom>
          <a:noFill/>
          <a:ln w="9525" cap="flat" cmpd="sng">
            <a:solidFill>
              <a:srgbClr val="666666"/>
            </a:solidFill>
            <a:prstDash val="dot"/>
            <a:round/>
            <a:headEnd type="none" w="med" len="med"/>
            <a:tailEnd type="triangle" w="med" len="med"/>
          </a:ln>
        </p:spPr>
      </p:cxnSp>
      <p:sp>
        <p:nvSpPr>
          <p:cNvPr id="1894" name="Google Shape;1894;p237"/>
          <p:cNvSpPr/>
          <p:nvPr/>
        </p:nvSpPr>
        <p:spPr>
          <a:xfrm>
            <a:off x="5747125" y="4620121"/>
            <a:ext cx="1375600" cy="12020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95" name="Google Shape;1895;p237"/>
          <p:cNvSpPr/>
          <p:nvPr/>
        </p:nvSpPr>
        <p:spPr>
          <a:xfrm>
            <a:off x="7870865" y="2700301"/>
            <a:ext cx="1375600" cy="1202000"/>
          </a:xfrm>
          <a:prstGeom prst="hexagon">
            <a:avLst>
              <a:gd name="adj" fmla="val 25000"/>
              <a:gd name="vf" fmla="val 115470"/>
            </a:avLst>
          </a:prstGeom>
          <a:solidFill>
            <a:srgbClr val="FFFFFF"/>
          </a:solidFill>
          <a:ln w="28575" cap="flat" cmpd="sng">
            <a:solidFill>
              <a:srgbClr val="3F9C35"/>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buClr>
                <a:srgbClr val="000000"/>
              </a:buClr>
              <a:buSzPts val="1100"/>
            </a:pPr>
            <a:r>
              <a:rPr lang="en" sz="1067">
                <a:latin typeface="Overpass SemiBold"/>
                <a:ea typeface="Overpass SemiBold"/>
                <a:cs typeface="Overpass SemiBold"/>
                <a:sym typeface="Overpass SemiBold"/>
              </a:rPr>
              <a:t>SERVICE</a:t>
            </a:r>
            <a:endParaRPr sz="1067">
              <a:solidFill>
                <a:srgbClr val="000000"/>
              </a:solidFill>
              <a:latin typeface="Overpass SemiBold"/>
              <a:ea typeface="Overpass SemiBold"/>
              <a:cs typeface="Overpass SemiBold"/>
              <a:sym typeface="Overpass SemiBold"/>
            </a:endParaRPr>
          </a:p>
          <a:p>
            <a:pPr algn="ctr">
              <a:spcBef>
                <a:spcPts val="0"/>
              </a:spcBef>
              <a:spcAft>
                <a:spcPts val="0"/>
              </a:spcAft>
              <a:buClr>
                <a:srgbClr val="000000"/>
              </a:buClr>
              <a:buSzPts val="1100"/>
            </a:pPr>
            <a:r>
              <a:rPr lang="en" sz="1067">
                <a:latin typeface="Overpass SemiBold"/>
                <a:ea typeface="Overpass SemiBold"/>
                <a:cs typeface="Overpass SemiBold"/>
                <a:sym typeface="Overpass SemiBold"/>
              </a:rPr>
              <a:t>“frontend”</a:t>
            </a:r>
            <a:endParaRPr sz="1067">
              <a:latin typeface="Overpass SemiBold"/>
              <a:ea typeface="Overpass SemiBold"/>
              <a:cs typeface="Overpass SemiBold"/>
              <a:sym typeface="Overpass SemiBold"/>
            </a:endParaRPr>
          </a:p>
        </p:txBody>
      </p:sp>
      <p:sp>
        <p:nvSpPr>
          <p:cNvPr id="1896" name="Google Shape;1896;p237"/>
          <p:cNvSpPr/>
          <p:nvPr/>
        </p:nvSpPr>
        <p:spPr>
          <a:xfrm>
            <a:off x="6022375" y="4860664"/>
            <a:ext cx="825600" cy="7220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897" name="Google Shape;1897;p237"/>
          <p:cNvSpPr/>
          <p:nvPr/>
        </p:nvSpPr>
        <p:spPr>
          <a:xfrm>
            <a:off x="5164660" y="4848695"/>
            <a:ext cx="852400" cy="7464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667">
                <a:solidFill>
                  <a:srgbClr val="FFFFFF"/>
                </a:solidFill>
                <a:latin typeface="Overpass SemiBold"/>
                <a:ea typeface="Overpass SemiBold"/>
                <a:cs typeface="Overpass SemiBold"/>
                <a:sym typeface="Overpass SemiBold"/>
              </a:rPr>
              <a:t>role:</a:t>
            </a:r>
            <a:br>
              <a:rPr lang="en" sz="667">
                <a:solidFill>
                  <a:srgbClr val="FFFFFF"/>
                </a:solidFill>
                <a:latin typeface="Overpass SemiBold"/>
                <a:ea typeface="Overpass SemiBold"/>
                <a:cs typeface="Overpass SemiBold"/>
                <a:sym typeface="Overpass SemiBold"/>
              </a:rPr>
            </a:br>
            <a:r>
              <a:rPr lang="en" sz="667">
                <a:solidFill>
                  <a:srgbClr val="FFFFFF"/>
                </a:solidFill>
                <a:latin typeface="Overpass SemiBold"/>
                <a:ea typeface="Overpass SemiBold"/>
                <a:cs typeface="Overpass SemiBold"/>
                <a:sym typeface="Overpass SemiBold"/>
              </a:rPr>
              <a:t>frontend</a:t>
            </a:r>
            <a:endParaRPr sz="667">
              <a:solidFill>
                <a:srgbClr val="FFFFFF"/>
              </a:solidFill>
              <a:latin typeface="Overpass SemiBold"/>
              <a:ea typeface="Overpass SemiBold"/>
              <a:cs typeface="Overpass SemiBold"/>
              <a:sym typeface="Overpass SemiBold"/>
            </a:endParaRPr>
          </a:p>
        </p:txBody>
      </p:sp>
      <p:sp>
        <p:nvSpPr>
          <p:cNvPr id="1898" name="Google Shape;1898;p237"/>
          <p:cNvSpPr/>
          <p:nvPr/>
        </p:nvSpPr>
        <p:spPr>
          <a:xfrm>
            <a:off x="7870857" y="4620121"/>
            <a:ext cx="1375600" cy="12020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899" name="Google Shape;1899;p237"/>
          <p:cNvSpPr/>
          <p:nvPr/>
        </p:nvSpPr>
        <p:spPr>
          <a:xfrm>
            <a:off x="8146107" y="4860664"/>
            <a:ext cx="825600" cy="7220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900" name="Google Shape;1900;p237"/>
          <p:cNvSpPr/>
          <p:nvPr/>
        </p:nvSpPr>
        <p:spPr>
          <a:xfrm>
            <a:off x="7288392" y="4848695"/>
            <a:ext cx="852400" cy="7464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800">
                <a:solidFill>
                  <a:srgbClr val="FFFFFF"/>
                </a:solidFill>
                <a:latin typeface="Overpass SemiBold"/>
                <a:ea typeface="Overpass SemiBold"/>
                <a:cs typeface="Overpass SemiBold"/>
                <a:sym typeface="Overpass SemiBold"/>
              </a:rPr>
              <a:t>role:</a:t>
            </a:r>
            <a:br>
              <a:rPr lang="en" sz="800">
                <a:solidFill>
                  <a:srgbClr val="FFFFFF"/>
                </a:solidFill>
                <a:latin typeface="Overpass SemiBold"/>
                <a:ea typeface="Overpass SemiBold"/>
                <a:cs typeface="Overpass SemiBold"/>
                <a:sym typeface="Overpass SemiBold"/>
              </a:rPr>
            </a:br>
            <a:r>
              <a:rPr lang="en" sz="667">
                <a:solidFill>
                  <a:srgbClr val="FFFFFF"/>
                </a:solidFill>
                <a:latin typeface="Overpass SemiBold"/>
                <a:ea typeface="Overpass SemiBold"/>
                <a:cs typeface="Overpass SemiBold"/>
                <a:sym typeface="Overpass SemiBold"/>
              </a:rPr>
              <a:t>frontend</a:t>
            </a:r>
            <a:endParaRPr sz="667">
              <a:solidFill>
                <a:srgbClr val="FFFFFF"/>
              </a:solidFill>
              <a:latin typeface="Overpass SemiBold"/>
              <a:ea typeface="Overpass SemiBold"/>
              <a:cs typeface="Overpass SemiBold"/>
              <a:sym typeface="Overpass SemiBold"/>
            </a:endParaRPr>
          </a:p>
        </p:txBody>
      </p:sp>
      <p:sp>
        <p:nvSpPr>
          <p:cNvPr id="1901" name="Google Shape;1901;p237"/>
          <p:cNvSpPr/>
          <p:nvPr/>
        </p:nvSpPr>
        <p:spPr>
          <a:xfrm>
            <a:off x="9994589" y="4620121"/>
            <a:ext cx="1375600" cy="12020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902" name="Google Shape;1902;p237"/>
          <p:cNvSpPr/>
          <p:nvPr/>
        </p:nvSpPr>
        <p:spPr>
          <a:xfrm>
            <a:off x="10269839" y="4860664"/>
            <a:ext cx="825600" cy="7220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903" name="Google Shape;1903;p237"/>
          <p:cNvSpPr/>
          <p:nvPr/>
        </p:nvSpPr>
        <p:spPr>
          <a:xfrm>
            <a:off x="9412124" y="4848695"/>
            <a:ext cx="852400" cy="746400"/>
          </a:xfrm>
          <a:prstGeom prst="hexagon">
            <a:avLst>
              <a:gd name="adj" fmla="val 25000"/>
              <a:gd name="vf" fmla="val 115470"/>
            </a:avLst>
          </a:prstGeom>
          <a:solidFill>
            <a:srgbClr val="EC7A08"/>
          </a:solidFill>
          <a:ln>
            <a:noFill/>
          </a:ln>
        </p:spPr>
        <p:txBody>
          <a:bodyPr spcFirstLastPara="1" wrap="square" lIns="121900" tIns="121900" rIns="121900" bIns="121900" anchor="ctr" anchorCtr="0">
            <a:noAutofit/>
          </a:bodyPr>
          <a:lstStyle/>
          <a:p>
            <a:pPr>
              <a:spcBef>
                <a:spcPts val="0"/>
              </a:spcBef>
              <a:spcAft>
                <a:spcPts val="0"/>
              </a:spcAft>
            </a:pPr>
            <a:r>
              <a:rPr lang="en" sz="667">
                <a:solidFill>
                  <a:srgbClr val="FFFFFF"/>
                </a:solidFill>
                <a:latin typeface="Overpass SemiBold"/>
                <a:ea typeface="Overpass SemiBold"/>
                <a:cs typeface="Overpass SemiBold"/>
                <a:sym typeface="Overpass SemiBold"/>
              </a:rPr>
              <a:t>role:</a:t>
            </a:r>
            <a:br>
              <a:rPr lang="en" sz="667">
                <a:solidFill>
                  <a:srgbClr val="FFFFFF"/>
                </a:solidFill>
                <a:latin typeface="Overpass SemiBold"/>
                <a:ea typeface="Overpass SemiBold"/>
                <a:cs typeface="Overpass SemiBold"/>
                <a:sym typeface="Overpass SemiBold"/>
              </a:rPr>
            </a:br>
            <a:r>
              <a:rPr lang="en" sz="667">
                <a:solidFill>
                  <a:srgbClr val="FFFFFF"/>
                </a:solidFill>
                <a:latin typeface="Overpass SemiBold"/>
                <a:ea typeface="Overpass SemiBold"/>
                <a:cs typeface="Overpass SemiBold"/>
                <a:sym typeface="Overpass SemiBold"/>
              </a:rPr>
              <a:t>frontend</a:t>
            </a:r>
            <a:endParaRPr sz="667">
              <a:solidFill>
                <a:srgbClr val="FFFFFF"/>
              </a:solidFill>
              <a:latin typeface="Overpass SemiBold"/>
              <a:ea typeface="Overpass SemiBold"/>
              <a:cs typeface="Overpass SemiBold"/>
              <a:sym typeface="Overpass SemiBold"/>
            </a:endParaRPr>
          </a:p>
        </p:txBody>
      </p:sp>
      <p:cxnSp>
        <p:nvCxnSpPr>
          <p:cNvPr id="1904" name="Google Shape;1904;p237"/>
          <p:cNvCxnSpPr>
            <a:stCxn id="1905" idx="2"/>
            <a:endCxn id="1906" idx="0"/>
          </p:cNvCxnSpPr>
          <p:nvPr/>
        </p:nvCxnSpPr>
        <p:spPr>
          <a:xfrm rot="5400000">
            <a:off x="7134987" y="3202768"/>
            <a:ext cx="724800" cy="2130000"/>
          </a:xfrm>
          <a:prstGeom prst="bentConnector3">
            <a:avLst>
              <a:gd name="adj1" fmla="val 49995"/>
            </a:avLst>
          </a:prstGeom>
          <a:noFill/>
          <a:ln w="9525" cap="flat" cmpd="sng">
            <a:solidFill>
              <a:srgbClr val="3F9C35"/>
            </a:solidFill>
            <a:prstDash val="solid"/>
            <a:round/>
            <a:headEnd type="none" w="med" len="med"/>
            <a:tailEnd type="triangle" w="med" len="med"/>
          </a:ln>
        </p:spPr>
      </p:cxnSp>
      <p:cxnSp>
        <p:nvCxnSpPr>
          <p:cNvPr id="1907" name="Google Shape;1907;p237"/>
          <p:cNvCxnSpPr>
            <a:stCxn id="1905" idx="2"/>
            <a:endCxn id="1908" idx="0"/>
          </p:cNvCxnSpPr>
          <p:nvPr/>
        </p:nvCxnSpPr>
        <p:spPr>
          <a:xfrm rot="5400000">
            <a:off x="8196787" y="4268168"/>
            <a:ext cx="728400" cy="2800"/>
          </a:xfrm>
          <a:prstGeom prst="bentConnector3">
            <a:avLst>
              <a:gd name="adj1" fmla="val 49993"/>
            </a:avLst>
          </a:prstGeom>
          <a:noFill/>
          <a:ln w="9525" cap="flat" cmpd="sng">
            <a:solidFill>
              <a:srgbClr val="3F9C35"/>
            </a:solidFill>
            <a:prstDash val="solid"/>
            <a:round/>
            <a:headEnd type="none" w="med" len="med"/>
            <a:tailEnd type="triangle" w="med" len="med"/>
          </a:ln>
        </p:spPr>
      </p:cxnSp>
      <p:cxnSp>
        <p:nvCxnSpPr>
          <p:cNvPr id="1909" name="Google Shape;1909;p237"/>
          <p:cNvCxnSpPr>
            <a:stCxn id="1905" idx="2"/>
            <a:endCxn id="1910" idx="0"/>
          </p:cNvCxnSpPr>
          <p:nvPr/>
        </p:nvCxnSpPr>
        <p:spPr>
          <a:xfrm rot="-5400000" flipH="1">
            <a:off x="9265387" y="3202368"/>
            <a:ext cx="718000" cy="2124000"/>
          </a:xfrm>
          <a:prstGeom prst="bentConnector3">
            <a:avLst>
              <a:gd name="adj1" fmla="val 50009"/>
            </a:avLst>
          </a:prstGeom>
          <a:noFill/>
          <a:ln w="9525" cap="flat" cmpd="sng">
            <a:solidFill>
              <a:srgbClr val="3F9C35"/>
            </a:solidFill>
            <a:prstDash val="solid"/>
            <a:round/>
            <a:headEnd type="none" w="med" len="med"/>
            <a:tailEnd type="triangle" w="med" len="med"/>
          </a:ln>
        </p:spPr>
      </p:cxnSp>
      <p:sp>
        <p:nvSpPr>
          <p:cNvPr id="1911" name="Google Shape;1911;p237"/>
          <p:cNvSpPr txBox="1"/>
          <p:nvPr/>
        </p:nvSpPr>
        <p:spPr>
          <a:xfrm>
            <a:off x="8191603" y="3441760"/>
            <a:ext cx="734800" cy="2652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role:</a:t>
            </a:r>
            <a:br>
              <a:rPr lang="en" sz="933">
                <a:solidFill>
                  <a:srgbClr val="38761D"/>
                </a:solidFill>
                <a:latin typeface="Overpass"/>
                <a:ea typeface="Overpass"/>
                <a:cs typeface="Overpass"/>
                <a:sym typeface="Overpass"/>
              </a:rPr>
            </a:br>
            <a:r>
              <a:rPr lang="en" sz="933">
                <a:solidFill>
                  <a:srgbClr val="38761D"/>
                </a:solidFill>
                <a:latin typeface="Overpass"/>
                <a:ea typeface="Overpass"/>
                <a:cs typeface="Overpass"/>
                <a:sym typeface="Overpass"/>
              </a:rPr>
              <a:t>frontend</a:t>
            </a:r>
            <a:endParaRPr sz="933">
              <a:solidFill>
                <a:srgbClr val="38761D"/>
              </a:solidFill>
              <a:latin typeface="Overpass"/>
              <a:ea typeface="Overpass"/>
              <a:cs typeface="Overpass"/>
              <a:sym typeface="Overpass"/>
            </a:endParaRPr>
          </a:p>
        </p:txBody>
      </p:sp>
      <p:sp>
        <p:nvSpPr>
          <p:cNvPr id="1905" name="Google Shape;1905;p237"/>
          <p:cNvSpPr txBox="1"/>
          <p:nvPr/>
        </p:nvSpPr>
        <p:spPr>
          <a:xfrm>
            <a:off x="8181187" y="2710168"/>
            <a:ext cx="762400" cy="1195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906" name="Google Shape;1906;p237"/>
          <p:cNvSpPr txBox="1"/>
          <p:nvPr/>
        </p:nvSpPr>
        <p:spPr>
          <a:xfrm>
            <a:off x="6051151" y="4630101"/>
            <a:ext cx="762400" cy="1195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908" name="Google Shape;1908;p237"/>
          <p:cNvSpPr txBox="1"/>
          <p:nvPr/>
        </p:nvSpPr>
        <p:spPr>
          <a:xfrm>
            <a:off x="8178228" y="4633672"/>
            <a:ext cx="762400" cy="1195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910" name="Google Shape;1910;p237"/>
          <p:cNvSpPr txBox="1"/>
          <p:nvPr/>
        </p:nvSpPr>
        <p:spPr>
          <a:xfrm>
            <a:off x="10305304" y="4623495"/>
            <a:ext cx="762400" cy="11952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1912" name="Google Shape;1912;p237"/>
          <p:cNvSpPr/>
          <p:nvPr/>
        </p:nvSpPr>
        <p:spPr>
          <a:xfrm>
            <a:off x="6448465" y="2700301"/>
            <a:ext cx="1375600" cy="1202000"/>
          </a:xfrm>
          <a:prstGeom prst="hexagon">
            <a:avLst>
              <a:gd name="adj" fmla="val 25000"/>
              <a:gd name="vf" fmla="val 115470"/>
            </a:avLst>
          </a:prstGeom>
          <a:solidFill>
            <a:srgbClr val="3F9C35"/>
          </a:solidFill>
          <a:ln w="28575" cap="flat" cmpd="sng">
            <a:solidFill>
              <a:srgbClr val="3F9C35"/>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buClr>
                <a:srgbClr val="000000"/>
              </a:buClr>
              <a:buSzPts val="1100"/>
            </a:pPr>
            <a:r>
              <a:rPr lang="en" sz="1067">
                <a:solidFill>
                  <a:srgbClr val="FFFFFF"/>
                </a:solidFill>
                <a:latin typeface="Overpass SemiBold"/>
                <a:ea typeface="Overpass SemiBold"/>
                <a:cs typeface="Overpass SemiBold"/>
                <a:sym typeface="Overpass SemiBold"/>
              </a:rPr>
              <a:t>ROUTE</a:t>
            </a:r>
            <a:endParaRPr sz="1067">
              <a:solidFill>
                <a:srgbClr val="FFFFFF"/>
              </a:solidFill>
              <a:latin typeface="Overpass SemiBold"/>
              <a:ea typeface="Overpass SemiBold"/>
              <a:cs typeface="Overpass SemiBold"/>
              <a:sym typeface="Overpass SemiBold"/>
            </a:endParaRPr>
          </a:p>
        </p:txBody>
      </p:sp>
      <p:sp>
        <p:nvSpPr>
          <p:cNvPr id="1913" name="Google Shape;1913;p237"/>
          <p:cNvSpPr txBox="1"/>
          <p:nvPr/>
        </p:nvSpPr>
        <p:spPr>
          <a:xfrm>
            <a:off x="5575300" y="2306600"/>
            <a:ext cx="2622977" cy="3968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1400" dirty="0">
                <a:latin typeface="Courier"/>
                <a:ea typeface="Courier"/>
                <a:cs typeface="Courier"/>
                <a:sym typeface="Courier"/>
              </a:rPr>
              <a:t>app-</a:t>
            </a:r>
            <a:r>
              <a:rPr lang="en" sz="1400" dirty="0" err="1">
                <a:latin typeface="Courier"/>
                <a:ea typeface="Courier"/>
                <a:cs typeface="Courier"/>
                <a:sym typeface="Courier"/>
              </a:rPr>
              <a:t>prod.mycompany.com</a:t>
            </a:r>
            <a:endParaRPr sz="1400" dirty="0">
              <a:latin typeface="Courier"/>
              <a:ea typeface="Courier"/>
              <a:cs typeface="Courier"/>
              <a:sym typeface="Courier"/>
            </a:endParaRPr>
          </a:p>
        </p:txBody>
      </p:sp>
      <p:sp>
        <p:nvSpPr>
          <p:cNvPr id="33" name="Title 1">
            <a:extLst>
              <a:ext uri="{FF2B5EF4-FFF2-40B4-BE49-F238E27FC236}">
                <a16:creationId xmlns:a16="http://schemas.microsoft.com/office/drawing/2014/main" id="{EE1D6453-891F-3141-864F-E80D2868E2A8}"/>
              </a:ext>
            </a:extLst>
          </p:cNvPr>
          <p:cNvSpPr>
            <a:spLocks noGrp="1"/>
          </p:cNvSpPr>
          <p:nvPr>
            <p:ph type="title"/>
          </p:nvPr>
        </p:nvSpPr>
        <p:spPr>
          <a:xfrm>
            <a:off x="258607" y="364378"/>
            <a:ext cx="11798833" cy="460800"/>
          </a:xfrm>
        </p:spPr>
        <p:txBody>
          <a:bodyPr/>
          <a:lstStyle/>
          <a:p>
            <a:r>
              <a:rPr lang="en-US" dirty="0"/>
              <a:t>Routes</a:t>
            </a:r>
          </a:p>
        </p:txBody>
      </p:sp>
      <p:pic>
        <p:nvPicPr>
          <p:cNvPr id="34" name="Picture 33" descr="A picture containing monitor, sitting, side, several&#10;&#10;Description automatically generated">
            <a:extLst>
              <a:ext uri="{FF2B5EF4-FFF2-40B4-BE49-F238E27FC236}">
                <a16:creationId xmlns:a16="http://schemas.microsoft.com/office/drawing/2014/main" id="{D7ACB188-1A4F-5F4A-AEEE-0A50C9038406}"/>
              </a:ext>
            </a:extLst>
          </p:cNvPr>
          <p:cNvPicPr>
            <a:picLocks noChangeAspect="1"/>
          </p:cNvPicPr>
          <p:nvPr/>
        </p:nvPicPr>
        <p:blipFill>
          <a:blip r:embed="rId3"/>
          <a:stretch>
            <a:fillRect/>
          </a:stretch>
        </p:blipFill>
        <p:spPr>
          <a:xfrm>
            <a:off x="9182100" y="408304"/>
            <a:ext cx="2793999" cy="2118996"/>
          </a:xfrm>
          <a:prstGeom prst="rect">
            <a:avLst/>
          </a:prstGeom>
        </p:spPr>
      </p:pic>
      <p:sp>
        <p:nvSpPr>
          <p:cNvPr id="35" name="Oval 34">
            <a:extLst>
              <a:ext uri="{FF2B5EF4-FFF2-40B4-BE49-F238E27FC236}">
                <a16:creationId xmlns:a16="http://schemas.microsoft.com/office/drawing/2014/main" id="{03900D04-7D23-F248-B642-7EEA75750345}"/>
              </a:ext>
            </a:extLst>
          </p:cNvPr>
          <p:cNvSpPr/>
          <p:nvPr/>
        </p:nvSpPr>
        <p:spPr bwMode="auto">
          <a:xfrm>
            <a:off x="8948361" y="315421"/>
            <a:ext cx="2793998" cy="395874"/>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36" name="Google Shape;232;p34">
            <a:extLst>
              <a:ext uri="{FF2B5EF4-FFF2-40B4-BE49-F238E27FC236}">
                <a16:creationId xmlns:a16="http://schemas.microsoft.com/office/drawing/2014/main" id="{C6842E58-F2DA-5742-81FD-3F1EF86FD385}"/>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847436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sp>
        <p:nvSpPr>
          <p:cNvPr id="1919" name="Google Shape;1919;p238"/>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13</a:t>
            </a:fld>
            <a:endParaRPr/>
          </a:p>
        </p:txBody>
      </p:sp>
      <p:sp>
        <p:nvSpPr>
          <p:cNvPr id="1920" name="Google Shape;1920;p238"/>
          <p:cNvSpPr txBox="1"/>
          <p:nvPr/>
        </p:nvSpPr>
        <p:spPr>
          <a:xfrm>
            <a:off x="1242567" y="863600"/>
            <a:ext cx="9706800" cy="1417600"/>
          </a:xfrm>
          <a:prstGeom prst="rect">
            <a:avLst/>
          </a:prstGeom>
          <a:noFill/>
          <a:ln>
            <a:noFill/>
          </a:ln>
        </p:spPr>
        <p:txBody>
          <a:bodyPr spcFirstLastPara="1" wrap="square" lIns="121900" tIns="121900" rIns="121900" bIns="121900" anchor="ctr" anchorCtr="0">
            <a:noAutofit/>
          </a:bodyPr>
          <a:lstStyle/>
          <a:p>
            <a:pPr algn="ctr">
              <a:spcBef>
                <a:spcPts val="0"/>
              </a:spcBef>
              <a:spcAft>
                <a:spcPts val="0"/>
              </a:spcAft>
            </a:pPr>
            <a:r>
              <a:rPr lang="en" sz="3733" dirty="0">
                <a:latin typeface="Proxima Nova"/>
                <a:ea typeface="Proxima Nova"/>
                <a:cs typeface="Proxima Nova"/>
                <a:sym typeface="Proxima Nova"/>
              </a:rPr>
              <a:t>projects isolate apps across environments, teams, groups and departments</a:t>
            </a:r>
            <a:endParaRPr sz="3733" dirty="0">
              <a:latin typeface="Proxima Nova"/>
              <a:ea typeface="Proxima Nova"/>
              <a:cs typeface="Proxima Nova"/>
              <a:sym typeface="Proxima Nova"/>
            </a:endParaRPr>
          </a:p>
        </p:txBody>
      </p:sp>
      <p:sp>
        <p:nvSpPr>
          <p:cNvPr id="1921" name="Google Shape;1921;p238"/>
          <p:cNvSpPr/>
          <p:nvPr/>
        </p:nvSpPr>
        <p:spPr>
          <a:xfrm>
            <a:off x="1727433" y="2525651"/>
            <a:ext cx="2745200" cy="257600"/>
          </a:xfrm>
          <a:prstGeom prst="rect">
            <a:avLst/>
          </a:prstGeom>
          <a:solidFill>
            <a:srgbClr val="00B9E4"/>
          </a:solidFill>
          <a:ln>
            <a:noFill/>
          </a:ln>
        </p:spPr>
        <p:txBody>
          <a:bodyPr spcFirstLastPara="1" wrap="square" lIns="121900" tIns="121900" rIns="121900" bIns="121900" anchor="ctr" anchorCtr="0">
            <a:noAutofit/>
          </a:bodyPr>
          <a:lstStyle/>
          <a:p>
            <a:pPr algn="ctr">
              <a:spcBef>
                <a:spcPts val="0"/>
              </a:spcBef>
              <a:spcAft>
                <a:spcPts val="0"/>
              </a:spcAft>
            </a:pPr>
            <a:r>
              <a:rPr lang="en" sz="1200">
                <a:solidFill>
                  <a:srgbClr val="FFFFFF"/>
                </a:solidFill>
                <a:latin typeface="Overpass"/>
                <a:ea typeface="Overpass"/>
                <a:cs typeface="Overpass"/>
                <a:sym typeface="Overpass"/>
              </a:rPr>
              <a:t>PAYMENT DEV</a:t>
            </a:r>
            <a:endParaRPr sz="1200">
              <a:solidFill>
                <a:srgbClr val="FFFFFF"/>
              </a:solidFill>
              <a:latin typeface="Overpass"/>
              <a:ea typeface="Overpass"/>
              <a:cs typeface="Overpass"/>
              <a:sym typeface="Overpass"/>
            </a:endParaRPr>
          </a:p>
        </p:txBody>
      </p:sp>
      <p:sp>
        <p:nvSpPr>
          <p:cNvPr id="1922" name="Google Shape;1922;p238"/>
          <p:cNvSpPr/>
          <p:nvPr/>
        </p:nvSpPr>
        <p:spPr>
          <a:xfrm>
            <a:off x="1727433" y="4456051"/>
            <a:ext cx="2745200" cy="257600"/>
          </a:xfrm>
          <a:prstGeom prst="rect">
            <a:avLst/>
          </a:prstGeom>
          <a:solidFill>
            <a:srgbClr val="6AA84F"/>
          </a:solidFill>
          <a:ln>
            <a:noFill/>
          </a:ln>
        </p:spPr>
        <p:txBody>
          <a:bodyPr spcFirstLastPara="1" wrap="square" lIns="121900" tIns="121900" rIns="121900" bIns="121900" anchor="ctr" anchorCtr="0">
            <a:noAutofit/>
          </a:bodyPr>
          <a:lstStyle/>
          <a:p>
            <a:pPr algn="ctr">
              <a:spcBef>
                <a:spcPts val="0"/>
              </a:spcBef>
              <a:spcAft>
                <a:spcPts val="0"/>
              </a:spcAft>
            </a:pPr>
            <a:r>
              <a:rPr lang="en" sz="1200">
                <a:solidFill>
                  <a:srgbClr val="FFFFFF"/>
                </a:solidFill>
                <a:latin typeface="Overpass"/>
                <a:ea typeface="Overpass"/>
                <a:cs typeface="Overpass"/>
                <a:sym typeface="Overpass"/>
              </a:rPr>
              <a:t>PAYMENT PROD</a:t>
            </a:r>
            <a:endParaRPr sz="1200">
              <a:solidFill>
                <a:srgbClr val="FFFFFF"/>
              </a:solidFill>
              <a:latin typeface="Overpass"/>
              <a:ea typeface="Overpass"/>
              <a:cs typeface="Overpass"/>
              <a:sym typeface="Overpass"/>
            </a:endParaRPr>
          </a:p>
        </p:txBody>
      </p:sp>
      <p:sp>
        <p:nvSpPr>
          <p:cNvPr id="1923" name="Google Shape;1923;p238"/>
          <p:cNvSpPr/>
          <p:nvPr/>
        </p:nvSpPr>
        <p:spPr>
          <a:xfrm>
            <a:off x="5486551" y="3848420"/>
            <a:ext cx="962400" cy="962400"/>
          </a:xfrm>
          <a:prstGeom prst="ellipse">
            <a:avLst/>
          </a:prstGeom>
          <a:solidFill>
            <a:srgbClr val="3F9C35"/>
          </a:solidFill>
          <a:ln>
            <a:noFill/>
          </a:ln>
        </p:spPr>
        <p:txBody>
          <a:bodyPr spcFirstLastPara="1" wrap="square" lIns="121900" tIns="121900" rIns="121900" bIns="121900" anchor="ctr" anchorCtr="0">
            <a:noAutofit/>
          </a:bodyPr>
          <a:lstStyle/>
          <a:p>
            <a:pPr>
              <a:spcBef>
                <a:spcPts val="0"/>
              </a:spcBef>
              <a:spcAft>
                <a:spcPts val="0"/>
              </a:spcAft>
            </a:pPr>
            <a:endParaRPr sz="2267"/>
          </a:p>
        </p:txBody>
      </p:sp>
      <p:pic>
        <p:nvPicPr>
          <p:cNvPr id="1924" name="Google Shape;1924;p238"/>
          <p:cNvPicPr preferRelativeResize="0"/>
          <p:nvPr/>
        </p:nvPicPr>
        <p:blipFill>
          <a:blip r:embed="rId3">
            <a:alphaModFix/>
          </a:blip>
          <a:stretch>
            <a:fillRect/>
          </a:stretch>
        </p:blipFill>
        <p:spPr>
          <a:xfrm>
            <a:off x="5752804" y="3997405"/>
            <a:ext cx="429984" cy="664521"/>
          </a:xfrm>
          <a:prstGeom prst="rect">
            <a:avLst/>
          </a:prstGeom>
          <a:noFill/>
          <a:ln>
            <a:noFill/>
          </a:ln>
        </p:spPr>
      </p:pic>
      <p:sp>
        <p:nvSpPr>
          <p:cNvPr id="1925" name="Google Shape;1925;p238"/>
          <p:cNvSpPr/>
          <p:nvPr/>
        </p:nvSpPr>
        <p:spPr>
          <a:xfrm>
            <a:off x="7566823" y="2525651"/>
            <a:ext cx="2745200" cy="257600"/>
          </a:xfrm>
          <a:prstGeom prst="rect">
            <a:avLst/>
          </a:prstGeom>
          <a:solidFill>
            <a:srgbClr val="A64D79"/>
          </a:solidFill>
          <a:ln>
            <a:noFill/>
          </a:ln>
        </p:spPr>
        <p:txBody>
          <a:bodyPr spcFirstLastPara="1" wrap="square" lIns="121900" tIns="121900" rIns="121900" bIns="121900" anchor="ctr" anchorCtr="0">
            <a:noAutofit/>
          </a:bodyPr>
          <a:lstStyle/>
          <a:p>
            <a:pPr algn="ctr">
              <a:spcBef>
                <a:spcPts val="0"/>
              </a:spcBef>
              <a:spcAft>
                <a:spcPts val="0"/>
              </a:spcAft>
            </a:pPr>
            <a:r>
              <a:rPr lang="en" sz="1200" dirty="0">
                <a:solidFill>
                  <a:srgbClr val="FFFFFF"/>
                </a:solidFill>
                <a:latin typeface="Overpass"/>
                <a:ea typeface="Overpass"/>
                <a:cs typeface="Overpass"/>
                <a:sym typeface="Overpass"/>
              </a:rPr>
              <a:t>CATALOG</a:t>
            </a:r>
            <a:endParaRPr sz="1200" dirty="0">
              <a:solidFill>
                <a:srgbClr val="FFFFFF"/>
              </a:solidFill>
              <a:latin typeface="Overpass"/>
              <a:ea typeface="Overpass"/>
              <a:cs typeface="Overpass"/>
              <a:sym typeface="Overpass"/>
            </a:endParaRPr>
          </a:p>
        </p:txBody>
      </p:sp>
      <p:sp>
        <p:nvSpPr>
          <p:cNvPr id="1926" name="Google Shape;1926;p238"/>
          <p:cNvSpPr/>
          <p:nvPr/>
        </p:nvSpPr>
        <p:spPr>
          <a:xfrm>
            <a:off x="7566823" y="4456051"/>
            <a:ext cx="2745200" cy="257600"/>
          </a:xfrm>
          <a:prstGeom prst="rect">
            <a:avLst/>
          </a:prstGeom>
          <a:solidFill>
            <a:srgbClr val="F0AB00"/>
          </a:solidFill>
          <a:ln>
            <a:noFill/>
          </a:ln>
        </p:spPr>
        <p:txBody>
          <a:bodyPr spcFirstLastPara="1" wrap="square" lIns="121900" tIns="121900" rIns="121900" bIns="121900" anchor="ctr" anchorCtr="0">
            <a:noAutofit/>
          </a:bodyPr>
          <a:lstStyle/>
          <a:p>
            <a:pPr algn="ctr">
              <a:spcBef>
                <a:spcPts val="0"/>
              </a:spcBef>
              <a:spcAft>
                <a:spcPts val="0"/>
              </a:spcAft>
            </a:pPr>
            <a:r>
              <a:rPr lang="en" sz="1200">
                <a:solidFill>
                  <a:srgbClr val="FFFFFF"/>
                </a:solidFill>
                <a:latin typeface="Overpass"/>
                <a:ea typeface="Overpass"/>
                <a:cs typeface="Overpass"/>
                <a:sym typeface="Overpass"/>
              </a:rPr>
              <a:t>INVENTORY</a:t>
            </a:r>
            <a:endParaRPr sz="1200">
              <a:solidFill>
                <a:srgbClr val="FFFFFF"/>
              </a:solidFill>
              <a:latin typeface="Overpass"/>
              <a:ea typeface="Overpass"/>
              <a:cs typeface="Overpass"/>
              <a:sym typeface="Overpass"/>
            </a:endParaRPr>
          </a:p>
        </p:txBody>
      </p:sp>
      <p:cxnSp>
        <p:nvCxnSpPr>
          <p:cNvPr id="1927" name="Google Shape;1927;p238"/>
          <p:cNvCxnSpPr>
            <a:stCxn id="1923" idx="7"/>
            <a:endCxn id="1928" idx="1"/>
          </p:cNvCxnSpPr>
          <p:nvPr/>
        </p:nvCxnSpPr>
        <p:spPr>
          <a:xfrm rot="-5400000">
            <a:off x="6627411" y="3049961"/>
            <a:ext cx="620000" cy="1258800"/>
          </a:xfrm>
          <a:prstGeom prst="bentConnector2">
            <a:avLst/>
          </a:prstGeom>
          <a:noFill/>
          <a:ln w="9525" cap="flat" cmpd="sng">
            <a:solidFill>
              <a:srgbClr val="666666"/>
            </a:solidFill>
            <a:prstDash val="solid"/>
            <a:round/>
            <a:headEnd type="none" w="med" len="med"/>
            <a:tailEnd type="none" w="med" len="med"/>
          </a:ln>
        </p:spPr>
      </p:cxnSp>
      <p:cxnSp>
        <p:nvCxnSpPr>
          <p:cNvPr id="1929" name="Google Shape;1929;p238"/>
          <p:cNvCxnSpPr>
            <a:stCxn id="1923" idx="1"/>
            <a:endCxn id="1930" idx="3"/>
          </p:cNvCxnSpPr>
          <p:nvPr/>
        </p:nvCxnSpPr>
        <p:spPr>
          <a:xfrm rot="5400000" flipH="1">
            <a:off x="4740091" y="3101961"/>
            <a:ext cx="620000" cy="1154800"/>
          </a:xfrm>
          <a:prstGeom prst="bentConnector2">
            <a:avLst/>
          </a:prstGeom>
          <a:noFill/>
          <a:ln w="9525" cap="flat" cmpd="sng">
            <a:solidFill>
              <a:srgbClr val="666666"/>
            </a:solidFill>
            <a:prstDash val="solid"/>
            <a:round/>
            <a:headEnd type="none" w="med" len="med"/>
            <a:tailEnd type="none" w="med" len="med"/>
          </a:ln>
        </p:spPr>
      </p:cxnSp>
      <p:cxnSp>
        <p:nvCxnSpPr>
          <p:cNvPr id="1931" name="Google Shape;1931;p238"/>
          <p:cNvCxnSpPr>
            <a:stCxn id="1923" idx="3"/>
            <a:endCxn id="1932" idx="3"/>
          </p:cNvCxnSpPr>
          <p:nvPr/>
        </p:nvCxnSpPr>
        <p:spPr>
          <a:xfrm rot="5400000">
            <a:off x="4735091" y="4407480"/>
            <a:ext cx="630000" cy="1154800"/>
          </a:xfrm>
          <a:prstGeom prst="bentConnector2">
            <a:avLst/>
          </a:prstGeom>
          <a:noFill/>
          <a:ln w="9525" cap="flat" cmpd="sng">
            <a:solidFill>
              <a:srgbClr val="666666"/>
            </a:solidFill>
            <a:prstDash val="solid"/>
            <a:round/>
            <a:headEnd type="none" w="med" len="med"/>
            <a:tailEnd type="none" w="med" len="med"/>
          </a:ln>
        </p:spPr>
      </p:cxnSp>
      <p:cxnSp>
        <p:nvCxnSpPr>
          <p:cNvPr id="1933" name="Google Shape;1933;p238"/>
          <p:cNvCxnSpPr>
            <a:stCxn id="1923" idx="5"/>
            <a:endCxn id="1934" idx="1"/>
          </p:cNvCxnSpPr>
          <p:nvPr/>
        </p:nvCxnSpPr>
        <p:spPr>
          <a:xfrm rot="-5400000" flipH="1">
            <a:off x="6622411" y="4355480"/>
            <a:ext cx="630000" cy="1258800"/>
          </a:xfrm>
          <a:prstGeom prst="bentConnector2">
            <a:avLst/>
          </a:prstGeom>
          <a:noFill/>
          <a:ln w="9525" cap="flat" cmpd="sng">
            <a:solidFill>
              <a:srgbClr val="666666"/>
            </a:solidFill>
            <a:prstDash val="solid"/>
            <a:round/>
            <a:headEnd type="none" w="med" len="med"/>
            <a:tailEnd type="none" w="med" len="med"/>
          </a:ln>
        </p:spPr>
      </p:cxnSp>
      <p:sp>
        <p:nvSpPr>
          <p:cNvPr id="1935" name="Google Shape;1935;p238"/>
          <p:cNvSpPr txBox="1"/>
          <p:nvPr/>
        </p:nvSpPr>
        <p:spPr>
          <a:xfrm>
            <a:off x="6565067" y="3081713"/>
            <a:ext cx="651600" cy="5248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2400"/>
              <a:t>❌</a:t>
            </a:r>
            <a:endParaRPr sz="2400"/>
          </a:p>
        </p:txBody>
      </p:sp>
      <p:sp>
        <p:nvSpPr>
          <p:cNvPr id="1936" name="Google Shape;1936;p238"/>
          <p:cNvSpPr txBox="1"/>
          <p:nvPr/>
        </p:nvSpPr>
        <p:spPr>
          <a:xfrm>
            <a:off x="6565067" y="5012113"/>
            <a:ext cx="651600" cy="5248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2400"/>
              <a:t>❌</a:t>
            </a:r>
            <a:endParaRPr sz="2400"/>
          </a:p>
        </p:txBody>
      </p:sp>
      <p:sp>
        <p:nvSpPr>
          <p:cNvPr id="1937" name="Google Shape;1937;p238"/>
          <p:cNvSpPr txBox="1"/>
          <p:nvPr/>
        </p:nvSpPr>
        <p:spPr>
          <a:xfrm>
            <a:off x="4837867" y="5012113"/>
            <a:ext cx="651600" cy="5248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r>
              <a:rPr lang="en" sz="2400"/>
              <a:t>❌</a:t>
            </a:r>
            <a:endParaRPr sz="2400"/>
          </a:p>
        </p:txBody>
      </p:sp>
      <p:sp>
        <p:nvSpPr>
          <p:cNvPr id="1938" name="Google Shape;1938;p238"/>
          <p:cNvSpPr/>
          <p:nvPr/>
        </p:nvSpPr>
        <p:spPr>
          <a:xfrm>
            <a:off x="1823325"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39" name="Google Shape;1939;p238"/>
          <p:cNvSpPr/>
          <p:nvPr/>
        </p:nvSpPr>
        <p:spPr>
          <a:xfrm>
            <a:off x="1981855"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0" name="Google Shape;1940;p238"/>
          <p:cNvSpPr/>
          <p:nvPr/>
        </p:nvSpPr>
        <p:spPr>
          <a:xfrm>
            <a:off x="2698979"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1" name="Google Shape;1941;p238"/>
          <p:cNvSpPr/>
          <p:nvPr/>
        </p:nvSpPr>
        <p:spPr>
          <a:xfrm>
            <a:off x="2857508"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2" name="Google Shape;1942;p238"/>
          <p:cNvSpPr/>
          <p:nvPr/>
        </p:nvSpPr>
        <p:spPr>
          <a:xfrm>
            <a:off x="3584320"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3" name="Google Shape;1943;p238"/>
          <p:cNvSpPr/>
          <p:nvPr/>
        </p:nvSpPr>
        <p:spPr>
          <a:xfrm>
            <a:off x="3742849"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4" name="Google Shape;1944;p238"/>
          <p:cNvSpPr/>
          <p:nvPr/>
        </p:nvSpPr>
        <p:spPr>
          <a:xfrm>
            <a:off x="1823325" y="49608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5" name="Google Shape;1945;p238"/>
          <p:cNvSpPr/>
          <p:nvPr/>
        </p:nvSpPr>
        <p:spPr>
          <a:xfrm>
            <a:off x="1981855" y="50962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6" name="Google Shape;1946;p238"/>
          <p:cNvSpPr/>
          <p:nvPr/>
        </p:nvSpPr>
        <p:spPr>
          <a:xfrm>
            <a:off x="2698979" y="49608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7" name="Google Shape;1947;p238"/>
          <p:cNvSpPr/>
          <p:nvPr/>
        </p:nvSpPr>
        <p:spPr>
          <a:xfrm>
            <a:off x="2857508" y="50962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48" name="Google Shape;1948;p238"/>
          <p:cNvSpPr/>
          <p:nvPr/>
        </p:nvSpPr>
        <p:spPr>
          <a:xfrm>
            <a:off x="3584320" y="49608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49" name="Google Shape;1949;p238"/>
          <p:cNvSpPr/>
          <p:nvPr/>
        </p:nvSpPr>
        <p:spPr>
          <a:xfrm>
            <a:off x="3742849" y="50962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0" name="Google Shape;1950;p238"/>
          <p:cNvSpPr/>
          <p:nvPr/>
        </p:nvSpPr>
        <p:spPr>
          <a:xfrm>
            <a:off x="7662725"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1" name="Google Shape;1951;p238"/>
          <p:cNvSpPr/>
          <p:nvPr/>
        </p:nvSpPr>
        <p:spPr>
          <a:xfrm>
            <a:off x="7821255"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2" name="Google Shape;1952;p238"/>
          <p:cNvSpPr/>
          <p:nvPr/>
        </p:nvSpPr>
        <p:spPr>
          <a:xfrm>
            <a:off x="8538379"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3" name="Google Shape;1953;p238"/>
          <p:cNvSpPr/>
          <p:nvPr/>
        </p:nvSpPr>
        <p:spPr>
          <a:xfrm>
            <a:off x="8696908"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4" name="Google Shape;1954;p238"/>
          <p:cNvSpPr/>
          <p:nvPr/>
        </p:nvSpPr>
        <p:spPr>
          <a:xfrm>
            <a:off x="9423720" y="3030468"/>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5" name="Google Shape;1955;p238"/>
          <p:cNvSpPr/>
          <p:nvPr/>
        </p:nvSpPr>
        <p:spPr>
          <a:xfrm>
            <a:off x="9582249" y="3165803"/>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6" name="Google Shape;1956;p238"/>
          <p:cNvSpPr/>
          <p:nvPr/>
        </p:nvSpPr>
        <p:spPr>
          <a:xfrm>
            <a:off x="7662497" y="4970553"/>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7" name="Google Shape;1957;p238"/>
          <p:cNvSpPr/>
          <p:nvPr/>
        </p:nvSpPr>
        <p:spPr>
          <a:xfrm>
            <a:off x="7821027" y="5105889"/>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58" name="Google Shape;1958;p238"/>
          <p:cNvSpPr/>
          <p:nvPr/>
        </p:nvSpPr>
        <p:spPr>
          <a:xfrm>
            <a:off x="8538152" y="4970553"/>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59" name="Google Shape;1959;p238"/>
          <p:cNvSpPr/>
          <p:nvPr/>
        </p:nvSpPr>
        <p:spPr>
          <a:xfrm>
            <a:off x="8696681" y="5105889"/>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1960" name="Google Shape;1960;p238"/>
          <p:cNvSpPr/>
          <p:nvPr/>
        </p:nvSpPr>
        <p:spPr>
          <a:xfrm>
            <a:off x="9423493" y="4970553"/>
            <a:ext cx="792400" cy="6764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067">
                <a:latin typeface="Overpass SemiBold"/>
                <a:ea typeface="Overpass SemiBold"/>
                <a:cs typeface="Overpass SemiBold"/>
                <a:sym typeface="Overpass SemiBold"/>
              </a:rPr>
              <a:t>POD</a:t>
            </a:r>
            <a:endParaRPr sz="1067">
              <a:latin typeface="Overpass SemiBold"/>
              <a:ea typeface="Overpass SemiBold"/>
              <a:cs typeface="Overpass SemiBold"/>
              <a:sym typeface="Overpass SemiBold"/>
            </a:endParaRPr>
          </a:p>
        </p:txBody>
      </p:sp>
      <p:sp>
        <p:nvSpPr>
          <p:cNvPr id="1961" name="Google Shape;1961;p238"/>
          <p:cNvSpPr/>
          <p:nvPr/>
        </p:nvSpPr>
        <p:spPr>
          <a:xfrm>
            <a:off x="9582023" y="5105889"/>
            <a:ext cx="475200" cy="4056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a:t>
            </a:r>
            <a:endParaRPr sz="800">
              <a:latin typeface="Overpass SemiBold"/>
              <a:ea typeface="Overpass SemiBold"/>
              <a:cs typeface="Overpass SemiBold"/>
              <a:sym typeface="Overpass SemiBold"/>
            </a:endParaRPr>
          </a:p>
        </p:txBody>
      </p:sp>
      <p:sp>
        <p:nvSpPr>
          <p:cNvPr id="43" name="Title 1">
            <a:extLst>
              <a:ext uri="{FF2B5EF4-FFF2-40B4-BE49-F238E27FC236}">
                <a16:creationId xmlns:a16="http://schemas.microsoft.com/office/drawing/2014/main" id="{BF20AE94-6BDD-9B41-AB4B-BCC9F72A6ECD}"/>
              </a:ext>
            </a:extLst>
          </p:cNvPr>
          <p:cNvSpPr>
            <a:spLocks noGrp="1"/>
          </p:cNvSpPr>
          <p:nvPr>
            <p:ph type="title"/>
          </p:nvPr>
        </p:nvSpPr>
        <p:spPr>
          <a:xfrm>
            <a:off x="258607" y="364378"/>
            <a:ext cx="11798833" cy="460800"/>
          </a:xfrm>
        </p:spPr>
        <p:txBody>
          <a:bodyPr/>
          <a:lstStyle/>
          <a:p>
            <a:r>
              <a:rPr lang="en-US" dirty="0"/>
              <a:t>Projects</a:t>
            </a:r>
          </a:p>
        </p:txBody>
      </p:sp>
      <p:pic>
        <p:nvPicPr>
          <p:cNvPr id="44" name="Google Shape;232;p34">
            <a:extLst>
              <a:ext uri="{FF2B5EF4-FFF2-40B4-BE49-F238E27FC236}">
                <a16:creationId xmlns:a16="http://schemas.microsoft.com/office/drawing/2014/main" id="{EB18BA44-480B-4B49-829C-70B8E6B57BE5}"/>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1728173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199120" cy="508000"/>
          </a:xfrm>
        </p:spPr>
        <p:txBody>
          <a:bodyPr/>
          <a:lstStyle/>
          <a:p>
            <a:r>
              <a:rPr lang="en-US" dirty="0">
                <a:latin typeface="+mj-lt"/>
              </a:rPr>
              <a:t>Master Nodes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14</a:t>
            </a:fld>
            <a:endParaRPr lang="en-US" dirty="0"/>
          </a:p>
        </p:txBody>
      </p:sp>
      <p:sp>
        <p:nvSpPr>
          <p:cNvPr id="4" name="Rectangle 3"/>
          <p:cNvSpPr/>
          <p:nvPr/>
        </p:nvSpPr>
        <p:spPr>
          <a:xfrm>
            <a:off x="172720" y="1433681"/>
            <a:ext cx="5314652" cy="1923604"/>
          </a:xfrm>
          <a:prstGeom prst="rect">
            <a:avLst/>
          </a:prstGeom>
        </p:spPr>
        <p:txBody>
          <a:bodyPr wrap="square">
            <a:spAutoFit/>
          </a:bodyPr>
          <a:lstStyle/>
          <a:p>
            <a:pPr marL="285750" indent="-285750">
              <a:buFont typeface="Arial" pitchFamily="34" charset="0"/>
              <a:buChar char="•"/>
            </a:pPr>
            <a:r>
              <a:rPr lang="en-US" dirty="0"/>
              <a:t>Master Nodes run Red Hat CoreOS</a:t>
            </a:r>
          </a:p>
          <a:p>
            <a:pPr marL="285750" indent="-285750">
              <a:buFont typeface="Arial" pitchFamily="34" charset="0"/>
              <a:buChar char="•"/>
            </a:pPr>
            <a:endParaRPr lang="en-US" dirty="0"/>
          </a:p>
          <a:p>
            <a:pPr marL="285750" indent="-285750">
              <a:buFont typeface="Arial" pitchFamily="34" charset="0"/>
              <a:buChar char="•"/>
            </a:pPr>
            <a:r>
              <a:rPr lang="en-US" dirty="0"/>
              <a:t>Primary functions:</a:t>
            </a:r>
          </a:p>
          <a:p>
            <a:pPr marL="508000" lvl="1" indent="-285750">
              <a:buFont typeface="Arial" pitchFamily="34" charset="0"/>
              <a:buChar char="•"/>
            </a:pPr>
            <a:r>
              <a:rPr lang="en-US" dirty="0"/>
              <a:t>Orchestrate all activities on worker nodes</a:t>
            </a:r>
          </a:p>
          <a:p>
            <a:pPr marL="508000" lvl="1" indent="-285750">
              <a:buFont typeface="Arial" pitchFamily="34" charset="0"/>
              <a:buChar char="•"/>
            </a:pPr>
            <a:r>
              <a:rPr lang="en-US" dirty="0"/>
              <a:t>Maintain state within OpenShift environment</a:t>
            </a:r>
          </a:p>
          <a:p>
            <a:pPr marL="285750" indent="-285750">
              <a:buFont typeface="Arial" pitchFamily="34" charset="0"/>
              <a:buChar char="•"/>
            </a:pPr>
            <a:endParaRPr lang="en-US" dirty="0"/>
          </a:p>
          <a:p>
            <a:pPr marL="285750" indent="-285750">
              <a:buFont typeface="Arial" pitchFamily="34" charset="0"/>
              <a:buChar char="•"/>
            </a:pPr>
            <a:r>
              <a:rPr lang="en-US" dirty="0"/>
              <a:t>Use multiple masters for high availability</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833" y="5097780"/>
            <a:ext cx="10264053" cy="119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246" y="1524000"/>
            <a:ext cx="6399828" cy="343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Oval 9"/>
          <p:cNvSpPr/>
          <p:nvPr/>
        </p:nvSpPr>
        <p:spPr>
          <a:xfrm>
            <a:off x="5781040" y="1503680"/>
            <a:ext cx="1371600" cy="1290319"/>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sp>
        <p:nvSpPr>
          <p:cNvPr id="11" name="TextBox 10">
            <a:extLst>
              <a:ext uri="{FF2B5EF4-FFF2-40B4-BE49-F238E27FC236}">
                <a16:creationId xmlns:a16="http://schemas.microsoft.com/office/drawing/2014/main" id="{4F123F41-D2EC-AB4A-B6C7-5EAD0076DA1D}"/>
              </a:ext>
            </a:extLst>
          </p:cNvPr>
          <p:cNvSpPr txBox="1"/>
          <p:nvPr/>
        </p:nvSpPr>
        <p:spPr>
          <a:xfrm>
            <a:off x="5710022" y="44331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2" name="TextBox 11">
            <a:extLst>
              <a:ext uri="{FF2B5EF4-FFF2-40B4-BE49-F238E27FC236}">
                <a16:creationId xmlns:a16="http://schemas.microsoft.com/office/drawing/2014/main" id="{EAEF332B-D76B-6144-95BA-22D79632A7DD}"/>
              </a:ext>
            </a:extLst>
          </p:cNvPr>
          <p:cNvSpPr txBox="1"/>
          <p:nvPr/>
        </p:nvSpPr>
        <p:spPr>
          <a:xfrm>
            <a:off x="7671127" y="4629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6A01E07B-52CC-F44B-9A85-227A9A6ADAC1}"/>
              </a:ext>
            </a:extLst>
          </p:cNvPr>
          <p:cNvSpPr txBox="1"/>
          <p:nvPr/>
        </p:nvSpPr>
        <p:spPr>
          <a:xfrm>
            <a:off x="9147541" y="46171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8A947941-8FBB-9B46-9611-4649418044B5}"/>
              </a:ext>
            </a:extLst>
          </p:cNvPr>
          <p:cNvSpPr txBox="1"/>
          <p:nvPr/>
        </p:nvSpPr>
        <p:spPr>
          <a:xfrm>
            <a:off x="10679252" y="46171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61542F0B-E522-AF47-B22F-2D2B08ACB86C}"/>
              </a:ext>
            </a:extLst>
          </p:cNvPr>
          <p:cNvSpPr txBox="1"/>
          <p:nvPr/>
        </p:nvSpPr>
        <p:spPr>
          <a:xfrm>
            <a:off x="10632627" y="30524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6" name="TextBox 15">
            <a:extLst>
              <a:ext uri="{FF2B5EF4-FFF2-40B4-BE49-F238E27FC236}">
                <a16:creationId xmlns:a16="http://schemas.microsoft.com/office/drawing/2014/main" id="{3F0F680E-120C-7A43-9824-FAA23BC214B1}"/>
              </a:ext>
            </a:extLst>
          </p:cNvPr>
          <p:cNvSpPr txBox="1"/>
          <p:nvPr/>
        </p:nvSpPr>
        <p:spPr>
          <a:xfrm>
            <a:off x="9130174" y="30524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7" name="TextBox 16">
            <a:extLst>
              <a:ext uri="{FF2B5EF4-FFF2-40B4-BE49-F238E27FC236}">
                <a16:creationId xmlns:a16="http://schemas.microsoft.com/office/drawing/2014/main" id="{8714576C-88D1-454E-B5DD-17E49F0A199A}"/>
              </a:ext>
            </a:extLst>
          </p:cNvPr>
          <p:cNvSpPr txBox="1"/>
          <p:nvPr/>
        </p:nvSpPr>
        <p:spPr>
          <a:xfrm>
            <a:off x="7666938" y="30524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8" name="Google Shape;232;p34">
            <a:extLst>
              <a:ext uri="{FF2B5EF4-FFF2-40B4-BE49-F238E27FC236}">
                <a16:creationId xmlns:a16="http://schemas.microsoft.com/office/drawing/2014/main" id="{A36815E2-2531-674A-B3E0-10C25A94DCEA}"/>
              </a:ext>
            </a:extLst>
          </p:cNvPr>
          <p:cNvPicPr preferRelativeResize="0"/>
          <p:nvPr/>
        </p:nvPicPr>
        <p:blipFill rotWithShape="1">
          <a:blip r:embed="rId5">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3473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199120" cy="508000"/>
          </a:xfrm>
        </p:spPr>
        <p:txBody>
          <a:bodyPr/>
          <a:lstStyle/>
          <a:p>
            <a:r>
              <a:rPr lang="en-US" dirty="0">
                <a:latin typeface="+mj-lt"/>
              </a:rPr>
              <a:t>Master Node Functions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15</a:t>
            </a:fld>
            <a:endParaRPr lang="en-US" dirty="0"/>
          </a:p>
        </p:txBody>
      </p:sp>
      <p:sp>
        <p:nvSpPr>
          <p:cNvPr id="4" name="Rectangle 3"/>
          <p:cNvSpPr/>
          <p:nvPr/>
        </p:nvSpPr>
        <p:spPr>
          <a:xfrm>
            <a:off x="203438" y="1516777"/>
            <a:ext cx="3789442" cy="4031873"/>
          </a:xfrm>
          <a:prstGeom prst="rect">
            <a:avLst/>
          </a:prstGeom>
        </p:spPr>
        <p:txBody>
          <a:bodyPr wrap="square">
            <a:spAutoFit/>
          </a:bodyPr>
          <a:lstStyle/>
          <a:p>
            <a:pPr marL="285750" indent="-285750">
              <a:buFont typeface="Arial" pitchFamily="34" charset="0"/>
              <a:buChar char="•"/>
            </a:pPr>
            <a:r>
              <a:rPr lang="en-US" sz="1600" dirty="0"/>
              <a:t>All users access OpenShift through same standard interfaces</a:t>
            </a:r>
          </a:p>
          <a:p>
            <a:pPr marL="285750" indent="-285750">
              <a:buFont typeface="Arial" pitchFamily="34" charset="0"/>
              <a:buChar char="•"/>
            </a:pPr>
            <a:endParaRPr lang="en-US" sz="1600" dirty="0"/>
          </a:p>
          <a:p>
            <a:pPr marL="285750" indent="-285750">
              <a:buFont typeface="Arial" pitchFamily="34" charset="0"/>
              <a:buChar char="•"/>
            </a:pPr>
            <a:r>
              <a:rPr lang="en-US" sz="1600" dirty="0"/>
              <a:t>Web UI, CLI, and IDEs all go through a single authenticated and RBAC-controlled API</a:t>
            </a:r>
          </a:p>
          <a:p>
            <a:pPr marL="285750" indent="-285750">
              <a:buFont typeface="Arial" pitchFamily="34" charset="0"/>
              <a:buChar char="•"/>
            </a:pPr>
            <a:endParaRPr lang="en-US" sz="1600" dirty="0"/>
          </a:p>
          <a:p>
            <a:pPr marL="285750" indent="-285750">
              <a:buFont typeface="Arial" pitchFamily="34" charset="0"/>
              <a:buChar char="•"/>
            </a:pPr>
            <a:r>
              <a:rPr lang="en-US" sz="1600" dirty="0"/>
              <a:t>CI/CD tools access OpenShift through this API</a:t>
            </a:r>
          </a:p>
          <a:p>
            <a:pPr marL="285750" indent="-285750">
              <a:buFont typeface="Arial" pitchFamily="34" charset="0"/>
              <a:buChar char="•"/>
            </a:pPr>
            <a:endParaRPr lang="en-US" sz="1600" dirty="0"/>
          </a:p>
          <a:p>
            <a:pPr marL="285750" indent="-285750">
              <a:buFont typeface="Arial" pitchFamily="34" charset="0"/>
              <a:buChar char="•"/>
            </a:pPr>
            <a:r>
              <a:rPr lang="en-US" sz="1600" dirty="0"/>
              <a:t>Users do not need system-level access to OpenShift hosts, even for complicated debugging and troubleshooting</a:t>
            </a:r>
          </a:p>
          <a:p>
            <a:pPr marL="285750" indent="-285750">
              <a:buFont typeface="Arial" pitchFamily="34" charset="0"/>
              <a:buChar char="•"/>
            </a:pPr>
            <a:endParaRPr lang="en-US" sz="1600" dirty="0"/>
          </a:p>
          <a:p>
            <a:pPr marL="285750" indent="-285750">
              <a:buFont typeface="Arial" pitchFamily="34" charset="0"/>
              <a:buChar char="•"/>
            </a:pPr>
            <a:endParaRPr lang="en-US" sz="1600"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640" y="1101746"/>
            <a:ext cx="8015516" cy="496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6477000" y="2325146"/>
            <a:ext cx="1739900" cy="523220"/>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sp>
        <p:nvSpPr>
          <p:cNvPr id="8" name="TextBox 7"/>
          <p:cNvSpPr txBox="1"/>
          <p:nvPr/>
        </p:nvSpPr>
        <p:spPr>
          <a:xfrm>
            <a:off x="304800" y="918181"/>
            <a:ext cx="3585725" cy="523220"/>
          </a:xfrm>
          <a:prstGeom prst="rect">
            <a:avLst/>
          </a:prstGeom>
          <a:noFill/>
        </p:spPr>
        <p:txBody>
          <a:bodyPr wrap="none" rtlCol="0">
            <a:spAutoFit/>
          </a:bodyPr>
          <a:lstStyle/>
          <a:p>
            <a:r>
              <a:rPr lang="en-US" sz="2800" b="1" dirty="0"/>
              <a:t>API / Authentication</a:t>
            </a:r>
          </a:p>
        </p:txBody>
      </p:sp>
      <p:sp>
        <p:nvSpPr>
          <p:cNvPr id="10" name="TextBox 9">
            <a:extLst>
              <a:ext uri="{FF2B5EF4-FFF2-40B4-BE49-F238E27FC236}">
                <a16:creationId xmlns:a16="http://schemas.microsoft.com/office/drawing/2014/main" id="{BF247892-FD89-CB40-8DBF-16C2E6D9C33A}"/>
              </a:ext>
            </a:extLst>
          </p:cNvPr>
          <p:cNvSpPr txBox="1"/>
          <p:nvPr/>
        </p:nvSpPr>
        <p:spPr>
          <a:xfrm>
            <a:off x="6802120" y="4280705"/>
            <a:ext cx="1153706"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1" name="TextBox 10">
            <a:extLst>
              <a:ext uri="{FF2B5EF4-FFF2-40B4-BE49-F238E27FC236}">
                <a16:creationId xmlns:a16="http://schemas.microsoft.com/office/drawing/2014/main" id="{09BBAA5D-9660-724C-9A84-562E2619ED36}"/>
              </a:ext>
            </a:extLst>
          </p:cNvPr>
          <p:cNvSpPr txBox="1"/>
          <p:nvPr/>
        </p:nvSpPr>
        <p:spPr>
          <a:xfrm>
            <a:off x="8115627" y="4442925"/>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4AACD4FC-E1F1-644C-A69F-87567D28F6D9}"/>
              </a:ext>
            </a:extLst>
          </p:cNvPr>
          <p:cNvSpPr txBox="1"/>
          <p:nvPr/>
        </p:nvSpPr>
        <p:spPr>
          <a:xfrm>
            <a:off x="9223741" y="4442925"/>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E04DA597-7130-4F4F-B0A2-00ECE5EEFFA2}"/>
              </a:ext>
            </a:extLst>
          </p:cNvPr>
          <p:cNvSpPr txBox="1"/>
          <p:nvPr/>
        </p:nvSpPr>
        <p:spPr>
          <a:xfrm>
            <a:off x="10310952" y="4438691"/>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7B5DB1CE-C264-7A46-8F5F-BCD2044BDF01}"/>
              </a:ext>
            </a:extLst>
          </p:cNvPr>
          <p:cNvSpPr txBox="1"/>
          <p:nvPr/>
        </p:nvSpPr>
        <p:spPr>
          <a:xfrm>
            <a:off x="10315127" y="30905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ADFBB1F4-6517-DB45-A98E-9EE9127C8832}"/>
              </a:ext>
            </a:extLst>
          </p:cNvPr>
          <p:cNvSpPr txBox="1"/>
          <p:nvPr/>
        </p:nvSpPr>
        <p:spPr>
          <a:xfrm>
            <a:off x="9206374" y="30905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6" name="TextBox 15">
            <a:extLst>
              <a:ext uri="{FF2B5EF4-FFF2-40B4-BE49-F238E27FC236}">
                <a16:creationId xmlns:a16="http://schemas.microsoft.com/office/drawing/2014/main" id="{D62A7A38-DAB4-BE49-B2CE-E83DC2104973}"/>
              </a:ext>
            </a:extLst>
          </p:cNvPr>
          <p:cNvSpPr txBox="1"/>
          <p:nvPr/>
        </p:nvSpPr>
        <p:spPr>
          <a:xfrm>
            <a:off x="8136838" y="30905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7" name="Google Shape;232;p34">
            <a:extLst>
              <a:ext uri="{FF2B5EF4-FFF2-40B4-BE49-F238E27FC236}">
                <a16:creationId xmlns:a16="http://schemas.microsoft.com/office/drawing/2014/main" id="{0B22D85A-5ABE-0B4D-8F12-485300E0D393}"/>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240955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199120" cy="508000"/>
          </a:xfrm>
        </p:spPr>
        <p:txBody>
          <a:bodyPr/>
          <a:lstStyle/>
          <a:p>
            <a:r>
              <a:rPr lang="en-US" dirty="0">
                <a:latin typeface="+mj-lt"/>
              </a:rPr>
              <a:t>Master Node Functions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16</a:t>
            </a:fld>
            <a:endParaRPr lang="en-US" dirty="0"/>
          </a:p>
        </p:txBody>
      </p:sp>
      <p:sp>
        <p:nvSpPr>
          <p:cNvPr id="4" name="Rectangle 3"/>
          <p:cNvSpPr/>
          <p:nvPr/>
        </p:nvSpPr>
        <p:spPr>
          <a:xfrm>
            <a:off x="203438" y="1496457"/>
            <a:ext cx="10901442" cy="892552"/>
          </a:xfrm>
          <a:prstGeom prst="rect">
            <a:avLst/>
          </a:prstGeom>
        </p:spPr>
        <p:txBody>
          <a:bodyPr wrap="square">
            <a:spAutoFit/>
          </a:bodyPr>
          <a:lstStyle/>
          <a:p>
            <a:pPr marL="285750" indent="-285750">
              <a:buFont typeface="Arial" pitchFamily="34" charset="0"/>
              <a:buChar char="•"/>
            </a:pPr>
            <a:r>
              <a:rPr lang="en-US" sz="1600" dirty="0"/>
              <a:t>Held in data store that uses  </a:t>
            </a:r>
            <a:r>
              <a:rPr lang="en-US" sz="2000" b="1" dirty="0">
                <a:latin typeface="Courier New" pitchFamily="49" charset="0"/>
                <a:cs typeface="Courier New" pitchFamily="49" charset="0"/>
              </a:rPr>
              <a:t>etcd</a:t>
            </a:r>
            <a:r>
              <a:rPr lang="en-US" sz="1600" dirty="0"/>
              <a:t>  as distributed key-value store</a:t>
            </a:r>
          </a:p>
          <a:p>
            <a:pPr marL="285750" indent="-285750">
              <a:buFont typeface="Arial" pitchFamily="34" charset="0"/>
              <a:buChar char="•"/>
            </a:pPr>
            <a:endParaRPr lang="en-US" sz="1600" dirty="0"/>
          </a:p>
          <a:p>
            <a:pPr marL="285750" indent="-285750">
              <a:buFont typeface="Arial" pitchFamily="34" charset="0"/>
              <a:buChar char="•"/>
            </a:pPr>
            <a:r>
              <a:rPr lang="en-US" sz="1600" dirty="0"/>
              <a:t>Also holds things like RBAC rules, application environment information, and non-application user data</a:t>
            </a:r>
          </a:p>
        </p:txBody>
      </p:sp>
      <p:sp>
        <p:nvSpPr>
          <p:cNvPr id="8" name="TextBox 7"/>
          <p:cNvSpPr txBox="1"/>
          <p:nvPr/>
        </p:nvSpPr>
        <p:spPr>
          <a:xfrm>
            <a:off x="304800" y="918181"/>
            <a:ext cx="8393644" cy="523220"/>
          </a:xfrm>
          <a:prstGeom prst="rect">
            <a:avLst/>
          </a:prstGeom>
          <a:noFill/>
        </p:spPr>
        <p:txBody>
          <a:bodyPr wrap="none" rtlCol="0">
            <a:spAutoFit/>
          </a:bodyPr>
          <a:lstStyle/>
          <a:p>
            <a:r>
              <a:rPr lang="en-US" sz="2800" b="1" dirty="0"/>
              <a:t>Desired and Current State Source of Knowledge</a:t>
            </a:r>
            <a:endParaRPr lang="en-US" sz="2800" b="1" dirty="0">
              <a:solidFill>
                <a:schemeClr val="bg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695" y="5516880"/>
            <a:ext cx="7365711" cy="858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1" y="2357467"/>
            <a:ext cx="5762624" cy="30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Oval 8"/>
          <p:cNvSpPr/>
          <p:nvPr/>
        </p:nvSpPr>
        <p:spPr>
          <a:xfrm>
            <a:off x="2794000" y="3251639"/>
            <a:ext cx="1808479" cy="802202"/>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sp>
        <p:nvSpPr>
          <p:cNvPr id="10" name="TextBox 9">
            <a:extLst>
              <a:ext uri="{FF2B5EF4-FFF2-40B4-BE49-F238E27FC236}">
                <a16:creationId xmlns:a16="http://schemas.microsoft.com/office/drawing/2014/main" id="{ED1334A6-5C52-8F4E-BA54-EBE0BC752817}"/>
              </a:ext>
            </a:extLst>
          </p:cNvPr>
          <p:cNvSpPr txBox="1"/>
          <p:nvPr/>
        </p:nvSpPr>
        <p:spPr>
          <a:xfrm>
            <a:off x="2941422" y="49538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1" name="TextBox 10">
            <a:extLst>
              <a:ext uri="{FF2B5EF4-FFF2-40B4-BE49-F238E27FC236}">
                <a16:creationId xmlns:a16="http://schemas.microsoft.com/office/drawing/2014/main" id="{BF3BF0F7-BCF2-B744-8E72-AC0460246392}"/>
              </a:ext>
            </a:extLst>
          </p:cNvPr>
          <p:cNvSpPr txBox="1"/>
          <p:nvPr/>
        </p:nvSpPr>
        <p:spPr>
          <a:xfrm>
            <a:off x="4712027" y="5143457"/>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ED444FF4-ECA3-DB4C-B821-A9CC9D3A77F2}"/>
              </a:ext>
            </a:extLst>
          </p:cNvPr>
          <p:cNvSpPr txBox="1"/>
          <p:nvPr/>
        </p:nvSpPr>
        <p:spPr>
          <a:xfrm>
            <a:off x="6099541" y="5134313"/>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C2C6218C-1952-CF4A-86A0-9F9239E14157}"/>
              </a:ext>
            </a:extLst>
          </p:cNvPr>
          <p:cNvSpPr txBox="1"/>
          <p:nvPr/>
        </p:nvSpPr>
        <p:spPr>
          <a:xfrm>
            <a:off x="7428052" y="5143457"/>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DF8C2FFA-2A87-1D45-9D9C-6F44013F9986}"/>
              </a:ext>
            </a:extLst>
          </p:cNvPr>
          <p:cNvSpPr txBox="1"/>
          <p:nvPr/>
        </p:nvSpPr>
        <p:spPr>
          <a:xfrm>
            <a:off x="7394127" y="370865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3A5EFB88-9823-724E-BA09-BEBDE8163289}"/>
              </a:ext>
            </a:extLst>
          </p:cNvPr>
          <p:cNvSpPr txBox="1"/>
          <p:nvPr/>
        </p:nvSpPr>
        <p:spPr>
          <a:xfrm>
            <a:off x="6069474" y="370865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6" name="TextBox 15">
            <a:extLst>
              <a:ext uri="{FF2B5EF4-FFF2-40B4-BE49-F238E27FC236}">
                <a16:creationId xmlns:a16="http://schemas.microsoft.com/office/drawing/2014/main" id="{A0EA588F-8484-2A46-BFBC-3D245756FA63}"/>
              </a:ext>
            </a:extLst>
          </p:cNvPr>
          <p:cNvSpPr txBox="1"/>
          <p:nvPr/>
        </p:nvSpPr>
        <p:spPr>
          <a:xfrm>
            <a:off x="4720538" y="37255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7" name="Google Shape;232;p34">
            <a:extLst>
              <a:ext uri="{FF2B5EF4-FFF2-40B4-BE49-F238E27FC236}">
                <a16:creationId xmlns:a16="http://schemas.microsoft.com/office/drawing/2014/main" id="{8A6C9B2F-88A3-D342-AFF1-2879C74E0AD0}"/>
              </a:ext>
            </a:extLst>
          </p:cNvPr>
          <p:cNvPicPr preferRelativeResize="0"/>
          <p:nvPr/>
        </p:nvPicPr>
        <p:blipFill rotWithShape="1">
          <a:blip r:embed="rId5">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1747978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17</a:t>
            </a:fld>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218" y="1610043"/>
            <a:ext cx="70961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304800" y="268224"/>
            <a:ext cx="8199120" cy="508000"/>
          </a:xfrm>
        </p:spPr>
        <p:txBody>
          <a:bodyPr/>
          <a:lstStyle/>
          <a:p>
            <a:r>
              <a:rPr lang="en-US" dirty="0">
                <a:latin typeface="+mj-lt"/>
              </a:rPr>
              <a:t>Master Node Functions</a:t>
            </a:r>
          </a:p>
        </p:txBody>
      </p:sp>
      <p:sp>
        <p:nvSpPr>
          <p:cNvPr id="6" name="Rectangle 5"/>
          <p:cNvSpPr/>
          <p:nvPr/>
        </p:nvSpPr>
        <p:spPr>
          <a:xfrm>
            <a:off x="203438" y="1628537"/>
            <a:ext cx="4327922" cy="2308324"/>
          </a:xfrm>
          <a:prstGeom prst="rect">
            <a:avLst/>
          </a:prstGeom>
        </p:spPr>
        <p:txBody>
          <a:bodyPr wrap="square">
            <a:spAutoFit/>
          </a:bodyPr>
          <a:lstStyle/>
          <a:p>
            <a:pPr marL="285750" indent="-285750">
              <a:buFont typeface="Arial" pitchFamily="34" charset="0"/>
              <a:buChar char="•"/>
            </a:pPr>
            <a:r>
              <a:rPr lang="en-US" sz="1600" dirty="0"/>
              <a:t>Responsible for determining pod placement</a:t>
            </a:r>
          </a:p>
          <a:p>
            <a:pPr marL="285750" indent="-285750">
              <a:buFont typeface="Arial" pitchFamily="34" charset="0"/>
              <a:buChar char="•"/>
            </a:pPr>
            <a:endParaRPr lang="en-US" sz="1600" dirty="0"/>
          </a:p>
          <a:p>
            <a:pPr marL="285750" indent="-285750">
              <a:buFont typeface="Arial" pitchFamily="34" charset="0"/>
              <a:buChar char="•"/>
            </a:pPr>
            <a:r>
              <a:rPr lang="en-US" sz="1600" dirty="0"/>
              <a:t>Takes current memory, CPU, and other environment utilization into account when placing pods on nodes</a:t>
            </a:r>
          </a:p>
          <a:p>
            <a:pPr marL="285750" indent="-285750">
              <a:buFont typeface="Arial" pitchFamily="34" charset="0"/>
              <a:buChar char="•"/>
            </a:pPr>
            <a:endParaRPr lang="en-US" sz="1600" dirty="0"/>
          </a:p>
          <a:p>
            <a:pPr marL="285750" indent="-285750">
              <a:buFont typeface="Arial" pitchFamily="34" charset="0"/>
              <a:buChar char="•"/>
            </a:pPr>
            <a:r>
              <a:rPr lang="en-US" sz="1600" dirty="0"/>
              <a:t>For application high availability, spreads pod replicas between nodes</a:t>
            </a:r>
          </a:p>
        </p:txBody>
      </p:sp>
      <p:sp>
        <p:nvSpPr>
          <p:cNvPr id="7" name="TextBox 6"/>
          <p:cNvSpPr txBox="1"/>
          <p:nvPr/>
        </p:nvSpPr>
        <p:spPr>
          <a:xfrm>
            <a:off x="304800" y="918181"/>
            <a:ext cx="1899879" cy="523220"/>
          </a:xfrm>
          <a:prstGeom prst="rect">
            <a:avLst/>
          </a:prstGeom>
          <a:noFill/>
        </p:spPr>
        <p:txBody>
          <a:bodyPr wrap="none" rtlCol="0">
            <a:spAutoFit/>
          </a:bodyPr>
          <a:lstStyle/>
          <a:p>
            <a:r>
              <a:rPr lang="en-US" sz="2800" b="1" dirty="0"/>
              <a:t>Scheduler</a:t>
            </a:r>
            <a:endParaRPr lang="en-US" sz="2800" b="1" dirty="0">
              <a:solidFill>
                <a:schemeClr val="bg1"/>
              </a:solidFill>
            </a:endParaRPr>
          </a:p>
        </p:txBody>
      </p:sp>
      <p:sp>
        <p:nvSpPr>
          <p:cNvPr id="2" name="Rectangle 1"/>
          <p:cNvSpPr/>
          <p:nvPr/>
        </p:nvSpPr>
        <p:spPr>
          <a:xfrm>
            <a:off x="4531360" y="4897120"/>
            <a:ext cx="7355840" cy="640080"/>
          </a:xfrm>
          <a:prstGeom prst="rect">
            <a:avLst/>
          </a:prstGeom>
          <a:solidFill>
            <a:schemeClr val="bg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Oval 7"/>
          <p:cNvSpPr/>
          <p:nvPr/>
        </p:nvSpPr>
        <p:spPr>
          <a:xfrm>
            <a:off x="4724400" y="3159760"/>
            <a:ext cx="1778000" cy="619760"/>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sp>
        <p:nvSpPr>
          <p:cNvPr id="9" name="TextBox 8">
            <a:extLst>
              <a:ext uri="{FF2B5EF4-FFF2-40B4-BE49-F238E27FC236}">
                <a16:creationId xmlns:a16="http://schemas.microsoft.com/office/drawing/2014/main" id="{5A1D0EFC-C7D9-8448-8425-071C06EB95B7}"/>
              </a:ext>
            </a:extLst>
          </p:cNvPr>
          <p:cNvSpPr txBox="1"/>
          <p:nvPr/>
        </p:nvSpPr>
        <p:spPr>
          <a:xfrm>
            <a:off x="4948022" y="43569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0" name="TextBox 9">
            <a:extLst>
              <a:ext uri="{FF2B5EF4-FFF2-40B4-BE49-F238E27FC236}">
                <a16:creationId xmlns:a16="http://schemas.microsoft.com/office/drawing/2014/main" id="{E95ED77E-ABFD-1C46-805D-6D237212483C}"/>
              </a:ext>
            </a:extLst>
          </p:cNvPr>
          <p:cNvSpPr txBox="1"/>
          <p:nvPr/>
        </p:nvSpPr>
        <p:spPr>
          <a:xfrm>
            <a:off x="6744027" y="4571957"/>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1" name="TextBox 10">
            <a:extLst>
              <a:ext uri="{FF2B5EF4-FFF2-40B4-BE49-F238E27FC236}">
                <a16:creationId xmlns:a16="http://schemas.microsoft.com/office/drawing/2014/main" id="{C06779BD-EC56-DC44-B156-C75302D80CA9}"/>
              </a:ext>
            </a:extLst>
          </p:cNvPr>
          <p:cNvSpPr txBox="1"/>
          <p:nvPr/>
        </p:nvSpPr>
        <p:spPr>
          <a:xfrm>
            <a:off x="8169641" y="4562813"/>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69C01627-3231-DB48-A131-E5DCFE5C1F3C}"/>
              </a:ext>
            </a:extLst>
          </p:cNvPr>
          <p:cNvSpPr txBox="1"/>
          <p:nvPr/>
        </p:nvSpPr>
        <p:spPr>
          <a:xfrm>
            <a:off x="9548952" y="4562813"/>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8737C305-B98C-704B-A970-F305C6ADDA7D}"/>
              </a:ext>
            </a:extLst>
          </p:cNvPr>
          <p:cNvSpPr txBox="1"/>
          <p:nvPr/>
        </p:nvSpPr>
        <p:spPr>
          <a:xfrm>
            <a:off x="9527727" y="306874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81C997EC-A672-1A45-8FCE-F09FF398B5D0}"/>
              </a:ext>
            </a:extLst>
          </p:cNvPr>
          <p:cNvSpPr txBox="1"/>
          <p:nvPr/>
        </p:nvSpPr>
        <p:spPr>
          <a:xfrm>
            <a:off x="8152274" y="306874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13E218C5-7A15-8646-8599-3703BFD41163}"/>
              </a:ext>
            </a:extLst>
          </p:cNvPr>
          <p:cNvSpPr txBox="1"/>
          <p:nvPr/>
        </p:nvSpPr>
        <p:spPr>
          <a:xfrm>
            <a:off x="6765238" y="30778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6" name="Google Shape;232;p34">
            <a:extLst>
              <a:ext uri="{FF2B5EF4-FFF2-40B4-BE49-F238E27FC236}">
                <a16:creationId xmlns:a16="http://schemas.microsoft.com/office/drawing/2014/main" id="{E9D0955F-BA67-864B-907D-4EAA21EE9A4C}"/>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9394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199120" cy="508000"/>
          </a:xfrm>
        </p:spPr>
        <p:txBody>
          <a:bodyPr/>
          <a:lstStyle/>
          <a:p>
            <a:r>
              <a:rPr lang="en-US" dirty="0">
                <a:latin typeface="+mj-lt"/>
              </a:rPr>
              <a:t>Master Node Functions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18</a:t>
            </a:fld>
            <a:endParaRPr lang="en-US" dirty="0"/>
          </a:p>
        </p:txBody>
      </p:sp>
      <p:sp>
        <p:nvSpPr>
          <p:cNvPr id="4" name="Rectangle 3"/>
          <p:cNvSpPr/>
          <p:nvPr/>
        </p:nvSpPr>
        <p:spPr>
          <a:xfrm>
            <a:off x="203438" y="1547257"/>
            <a:ext cx="4327922" cy="2062103"/>
          </a:xfrm>
          <a:prstGeom prst="rect">
            <a:avLst/>
          </a:prstGeom>
        </p:spPr>
        <p:txBody>
          <a:bodyPr wrap="square">
            <a:spAutoFit/>
          </a:bodyPr>
          <a:lstStyle/>
          <a:p>
            <a:pPr marL="285750" indent="-285750">
              <a:buFont typeface="Arial" pitchFamily="34" charset="0"/>
              <a:buChar char="•"/>
            </a:pPr>
            <a:r>
              <a:rPr lang="en-US" sz="1600" dirty="0"/>
              <a:t>Master monitors health of pods</a:t>
            </a:r>
          </a:p>
          <a:p>
            <a:pPr marL="508000" lvl="1" indent="-285750">
              <a:buFont typeface="Arial" pitchFamily="34" charset="0"/>
              <a:buChar char="•"/>
            </a:pPr>
            <a:r>
              <a:rPr lang="en-US" sz="1600" dirty="0"/>
              <a:t>Users configure pod probes for liveness and readiness</a:t>
            </a:r>
          </a:p>
          <a:p>
            <a:pPr marL="508000" lvl="1" indent="-285750">
              <a:buFont typeface="Arial" pitchFamily="34" charset="0"/>
              <a:buChar char="•"/>
            </a:pPr>
            <a:r>
              <a:rPr lang="en-US" sz="1600" dirty="0"/>
              <a:t>Automatically replaces failed pods</a:t>
            </a:r>
          </a:p>
          <a:p>
            <a:pPr marL="285750" indent="-285750">
              <a:buFont typeface="Arial" pitchFamily="34" charset="0"/>
              <a:buChar char="•"/>
            </a:pPr>
            <a:endParaRPr lang="en-US" sz="1600" dirty="0"/>
          </a:p>
          <a:p>
            <a:pPr marL="285750" indent="-285750">
              <a:buFont typeface="Arial" pitchFamily="34" charset="0"/>
              <a:buChar char="•"/>
            </a:pPr>
            <a:r>
              <a:rPr lang="en-US" sz="1600" dirty="0"/>
              <a:t>Pods can be automatically scaled based on CPU utilization</a:t>
            </a:r>
          </a:p>
          <a:p>
            <a:pPr marL="508000" lvl="1" indent="-285750">
              <a:buFont typeface="Arial" pitchFamily="34" charset="0"/>
              <a:buChar char="•"/>
            </a:pPr>
            <a:r>
              <a:rPr lang="en-US" sz="1600" dirty="0"/>
              <a:t>Scale up and down</a:t>
            </a:r>
          </a:p>
        </p:txBody>
      </p:sp>
      <p:sp>
        <p:nvSpPr>
          <p:cNvPr id="8" name="TextBox 7"/>
          <p:cNvSpPr txBox="1"/>
          <p:nvPr/>
        </p:nvSpPr>
        <p:spPr>
          <a:xfrm>
            <a:off x="304800" y="918181"/>
            <a:ext cx="3400290" cy="523220"/>
          </a:xfrm>
          <a:prstGeom prst="rect">
            <a:avLst/>
          </a:prstGeom>
          <a:noFill/>
        </p:spPr>
        <p:txBody>
          <a:bodyPr wrap="none" rtlCol="0">
            <a:spAutoFit/>
          </a:bodyPr>
          <a:lstStyle/>
          <a:p>
            <a:r>
              <a:rPr lang="en-US" sz="2800" b="1" dirty="0"/>
              <a:t>Health and Scaling</a:t>
            </a:r>
            <a:endParaRPr lang="en-US" sz="2800" b="1" dirty="0">
              <a:solidFill>
                <a:schemeClr val="bg1"/>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1218" y="1610043"/>
            <a:ext cx="7096125"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1B526E95-94E5-EF40-8402-9F0C4D66E90E}"/>
              </a:ext>
            </a:extLst>
          </p:cNvPr>
          <p:cNvSpPr txBox="1"/>
          <p:nvPr/>
        </p:nvSpPr>
        <p:spPr>
          <a:xfrm>
            <a:off x="4935322" y="43696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11" name="TextBox 10">
            <a:extLst>
              <a:ext uri="{FF2B5EF4-FFF2-40B4-BE49-F238E27FC236}">
                <a16:creationId xmlns:a16="http://schemas.microsoft.com/office/drawing/2014/main" id="{DD7692FC-97E6-DF4C-9DC2-01FAB94FA5CE}"/>
              </a:ext>
            </a:extLst>
          </p:cNvPr>
          <p:cNvSpPr txBox="1"/>
          <p:nvPr/>
        </p:nvSpPr>
        <p:spPr>
          <a:xfrm>
            <a:off x="6731327" y="45663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21D85488-BBF2-354C-830A-71B6FC20B52C}"/>
              </a:ext>
            </a:extLst>
          </p:cNvPr>
          <p:cNvSpPr txBox="1"/>
          <p:nvPr/>
        </p:nvSpPr>
        <p:spPr>
          <a:xfrm>
            <a:off x="8156941" y="45663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C15461DA-7F94-184C-90F4-BE61C7F10690}"/>
              </a:ext>
            </a:extLst>
          </p:cNvPr>
          <p:cNvSpPr txBox="1"/>
          <p:nvPr/>
        </p:nvSpPr>
        <p:spPr>
          <a:xfrm>
            <a:off x="9536252" y="45663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B1974CD1-746A-6243-9E01-B8FBE1C932BB}"/>
              </a:ext>
            </a:extLst>
          </p:cNvPr>
          <p:cNvSpPr txBox="1"/>
          <p:nvPr/>
        </p:nvSpPr>
        <p:spPr>
          <a:xfrm>
            <a:off x="9533315" y="3072304"/>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5" name="TextBox 14">
            <a:extLst>
              <a:ext uri="{FF2B5EF4-FFF2-40B4-BE49-F238E27FC236}">
                <a16:creationId xmlns:a16="http://schemas.microsoft.com/office/drawing/2014/main" id="{158BA6F0-19E9-F541-AAE2-FF55DCBECFDA}"/>
              </a:ext>
            </a:extLst>
          </p:cNvPr>
          <p:cNvSpPr txBox="1"/>
          <p:nvPr/>
        </p:nvSpPr>
        <p:spPr>
          <a:xfrm>
            <a:off x="8139574" y="3072304"/>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6" name="TextBox 15">
            <a:extLst>
              <a:ext uri="{FF2B5EF4-FFF2-40B4-BE49-F238E27FC236}">
                <a16:creationId xmlns:a16="http://schemas.microsoft.com/office/drawing/2014/main" id="{452886EE-3A6F-9C4E-A61B-87044BE41CF2}"/>
              </a:ext>
            </a:extLst>
          </p:cNvPr>
          <p:cNvSpPr txBox="1"/>
          <p:nvPr/>
        </p:nvSpPr>
        <p:spPr>
          <a:xfrm>
            <a:off x="6752538" y="3081448"/>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9" name="Oval 8"/>
          <p:cNvSpPr/>
          <p:nvPr/>
        </p:nvSpPr>
        <p:spPr>
          <a:xfrm>
            <a:off x="4754881" y="3566379"/>
            <a:ext cx="1808479" cy="802202"/>
          </a:xfrm>
          <a:prstGeom prst="ellipse">
            <a:avLst/>
          </a:prstGeom>
          <a:ln w="44450">
            <a:solidFill>
              <a:srgbClr val="00B0F0"/>
            </a:solidFill>
          </a:ln>
        </p:spPr>
        <p:txBody>
          <a:bodyPr wrap="square" lIns="0" tIns="0" rIns="0" bIns="0" rtlCol="0" anchor="ctr">
            <a:noAutofit/>
          </a:bodyPr>
          <a:lstStyle/>
          <a:p>
            <a:pPr algn="ctr"/>
            <a:endParaRPr lang="en-US" sz="1200" dirty="0" err="1">
              <a:solidFill>
                <a:schemeClr val="accent2">
                  <a:lumMod val="75000"/>
                </a:schemeClr>
              </a:solidFill>
              <a:latin typeface="Arial"/>
              <a:cs typeface="Arial"/>
            </a:endParaRPr>
          </a:p>
        </p:txBody>
      </p:sp>
      <p:pic>
        <p:nvPicPr>
          <p:cNvPr id="17" name="Google Shape;232;p34">
            <a:extLst>
              <a:ext uri="{FF2B5EF4-FFF2-40B4-BE49-F238E27FC236}">
                <a16:creationId xmlns:a16="http://schemas.microsoft.com/office/drawing/2014/main" id="{92D32631-A385-6046-8474-3DD6FA53D511}"/>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416474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0DB9-2790-BD4A-88A0-B082DCBC86E6}"/>
              </a:ext>
            </a:extLst>
          </p:cNvPr>
          <p:cNvSpPr>
            <a:spLocks noGrp="1"/>
          </p:cNvSpPr>
          <p:nvPr>
            <p:ph type="title"/>
          </p:nvPr>
        </p:nvSpPr>
        <p:spPr/>
        <p:txBody>
          <a:bodyPr/>
          <a:lstStyle/>
          <a:p>
            <a:r>
              <a:rPr lang="en-US" dirty="0"/>
              <a:t>Now……Getting Back to Our Game</a:t>
            </a:r>
          </a:p>
        </p:txBody>
      </p:sp>
      <p:pic>
        <p:nvPicPr>
          <p:cNvPr id="4" name="Picture 3" descr="A screen shot of a computer&#10;&#10;Description automatically generated">
            <a:extLst>
              <a:ext uri="{FF2B5EF4-FFF2-40B4-BE49-F238E27FC236}">
                <a16:creationId xmlns:a16="http://schemas.microsoft.com/office/drawing/2014/main" id="{25CAD041-E9EE-3A4E-B258-534A70E580D1}"/>
              </a:ext>
            </a:extLst>
          </p:cNvPr>
          <p:cNvPicPr>
            <a:picLocks noChangeAspect="1"/>
          </p:cNvPicPr>
          <p:nvPr/>
        </p:nvPicPr>
        <p:blipFill>
          <a:blip r:embed="rId2"/>
          <a:stretch>
            <a:fillRect/>
          </a:stretch>
        </p:blipFill>
        <p:spPr>
          <a:xfrm>
            <a:off x="850896" y="1109072"/>
            <a:ext cx="10379529" cy="5225804"/>
          </a:xfrm>
          <a:prstGeom prst="rect">
            <a:avLst/>
          </a:prstGeom>
        </p:spPr>
      </p:pic>
      <p:sp>
        <p:nvSpPr>
          <p:cNvPr id="5" name="Slide Number Placeholder 4">
            <a:extLst>
              <a:ext uri="{FF2B5EF4-FFF2-40B4-BE49-F238E27FC236}">
                <a16:creationId xmlns:a16="http://schemas.microsoft.com/office/drawing/2014/main" id="{C8E9BBBE-5F72-9543-8CF0-A9C30EFBBBFB}"/>
              </a:ext>
            </a:extLst>
          </p:cNvPr>
          <p:cNvSpPr>
            <a:spLocks noGrp="1"/>
          </p:cNvSpPr>
          <p:nvPr>
            <p:ph type="sldNum" sz="quarter" idx="10"/>
          </p:nvPr>
        </p:nvSpPr>
        <p:spPr/>
        <p:txBody>
          <a:bodyPr/>
          <a:lstStyle/>
          <a:p>
            <a:fld id="{467E7409-C97C-CD4E-BD92-600742DDCE32}" type="slidenum">
              <a:rPr lang="en-US" smtClean="0"/>
              <a:t>19</a:t>
            </a:fld>
            <a:endParaRPr lang="en-US"/>
          </a:p>
        </p:txBody>
      </p:sp>
    </p:spTree>
    <p:extLst>
      <p:ext uri="{BB962C8B-B14F-4D97-AF65-F5344CB8AC3E}">
        <p14:creationId xmlns:p14="http://schemas.microsoft.com/office/powerpoint/2010/main" val="143475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0DB9-2790-BD4A-88A0-B082DCBC86E6}"/>
              </a:ext>
            </a:extLst>
          </p:cNvPr>
          <p:cNvSpPr>
            <a:spLocks noGrp="1"/>
          </p:cNvSpPr>
          <p:nvPr>
            <p:ph type="title"/>
          </p:nvPr>
        </p:nvSpPr>
        <p:spPr/>
        <p:txBody>
          <a:bodyPr/>
          <a:lstStyle/>
          <a:p>
            <a:r>
              <a:rPr lang="en-US" dirty="0"/>
              <a:t>Our Game: Wild West</a:t>
            </a:r>
          </a:p>
        </p:txBody>
      </p:sp>
      <p:pic>
        <p:nvPicPr>
          <p:cNvPr id="4" name="Picture 3" descr="A screen shot of a computer&#10;&#10;Description automatically generated">
            <a:extLst>
              <a:ext uri="{FF2B5EF4-FFF2-40B4-BE49-F238E27FC236}">
                <a16:creationId xmlns:a16="http://schemas.microsoft.com/office/drawing/2014/main" id="{25CAD041-E9EE-3A4E-B258-534A70E580D1}"/>
              </a:ext>
            </a:extLst>
          </p:cNvPr>
          <p:cNvPicPr>
            <a:picLocks noChangeAspect="1"/>
          </p:cNvPicPr>
          <p:nvPr/>
        </p:nvPicPr>
        <p:blipFill>
          <a:blip r:embed="rId2"/>
          <a:stretch>
            <a:fillRect/>
          </a:stretch>
        </p:blipFill>
        <p:spPr>
          <a:xfrm>
            <a:off x="850896" y="1109072"/>
            <a:ext cx="10379529" cy="5225804"/>
          </a:xfrm>
          <a:prstGeom prst="rect">
            <a:avLst/>
          </a:prstGeom>
        </p:spPr>
      </p:pic>
      <p:sp>
        <p:nvSpPr>
          <p:cNvPr id="5" name="Slide Number Placeholder 4">
            <a:extLst>
              <a:ext uri="{FF2B5EF4-FFF2-40B4-BE49-F238E27FC236}">
                <a16:creationId xmlns:a16="http://schemas.microsoft.com/office/drawing/2014/main" id="{C8E9BBBE-5F72-9543-8CF0-A9C30EFBBBFB}"/>
              </a:ext>
            </a:extLst>
          </p:cNvPr>
          <p:cNvSpPr>
            <a:spLocks noGrp="1"/>
          </p:cNvSpPr>
          <p:nvPr>
            <p:ph type="sldNum" sz="quarter" idx="10"/>
          </p:nvPr>
        </p:nvSpPr>
        <p:spPr/>
        <p:txBody>
          <a:bodyPr/>
          <a:lstStyle/>
          <a:p>
            <a:fld id="{467E7409-C97C-CD4E-BD92-600742DDCE32}" type="slidenum">
              <a:rPr lang="en-US" smtClean="0"/>
              <a:t>2</a:t>
            </a:fld>
            <a:endParaRPr lang="en-US"/>
          </a:p>
        </p:txBody>
      </p:sp>
    </p:spTree>
    <p:extLst>
      <p:ext uri="{BB962C8B-B14F-4D97-AF65-F5344CB8AC3E}">
        <p14:creationId xmlns:p14="http://schemas.microsoft.com/office/powerpoint/2010/main" val="857502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34222"/>
            <a:ext cx="11798833" cy="460800"/>
          </a:xfrm>
        </p:spPr>
        <p:txBody>
          <a:bodyPr/>
          <a:lstStyle/>
          <a:p>
            <a:r>
              <a:rPr lang="en-US" dirty="0"/>
              <a:t>OpenShift Cluster – access &amp; application </a:t>
            </a:r>
            <a:r>
              <a:rPr lang="en-US" dirty="0" err="1"/>
              <a:t>yaml</a:t>
            </a:r>
            <a:endParaRPr lang="en-US" dirty="0"/>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 name="Slide Number Placeholder 1">
            <a:extLst>
              <a:ext uri="{FF2B5EF4-FFF2-40B4-BE49-F238E27FC236}">
                <a16:creationId xmlns:a16="http://schemas.microsoft.com/office/drawing/2014/main" id="{E81D6012-8B22-AB41-910D-EF5BCB43CB22}"/>
              </a:ext>
            </a:extLst>
          </p:cNvPr>
          <p:cNvSpPr>
            <a:spLocks noGrp="1"/>
          </p:cNvSpPr>
          <p:nvPr>
            <p:ph type="sldNum" sz="quarter" idx="10"/>
          </p:nvPr>
        </p:nvSpPr>
        <p:spPr/>
        <p:txBody>
          <a:bodyPr/>
          <a:lstStyle/>
          <a:p>
            <a:fld id="{467E7409-C97C-CD4E-BD92-600742DDCE32}" type="slidenum">
              <a:rPr lang="en-US" smtClean="0"/>
              <a:t>20</a:t>
            </a:fld>
            <a:endParaRPr lang="en-US"/>
          </a:p>
        </p:txBody>
      </p:sp>
      <p:sp>
        <p:nvSpPr>
          <p:cNvPr id="16" name="Document 15">
            <a:extLst>
              <a:ext uri="{FF2B5EF4-FFF2-40B4-BE49-F238E27FC236}">
                <a16:creationId xmlns:a16="http://schemas.microsoft.com/office/drawing/2014/main" id="{DA1700E1-6B86-9D48-9A51-4D866CE838EF}"/>
              </a:ext>
            </a:extLst>
          </p:cNvPr>
          <p:cNvSpPr/>
          <p:nvPr/>
        </p:nvSpPr>
        <p:spPr bwMode="auto">
          <a:xfrm>
            <a:off x="1665923" y="3420959"/>
            <a:ext cx="914400" cy="612648"/>
          </a:xfrm>
          <a:prstGeom prst="flowChartDocumen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err="1">
                <a:ln>
                  <a:noFill/>
                </a:ln>
                <a:solidFill>
                  <a:schemeClr val="tx1"/>
                </a:solidFill>
                <a:effectLst/>
                <a:latin typeface="Arial" panose="020B0604020202020204" pitchFamily="34" charset="0"/>
              </a:rPr>
              <a:t>yaml</a:t>
            </a:r>
            <a:endParaRPr kumimoji="0" 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6116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85022"/>
            <a:ext cx="11798833" cy="460800"/>
          </a:xfrm>
        </p:spPr>
        <p:txBody>
          <a:bodyPr/>
          <a:lstStyle/>
          <a:p>
            <a:r>
              <a:rPr lang="en-US" dirty="0"/>
              <a:t>OpenShift Cluster - deployment and pods</a:t>
            </a:r>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6443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 name="Document 1">
            <a:extLst>
              <a:ext uri="{FF2B5EF4-FFF2-40B4-BE49-F238E27FC236}">
                <a16:creationId xmlns:a16="http://schemas.microsoft.com/office/drawing/2014/main" id="{3BD927D6-CE38-F445-95BA-343F74209448}"/>
              </a:ext>
            </a:extLst>
          </p:cNvPr>
          <p:cNvSpPr/>
          <p:nvPr/>
        </p:nvSpPr>
        <p:spPr bwMode="auto">
          <a:xfrm>
            <a:off x="1665923" y="3420959"/>
            <a:ext cx="914400" cy="612648"/>
          </a:xfrm>
          <a:prstGeom prst="flowChartDocumen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err="1">
                <a:ln>
                  <a:noFill/>
                </a:ln>
                <a:solidFill>
                  <a:schemeClr val="tx1"/>
                </a:solidFill>
                <a:effectLst/>
                <a:latin typeface="Arial" panose="020B0604020202020204" pitchFamily="34" charset="0"/>
              </a:rPr>
              <a:t>yaml</a:t>
            </a:r>
            <a:endParaRPr kumimoji="0" lang="en-US" sz="12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8" name="Slide Number Placeholder 17">
            <a:extLst>
              <a:ext uri="{FF2B5EF4-FFF2-40B4-BE49-F238E27FC236}">
                <a16:creationId xmlns:a16="http://schemas.microsoft.com/office/drawing/2014/main" id="{50E556DB-67E7-6245-B87F-47727A315E77}"/>
              </a:ext>
            </a:extLst>
          </p:cNvPr>
          <p:cNvSpPr>
            <a:spLocks noGrp="1"/>
          </p:cNvSpPr>
          <p:nvPr>
            <p:ph type="sldNum" sz="quarter" idx="10"/>
          </p:nvPr>
        </p:nvSpPr>
        <p:spPr/>
        <p:txBody>
          <a:bodyPr/>
          <a:lstStyle/>
          <a:p>
            <a:fld id="{467E7409-C97C-CD4E-BD92-600742DDCE32}" type="slidenum">
              <a:rPr lang="en-US" smtClean="0"/>
              <a:t>21</a:t>
            </a:fld>
            <a:endParaRPr lang="en-US"/>
          </a:p>
        </p:txBody>
      </p:sp>
    </p:spTree>
    <p:extLst>
      <p:ext uri="{BB962C8B-B14F-4D97-AF65-F5344CB8AC3E}">
        <p14:creationId xmlns:p14="http://schemas.microsoft.com/office/powerpoint/2010/main" val="135520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0" accel="50000" decel="50000" fill="hold" grpId="0" nodeType="withEffect">
                                  <p:stCondLst>
                                    <p:cond delay="0"/>
                                  </p:stCondLst>
                                  <p:childTnLst>
                                    <p:animMotion origin="layout" path="M 1.45833E-6 -0.00926 L 0.36901 -0.0044 " pathEditMode="relative" ptsTypes="AA">
                                      <p:cBhvr>
                                        <p:cTn id="6" dur="2000" fill="hold"/>
                                        <p:tgtEl>
                                          <p:spTgt spid="2"/>
                                        </p:tgtEl>
                                        <p:attrNameLst>
                                          <p:attrName>ppt_x</p:attrName>
                                          <p:attrName>ppt_y</p:attrName>
                                        </p:attrNameLst>
                                      </p:cBhvr>
                                    </p:animMotion>
                                  </p:childTnLst>
                                  <p:subTnLst>
                                    <p:set>
                                      <p:cBhvr override="childStyle">
                                        <p:cTn dur="1" fill="hold" display="0" masterRel="sameClick" afterEffect="1">
                                          <p:stCondLst>
                                            <p:cond evt="end" delay="0">
                                              <p:tn val="5"/>
                                            </p:cond>
                                          </p:stCondLst>
                                        </p:cTn>
                                        <p:tgtEl>
                                          <p:spTgt spid="2"/>
                                        </p:tgtEl>
                                        <p:attrNameLst>
                                          <p:attrName>style.visibility</p:attrName>
                                        </p:attrNameLst>
                                      </p:cBhvr>
                                      <p:to>
                                        <p:strVal val="hidden"/>
                                      </p:to>
                                    </p:set>
                                  </p:sub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childTnLst>
                                </p:cTn>
                              </p:par>
                            </p:childTnLst>
                          </p:cTn>
                        </p:par>
                        <p:par>
                          <p:cTn id="11" fill="hold">
                            <p:stCondLst>
                              <p:cond delay="300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16" grpId="0" animBg="1"/>
      <p:bldP spid="17"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72322"/>
            <a:ext cx="11798833" cy="460800"/>
          </a:xfrm>
        </p:spPr>
        <p:txBody>
          <a:bodyPr/>
          <a:lstStyle/>
          <a:p>
            <a:r>
              <a:rPr lang="en-US" dirty="0"/>
              <a:t>OpenShift Cluster - service</a:t>
            </a:r>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6443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 name="Document 1">
            <a:extLst>
              <a:ext uri="{FF2B5EF4-FFF2-40B4-BE49-F238E27FC236}">
                <a16:creationId xmlns:a16="http://schemas.microsoft.com/office/drawing/2014/main" id="{3BD927D6-CE38-F445-95BA-343F74209448}"/>
              </a:ext>
            </a:extLst>
          </p:cNvPr>
          <p:cNvSpPr/>
          <p:nvPr/>
        </p:nvSpPr>
        <p:spPr bwMode="auto">
          <a:xfrm>
            <a:off x="1665923" y="3420959"/>
            <a:ext cx="914400" cy="612648"/>
          </a:xfrm>
          <a:prstGeom prst="flowChartDocumen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err="1">
                <a:ln>
                  <a:noFill/>
                </a:ln>
                <a:solidFill>
                  <a:schemeClr val="tx1"/>
                </a:solidFill>
                <a:effectLst/>
                <a:latin typeface="Arial" panose="020B0604020202020204" pitchFamily="34" charset="0"/>
              </a:rPr>
              <a:t>yaml</a:t>
            </a:r>
            <a:endParaRPr kumimoji="0" lang="en-US" sz="1200" b="0" i="0" u="none" strike="noStrike" cap="none" normalizeH="0" baseline="0" dirty="0">
              <a:ln>
                <a:noFill/>
              </a:ln>
              <a:solidFill>
                <a:schemeClr val="tx1"/>
              </a:solidFill>
              <a:effectLst/>
              <a:latin typeface="Arial" panose="020B0604020202020204" pitchFamily="34" charset="0"/>
            </a:endParaRPr>
          </a:p>
        </p:txBody>
      </p:sp>
      <p:grpSp>
        <p:nvGrpSpPr>
          <p:cNvPr id="18" name="Group 17">
            <a:extLst>
              <a:ext uri="{FF2B5EF4-FFF2-40B4-BE49-F238E27FC236}">
                <a16:creationId xmlns:a16="http://schemas.microsoft.com/office/drawing/2014/main" id="{643DAB87-45F3-3F40-B9DD-280B03A7117D}"/>
              </a:ext>
            </a:extLst>
          </p:cNvPr>
          <p:cNvGrpSpPr/>
          <p:nvPr/>
        </p:nvGrpSpPr>
        <p:grpSpPr>
          <a:xfrm>
            <a:off x="6786563" y="2443163"/>
            <a:ext cx="3886200" cy="2321627"/>
            <a:chOff x="6786563" y="2443163"/>
            <a:chExt cx="3886200" cy="2321627"/>
          </a:xfrm>
        </p:grpSpPr>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grpSp>
      <p:sp>
        <p:nvSpPr>
          <p:cNvPr id="20" name="Rounded Rectangle 19">
            <a:extLst>
              <a:ext uri="{FF2B5EF4-FFF2-40B4-BE49-F238E27FC236}">
                <a16:creationId xmlns:a16="http://schemas.microsoft.com/office/drawing/2014/main" id="{C3193132-AEC1-F443-90EE-02050D411047}"/>
              </a:ext>
            </a:extLst>
          </p:cNvPr>
          <p:cNvSpPr/>
          <p:nvPr/>
        </p:nvSpPr>
        <p:spPr bwMode="auto">
          <a:xfrm>
            <a:off x="7458075" y="1659240"/>
            <a:ext cx="2543175" cy="614362"/>
          </a:xfrm>
          <a:prstGeom prst="round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service</a:t>
            </a:r>
          </a:p>
        </p:txBody>
      </p:sp>
      <p:cxnSp>
        <p:nvCxnSpPr>
          <p:cNvPr id="22" name="Straight Connector 21">
            <a:extLst>
              <a:ext uri="{FF2B5EF4-FFF2-40B4-BE49-F238E27FC236}">
                <a16:creationId xmlns:a16="http://schemas.microsoft.com/office/drawing/2014/main" id="{B66BF267-78D3-FA45-8CD0-FA9FCD1DED8F}"/>
              </a:ext>
            </a:extLst>
          </p:cNvPr>
          <p:cNvCxnSpPr>
            <a:stCxn id="20" idx="2"/>
            <a:endCxn id="16" idx="0"/>
          </p:cNvCxnSpPr>
          <p:nvPr/>
        </p:nvCxnSpPr>
        <p:spPr bwMode="auto">
          <a:xfrm flipH="1">
            <a:off x="7630192" y="2273602"/>
            <a:ext cx="1099471" cy="583898"/>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16FED3AA-04D4-1E43-84DF-DED1CC75E316}"/>
              </a:ext>
            </a:extLst>
          </p:cNvPr>
          <p:cNvCxnSpPr>
            <a:stCxn id="20" idx="2"/>
            <a:endCxn id="17" idx="0"/>
          </p:cNvCxnSpPr>
          <p:nvPr/>
        </p:nvCxnSpPr>
        <p:spPr bwMode="auto">
          <a:xfrm>
            <a:off x="8729663" y="2273602"/>
            <a:ext cx="34480"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1069C687-B8A2-BF4A-A33F-FBB6C8B13AAD}"/>
              </a:ext>
            </a:extLst>
          </p:cNvPr>
          <p:cNvCxnSpPr>
            <a:stCxn id="20" idx="2"/>
            <a:endCxn id="19" idx="0"/>
          </p:cNvCxnSpPr>
          <p:nvPr/>
        </p:nvCxnSpPr>
        <p:spPr bwMode="auto">
          <a:xfrm>
            <a:off x="8729663" y="2273602"/>
            <a:ext cx="1154234"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1" name="Slide Number Placeholder 20">
            <a:extLst>
              <a:ext uri="{FF2B5EF4-FFF2-40B4-BE49-F238E27FC236}">
                <a16:creationId xmlns:a16="http://schemas.microsoft.com/office/drawing/2014/main" id="{488C6737-380C-B545-A463-138B6133DF15}"/>
              </a:ext>
            </a:extLst>
          </p:cNvPr>
          <p:cNvSpPr>
            <a:spLocks noGrp="1"/>
          </p:cNvSpPr>
          <p:nvPr>
            <p:ph type="sldNum" sz="quarter" idx="10"/>
          </p:nvPr>
        </p:nvSpPr>
        <p:spPr/>
        <p:txBody>
          <a:bodyPr/>
          <a:lstStyle/>
          <a:p>
            <a:fld id="{467E7409-C97C-CD4E-BD92-600742DDCE32}" type="slidenum">
              <a:rPr lang="en-US" smtClean="0"/>
              <a:t>22</a:t>
            </a:fld>
            <a:endParaRPr lang="en-US"/>
          </a:p>
        </p:txBody>
      </p:sp>
    </p:spTree>
    <p:extLst>
      <p:ext uri="{BB962C8B-B14F-4D97-AF65-F5344CB8AC3E}">
        <p14:creationId xmlns:p14="http://schemas.microsoft.com/office/powerpoint/2010/main" val="418040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0" accel="50000" decel="50000" fill="hold" grpId="0" nodeType="withEffect">
                                  <p:stCondLst>
                                    <p:cond delay="0"/>
                                  </p:stCondLst>
                                  <p:childTnLst>
                                    <p:animMotion origin="layout" path="M 1.45833E-6 -0.00926 L 0.38255 -0.22454 " pathEditMode="relative" rAng="0" ptsTypes="AA">
                                      <p:cBhvr>
                                        <p:cTn id="6" dur="2000" fill="hold"/>
                                        <p:tgtEl>
                                          <p:spTgt spid="2"/>
                                        </p:tgtEl>
                                        <p:attrNameLst>
                                          <p:attrName>ppt_x</p:attrName>
                                          <p:attrName>ppt_y</p:attrName>
                                        </p:attrNameLst>
                                      </p:cBhvr>
                                      <p:rCtr x="19128" y="-10764"/>
                                    </p:animMotion>
                                  </p:childTnLst>
                                  <p:subTnLst>
                                    <p:set>
                                      <p:cBhvr override="childStyle">
                                        <p:cTn dur="1" fill="hold" display="0" masterRel="sameClick" afterEffect="1">
                                          <p:stCondLst>
                                            <p:cond evt="end" delay="0">
                                              <p:tn val="5"/>
                                            </p:cond>
                                          </p:stCondLst>
                                        </p:cTn>
                                        <p:tgtEl>
                                          <p:spTgt spid="2"/>
                                        </p:tgtEl>
                                        <p:attrNameLst>
                                          <p:attrName>style.visibility</p:attrName>
                                        </p:attrNameLst>
                                      </p:cBhvr>
                                      <p:to>
                                        <p:strVal val="hidden"/>
                                      </p:to>
                                    </p:set>
                                  </p:sub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childTnLst>
                                </p:cTn>
                              </p:par>
                            </p:childTnLst>
                          </p:cTn>
                        </p:par>
                        <p:par>
                          <p:cTn id="11" fill="hold">
                            <p:stCondLst>
                              <p:cond delay="3000"/>
                            </p:stCondLst>
                            <p:childTnLst>
                              <p:par>
                                <p:cTn id="12" presetID="1" presetClass="entr" presetSubtype="0"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46922"/>
            <a:ext cx="11798833" cy="460800"/>
          </a:xfrm>
        </p:spPr>
        <p:txBody>
          <a:bodyPr/>
          <a:lstStyle/>
          <a:p>
            <a:r>
              <a:rPr lang="en-US" dirty="0"/>
              <a:t>OpenShift Cluster - route</a:t>
            </a:r>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6443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21" name="Group 20">
            <a:extLst>
              <a:ext uri="{FF2B5EF4-FFF2-40B4-BE49-F238E27FC236}">
                <a16:creationId xmlns:a16="http://schemas.microsoft.com/office/drawing/2014/main" id="{6578BA0A-68DD-424D-AF91-7A70EA72DB49}"/>
              </a:ext>
            </a:extLst>
          </p:cNvPr>
          <p:cNvGrpSpPr/>
          <p:nvPr/>
        </p:nvGrpSpPr>
        <p:grpSpPr>
          <a:xfrm>
            <a:off x="6786563" y="1659240"/>
            <a:ext cx="3886200" cy="3105550"/>
            <a:chOff x="6786563" y="1659240"/>
            <a:chExt cx="3886200" cy="3105550"/>
          </a:xfrm>
        </p:grpSpPr>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20" name="Rounded Rectangle 19">
              <a:extLst>
                <a:ext uri="{FF2B5EF4-FFF2-40B4-BE49-F238E27FC236}">
                  <a16:creationId xmlns:a16="http://schemas.microsoft.com/office/drawing/2014/main" id="{C3193132-AEC1-F443-90EE-02050D411047}"/>
                </a:ext>
              </a:extLst>
            </p:cNvPr>
            <p:cNvSpPr/>
            <p:nvPr/>
          </p:nvSpPr>
          <p:spPr bwMode="auto">
            <a:xfrm>
              <a:off x="7458075" y="1659240"/>
              <a:ext cx="2543175" cy="614362"/>
            </a:xfrm>
            <a:prstGeom prst="round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service</a:t>
              </a:r>
            </a:p>
          </p:txBody>
        </p:sp>
        <p:cxnSp>
          <p:nvCxnSpPr>
            <p:cNvPr id="22" name="Straight Connector 21">
              <a:extLst>
                <a:ext uri="{FF2B5EF4-FFF2-40B4-BE49-F238E27FC236}">
                  <a16:creationId xmlns:a16="http://schemas.microsoft.com/office/drawing/2014/main" id="{B66BF267-78D3-FA45-8CD0-FA9FCD1DED8F}"/>
                </a:ext>
              </a:extLst>
            </p:cNvPr>
            <p:cNvCxnSpPr>
              <a:stCxn id="20" idx="2"/>
              <a:endCxn id="16" idx="0"/>
            </p:cNvCxnSpPr>
            <p:nvPr/>
          </p:nvCxnSpPr>
          <p:spPr bwMode="auto">
            <a:xfrm flipH="1">
              <a:off x="7630192" y="2273602"/>
              <a:ext cx="1099471" cy="583898"/>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16FED3AA-04D4-1E43-84DF-DED1CC75E316}"/>
                </a:ext>
              </a:extLst>
            </p:cNvPr>
            <p:cNvCxnSpPr>
              <a:stCxn id="20" idx="2"/>
              <a:endCxn id="17" idx="0"/>
            </p:cNvCxnSpPr>
            <p:nvPr/>
          </p:nvCxnSpPr>
          <p:spPr bwMode="auto">
            <a:xfrm>
              <a:off x="8729663" y="2273602"/>
              <a:ext cx="34480"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1069C687-B8A2-BF4A-A33F-FBB6C8B13AAD}"/>
                </a:ext>
              </a:extLst>
            </p:cNvPr>
            <p:cNvCxnSpPr>
              <a:stCxn id="20" idx="2"/>
              <a:endCxn id="19" idx="0"/>
            </p:cNvCxnSpPr>
            <p:nvPr/>
          </p:nvCxnSpPr>
          <p:spPr bwMode="auto">
            <a:xfrm>
              <a:off x="8729663" y="2273602"/>
              <a:ext cx="1154234"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2" name="Oval 1">
            <a:extLst>
              <a:ext uri="{FF2B5EF4-FFF2-40B4-BE49-F238E27FC236}">
                <a16:creationId xmlns:a16="http://schemas.microsoft.com/office/drawing/2014/main" id="{77D62114-3C0E-8F46-A42D-2F1AB7FAF824}"/>
              </a:ext>
            </a:extLst>
          </p:cNvPr>
          <p:cNvSpPr/>
          <p:nvPr/>
        </p:nvSpPr>
        <p:spPr bwMode="auto">
          <a:xfrm>
            <a:off x="4686300" y="4764790"/>
            <a:ext cx="1128713" cy="901700"/>
          </a:xfrm>
          <a:prstGeom prst="ellips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route</a:t>
            </a:r>
          </a:p>
        </p:txBody>
      </p:sp>
      <p:cxnSp>
        <p:nvCxnSpPr>
          <p:cNvPr id="27" name="Elbow Connector 26">
            <a:extLst>
              <a:ext uri="{FF2B5EF4-FFF2-40B4-BE49-F238E27FC236}">
                <a16:creationId xmlns:a16="http://schemas.microsoft.com/office/drawing/2014/main" id="{23E03C99-086A-9949-A3DC-39BFBE3706CF}"/>
              </a:ext>
            </a:extLst>
          </p:cNvPr>
          <p:cNvCxnSpPr>
            <a:stCxn id="2" idx="7"/>
            <a:endCxn id="20" idx="1"/>
          </p:cNvCxnSpPr>
          <p:nvPr/>
        </p:nvCxnSpPr>
        <p:spPr bwMode="auto">
          <a:xfrm rot="5400000" flipH="1" flipV="1">
            <a:off x="5088686" y="2527452"/>
            <a:ext cx="2930420" cy="1808358"/>
          </a:xfrm>
          <a:prstGeom prst="bentConnector2">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18" name="Slide Number Placeholder 17">
            <a:extLst>
              <a:ext uri="{FF2B5EF4-FFF2-40B4-BE49-F238E27FC236}">
                <a16:creationId xmlns:a16="http://schemas.microsoft.com/office/drawing/2014/main" id="{EFB7C20F-22BE-6346-B5EC-4A57B0508E09}"/>
              </a:ext>
            </a:extLst>
          </p:cNvPr>
          <p:cNvSpPr>
            <a:spLocks noGrp="1"/>
          </p:cNvSpPr>
          <p:nvPr>
            <p:ph type="sldNum" sz="quarter" idx="10"/>
          </p:nvPr>
        </p:nvSpPr>
        <p:spPr/>
        <p:txBody>
          <a:bodyPr/>
          <a:lstStyle/>
          <a:p>
            <a:fld id="{467E7409-C97C-CD4E-BD92-600742DDCE32}" type="slidenum">
              <a:rPr lang="en-US" smtClean="0"/>
              <a:t>23</a:t>
            </a:fld>
            <a:endParaRPr lang="en-US"/>
          </a:p>
        </p:txBody>
      </p:sp>
    </p:spTree>
    <p:extLst>
      <p:ext uri="{BB962C8B-B14F-4D97-AF65-F5344CB8AC3E}">
        <p14:creationId xmlns:p14="http://schemas.microsoft.com/office/powerpoint/2010/main" val="3385456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346922"/>
            <a:ext cx="11798833" cy="460800"/>
          </a:xfrm>
        </p:spPr>
        <p:txBody>
          <a:bodyPr/>
          <a:lstStyle/>
          <a:p>
            <a:r>
              <a:rPr lang="en-US" dirty="0"/>
              <a:t>OpenShift Cluster - role and </a:t>
            </a:r>
            <a:r>
              <a:rPr lang="en-US" dirty="0" err="1"/>
              <a:t>rolebinding</a:t>
            </a:r>
            <a:endParaRPr lang="en-US" dirty="0"/>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6443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21" name="Group 20">
            <a:extLst>
              <a:ext uri="{FF2B5EF4-FFF2-40B4-BE49-F238E27FC236}">
                <a16:creationId xmlns:a16="http://schemas.microsoft.com/office/drawing/2014/main" id="{6578BA0A-68DD-424D-AF91-7A70EA72DB49}"/>
              </a:ext>
            </a:extLst>
          </p:cNvPr>
          <p:cNvGrpSpPr/>
          <p:nvPr/>
        </p:nvGrpSpPr>
        <p:grpSpPr>
          <a:xfrm>
            <a:off x="6786563" y="1659240"/>
            <a:ext cx="3886200" cy="3105550"/>
            <a:chOff x="6786563" y="1659240"/>
            <a:chExt cx="3886200" cy="3105550"/>
          </a:xfrm>
        </p:grpSpPr>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20" name="Rounded Rectangle 19">
              <a:extLst>
                <a:ext uri="{FF2B5EF4-FFF2-40B4-BE49-F238E27FC236}">
                  <a16:creationId xmlns:a16="http://schemas.microsoft.com/office/drawing/2014/main" id="{C3193132-AEC1-F443-90EE-02050D411047}"/>
                </a:ext>
              </a:extLst>
            </p:cNvPr>
            <p:cNvSpPr/>
            <p:nvPr/>
          </p:nvSpPr>
          <p:spPr bwMode="auto">
            <a:xfrm>
              <a:off x="7458075" y="1659240"/>
              <a:ext cx="2543175" cy="614362"/>
            </a:xfrm>
            <a:prstGeom prst="round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service</a:t>
              </a:r>
            </a:p>
          </p:txBody>
        </p:sp>
        <p:cxnSp>
          <p:nvCxnSpPr>
            <p:cNvPr id="22" name="Straight Connector 21">
              <a:extLst>
                <a:ext uri="{FF2B5EF4-FFF2-40B4-BE49-F238E27FC236}">
                  <a16:creationId xmlns:a16="http://schemas.microsoft.com/office/drawing/2014/main" id="{B66BF267-78D3-FA45-8CD0-FA9FCD1DED8F}"/>
                </a:ext>
              </a:extLst>
            </p:cNvPr>
            <p:cNvCxnSpPr>
              <a:stCxn id="20" idx="2"/>
              <a:endCxn id="16" idx="0"/>
            </p:cNvCxnSpPr>
            <p:nvPr/>
          </p:nvCxnSpPr>
          <p:spPr bwMode="auto">
            <a:xfrm flipH="1">
              <a:off x="7630192" y="2273602"/>
              <a:ext cx="1099471" cy="583898"/>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16FED3AA-04D4-1E43-84DF-DED1CC75E316}"/>
                </a:ext>
              </a:extLst>
            </p:cNvPr>
            <p:cNvCxnSpPr>
              <a:stCxn id="20" idx="2"/>
              <a:endCxn id="17" idx="0"/>
            </p:cNvCxnSpPr>
            <p:nvPr/>
          </p:nvCxnSpPr>
          <p:spPr bwMode="auto">
            <a:xfrm>
              <a:off x="8729663" y="2273602"/>
              <a:ext cx="34480"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1069C687-B8A2-BF4A-A33F-FBB6C8B13AAD}"/>
                </a:ext>
              </a:extLst>
            </p:cNvPr>
            <p:cNvCxnSpPr>
              <a:stCxn id="20" idx="2"/>
              <a:endCxn id="19" idx="0"/>
            </p:cNvCxnSpPr>
            <p:nvPr/>
          </p:nvCxnSpPr>
          <p:spPr bwMode="auto">
            <a:xfrm>
              <a:off x="8729663" y="2273602"/>
              <a:ext cx="1154234"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25" name="Down Arrow 24">
            <a:extLst>
              <a:ext uri="{FF2B5EF4-FFF2-40B4-BE49-F238E27FC236}">
                <a16:creationId xmlns:a16="http://schemas.microsoft.com/office/drawing/2014/main" id="{F7B66EDB-ECF0-0241-BE4F-BDE9F0AC1D14}"/>
              </a:ext>
            </a:extLst>
          </p:cNvPr>
          <p:cNvSpPr/>
          <p:nvPr/>
        </p:nvSpPr>
        <p:spPr bwMode="auto">
          <a:xfrm>
            <a:off x="8541882" y="4741592"/>
            <a:ext cx="375558" cy="935946"/>
          </a:xfrm>
          <a:prstGeom prst="downArrow">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23" name="Snip Single Corner Rectangle 22">
            <a:extLst>
              <a:ext uri="{FF2B5EF4-FFF2-40B4-BE49-F238E27FC236}">
                <a16:creationId xmlns:a16="http://schemas.microsoft.com/office/drawing/2014/main" id="{501376CB-F869-DF45-AB81-C5A41DA9F4A2}"/>
              </a:ext>
            </a:extLst>
          </p:cNvPr>
          <p:cNvSpPr/>
          <p:nvPr/>
        </p:nvSpPr>
        <p:spPr bwMode="auto">
          <a:xfrm>
            <a:off x="8222455" y="4943266"/>
            <a:ext cx="1014413" cy="510988"/>
          </a:xfrm>
          <a:prstGeom prst="snip1Rect">
            <a:avLst/>
          </a:prstGeom>
          <a:solidFill>
            <a:schemeClr val="bg2">
              <a:lumMod val="8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view</a:t>
            </a:r>
          </a:p>
        </p:txBody>
      </p:sp>
      <p:sp>
        <p:nvSpPr>
          <p:cNvPr id="2" name="Slide Number Placeholder 1">
            <a:extLst>
              <a:ext uri="{FF2B5EF4-FFF2-40B4-BE49-F238E27FC236}">
                <a16:creationId xmlns:a16="http://schemas.microsoft.com/office/drawing/2014/main" id="{C44AAB4A-AEFD-4949-B600-5E89C9E44B91}"/>
              </a:ext>
            </a:extLst>
          </p:cNvPr>
          <p:cNvSpPr>
            <a:spLocks noGrp="1"/>
          </p:cNvSpPr>
          <p:nvPr>
            <p:ph type="sldNum" sz="quarter" idx="10"/>
          </p:nvPr>
        </p:nvSpPr>
        <p:spPr/>
        <p:txBody>
          <a:bodyPr/>
          <a:lstStyle/>
          <a:p>
            <a:fld id="{467E7409-C97C-CD4E-BD92-600742DDCE32}" type="slidenum">
              <a:rPr lang="en-US" smtClean="0"/>
              <a:t>24</a:t>
            </a:fld>
            <a:endParaRPr lang="en-US"/>
          </a:p>
        </p:txBody>
      </p:sp>
    </p:spTree>
    <p:extLst>
      <p:ext uri="{BB962C8B-B14F-4D97-AF65-F5344CB8AC3E}">
        <p14:creationId xmlns:p14="http://schemas.microsoft.com/office/powerpoint/2010/main" val="41431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Magnetic Disk 35">
            <a:extLst>
              <a:ext uri="{FF2B5EF4-FFF2-40B4-BE49-F238E27FC236}">
                <a16:creationId xmlns:a16="http://schemas.microsoft.com/office/drawing/2014/main" id="{968DD64A-673C-F041-8D93-15CB5C87B3BE}"/>
              </a:ext>
            </a:extLst>
          </p:cNvPr>
          <p:cNvSpPr/>
          <p:nvPr/>
        </p:nvSpPr>
        <p:spPr bwMode="auto">
          <a:xfrm>
            <a:off x="8313477" y="6233987"/>
            <a:ext cx="914400" cy="612648"/>
          </a:xfrm>
          <a:prstGeom prst="flowChartMagneticDisk">
            <a:avLst/>
          </a:prstGeom>
          <a:solidFill>
            <a:schemeClr val="accent6"/>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err="1">
                <a:ln>
                  <a:noFill/>
                </a:ln>
                <a:solidFill>
                  <a:schemeClr val="tx1"/>
                </a:solidFill>
                <a:effectLst/>
                <a:latin typeface="Arial" panose="020B0604020202020204" pitchFamily="34" charset="0"/>
              </a:rPr>
              <a:t>pv</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Title 3">
            <a:extLst>
              <a:ext uri="{FF2B5EF4-FFF2-40B4-BE49-F238E27FC236}">
                <a16:creationId xmlns:a16="http://schemas.microsoft.com/office/drawing/2014/main" id="{D3833A76-7E74-414A-8B30-BD93D6A9005D}"/>
              </a:ext>
            </a:extLst>
          </p:cNvPr>
          <p:cNvSpPr>
            <a:spLocks noGrp="1"/>
          </p:cNvSpPr>
          <p:nvPr>
            <p:ph type="title"/>
          </p:nvPr>
        </p:nvSpPr>
        <p:spPr>
          <a:xfrm>
            <a:off x="258607" y="296122"/>
            <a:ext cx="11798833" cy="460800"/>
          </a:xfrm>
        </p:spPr>
        <p:txBody>
          <a:bodyPr/>
          <a:lstStyle/>
          <a:p>
            <a:r>
              <a:rPr lang="en-US" dirty="0"/>
              <a:t>OpenShift Cluster - Storage</a:t>
            </a:r>
          </a:p>
        </p:txBody>
      </p:sp>
      <p:sp>
        <p:nvSpPr>
          <p:cNvPr id="6" name="Rounded Rectangle 5">
            <a:extLst>
              <a:ext uri="{FF2B5EF4-FFF2-40B4-BE49-F238E27FC236}">
                <a16:creationId xmlns:a16="http://schemas.microsoft.com/office/drawing/2014/main" id="{D1CBF26D-C860-9B4E-853C-83FE0E7AFCC5}"/>
              </a:ext>
            </a:extLst>
          </p:cNvPr>
          <p:cNvSpPr/>
          <p:nvPr/>
        </p:nvSpPr>
        <p:spPr bwMode="auto">
          <a:xfrm>
            <a:off x="4880517" y="925563"/>
            <a:ext cx="6884019" cy="5071826"/>
          </a:xfrm>
          <a:prstGeom prst="roundRect">
            <a:avLst>
              <a:gd name="adj" fmla="val 4794"/>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2000" b="0" i="0" u="none" strike="noStrike" cap="none" normalizeH="0" baseline="0" dirty="0">
                <a:ln>
                  <a:noFill/>
                </a:ln>
                <a:solidFill>
                  <a:schemeClr val="tx1"/>
                </a:solidFill>
                <a:effectLst/>
                <a:latin typeface="Arial" panose="020B0604020202020204" pitchFamily="34" charset="0"/>
              </a:rPr>
              <a:t>OpenShift Cluster</a:t>
            </a:r>
          </a:p>
        </p:txBody>
      </p:sp>
      <p:sp>
        <p:nvSpPr>
          <p:cNvPr id="7" name="Oval 6">
            <a:extLst>
              <a:ext uri="{FF2B5EF4-FFF2-40B4-BE49-F238E27FC236}">
                <a16:creationId xmlns:a16="http://schemas.microsoft.com/office/drawing/2014/main" id="{9DE984B5-9308-2945-A20E-6C2B96D5556A}"/>
              </a:ext>
            </a:extLst>
          </p:cNvPr>
          <p:cNvSpPr/>
          <p:nvPr/>
        </p:nvSpPr>
        <p:spPr bwMode="auto">
          <a:xfrm>
            <a:off x="2630376" y="3922638"/>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API: 6443</a:t>
            </a:r>
          </a:p>
        </p:txBody>
      </p:sp>
      <p:sp>
        <p:nvSpPr>
          <p:cNvPr id="8" name="Oval 7">
            <a:extLst>
              <a:ext uri="{FF2B5EF4-FFF2-40B4-BE49-F238E27FC236}">
                <a16:creationId xmlns:a16="http://schemas.microsoft.com/office/drawing/2014/main" id="{28362A78-2D7A-C442-87C5-5CE61EF89E19}"/>
              </a:ext>
            </a:extLst>
          </p:cNvPr>
          <p:cNvSpPr/>
          <p:nvPr/>
        </p:nvSpPr>
        <p:spPr bwMode="auto">
          <a:xfrm>
            <a:off x="2630376" y="4960146"/>
            <a:ext cx="1344706" cy="510989"/>
          </a:xfrm>
          <a:prstGeom prst="ellipse">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Arial" panose="020B0604020202020204" pitchFamily="34" charset="0"/>
              </a:rPr>
              <a:t>HTTPS: 6443</a:t>
            </a:r>
          </a:p>
        </p:txBody>
      </p:sp>
      <p:pic>
        <p:nvPicPr>
          <p:cNvPr id="9" name="Picture 8">
            <a:extLst>
              <a:ext uri="{FF2B5EF4-FFF2-40B4-BE49-F238E27FC236}">
                <a16:creationId xmlns:a16="http://schemas.microsoft.com/office/drawing/2014/main" id="{2785959B-8A6C-6044-810B-5659BF0CAE81}"/>
              </a:ext>
            </a:extLst>
          </p:cNvPr>
          <p:cNvPicPr>
            <a:picLocks noChangeAspect="1"/>
          </p:cNvPicPr>
          <p:nvPr/>
        </p:nvPicPr>
        <p:blipFill>
          <a:blip r:embed="rId2"/>
          <a:stretch>
            <a:fillRect/>
          </a:stretch>
        </p:blipFill>
        <p:spPr>
          <a:xfrm>
            <a:off x="-14272" y="4764790"/>
            <a:ext cx="2247900" cy="901700"/>
          </a:xfrm>
          <a:prstGeom prst="rect">
            <a:avLst/>
          </a:prstGeom>
        </p:spPr>
      </p:pic>
      <p:pic>
        <p:nvPicPr>
          <p:cNvPr id="10" name="Picture 9">
            <a:extLst>
              <a:ext uri="{FF2B5EF4-FFF2-40B4-BE49-F238E27FC236}">
                <a16:creationId xmlns:a16="http://schemas.microsoft.com/office/drawing/2014/main" id="{DF574723-6502-9843-9E89-65FCA8547D7D}"/>
              </a:ext>
            </a:extLst>
          </p:cNvPr>
          <p:cNvPicPr>
            <a:picLocks noChangeAspect="1"/>
          </p:cNvPicPr>
          <p:nvPr/>
        </p:nvPicPr>
        <p:blipFill>
          <a:blip r:embed="rId3"/>
          <a:stretch>
            <a:fillRect/>
          </a:stretch>
        </p:blipFill>
        <p:spPr>
          <a:xfrm>
            <a:off x="869499" y="3939073"/>
            <a:ext cx="478118" cy="478118"/>
          </a:xfrm>
          <a:prstGeom prst="rect">
            <a:avLst/>
          </a:prstGeom>
        </p:spPr>
      </p:pic>
      <p:sp>
        <p:nvSpPr>
          <p:cNvPr id="11" name="TextBox 10">
            <a:extLst>
              <a:ext uri="{FF2B5EF4-FFF2-40B4-BE49-F238E27FC236}">
                <a16:creationId xmlns:a16="http://schemas.microsoft.com/office/drawing/2014/main" id="{DEE1B318-EECC-334E-9EEF-52B20D14B31C}"/>
              </a:ext>
            </a:extLst>
          </p:cNvPr>
          <p:cNvSpPr txBox="1"/>
          <p:nvPr/>
        </p:nvSpPr>
        <p:spPr>
          <a:xfrm>
            <a:off x="1258717" y="4001160"/>
            <a:ext cx="596153" cy="353943"/>
          </a:xfrm>
          <a:prstGeom prst="rect">
            <a:avLst/>
          </a:prstGeom>
          <a:noFill/>
        </p:spPr>
        <p:txBody>
          <a:bodyPr wrap="square" rtlCol="0">
            <a:spAutoFit/>
          </a:bodyPr>
          <a:lstStyle/>
          <a:p>
            <a:pPr algn="ctr"/>
            <a:r>
              <a:rPr lang="en-US" dirty="0" err="1">
                <a:latin typeface="IBM Plex Mono" panose="020B0509050203000203" pitchFamily="49" charset="77"/>
              </a:rPr>
              <a:t>oc</a:t>
            </a:r>
            <a:endParaRPr lang="en-US" dirty="0">
              <a:latin typeface="IBM Plex Mono" panose="020B0509050203000203" pitchFamily="49" charset="77"/>
            </a:endParaRPr>
          </a:p>
        </p:txBody>
      </p:sp>
      <p:cxnSp>
        <p:nvCxnSpPr>
          <p:cNvPr id="12" name="Straight Connector 11">
            <a:extLst>
              <a:ext uri="{FF2B5EF4-FFF2-40B4-BE49-F238E27FC236}">
                <a16:creationId xmlns:a16="http://schemas.microsoft.com/office/drawing/2014/main" id="{A5EECB7E-8143-BB47-901F-23430206EBC7}"/>
              </a:ext>
            </a:extLst>
          </p:cNvPr>
          <p:cNvCxnSpPr>
            <a:stCxn id="11" idx="3"/>
            <a:endCxn id="7" idx="2"/>
          </p:cNvCxnSpPr>
          <p:nvPr/>
        </p:nvCxnSpPr>
        <p:spPr bwMode="auto">
          <a:xfrm>
            <a:off x="1854870" y="4178132"/>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BCA9A5C7-7613-EB49-BF08-B315FA02FFE8}"/>
              </a:ext>
            </a:extLst>
          </p:cNvPr>
          <p:cNvCxnSpPr>
            <a:endCxn id="8" idx="2"/>
          </p:cNvCxnSpPr>
          <p:nvPr/>
        </p:nvCxnSpPr>
        <p:spPr bwMode="auto">
          <a:xfrm>
            <a:off x="1854870" y="5215640"/>
            <a:ext cx="775506"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6090444D-E237-2441-8111-109A796A82CD}"/>
              </a:ext>
            </a:extLst>
          </p:cNvPr>
          <p:cNvCxnSpPr>
            <a:stCxn id="7" idx="6"/>
          </p:cNvCxnSpPr>
          <p:nvPr/>
        </p:nvCxnSpPr>
        <p:spPr bwMode="auto">
          <a:xfrm>
            <a:off x="3975082" y="4178133"/>
            <a:ext cx="905435" cy="0"/>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C9CE3303-AAB4-A645-8D8B-CCC0F550FD01}"/>
              </a:ext>
            </a:extLst>
          </p:cNvPr>
          <p:cNvCxnSpPr>
            <a:stCxn id="8" idx="6"/>
          </p:cNvCxnSpPr>
          <p:nvPr/>
        </p:nvCxnSpPr>
        <p:spPr bwMode="auto">
          <a:xfrm flipV="1">
            <a:off x="3975082" y="5215640"/>
            <a:ext cx="905435" cy="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21" name="Group 20">
            <a:extLst>
              <a:ext uri="{FF2B5EF4-FFF2-40B4-BE49-F238E27FC236}">
                <a16:creationId xmlns:a16="http://schemas.microsoft.com/office/drawing/2014/main" id="{6578BA0A-68DD-424D-AF91-7A70EA72DB49}"/>
              </a:ext>
            </a:extLst>
          </p:cNvPr>
          <p:cNvGrpSpPr/>
          <p:nvPr/>
        </p:nvGrpSpPr>
        <p:grpSpPr>
          <a:xfrm>
            <a:off x="6786563" y="1659240"/>
            <a:ext cx="3886200" cy="3105550"/>
            <a:chOff x="6786563" y="1659240"/>
            <a:chExt cx="3886200" cy="3105550"/>
          </a:xfrm>
        </p:grpSpPr>
        <p:sp>
          <p:nvSpPr>
            <p:cNvPr id="3" name="Rectangle 2">
              <a:extLst>
                <a:ext uri="{FF2B5EF4-FFF2-40B4-BE49-F238E27FC236}">
                  <a16:creationId xmlns:a16="http://schemas.microsoft.com/office/drawing/2014/main" id="{A428A65C-8585-3648-8E55-9A55AB8DCDB2}"/>
                </a:ext>
              </a:extLst>
            </p:cNvPr>
            <p:cNvSpPr/>
            <p:nvPr/>
          </p:nvSpPr>
          <p:spPr bwMode="auto">
            <a:xfrm>
              <a:off x="6786563" y="2443163"/>
              <a:ext cx="3886200" cy="2321627"/>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b"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deployment</a:t>
              </a:r>
            </a:p>
          </p:txBody>
        </p:sp>
        <p:sp>
          <p:nvSpPr>
            <p:cNvPr id="5" name="Rectangle 4">
              <a:extLst>
                <a:ext uri="{FF2B5EF4-FFF2-40B4-BE49-F238E27FC236}">
                  <a16:creationId xmlns:a16="http://schemas.microsoft.com/office/drawing/2014/main" id="{3DE3F3BB-5246-FC40-B7F2-A6EB9F5A814B}"/>
                </a:ext>
              </a:extLst>
            </p:cNvPr>
            <p:cNvSpPr/>
            <p:nvPr/>
          </p:nvSpPr>
          <p:spPr bwMode="auto">
            <a:xfrm>
              <a:off x="6924199" y="2586038"/>
              <a:ext cx="3610927" cy="1769065"/>
            </a:xfrm>
            <a:prstGeom prst="rect">
              <a:avLst/>
            </a:prstGeom>
            <a:solidFill>
              <a:schemeClr val="accent3">
                <a:lumMod val="9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sp>
          <p:nvSpPr>
            <p:cNvPr id="16" name="Rounded Rectangle 15">
              <a:extLst>
                <a:ext uri="{FF2B5EF4-FFF2-40B4-BE49-F238E27FC236}">
                  <a16:creationId xmlns:a16="http://schemas.microsoft.com/office/drawing/2014/main" id="{E62C3422-E9EE-E54E-9D4D-5C0E9A292CBE}"/>
                </a:ext>
              </a:extLst>
            </p:cNvPr>
            <p:cNvSpPr/>
            <p:nvPr/>
          </p:nvSpPr>
          <p:spPr bwMode="auto">
            <a:xfrm>
              <a:off x="7202233" y="2857500"/>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7" name="Rounded Rectangle 16">
              <a:extLst>
                <a:ext uri="{FF2B5EF4-FFF2-40B4-BE49-F238E27FC236}">
                  <a16:creationId xmlns:a16="http://schemas.microsoft.com/office/drawing/2014/main" id="{671198EF-CFC5-BE4D-8890-604ABB13D3C9}"/>
                </a:ext>
              </a:extLst>
            </p:cNvPr>
            <p:cNvSpPr/>
            <p:nvPr/>
          </p:nvSpPr>
          <p:spPr bwMode="auto">
            <a:xfrm>
              <a:off x="8336184"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19" name="Rounded Rectangle 18">
              <a:extLst>
                <a:ext uri="{FF2B5EF4-FFF2-40B4-BE49-F238E27FC236}">
                  <a16:creationId xmlns:a16="http://schemas.microsoft.com/office/drawing/2014/main" id="{CB50AF70-F9FA-114E-9B27-FC8B9C98D6AC}"/>
                </a:ext>
              </a:extLst>
            </p:cNvPr>
            <p:cNvSpPr/>
            <p:nvPr/>
          </p:nvSpPr>
          <p:spPr bwMode="auto">
            <a:xfrm>
              <a:off x="9455938" y="2865703"/>
              <a:ext cx="855917" cy="869783"/>
            </a:xfrm>
            <a:prstGeom prst="roundRect">
              <a:avLst/>
            </a:prstGeom>
            <a:solidFill>
              <a:schemeClr val="accent3">
                <a:lumMod val="75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a:ln>
                    <a:noFill/>
                  </a:ln>
                  <a:solidFill>
                    <a:schemeClr val="tx1"/>
                  </a:solidFill>
                  <a:effectLst/>
                  <a:latin typeface="Arial" panose="020B0604020202020204" pitchFamily="34" charset="0"/>
                </a:rPr>
                <a:t>pod</a:t>
              </a:r>
            </a:p>
          </p:txBody>
        </p:sp>
        <p:sp>
          <p:nvSpPr>
            <p:cNvPr id="20" name="Rounded Rectangle 19">
              <a:extLst>
                <a:ext uri="{FF2B5EF4-FFF2-40B4-BE49-F238E27FC236}">
                  <a16:creationId xmlns:a16="http://schemas.microsoft.com/office/drawing/2014/main" id="{C3193132-AEC1-F443-90EE-02050D411047}"/>
                </a:ext>
              </a:extLst>
            </p:cNvPr>
            <p:cNvSpPr/>
            <p:nvPr/>
          </p:nvSpPr>
          <p:spPr bwMode="auto">
            <a:xfrm>
              <a:off x="7458075" y="1659240"/>
              <a:ext cx="2543175" cy="614362"/>
            </a:xfrm>
            <a:prstGeom prst="round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600" b="0" i="0" u="none" strike="noStrike" cap="none" normalizeH="0" baseline="0" dirty="0">
                  <a:ln>
                    <a:noFill/>
                  </a:ln>
                  <a:solidFill>
                    <a:schemeClr val="tx1"/>
                  </a:solidFill>
                  <a:effectLst/>
                  <a:latin typeface="Arial" panose="020B0604020202020204" pitchFamily="34" charset="0"/>
                </a:rPr>
                <a:t>service</a:t>
              </a:r>
            </a:p>
          </p:txBody>
        </p:sp>
        <p:cxnSp>
          <p:nvCxnSpPr>
            <p:cNvPr id="22" name="Straight Connector 21">
              <a:extLst>
                <a:ext uri="{FF2B5EF4-FFF2-40B4-BE49-F238E27FC236}">
                  <a16:creationId xmlns:a16="http://schemas.microsoft.com/office/drawing/2014/main" id="{B66BF267-78D3-FA45-8CD0-FA9FCD1DED8F}"/>
                </a:ext>
              </a:extLst>
            </p:cNvPr>
            <p:cNvCxnSpPr>
              <a:stCxn id="20" idx="2"/>
              <a:endCxn id="16" idx="0"/>
            </p:cNvCxnSpPr>
            <p:nvPr/>
          </p:nvCxnSpPr>
          <p:spPr bwMode="auto">
            <a:xfrm flipH="1">
              <a:off x="7630192" y="2273602"/>
              <a:ext cx="1099471" cy="583898"/>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Straight Connector 23">
              <a:extLst>
                <a:ext uri="{FF2B5EF4-FFF2-40B4-BE49-F238E27FC236}">
                  <a16:creationId xmlns:a16="http://schemas.microsoft.com/office/drawing/2014/main" id="{16FED3AA-04D4-1E43-84DF-DED1CC75E316}"/>
                </a:ext>
              </a:extLst>
            </p:cNvPr>
            <p:cNvCxnSpPr>
              <a:stCxn id="20" idx="2"/>
              <a:endCxn id="17" idx="0"/>
            </p:cNvCxnSpPr>
            <p:nvPr/>
          </p:nvCxnSpPr>
          <p:spPr bwMode="auto">
            <a:xfrm>
              <a:off x="8729663" y="2273602"/>
              <a:ext cx="34480"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1069C687-B8A2-BF4A-A33F-FBB6C8B13AAD}"/>
                </a:ext>
              </a:extLst>
            </p:cNvPr>
            <p:cNvCxnSpPr>
              <a:stCxn id="20" idx="2"/>
              <a:endCxn id="19" idx="0"/>
            </p:cNvCxnSpPr>
            <p:nvPr/>
          </p:nvCxnSpPr>
          <p:spPr bwMode="auto">
            <a:xfrm>
              <a:off x="8729663" y="2273602"/>
              <a:ext cx="1154234" cy="592101"/>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2" name="Magnetic Disk 1">
            <a:extLst>
              <a:ext uri="{FF2B5EF4-FFF2-40B4-BE49-F238E27FC236}">
                <a16:creationId xmlns:a16="http://schemas.microsoft.com/office/drawing/2014/main" id="{91E66B05-6B65-B342-8709-29DAECA26616}"/>
              </a:ext>
            </a:extLst>
          </p:cNvPr>
          <p:cNvSpPr/>
          <p:nvPr/>
        </p:nvSpPr>
        <p:spPr bwMode="auto">
          <a:xfrm>
            <a:off x="8306942" y="4907665"/>
            <a:ext cx="914400" cy="612648"/>
          </a:xfrm>
          <a:prstGeom prst="flowChartMagneticDisk">
            <a:avLst/>
          </a:prstGeom>
          <a:solidFill>
            <a:schemeClr val="accent6"/>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err="1">
                <a:ln>
                  <a:noFill/>
                </a:ln>
                <a:solidFill>
                  <a:schemeClr val="tx1"/>
                </a:solidFill>
                <a:effectLst/>
                <a:latin typeface="Arial" panose="020B0604020202020204" pitchFamily="34" charset="0"/>
              </a:rPr>
              <a:t>pvc</a:t>
            </a:r>
            <a:endParaRPr kumimoji="0" lang="en-US" sz="1800" b="0" i="0" u="none" strike="noStrike" cap="none" normalizeH="0" baseline="0" dirty="0">
              <a:ln>
                <a:noFill/>
              </a:ln>
              <a:solidFill>
                <a:schemeClr val="tx1"/>
              </a:solidFill>
              <a:effectLst/>
              <a:latin typeface="Arial" panose="020B0604020202020204" pitchFamily="34" charset="0"/>
            </a:endParaRPr>
          </a:p>
        </p:txBody>
      </p:sp>
      <p:cxnSp>
        <p:nvCxnSpPr>
          <p:cNvPr id="27" name="Elbow Connector 26">
            <a:extLst>
              <a:ext uri="{FF2B5EF4-FFF2-40B4-BE49-F238E27FC236}">
                <a16:creationId xmlns:a16="http://schemas.microsoft.com/office/drawing/2014/main" id="{F9D49E7C-69EE-1B45-9161-22DF22E7011B}"/>
              </a:ext>
            </a:extLst>
          </p:cNvPr>
          <p:cNvCxnSpPr>
            <a:stCxn id="2" idx="2"/>
            <a:endCxn id="16" idx="2"/>
          </p:cNvCxnSpPr>
          <p:nvPr/>
        </p:nvCxnSpPr>
        <p:spPr bwMode="auto">
          <a:xfrm rot="10800000">
            <a:off x="7630192" y="3727283"/>
            <a:ext cx="676750" cy="1486706"/>
          </a:xfrm>
          <a:prstGeom prst="bentConnector2">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8" name="Elbow Connector 27">
            <a:extLst>
              <a:ext uri="{FF2B5EF4-FFF2-40B4-BE49-F238E27FC236}">
                <a16:creationId xmlns:a16="http://schemas.microsoft.com/office/drawing/2014/main" id="{E492D672-59F1-5744-91AE-768072E5A9A4}"/>
              </a:ext>
            </a:extLst>
          </p:cNvPr>
          <p:cNvCxnSpPr>
            <a:stCxn id="2" idx="1"/>
            <a:endCxn id="17" idx="2"/>
          </p:cNvCxnSpPr>
          <p:nvPr/>
        </p:nvCxnSpPr>
        <p:spPr bwMode="auto">
          <a:xfrm rot="5400000" flipH="1" flipV="1">
            <a:off x="8178053" y="4321576"/>
            <a:ext cx="1172179" cy="1"/>
          </a:xfrm>
          <a:prstGeom prst="bentConnector3">
            <a:avLst>
              <a:gd name="adj1" fmla="val 50000"/>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9" name="Elbow Connector 28">
            <a:extLst>
              <a:ext uri="{FF2B5EF4-FFF2-40B4-BE49-F238E27FC236}">
                <a16:creationId xmlns:a16="http://schemas.microsoft.com/office/drawing/2014/main" id="{58959174-35B3-6A47-8603-EFD4141CD7DC}"/>
              </a:ext>
            </a:extLst>
          </p:cNvPr>
          <p:cNvCxnSpPr>
            <a:stCxn id="2" idx="4"/>
            <a:endCxn id="19" idx="2"/>
          </p:cNvCxnSpPr>
          <p:nvPr/>
        </p:nvCxnSpPr>
        <p:spPr bwMode="auto">
          <a:xfrm flipV="1">
            <a:off x="9221342" y="3735486"/>
            <a:ext cx="662555" cy="1478503"/>
          </a:xfrm>
          <a:prstGeom prst="bentConnector2">
            <a:avLst/>
          </a:prstGeom>
          <a:solidFill>
            <a:srgbClr val="FDFDFD"/>
          </a:solidFill>
          <a:ln w="127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4" name="Magnetic Disk 33">
            <a:extLst>
              <a:ext uri="{FF2B5EF4-FFF2-40B4-BE49-F238E27FC236}">
                <a16:creationId xmlns:a16="http://schemas.microsoft.com/office/drawing/2014/main" id="{C3222FFC-ABFE-0848-9F14-41BA2D56729A}"/>
              </a:ext>
            </a:extLst>
          </p:cNvPr>
          <p:cNvSpPr/>
          <p:nvPr/>
        </p:nvSpPr>
        <p:spPr bwMode="auto">
          <a:xfrm>
            <a:off x="6578154" y="6124087"/>
            <a:ext cx="4371975" cy="933938"/>
          </a:xfrm>
          <a:prstGeom prst="flowChartMagneticDisk">
            <a:avLst/>
          </a:prstGeom>
          <a:solidFill>
            <a:schemeClr val="accent6">
              <a:lumMod val="50000"/>
            </a:schemeClr>
          </a:solid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sz="1800" b="0" i="0" u="none" strike="noStrike" cap="none" normalizeH="0" baseline="0" dirty="0" err="1">
                <a:ln>
                  <a:noFill/>
                </a:ln>
                <a:solidFill>
                  <a:schemeClr val="tx1"/>
                </a:solidFill>
                <a:effectLst/>
                <a:latin typeface="Arial" panose="020B0604020202020204" pitchFamily="34" charset="0"/>
              </a:rPr>
              <a:t>storageclass</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8" name="Slide Number Placeholder 17">
            <a:extLst>
              <a:ext uri="{FF2B5EF4-FFF2-40B4-BE49-F238E27FC236}">
                <a16:creationId xmlns:a16="http://schemas.microsoft.com/office/drawing/2014/main" id="{1E6EA8FD-7C2A-4542-9B83-4C43FB29B28F}"/>
              </a:ext>
            </a:extLst>
          </p:cNvPr>
          <p:cNvSpPr>
            <a:spLocks noGrp="1"/>
          </p:cNvSpPr>
          <p:nvPr>
            <p:ph type="sldNum" sz="quarter" idx="10"/>
          </p:nvPr>
        </p:nvSpPr>
        <p:spPr/>
        <p:txBody>
          <a:bodyPr/>
          <a:lstStyle/>
          <a:p>
            <a:fld id="{467E7409-C97C-CD4E-BD92-600742DDCE32}" type="slidenum">
              <a:rPr lang="en-US" smtClean="0"/>
              <a:t>25</a:t>
            </a:fld>
            <a:endParaRPr lang="en-US"/>
          </a:p>
        </p:txBody>
      </p:sp>
    </p:spTree>
    <p:extLst>
      <p:ext uri="{BB962C8B-B14F-4D97-AF65-F5344CB8AC3E}">
        <p14:creationId xmlns:p14="http://schemas.microsoft.com/office/powerpoint/2010/main" val="339420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91"/>
        <p:cNvGrpSpPr/>
        <p:nvPr/>
      </p:nvGrpSpPr>
      <p:grpSpPr>
        <a:xfrm>
          <a:off x="0" y="0"/>
          <a:ext cx="0" cy="0"/>
          <a:chOff x="0" y="0"/>
          <a:chExt cx="0" cy="0"/>
        </a:xfrm>
      </p:grpSpPr>
      <p:sp>
        <p:nvSpPr>
          <p:cNvPr id="2" name="Title 1">
            <a:extLst>
              <a:ext uri="{FF2B5EF4-FFF2-40B4-BE49-F238E27FC236}">
                <a16:creationId xmlns:a16="http://schemas.microsoft.com/office/drawing/2014/main" id="{DBF7C879-E00E-BF40-8B8B-E4D359504278}"/>
              </a:ext>
            </a:extLst>
          </p:cNvPr>
          <p:cNvSpPr>
            <a:spLocks noGrp="1"/>
          </p:cNvSpPr>
          <p:nvPr>
            <p:ph type="title"/>
          </p:nvPr>
        </p:nvSpPr>
        <p:spPr>
          <a:xfrm>
            <a:off x="258607" y="258022"/>
            <a:ext cx="11798833" cy="460800"/>
          </a:xfrm>
        </p:spPr>
        <p:txBody>
          <a:bodyPr/>
          <a:lstStyle/>
          <a:p>
            <a:r>
              <a:rPr lang="en-US" dirty="0"/>
              <a:t>If you get to the last part … Source2Image (S2I)</a:t>
            </a:r>
          </a:p>
        </p:txBody>
      </p:sp>
      <p:sp>
        <p:nvSpPr>
          <p:cNvPr id="3892" name="Google Shape;3892;p328"/>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26</a:t>
            </a:fld>
            <a:endParaRPr/>
          </a:p>
        </p:txBody>
      </p:sp>
      <p:grpSp>
        <p:nvGrpSpPr>
          <p:cNvPr id="3894" name="Google Shape;3894;p328"/>
          <p:cNvGrpSpPr/>
          <p:nvPr/>
        </p:nvGrpSpPr>
        <p:grpSpPr>
          <a:xfrm>
            <a:off x="2041832" y="830318"/>
            <a:ext cx="8108337" cy="1828897"/>
            <a:chOff x="766750" y="3518379"/>
            <a:chExt cx="10530309" cy="2377250"/>
          </a:xfrm>
        </p:grpSpPr>
        <p:sp>
          <p:nvSpPr>
            <p:cNvPr id="3895" name="Google Shape;3895;p328"/>
            <p:cNvSpPr/>
            <p:nvPr/>
          </p:nvSpPr>
          <p:spPr>
            <a:xfrm>
              <a:off x="766750" y="3518379"/>
              <a:ext cx="10530300" cy="2007000"/>
            </a:xfrm>
            <a:prstGeom prst="rect">
              <a:avLst/>
            </a:prstGeom>
            <a:solidFill>
              <a:srgbClr val="EFEFEF"/>
            </a:solidFill>
            <a:ln>
              <a:noFill/>
            </a:ln>
          </p:spPr>
          <p:txBody>
            <a:bodyPr spcFirstLastPara="1" wrap="square" lIns="121900" tIns="121900" rIns="121900" bIns="121900" anchor="ctr" anchorCtr="0">
              <a:noAutofit/>
            </a:bodyPr>
            <a:lstStyle/>
            <a:p>
              <a:pPr>
                <a:spcBef>
                  <a:spcPts val="0"/>
                </a:spcBef>
                <a:spcAft>
                  <a:spcPts val="0"/>
                </a:spcAft>
              </a:pPr>
              <a:endParaRPr sz="1467" b="1">
                <a:solidFill>
                  <a:srgbClr val="FFFFFF"/>
                </a:solidFill>
                <a:latin typeface="Overpass"/>
                <a:ea typeface="Overpass"/>
                <a:cs typeface="Overpass"/>
                <a:sym typeface="Overpass"/>
              </a:endParaRPr>
            </a:p>
          </p:txBody>
        </p:sp>
        <p:sp>
          <p:nvSpPr>
            <p:cNvPr id="3896" name="Google Shape;3896;p328"/>
            <p:cNvSpPr/>
            <p:nvPr/>
          </p:nvSpPr>
          <p:spPr>
            <a:xfrm>
              <a:off x="766759" y="5525429"/>
              <a:ext cx="10530300" cy="370200"/>
            </a:xfrm>
            <a:prstGeom prst="rect">
              <a:avLst/>
            </a:prstGeom>
            <a:solidFill>
              <a:srgbClr val="666666"/>
            </a:solidFill>
            <a:ln>
              <a:noFill/>
            </a:ln>
          </p:spPr>
          <p:txBody>
            <a:bodyPr spcFirstLastPara="1" wrap="square" lIns="121900" tIns="121900" rIns="121900" bIns="121900" anchor="ctr" anchorCtr="0">
              <a:noAutofit/>
            </a:bodyPr>
            <a:lstStyle/>
            <a:p>
              <a:pPr>
                <a:spcBef>
                  <a:spcPts val="0"/>
                </a:spcBef>
                <a:spcAft>
                  <a:spcPts val="0"/>
                </a:spcAft>
              </a:pPr>
              <a:r>
                <a:rPr lang="en" sz="1467" b="1">
                  <a:solidFill>
                    <a:srgbClr val="FFFFFF"/>
                  </a:solidFill>
                  <a:latin typeface="Overpass"/>
                  <a:ea typeface="Overpass"/>
                  <a:cs typeface="Overpass"/>
                  <a:sym typeface="Overpass"/>
                </a:rPr>
                <a:t>CODE APPLICATION</a:t>
              </a:r>
              <a:endParaRPr sz="1467" b="1">
                <a:solidFill>
                  <a:srgbClr val="FFFFFF"/>
                </a:solidFill>
                <a:latin typeface="Overpass"/>
                <a:ea typeface="Overpass"/>
                <a:cs typeface="Overpass"/>
                <a:sym typeface="Overpass"/>
              </a:endParaRPr>
            </a:p>
          </p:txBody>
        </p:sp>
      </p:grpSp>
      <p:grpSp>
        <p:nvGrpSpPr>
          <p:cNvPr id="3897" name="Google Shape;3897;p328"/>
          <p:cNvGrpSpPr/>
          <p:nvPr/>
        </p:nvGrpSpPr>
        <p:grpSpPr>
          <a:xfrm>
            <a:off x="2637550" y="1102657"/>
            <a:ext cx="798741" cy="800260"/>
            <a:chOff x="6664884" y="1239428"/>
            <a:chExt cx="1265700" cy="1265700"/>
          </a:xfrm>
        </p:grpSpPr>
        <p:sp>
          <p:nvSpPr>
            <p:cNvPr id="3898" name="Google Shape;3898;p328"/>
            <p:cNvSpPr/>
            <p:nvPr/>
          </p:nvSpPr>
          <p:spPr>
            <a:xfrm>
              <a:off x="6664884" y="1239428"/>
              <a:ext cx="1265700" cy="1265700"/>
            </a:xfrm>
            <a:prstGeom prst="ellipse">
              <a:avLst/>
            </a:prstGeom>
            <a:solidFill>
              <a:srgbClr val="FFFFFF"/>
            </a:solidFill>
            <a:ln w="28575" cap="flat" cmpd="sng">
              <a:solidFill>
                <a:srgbClr val="9E9E9E"/>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2267"/>
            </a:p>
          </p:txBody>
        </p:sp>
        <p:pic>
          <p:nvPicPr>
            <p:cNvPr id="3899" name="Google Shape;3899;p328"/>
            <p:cNvPicPr preferRelativeResize="0"/>
            <p:nvPr/>
          </p:nvPicPr>
          <p:blipFill>
            <a:blip r:embed="rId3">
              <a:alphaModFix/>
            </a:blip>
            <a:stretch>
              <a:fillRect/>
            </a:stretch>
          </p:blipFill>
          <p:spPr>
            <a:xfrm>
              <a:off x="7052491" y="1493003"/>
              <a:ext cx="490450" cy="758544"/>
            </a:xfrm>
            <a:prstGeom prst="rect">
              <a:avLst/>
            </a:prstGeom>
            <a:noFill/>
            <a:ln>
              <a:noFill/>
            </a:ln>
          </p:spPr>
        </p:pic>
      </p:grpSp>
      <p:grpSp>
        <p:nvGrpSpPr>
          <p:cNvPr id="3900" name="Google Shape;3900;p328"/>
          <p:cNvGrpSpPr/>
          <p:nvPr/>
        </p:nvGrpSpPr>
        <p:grpSpPr>
          <a:xfrm>
            <a:off x="8944451" y="1100391"/>
            <a:ext cx="697200" cy="804800"/>
            <a:chOff x="8284988" y="1971750"/>
            <a:chExt cx="522900" cy="603600"/>
          </a:xfrm>
        </p:grpSpPr>
        <p:sp>
          <p:nvSpPr>
            <p:cNvPr id="3901" name="Google Shape;3901;p328"/>
            <p:cNvSpPr/>
            <p:nvPr/>
          </p:nvSpPr>
          <p:spPr>
            <a:xfrm rot="-5400000">
              <a:off x="8244638" y="2012100"/>
              <a:ext cx="603600" cy="522900"/>
            </a:xfrm>
            <a:prstGeom prst="hexagon">
              <a:avLst>
                <a:gd name="adj" fmla="val 25000"/>
                <a:gd name="vf" fmla="val 115470"/>
              </a:avLst>
            </a:prstGeom>
            <a:solidFill>
              <a:srgbClr val="FFFFFF"/>
            </a:solidFill>
            <a:ln w="28575" cap="flat" cmpd="sng">
              <a:solidFill>
                <a:srgbClr val="9E9E9E"/>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02" name="Google Shape;3902;p328"/>
            <p:cNvPicPr preferRelativeResize="0"/>
            <p:nvPr/>
          </p:nvPicPr>
          <p:blipFill>
            <a:blip r:embed="rId4">
              <a:alphaModFix/>
            </a:blip>
            <a:stretch>
              <a:fillRect/>
            </a:stretch>
          </p:blipFill>
          <p:spPr>
            <a:xfrm>
              <a:off x="8432144" y="2159251"/>
              <a:ext cx="228600" cy="228600"/>
            </a:xfrm>
            <a:prstGeom prst="rect">
              <a:avLst/>
            </a:prstGeom>
            <a:noFill/>
            <a:ln>
              <a:noFill/>
            </a:ln>
          </p:spPr>
        </p:pic>
      </p:grpSp>
      <p:sp>
        <p:nvSpPr>
          <p:cNvPr id="3903" name="Google Shape;3903;p328"/>
          <p:cNvSpPr txBox="1"/>
          <p:nvPr/>
        </p:nvSpPr>
        <p:spPr>
          <a:xfrm>
            <a:off x="2548517" y="1943424"/>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Developer</a:t>
            </a:r>
            <a:endParaRPr sz="1200">
              <a:latin typeface="Overpass Light"/>
              <a:ea typeface="Overpass Light"/>
              <a:cs typeface="Overpass Light"/>
              <a:sym typeface="Overpass Light"/>
            </a:endParaRPr>
          </a:p>
        </p:txBody>
      </p:sp>
      <p:sp>
        <p:nvSpPr>
          <p:cNvPr id="3904" name="Google Shape;3904;p328"/>
          <p:cNvSpPr txBox="1"/>
          <p:nvPr/>
        </p:nvSpPr>
        <p:spPr>
          <a:xfrm>
            <a:off x="8804667" y="1943424"/>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Repository</a:t>
            </a:r>
            <a:endParaRPr sz="1200">
              <a:latin typeface="Overpass Light"/>
              <a:ea typeface="Overpass Light"/>
              <a:cs typeface="Overpass Light"/>
              <a:sym typeface="Overpass Light"/>
            </a:endParaRPr>
          </a:p>
        </p:txBody>
      </p:sp>
      <p:sp>
        <p:nvSpPr>
          <p:cNvPr id="3905" name="Google Shape;3905;p328"/>
          <p:cNvSpPr txBox="1"/>
          <p:nvPr/>
        </p:nvSpPr>
        <p:spPr>
          <a:xfrm>
            <a:off x="5701767" y="1164815"/>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Code</a:t>
            </a:r>
            <a:br>
              <a:rPr lang="en" sz="1200">
                <a:latin typeface="Overpass Light"/>
                <a:ea typeface="Overpass Light"/>
                <a:cs typeface="Overpass Light"/>
                <a:sym typeface="Overpass Light"/>
              </a:rPr>
            </a:br>
            <a:r>
              <a:rPr lang="en" sz="1200">
                <a:latin typeface="Overpass Light"/>
                <a:ea typeface="Overpass Light"/>
                <a:cs typeface="Overpass Light"/>
                <a:sym typeface="Overpass Light"/>
              </a:rPr>
              <a:t>(Git)</a:t>
            </a:r>
            <a:endParaRPr sz="1200">
              <a:latin typeface="Overpass Light"/>
              <a:ea typeface="Overpass Light"/>
              <a:cs typeface="Overpass Light"/>
              <a:sym typeface="Overpass Light"/>
            </a:endParaRPr>
          </a:p>
        </p:txBody>
      </p:sp>
      <p:grpSp>
        <p:nvGrpSpPr>
          <p:cNvPr id="3906" name="Google Shape;3906;p328"/>
          <p:cNvGrpSpPr/>
          <p:nvPr/>
        </p:nvGrpSpPr>
        <p:grpSpPr>
          <a:xfrm>
            <a:off x="2041832" y="2793952"/>
            <a:ext cx="8108337" cy="1828897"/>
            <a:chOff x="766750" y="3518379"/>
            <a:chExt cx="10530309" cy="2377250"/>
          </a:xfrm>
        </p:grpSpPr>
        <p:sp>
          <p:nvSpPr>
            <p:cNvPr id="3907" name="Google Shape;3907;p328"/>
            <p:cNvSpPr/>
            <p:nvPr/>
          </p:nvSpPr>
          <p:spPr>
            <a:xfrm>
              <a:off x="766750" y="3518379"/>
              <a:ext cx="10530300" cy="2007000"/>
            </a:xfrm>
            <a:prstGeom prst="rect">
              <a:avLst/>
            </a:prstGeom>
            <a:solidFill>
              <a:srgbClr val="EFEFEF"/>
            </a:solidFill>
            <a:ln>
              <a:noFill/>
            </a:ln>
          </p:spPr>
          <p:txBody>
            <a:bodyPr spcFirstLastPara="1" wrap="square" lIns="121900" tIns="121900" rIns="121900" bIns="121900" anchor="ctr" anchorCtr="0">
              <a:noAutofit/>
            </a:bodyPr>
            <a:lstStyle/>
            <a:p>
              <a:pPr>
                <a:spcBef>
                  <a:spcPts val="0"/>
                </a:spcBef>
                <a:spcAft>
                  <a:spcPts val="0"/>
                </a:spcAft>
              </a:pPr>
              <a:endParaRPr sz="1467" b="1">
                <a:solidFill>
                  <a:srgbClr val="FFFFFF"/>
                </a:solidFill>
                <a:latin typeface="Overpass"/>
                <a:ea typeface="Overpass"/>
                <a:cs typeface="Overpass"/>
                <a:sym typeface="Overpass"/>
              </a:endParaRPr>
            </a:p>
          </p:txBody>
        </p:sp>
        <p:sp>
          <p:nvSpPr>
            <p:cNvPr id="3908" name="Google Shape;3908;p328"/>
            <p:cNvSpPr/>
            <p:nvPr/>
          </p:nvSpPr>
          <p:spPr>
            <a:xfrm>
              <a:off x="766759" y="5525429"/>
              <a:ext cx="10530300" cy="370200"/>
            </a:xfrm>
            <a:prstGeom prst="rect">
              <a:avLst/>
            </a:prstGeom>
            <a:solidFill>
              <a:srgbClr val="3F9C35"/>
            </a:solidFill>
            <a:ln>
              <a:noFill/>
            </a:ln>
          </p:spPr>
          <p:txBody>
            <a:bodyPr spcFirstLastPara="1" wrap="square" lIns="121900" tIns="121900" rIns="121900" bIns="121900" anchor="ctr" anchorCtr="0">
              <a:noAutofit/>
            </a:bodyPr>
            <a:lstStyle/>
            <a:p>
              <a:pPr>
                <a:spcBef>
                  <a:spcPts val="0"/>
                </a:spcBef>
                <a:spcAft>
                  <a:spcPts val="0"/>
                </a:spcAft>
              </a:pPr>
              <a:r>
                <a:rPr lang="en" sz="1467" b="1">
                  <a:solidFill>
                    <a:srgbClr val="FFFFFF"/>
                  </a:solidFill>
                  <a:latin typeface="Overpass"/>
                  <a:ea typeface="Overpass"/>
                  <a:cs typeface="Overpass"/>
                  <a:sym typeface="Overpass"/>
                </a:rPr>
                <a:t>BUILD IMAGE</a:t>
              </a:r>
              <a:endParaRPr sz="1467" b="1">
                <a:solidFill>
                  <a:srgbClr val="FFFFFF"/>
                </a:solidFill>
                <a:latin typeface="Overpass"/>
                <a:ea typeface="Overpass"/>
                <a:cs typeface="Overpass"/>
                <a:sym typeface="Overpass"/>
              </a:endParaRPr>
            </a:p>
          </p:txBody>
        </p:sp>
      </p:grpSp>
      <p:cxnSp>
        <p:nvCxnSpPr>
          <p:cNvPr id="3909" name="Google Shape;3909;p328"/>
          <p:cNvCxnSpPr>
            <a:stCxn id="3898" idx="6"/>
            <a:endCxn id="3910" idx="1"/>
          </p:cNvCxnSpPr>
          <p:nvPr/>
        </p:nvCxnSpPr>
        <p:spPr>
          <a:xfrm>
            <a:off x="3436291" y="1502785"/>
            <a:ext cx="5507600" cy="0"/>
          </a:xfrm>
          <a:prstGeom prst="straightConnector1">
            <a:avLst/>
          </a:prstGeom>
          <a:noFill/>
          <a:ln w="9525" cap="flat" cmpd="sng">
            <a:solidFill>
              <a:srgbClr val="9E9E9E"/>
            </a:solidFill>
            <a:prstDash val="solid"/>
            <a:round/>
            <a:headEnd type="none" w="med" len="med"/>
            <a:tailEnd type="stealth" w="med" len="med"/>
          </a:ln>
        </p:spPr>
      </p:cxnSp>
      <p:grpSp>
        <p:nvGrpSpPr>
          <p:cNvPr id="3911" name="Google Shape;3911;p328"/>
          <p:cNvGrpSpPr/>
          <p:nvPr/>
        </p:nvGrpSpPr>
        <p:grpSpPr>
          <a:xfrm>
            <a:off x="2688368" y="2943591"/>
            <a:ext cx="697200" cy="804800"/>
            <a:chOff x="8210626" y="2610175"/>
            <a:chExt cx="522900" cy="603600"/>
          </a:xfrm>
        </p:grpSpPr>
        <p:sp>
          <p:nvSpPr>
            <p:cNvPr id="3912" name="Google Shape;3912;p328"/>
            <p:cNvSpPr/>
            <p:nvPr/>
          </p:nvSpPr>
          <p:spPr>
            <a:xfrm rot="-5400000">
              <a:off x="8170276" y="2650525"/>
              <a:ext cx="603600" cy="522900"/>
            </a:xfrm>
            <a:prstGeom prst="hexagon">
              <a:avLst>
                <a:gd name="adj" fmla="val 25000"/>
                <a:gd name="vf" fmla="val 115470"/>
              </a:avLst>
            </a:prstGeom>
            <a:solidFill>
              <a:srgbClr val="FFFFFF"/>
            </a:solidFill>
            <a:ln w="28575" cap="flat" cmpd="sng">
              <a:solidFill>
                <a:srgbClr val="92D4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13" name="Google Shape;3913;p328"/>
            <p:cNvPicPr preferRelativeResize="0"/>
            <p:nvPr/>
          </p:nvPicPr>
          <p:blipFill>
            <a:blip r:embed="rId5">
              <a:alphaModFix/>
            </a:blip>
            <a:stretch>
              <a:fillRect/>
            </a:stretch>
          </p:blipFill>
          <p:spPr>
            <a:xfrm>
              <a:off x="8329210" y="2797663"/>
              <a:ext cx="285750" cy="228600"/>
            </a:xfrm>
            <a:prstGeom prst="rect">
              <a:avLst/>
            </a:prstGeom>
            <a:noFill/>
            <a:ln>
              <a:noFill/>
            </a:ln>
          </p:spPr>
        </p:pic>
      </p:grpSp>
      <p:sp>
        <p:nvSpPr>
          <p:cNvPr id="3914" name="Google Shape;3914;p328"/>
          <p:cNvSpPr txBox="1"/>
          <p:nvPr/>
        </p:nvSpPr>
        <p:spPr>
          <a:xfrm>
            <a:off x="2548533" y="3849991"/>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Image</a:t>
            </a:r>
            <a:br>
              <a:rPr lang="en" sz="1200">
                <a:latin typeface="Overpass Light"/>
                <a:ea typeface="Overpass Light"/>
                <a:cs typeface="Overpass Light"/>
                <a:sym typeface="Overpass Light"/>
              </a:rPr>
            </a:br>
            <a:r>
              <a:rPr lang="en" sz="1200">
                <a:latin typeface="Overpass Light"/>
                <a:ea typeface="Overpass Light"/>
                <a:cs typeface="Overpass Light"/>
                <a:sym typeface="Overpass Light"/>
              </a:rPr>
              <a:t>Registry</a:t>
            </a:r>
            <a:endParaRPr sz="1200">
              <a:latin typeface="Overpass Light"/>
              <a:ea typeface="Overpass Light"/>
              <a:cs typeface="Overpass Light"/>
              <a:sym typeface="Overpass Light"/>
            </a:endParaRPr>
          </a:p>
        </p:txBody>
      </p:sp>
      <p:grpSp>
        <p:nvGrpSpPr>
          <p:cNvPr id="3915" name="Google Shape;3915;p328"/>
          <p:cNvGrpSpPr/>
          <p:nvPr/>
        </p:nvGrpSpPr>
        <p:grpSpPr>
          <a:xfrm>
            <a:off x="8944468" y="2943591"/>
            <a:ext cx="697200" cy="804800"/>
            <a:chOff x="6708351" y="2239025"/>
            <a:chExt cx="522900" cy="603600"/>
          </a:xfrm>
        </p:grpSpPr>
        <p:sp>
          <p:nvSpPr>
            <p:cNvPr id="3916" name="Google Shape;3916;p328"/>
            <p:cNvSpPr/>
            <p:nvPr/>
          </p:nvSpPr>
          <p:spPr>
            <a:xfrm rot="-5400000">
              <a:off x="6668001" y="2279375"/>
              <a:ext cx="603600" cy="522900"/>
            </a:xfrm>
            <a:prstGeom prst="hexagon">
              <a:avLst>
                <a:gd name="adj" fmla="val 25000"/>
                <a:gd name="vf" fmla="val 115470"/>
              </a:avLst>
            </a:prstGeom>
            <a:solidFill>
              <a:srgbClr val="FFFFFF"/>
            </a:solidFill>
            <a:ln w="28575" cap="flat" cmpd="sng">
              <a:solidFill>
                <a:srgbClr val="92D4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17" name="Google Shape;3917;p328"/>
            <p:cNvPicPr preferRelativeResize="0"/>
            <p:nvPr/>
          </p:nvPicPr>
          <p:blipFill>
            <a:blip r:embed="rId6">
              <a:alphaModFix/>
            </a:blip>
            <a:stretch>
              <a:fillRect/>
            </a:stretch>
          </p:blipFill>
          <p:spPr>
            <a:xfrm>
              <a:off x="6855493" y="2424598"/>
              <a:ext cx="228600" cy="232474"/>
            </a:xfrm>
            <a:prstGeom prst="rect">
              <a:avLst/>
            </a:prstGeom>
            <a:noFill/>
            <a:ln>
              <a:noFill/>
            </a:ln>
          </p:spPr>
        </p:pic>
      </p:grpSp>
      <p:sp>
        <p:nvSpPr>
          <p:cNvPr id="3918" name="Google Shape;3918;p328"/>
          <p:cNvSpPr txBox="1"/>
          <p:nvPr/>
        </p:nvSpPr>
        <p:spPr>
          <a:xfrm>
            <a:off x="8804667" y="3849991"/>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S2I</a:t>
            </a:r>
            <a:endParaRPr sz="1200">
              <a:latin typeface="Overpass Light"/>
              <a:ea typeface="Overpass Light"/>
              <a:cs typeface="Overpass Light"/>
              <a:sym typeface="Overpass Light"/>
            </a:endParaRPr>
          </a:p>
        </p:txBody>
      </p:sp>
      <p:sp>
        <p:nvSpPr>
          <p:cNvPr id="3919" name="Google Shape;3919;p328"/>
          <p:cNvSpPr txBox="1"/>
          <p:nvPr/>
        </p:nvSpPr>
        <p:spPr>
          <a:xfrm>
            <a:off x="5746484" y="3849991"/>
            <a:ext cx="976800" cy="191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a:latin typeface="Overpass Light"/>
                <a:ea typeface="Overpass Light"/>
                <a:cs typeface="Overpass Light"/>
                <a:sym typeface="Overpass Light"/>
              </a:rPr>
              <a:t>Builder</a:t>
            </a:r>
            <a:endParaRPr sz="1200">
              <a:latin typeface="Overpass Light"/>
              <a:ea typeface="Overpass Light"/>
              <a:cs typeface="Overpass Light"/>
              <a:sym typeface="Overpass Light"/>
            </a:endParaRPr>
          </a:p>
          <a:p>
            <a:pPr algn="ctr">
              <a:spcBef>
                <a:spcPts val="0"/>
              </a:spcBef>
              <a:spcAft>
                <a:spcPts val="0"/>
              </a:spcAft>
            </a:pPr>
            <a:r>
              <a:rPr lang="en" sz="1200">
                <a:latin typeface="Overpass Light"/>
                <a:ea typeface="Overpass Light"/>
                <a:cs typeface="Overpass Light"/>
                <a:sym typeface="Overpass Light"/>
              </a:rPr>
              <a:t>Image</a:t>
            </a:r>
            <a:endParaRPr sz="1200">
              <a:latin typeface="Overpass Light"/>
              <a:ea typeface="Overpass Light"/>
              <a:cs typeface="Overpass Light"/>
              <a:sym typeface="Overpass Light"/>
            </a:endParaRPr>
          </a:p>
        </p:txBody>
      </p:sp>
      <p:grpSp>
        <p:nvGrpSpPr>
          <p:cNvPr id="3920" name="Google Shape;3920;p328"/>
          <p:cNvGrpSpPr/>
          <p:nvPr/>
        </p:nvGrpSpPr>
        <p:grpSpPr>
          <a:xfrm>
            <a:off x="5886284" y="2943591"/>
            <a:ext cx="697200" cy="804800"/>
            <a:chOff x="4414713" y="2239025"/>
            <a:chExt cx="522900" cy="603600"/>
          </a:xfrm>
        </p:grpSpPr>
        <p:sp>
          <p:nvSpPr>
            <p:cNvPr id="3921" name="Google Shape;3921;p328"/>
            <p:cNvSpPr/>
            <p:nvPr/>
          </p:nvSpPr>
          <p:spPr>
            <a:xfrm rot="-5400000">
              <a:off x="4374363" y="2279375"/>
              <a:ext cx="603600" cy="522900"/>
            </a:xfrm>
            <a:prstGeom prst="hexagon">
              <a:avLst>
                <a:gd name="adj" fmla="val 25000"/>
                <a:gd name="vf" fmla="val 115470"/>
              </a:avLst>
            </a:prstGeom>
            <a:solidFill>
              <a:srgbClr val="FFFFFF"/>
            </a:solidFill>
            <a:ln w="28575" cap="flat" cmpd="sng">
              <a:solidFill>
                <a:srgbClr val="92D4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22" name="Google Shape;3922;p328"/>
            <p:cNvPicPr preferRelativeResize="0"/>
            <p:nvPr/>
          </p:nvPicPr>
          <p:blipFill>
            <a:blip r:embed="rId7">
              <a:alphaModFix/>
            </a:blip>
            <a:stretch>
              <a:fillRect/>
            </a:stretch>
          </p:blipFill>
          <p:spPr>
            <a:xfrm>
              <a:off x="4558307" y="2426527"/>
              <a:ext cx="235744" cy="228600"/>
            </a:xfrm>
            <a:prstGeom prst="rect">
              <a:avLst/>
            </a:prstGeom>
            <a:noFill/>
            <a:ln>
              <a:noFill/>
            </a:ln>
          </p:spPr>
        </p:pic>
      </p:grpSp>
      <p:sp>
        <p:nvSpPr>
          <p:cNvPr id="3923" name="Google Shape;3923;p328"/>
          <p:cNvSpPr txBox="1"/>
          <p:nvPr/>
        </p:nvSpPr>
        <p:spPr>
          <a:xfrm>
            <a:off x="2688800" y="3116391"/>
            <a:ext cx="697200" cy="45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sp>
        <p:nvSpPr>
          <p:cNvPr id="3924" name="Google Shape;3924;p328"/>
          <p:cNvSpPr txBox="1"/>
          <p:nvPr/>
        </p:nvSpPr>
        <p:spPr>
          <a:xfrm>
            <a:off x="5886300" y="3116391"/>
            <a:ext cx="697200" cy="45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cxnSp>
        <p:nvCxnSpPr>
          <p:cNvPr id="3925" name="Google Shape;3925;p328"/>
          <p:cNvCxnSpPr>
            <a:stCxn id="3923" idx="3"/>
            <a:endCxn id="3924" idx="1"/>
          </p:cNvCxnSpPr>
          <p:nvPr/>
        </p:nvCxnSpPr>
        <p:spPr>
          <a:xfrm>
            <a:off x="3386000" y="3346191"/>
            <a:ext cx="2500400" cy="0"/>
          </a:xfrm>
          <a:prstGeom prst="straightConnector1">
            <a:avLst/>
          </a:prstGeom>
          <a:noFill/>
          <a:ln w="9525" cap="flat" cmpd="sng">
            <a:solidFill>
              <a:srgbClr val="92D400"/>
            </a:solidFill>
            <a:prstDash val="solid"/>
            <a:round/>
            <a:headEnd type="none" w="med" len="med"/>
            <a:tailEnd type="stealth" w="med" len="med"/>
          </a:ln>
        </p:spPr>
      </p:cxnSp>
      <p:sp>
        <p:nvSpPr>
          <p:cNvPr id="3926" name="Google Shape;3926;p328"/>
          <p:cNvSpPr txBox="1"/>
          <p:nvPr/>
        </p:nvSpPr>
        <p:spPr>
          <a:xfrm>
            <a:off x="8944033" y="3116191"/>
            <a:ext cx="697200" cy="45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cxnSp>
        <p:nvCxnSpPr>
          <p:cNvPr id="3927" name="Google Shape;3927;p328"/>
          <p:cNvCxnSpPr>
            <a:stCxn id="3924" idx="3"/>
            <a:endCxn id="3926" idx="1"/>
          </p:cNvCxnSpPr>
          <p:nvPr/>
        </p:nvCxnSpPr>
        <p:spPr>
          <a:xfrm>
            <a:off x="6583500" y="3346191"/>
            <a:ext cx="2360400" cy="0"/>
          </a:xfrm>
          <a:prstGeom prst="straightConnector1">
            <a:avLst/>
          </a:prstGeom>
          <a:noFill/>
          <a:ln w="9525" cap="flat" cmpd="sng">
            <a:solidFill>
              <a:srgbClr val="92D400"/>
            </a:solidFill>
            <a:prstDash val="solid"/>
            <a:round/>
            <a:headEnd type="none" w="med" len="med"/>
            <a:tailEnd type="stealth" w="med" len="med"/>
          </a:ln>
        </p:spPr>
      </p:cxnSp>
      <p:sp>
        <p:nvSpPr>
          <p:cNvPr id="3910" name="Google Shape;3910;p328"/>
          <p:cNvSpPr txBox="1"/>
          <p:nvPr/>
        </p:nvSpPr>
        <p:spPr>
          <a:xfrm>
            <a:off x="8944033" y="1272991"/>
            <a:ext cx="697200" cy="459600"/>
          </a:xfrm>
          <a:prstGeom prst="rect">
            <a:avLst/>
          </a:prstGeom>
          <a:noFill/>
          <a:ln>
            <a:noFill/>
          </a:ln>
        </p:spPr>
        <p:txBody>
          <a:bodyPr spcFirstLastPara="1" wrap="square" lIns="121900" tIns="121900" rIns="121900" bIns="121900" anchor="t" anchorCtr="0">
            <a:noAutofit/>
          </a:bodyPr>
          <a:lstStyle/>
          <a:p>
            <a:pPr>
              <a:spcBef>
                <a:spcPts val="0"/>
              </a:spcBef>
              <a:spcAft>
                <a:spcPts val="0"/>
              </a:spcAft>
            </a:pPr>
            <a:endParaRPr sz="2267">
              <a:latin typeface="Overpass Light"/>
              <a:ea typeface="Overpass Light"/>
              <a:cs typeface="Overpass Light"/>
              <a:sym typeface="Overpass Light"/>
            </a:endParaRPr>
          </a:p>
        </p:txBody>
      </p:sp>
      <p:cxnSp>
        <p:nvCxnSpPr>
          <p:cNvPr id="3928" name="Google Shape;3928;p328"/>
          <p:cNvCxnSpPr>
            <a:stCxn id="3904" idx="2"/>
            <a:endCxn id="3916" idx="0"/>
          </p:cNvCxnSpPr>
          <p:nvPr/>
        </p:nvCxnSpPr>
        <p:spPr>
          <a:xfrm>
            <a:off x="9293067" y="2135024"/>
            <a:ext cx="0" cy="808400"/>
          </a:xfrm>
          <a:prstGeom prst="straightConnector1">
            <a:avLst/>
          </a:prstGeom>
          <a:noFill/>
          <a:ln w="9525" cap="flat" cmpd="sng">
            <a:solidFill>
              <a:srgbClr val="92D400"/>
            </a:solidFill>
            <a:prstDash val="solid"/>
            <a:round/>
            <a:headEnd type="stealth" w="med" len="med"/>
            <a:tailEnd type="stealth" w="med" len="med"/>
          </a:ln>
        </p:spPr>
      </p:cxnSp>
      <p:grpSp>
        <p:nvGrpSpPr>
          <p:cNvPr id="3929" name="Google Shape;3929;p328"/>
          <p:cNvGrpSpPr/>
          <p:nvPr/>
        </p:nvGrpSpPr>
        <p:grpSpPr>
          <a:xfrm>
            <a:off x="2041832" y="4757585"/>
            <a:ext cx="8108337" cy="1828897"/>
            <a:chOff x="766750" y="3518379"/>
            <a:chExt cx="10530309" cy="2377250"/>
          </a:xfrm>
        </p:grpSpPr>
        <p:sp>
          <p:nvSpPr>
            <p:cNvPr id="3930" name="Google Shape;3930;p328"/>
            <p:cNvSpPr/>
            <p:nvPr/>
          </p:nvSpPr>
          <p:spPr>
            <a:xfrm>
              <a:off x="766750" y="3518379"/>
              <a:ext cx="10530300" cy="2007000"/>
            </a:xfrm>
            <a:prstGeom prst="rect">
              <a:avLst/>
            </a:prstGeom>
            <a:solidFill>
              <a:srgbClr val="EFEFEF"/>
            </a:solidFill>
            <a:ln>
              <a:noFill/>
            </a:ln>
          </p:spPr>
          <p:txBody>
            <a:bodyPr spcFirstLastPara="1" wrap="square" lIns="121900" tIns="121900" rIns="121900" bIns="121900" anchor="ctr" anchorCtr="0">
              <a:noAutofit/>
            </a:bodyPr>
            <a:lstStyle/>
            <a:p>
              <a:pPr>
                <a:spcBef>
                  <a:spcPts val="0"/>
                </a:spcBef>
                <a:spcAft>
                  <a:spcPts val="0"/>
                </a:spcAft>
              </a:pPr>
              <a:endParaRPr sz="1467" b="1">
                <a:solidFill>
                  <a:srgbClr val="FFFFFF"/>
                </a:solidFill>
                <a:latin typeface="Overpass"/>
                <a:ea typeface="Overpass"/>
                <a:cs typeface="Overpass"/>
                <a:sym typeface="Overpass"/>
              </a:endParaRPr>
            </a:p>
          </p:txBody>
        </p:sp>
        <p:sp>
          <p:nvSpPr>
            <p:cNvPr id="3931" name="Google Shape;3931;p328"/>
            <p:cNvSpPr/>
            <p:nvPr/>
          </p:nvSpPr>
          <p:spPr>
            <a:xfrm>
              <a:off x="766759" y="5525429"/>
              <a:ext cx="10530300" cy="370200"/>
            </a:xfrm>
            <a:prstGeom prst="rect">
              <a:avLst/>
            </a:prstGeom>
            <a:solidFill>
              <a:srgbClr val="3F9C35"/>
            </a:solidFill>
            <a:ln>
              <a:noFill/>
            </a:ln>
          </p:spPr>
          <p:txBody>
            <a:bodyPr spcFirstLastPara="1" wrap="square" lIns="121900" tIns="121900" rIns="121900" bIns="121900" anchor="ctr" anchorCtr="0">
              <a:noAutofit/>
            </a:bodyPr>
            <a:lstStyle/>
            <a:p>
              <a:pPr>
                <a:spcBef>
                  <a:spcPts val="0"/>
                </a:spcBef>
                <a:spcAft>
                  <a:spcPts val="0"/>
                </a:spcAft>
              </a:pPr>
              <a:r>
                <a:rPr lang="en" sz="1467" b="1">
                  <a:solidFill>
                    <a:srgbClr val="FFFFFF"/>
                  </a:solidFill>
                  <a:latin typeface="Overpass"/>
                  <a:ea typeface="Overpass"/>
                  <a:cs typeface="Overpass"/>
                  <a:sym typeface="Overpass"/>
                </a:rPr>
                <a:t>DEPLOY</a:t>
              </a:r>
              <a:endParaRPr sz="1467" b="1">
                <a:solidFill>
                  <a:srgbClr val="FFFFFF"/>
                </a:solidFill>
                <a:latin typeface="Overpass"/>
                <a:ea typeface="Overpass"/>
                <a:cs typeface="Overpass"/>
                <a:sym typeface="Overpass"/>
              </a:endParaRPr>
            </a:p>
          </p:txBody>
        </p:sp>
      </p:grpSp>
      <p:grpSp>
        <p:nvGrpSpPr>
          <p:cNvPr id="3932" name="Google Shape;3932;p328"/>
          <p:cNvGrpSpPr/>
          <p:nvPr/>
        </p:nvGrpSpPr>
        <p:grpSpPr>
          <a:xfrm>
            <a:off x="8944468" y="4975591"/>
            <a:ext cx="697200" cy="804800"/>
            <a:chOff x="6708351" y="3598343"/>
            <a:chExt cx="522900" cy="603600"/>
          </a:xfrm>
        </p:grpSpPr>
        <p:sp>
          <p:nvSpPr>
            <p:cNvPr id="3933" name="Google Shape;3933;p328"/>
            <p:cNvSpPr/>
            <p:nvPr/>
          </p:nvSpPr>
          <p:spPr>
            <a:xfrm rot="-5400000">
              <a:off x="6668001" y="3638693"/>
              <a:ext cx="603600" cy="522900"/>
            </a:xfrm>
            <a:prstGeom prst="hexagon">
              <a:avLst>
                <a:gd name="adj" fmla="val 25000"/>
                <a:gd name="vf" fmla="val 115470"/>
              </a:avLst>
            </a:prstGeom>
            <a:solidFill>
              <a:srgbClr val="FFFFFF"/>
            </a:solidFill>
            <a:ln w="28575" cap="flat" cmpd="sng">
              <a:solidFill>
                <a:srgbClr val="92D400"/>
              </a:solidFill>
              <a:prstDash val="solid"/>
              <a:round/>
              <a:headEnd type="none" w="sm" len="sm"/>
              <a:tailEnd type="none" w="sm" len="sm"/>
            </a:ln>
          </p:spPr>
          <p:txBody>
            <a:bodyPr spcFirstLastPara="1" wrap="square" lIns="121900" tIns="121900" rIns="121900" bIns="121900" anchor="ctr" anchorCtr="0">
              <a:noAutofit/>
            </a:bodyPr>
            <a:lstStyle/>
            <a:p>
              <a:pPr>
                <a:spcBef>
                  <a:spcPts val="0"/>
                </a:spcBef>
                <a:spcAft>
                  <a:spcPts val="0"/>
                </a:spcAft>
              </a:pPr>
              <a:endParaRPr sz="2267"/>
            </a:p>
          </p:txBody>
        </p:sp>
        <p:pic>
          <p:nvPicPr>
            <p:cNvPr id="3934" name="Google Shape;3934;p328"/>
            <p:cNvPicPr preferRelativeResize="0"/>
            <p:nvPr/>
          </p:nvPicPr>
          <p:blipFill>
            <a:blip r:embed="rId8">
              <a:alphaModFix/>
            </a:blip>
            <a:stretch>
              <a:fillRect/>
            </a:stretch>
          </p:blipFill>
          <p:spPr>
            <a:xfrm>
              <a:off x="6855489" y="3785857"/>
              <a:ext cx="228600" cy="228600"/>
            </a:xfrm>
            <a:prstGeom prst="rect">
              <a:avLst/>
            </a:prstGeom>
            <a:noFill/>
            <a:ln>
              <a:noFill/>
            </a:ln>
          </p:spPr>
        </p:pic>
      </p:grpSp>
      <p:sp>
        <p:nvSpPr>
          <p:cNvPr id="3935" name="Google Shape;3935;p328"/>
          <p:cNvSpPr txBox="1"/>
          <p:nvPr/>
        </p:nvSpPr>
        <p:spPr>
          <a:xfrm>
            <a:off x="8804667" y="5768791"/>
            <a:ext cx="976800" cy="3048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1200" dirty="0">
                <a:latin typeface="Overpass Light"/>
                <a:ea typeface="Overpass Light"/>
                <a:cs typeface="Overpass Light"/>
                <a:sym typeface="Overpass Light"/>
              </a:rPr>
              <a:t>Container</a:t>
            </a:r>
            <a:br>
              <a:rPr lang="en" sz="1200" dirty="0">
                <a:latin typeface="Overpass Light"/>
                <a:ea typeface="Overpass Light"/>
                <a:cs typeface="Overpass Light"/>
                <a:sym typeface="Overpass Light"/>
              </a:rPr>
            </a:br>
            <a:r>
              <a:rPr lang="en" sz="1200" dirty="0">
                <a:latin typeface="Overpass Light"/>
                <a:ea typeface="Overpass Light"/>
                <a:cs typeface="Overpass Light"/>
                <a:sym typeface="Overpass Light"/>
              </a:rPr>
              <a:t>Image</a:t>
            </a:r>
            <a:endParaRPr sz="1200" dirty="0">
              <a:latin typeface="Overpass Light"/>
              <a:ea typeface="Overpass Light"/>
              <a:cs typeface="Overpass Light"/>
              <a:sym typeface="Overpass Light"/>
            </a:endParaRPr>
          </a:p>
        </p:txBody>
      </p:sp>
      <p:cxnSp>
        <p:nvCxnSpPr>
          <p:cNvPr id="3936" name="Google Shape;3936;p328"/>
          <p:cNvCxnSpPr>
            <a:stCxn id="3918" idx="2"/>
            <a:endCxn id="3933" idx="0"/>
          </p:cNvCxnSpPr>
          <p:nvPr/>
        </p:nvCxnSpPr>
        <p:spPr>
          <a:xfrm>
            <a:off x="9293067" y="4041591"/>
            <a:ext cx="0" cy="934000"/>
          </a:xfrm>
          <a:prstGeom prst="straightConnector1">
            <a:avLst/>
          </a:prstGeom>
          <a:noFill/>
          <a:ln w="9525" cap="flat" cmpd="sng">
            <a:solidFill>
              <a:srgbClr val="92D400"/>
            </a:solidFill>
            <a:prstDash val="solid"/>
            <a:round/>
            <a:headEnd type="none" w="med" len="med"/>
            <a:tailEnd type="stealth" w="med" len="med"/>
          </a:ln>
        </p:spPr>
      </p:cxnSp>
      <p:pic>
        <p:nvPicPr>
          <p:cNvPr id="48" name="Google Shape;232;p34">
            <a:extLst>
              <a:ext uri="{FF2B5EF4-FFF2-40B4-BE49-F238E27FC236}">
                <a16:creationId xmlns:a16="http://schemas.microsoft.com/office/drawing/2014/main" id="{26A1D657-A166-854A-B8C1-79CB694B031A}"/>
              </a:ext>
            </a:extLst>
          </p:cNvPr>
          <p:cNvPicPr preferRelativeResize="0"/>
          <p:nvPr/>
        </p:nvPicPr>
        <p:blipFill rotWithShape="1">
          <a:blip r:embed="rId9">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1827003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0DB9-2790-BD4A-88A0-B082DCBC86E6}"/>
              </a:ext>
            </a:extLst>
          </p:cNvPr>
          <p:cNvSpPr>
            <a:spLocks noGrp="1"/>
          </p:cNvSpPr>
          <p:nvPr>
            <p:ph type="title"/>
          </p:nvPr>
        </p:nvSpPr>
        <p:spPr/>
        <p:txBody>
          <a:bodyPr/>
          <a:lstStyle/>
          <a:p>
            <a:r>
              <a:rPr lang="en-US" dirty="0"/>
              <a:t>Now……Let’s Play…….Yee Ha!</a:t>
            </a:r>
          </a:p>
        </p:txBody>
      </p:sp>
      <p:pic>
        <p:nvPicPr>
          <p:cNvPr id="4" name="Picture 3" descr="A screen shot of a computer&#10;&#10;Description automatically generated">
            <a:extLst>
              <a:ext uri="{FF2B5EF4-FFF2-40B4-BE49-F238E27FC236}">
                <a16:creationId xmlns:a16="http://schemas.microsoft.com/office/drawing/2014/main" id="{25CAD041-E9EE-3A4E-B258-534A70E580D1}"/>
              </a:ext>
            </a:extLst>
          </p:cNvPr>
          <p:cNvPicPr>
            <a:picLocks noChangeAspect="1"/>
          </p:cNvPicPr>
          <p:nvPr/>
        </p:nvPicPr>
        <p:blipFill>
          <a:blip r:embed="rId2"/>
          <a:stretch>
            <a:fillRect/>
          </a:stretch>
        </p:blipFill>
        <p:spPr>
          <a:xfrm>
            <a:off x="850896" y="1109072"/>
            <a:ext cx="10379529" cy="5225804"/>
          </a:xfrm>
          <a:prstGeom prst="rect">
            <a:avLst/>
          </a:prstGeom>
        </p:spPr>
      </p:pic>
      <p:sp>
        <p:nvSpPr>
          <p:cNvPr id="5" name="Slide Number Placeholder 4">
            <a:extLst>
              <a:ext uri="{FF2B5EF4-FFF2-40B4-BE49-F238E27FC236}">
                <a16:creationId xmlns:a16="http://schemas.microsoft.com/office/drawing/2014/main" id="{C8E9BBBE-5F72-9543-8CF0-A9C30EFBBBFB}"/>
              </a:ext>
            </a:extLst>
          </p:cNvPr>
          <p:cNvSpPr>
            <a:spLocks noGrp="1"/>
          </p:cNvSpPr>
          <p:nvPr>
            <p:ph type="sldNum" sz="quarter" idx="10"/>
          </p:nvPr>
        </p:nvSpPr>
        <p:spPr/>
        <p:txBody>
          <a:bodyPr/>
          <a:lstStyle/>
          <a:p>
            <a:fld id="{467E7409-C97C-CD4E-BD92-600742DDCE32}" type="slidenum">
              <a:rPr lang="en-US" smtClean="0"/>
              <a:t>27</a:t>
            </a:fld>
            <a:endParaRPr lang="en-US"/>
          </a:p>
        </p:txBody>
      </p:sp>
    </p:spTree>
    <p:extLst>
      <p:ext uri="{BB962C8B-B14F-4D97-AF65-F5344CB8AC3E}">
        <p14:creationId xmlns:p14="http://schemas.microsoft.com/office/powerpoint/2010/main" val="451580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An OpenShift Cluster</a:t>
            </a:r>
          </a:p>
        </p:txBody>
      </p:sp>
      <p:sp>
        <p:nvSpPr>
          <p:cNvPr id="3" name="Slide Number Placeholder 2"/>
          <p:cNvSpPr>
            <a:spLocks noGrp="1"/>
          </p:cNvSpPr>
          <p:nvPr>
            <p:ph type="sldNum" sz="quarter" idx="10"/>
          </p:nvPr>
        </p:nvSpPr>
        <p:spPr/>
        <p:txBody>
          <a:bodyPr/>
          <a:lstStyle/>
          <a:p>
            <a:fld id="{D0BE6F14-FF48-0F4F-A8AA-2E3F25371E4A}" type="slidenum">
              <a:rPr lang="en-US" smtClean="0"/>
              <a:pPr/>
              <a:t>3</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 y="819719"/>
            <a:ext cx="10292398" cy="5729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C467D0CD-BA05-5540-93E1-78F7F815177D}"/>
              </a:ext>
            </a:extLst>
          </p:cNvPr>
          <p:cNvSpPr txBox="1"/>
          <p:nvPr/>
        </p:nvSpPr>
        <p:spPr>
          <a:xfrm>
            <a:off x="3970122" y="4433105"/>
            <a:ext cx="1458404" cy="307777"/>
          </a:xfrm>
          <a:prstGeom prst="rect">
            <a:avLst/>
          </a:prstGeom>
          <a:solidFill>
            <a:srgbClr val="C00000"/>
          </a:solidFill>
        </p:spPr>
        <p:txBody>
          <a:bodyPr wrap="square" rtlCol="0">
            <a:spAutoFit/>
          </a:bodyPr>
          <a:lstStyle/>
          <a:p>
            <a:pPr algn="ctr"/>
            <a:r>
              <a:rPr lang="en-US" sz="700" b="1" dirty="0">
                <a:solidFill>
                  <a:schemeClr val="bg1"/>
                </a:solidFill>
              </a:rPr>
              <a:t>RED HAT</a:t>
            </a:r>
          </a:p>
          <a:p>
            <a:pPr algn="ctr"/>
            <a:r>
              <a:rPr lang="en-US" sz="700" b="1" dirty="0">
                <a:solidFill>
                  <a:schemeClr val="bg1"/>
                </a:solidFill>
              </a:rPr>
              <a:t>COREOS</a:t>
            </a:r>
          </a:p>
        </p:txBody>
      </p:sp>
      <p:sp>
        <p:nvSpPr>
          <p:cNvPr id="6" name="TextBox 5">
            <a:extLst>
              <a:ext uri="{FF2B5EF4-FFF2-40B4-BE49-F238E27FC236}">
                <a16:creationId xmlns:a16="http://schemas.microsoft.com/office/drawing/2014/main" id="{59A7B246-6575-C84E-8CEF-2AF10E746D7E}"/>
              </a:ext>
            </a:extLst>
          </p:cNvPr>
          <p:cNvSpPr txBox="1"/>
          <p:nvPr/>
        </p:nvSpPr>
        <p:spPr>
          <a:xfrm>
            <a:off x="5766127" y="4629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8" name="TextBox 7">
            <a:extLst>
              <a:ext uri="{FF2B5EF4-FFF2-40B4-BE49-F238E27FC236}">
                <a16:creationId xmlns:a16="http://schemas.microsoft.com/office/drawing/2014/main" id="{5A53395C-7086-4045-9ED7-3E7A58A8BF62}"/>
              </a:ext>
            </a:extLst>
          </p:cNvPr>
          <p:cNvSpPr txBox="1"/>
          <p:nvPr/>
        </p:nvSpPr>
        <p:spPr>
          <a:xfrm>
            <a:off x="7191741" y="4629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9" name="TextBox 8">
            <a:extLst>
              <a:ext uri="{FF2B5EF4-FFF2-40B4-BE49-F238E27FC236}">
                <a16:creationId xmlns:a16="http://schemas.microsoft.com/office/drawing/2014/main" id="{819CE27B-354D-1E45-9020-E5C9FBF7C9BC}"/>
              </a:ext>
            </a:extLst>
          </p:cNvPr>
          <p:cNvSpPr txBox="1"/>
          <p:nvPr/>
        </p:nvSpPr>
        <p:spPr>
          <a:xfrm>
            <a:off x="8571052" y="4629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0" name="TextBox 9">
            <a:extLst>
              <a:ext uri="{FF2B5EF4-FFF2-40B4-BE49-F238E27FC236}">
                <a16:creationId xmlns:a16="http://schemas.microsoft.com/office/drawing/2014/main" id="{50153D02-B52F-3B4A-A2F3-BDE0B47A2BAA}"/>
              </a:ext>
            </a:extLst>
          </p:cNvPr>
          <p:cNvSpPr txBox="1"/>
          <p:nvPr/>
        </p:nvSpPr>
        <p:spPr>
          <a:xfrm>
            <a:off x="8549827" y="31540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1" name="TextBox 10">
            <a:extLst>
              <a:ext uri="{FF2B5EF4-FFF2-40B4-BE49-F238E27FC236}">
                <a16:creationId xmlns:a16="http://schemas.microsoft.com/office/drawing/2014/main" id="{D20CBF2D-BECC-C841-921D-9C23E5F71EF7}"/>
              </a:ext>
            </a:extLst>
          </p:cNvPr>
          <p:cNvSpPr txBox="1"/>
          <p:nvPr/>
        </p:nvSpPr>
        <p:spPr>
          <a:xfrm>
            <a:off x="7174374" y="31540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0879FDD9-EAC1-2445-81AA-B44ADE61DC0E}"/>
              </a:ext>
            </a:extLst>
          </p:cNvPr>
          <p:cNvSpPr txBox="1"/>
          <p:nvPr/>
        </p:nvSpPr>
        <p:spPr>
          <a:xfrm>
            <a:off x="5787338" y="31540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4" name="Google Shape;232;p34">
            <a:extLst>
              <a:ext uri="{FF2B5EF4-FFF2-40B4-BE49-F238E27FC236}">
                <a16:creationId xmlns:a16="http://schemas.microsoft.com/office/drawing/2014/main" id="{ED199C27-7AF3-9540-935C-97EE4C116557}"/>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3761351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B246-1C53-2A45-A5D5-F2B1F8E72FFE}"/>
              </a:ext>
            </a:extLst>
          </p:cNvPr>
          <p:cNvSpPr>
            <a:spLocks noGrp="1"/>
          </p:cNvSpPr>
          <p:nvPr>
            <p:ph type="title"/>
          </p:nvPr>
        </p:nvSpPr>
        <p:spPr/>
        <p:txBody>
          <a:bodyPr/>
          <a:lstStyle/>
          <a:p>
            <a:r>
              <a:rPr lang="en-US" dirty="0"/>
              <a:t>What’s going on inside?</a:t>
            </a:r>
          </a:p>
        </p:txBody>
      </p:sp>
      <p:pic>
        <p:nvPicPr>
          <p:cNvPr id="4" name="Picture 3" descr="A close up of a toy&#10;&#10;Description automatically generated">
            <a:extLst>
              <a:ext uri="{FF2B5EF4-FFF2-40B4-BE49-F238E27FC236}">
                <a16:creationId xmlns:a16="http://schemas.microsoft.com/office/drawing/2014/main" id="{EF34101D-AF68-1D49-8CB1-494D72D88F06}"/>
              </a:ext>
            </a:extLst>
          </p:cNvPr>
          <p:cNvPicPr>
            <a:picLocks noChangeAspect="1"/>
          </p:cNvPicPr>
          <p:nvPr/>
        </p:nvPicPr>
        <p:blipFill>
          <a:blip r:embed="rId2"/>
          <a:stretch>
            <a:fillRect/>
          </a:stretch>
        </p:blipFill>
        <p:spPr>
          <a:xfrm>
            <a:off x="3581400" y="1346200"/>
            <a:ext cx="5029200" cy="5029200"/>
          </a:xfrm>
          <a:prstGeom prst="rect">
            <a:avLst/>
          </a:prstGeom>
        </p:spPr>
      </p:pic>
      <p:sp>
        <p:nvSpPr>
          <p:cNvPr id="5" name="Slide Number Placeholder 4">
            <a:extLst>
              <a:ext uri="{FF2B5EF4-FFF2-40B4-BE49-F238E27FC236}">
                <a16:creationId xmlns:a16="http://schemas.microsoft.com/office/drawing/2014/main" id="{14B66CB5-B75F-8E48-8183-69B6DB2D3C0A}"/>
              </a:ext>
            </a:extLst>
          </p:cNvPr>
          <p:cNvSpPr>
            <a:spLocks noGrp="1"/>
          </p:cNvSpPr>
          <p:nvPr>
            <p:ph type="sldNum" sz="quarter" idx="10"/>
          </p:nvPr>
        </p:nvSpPr>
        <p:spPr/>
        <p:txBody>
          <a:bodyPr/>
          <a:lstStyle/>
          <a:p>
            <a:fld id="{467E7409-C97C-CD4E-BD92-600742DDCE32}" type="slidenum">
              <a:rPr lang="en-US" smtClean="0"/>
              <a:t>4</a:t>
            </a:fld>
            <a:endParaRPr lang="en-US"/>
          </a:p>
        </p:txBody>
      </p:sp>
    </p:spTree>
    <p:extLst>
      <p:ext uri="{BB962C8B-B14F-4D97-AF65-F5344CB8AC3E}">
        <p14:creationId xmlns:p14="http://schemas.microsoft.com/office/powerpoint/2010/main" val="165408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8534400" cy="508000"/>
          </a:xfrm>
        </p:spPr>
        <p:txBody>
          <a:bodyPr/>
          <a:lstStyle/>
          <a:p>
            <a:r>
              <a:rPr lang="en-US" dirty="0">
                <a:latin typeface="+mj-lt"/>
              </a:rPr>
              <a:t>Worker Nodes</a:t>
            </a:r>
          </a:p>
        </p:txBody>
      </p:sp>
      <p:sp>
        <p:nvSpPr>
          <p:cNvPr id="3" name="Slide Number Placeholder 2"/>
          <p:cNvSpPr>
            <a:spLocks noGrp="1"/>
          </p:cNvSpPr>
          <p:nvPr>
            <p:ph type="sldNum" sz="quarter" idx="10"/>
          </p:nvPr>
        </p:nvSpPr>
        <p:spPr/>
        <p:txBody>
          <a:bodyPr/>
          <a:lstStyle/>
          <a:p>
            <a:fld id="{D0BE6F14-FF48-0F4F-A8AA-2E3F25371E4A}" type="slidenum">
              <a:rPr lang="en-US" smtClean="0"/>
              <a:pPr/>
              <a:t>5</a:t>
            </a:fld>
            <a:endParaRPr lang="en-US" dirty="0"/>
          </a:p>
        </p:txBody>
      </p:sp>
      <p:sp>
        <p:nvSpPr>
          <p:cNvPr id="4" name="Rectangle 1"/>
          <p:cNvSpPr>
            <a:spLocks noChangeArrowheads="1"/>
          </p:cNvSpPr>
          <p:nvPr/>
        </p:nvSpPr>
        <p:spPr bwMode="auto">
          <a:xfrm>
            <a:off x="455175" y="1279691"/>
            <a:ext cx="5620505"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itchFamily="34" charset="0"/>
              <a:buChar char="•"/>
            </a:pPr>
            <a:r>
              <a:rPr lang="en-US" dirty="0"/>
              <a:t>An OpenShift cluster has 2 types of nodes: Workers and Masters</a:t>
            </a:r>
          </a:p>
          <a:p>
            <a:pPr marL="285750" indent="-285750">
              <a:buFont typeface="Arial" pitchFamily="34" charset="0"/>
              <a:buChar char="•"/>
            </a:pPr>
            <a:endParaRPr lang="en-US" dirty="0"/>
          </a:p>
          <a:p>
            <a:pPr marL="285750" indent="-285750">
              <a:buFont typeface="Arial" pitchFamily="34" charset="0"/>
              <a:buChar char="•"/>
            </a:pPr>
            <a:r>
              <a:rPr lang="en-US" dirty="0"/>
              <a:t>Worker Nodes are instances of RHEL or Red Hat CoreOS with OpenShift installed</a:t>
            </a:r>
          </a:p>
          <a:p>
            <a:pPr marL="459994" lvl="1" indent="-102870">
              <a:buFont typeface="Arial" pitchFamily="34" charset="0"/>
              <a:buChar char="•"/>
            </a:pPr>
            <a:r>
              <a:rPr lang="en-US" dirty="0"/>
              <a:t> Worker Nodes are where applications run</a:t>
            </a:r>
          </a:p>
          <a:p>
            <a:pPr marL="459994" lvl="1" indent="-102870">
              <a:buFont typeface="Arial" pitchFamily="34" charset="0"/>
              <a:buChar char="•"/>
            </a:pPr>
            <a:r>
              <a:rPr lang="en-US" dirty="0"/>
              <a:t> Worker Nodes are orchestrated by Master Nodes</a:t>
            </a:r>
          </a:p>
          <a:p>
            <a:pPr marL="285750" indent="-285750">
              <a:buFont typeface="Arial" pitchFamily="34" charset="0"/>
              <a:buChar char="•"/>
            </a:pPr>
            <a:endParaRPr lang="en-US" dirty="0">
              <a:latin typeface="Courier New" pitchFamily="49" charset="0"/>
              <a:cs typeface="Courier New" pitchFamily="49" charset="0"/>
            </a:endParaRPr>
          </a:p>
          <a:p>
            <a:pPr marL="285750" indent="-285750">
              <a:buFont typeface="Arial" pitchFamily="34" charset="0"/>
              <a:buChar char="•"/>
            </a:pPr>
            <a:r>
              <a:rPr lang="en-US" dirty="0" err="1"/>
              <a:t>kubelet</a:t>
            </a:r>
            <a:r>
              <a:rPr lang="en-US" dirty="0"/>
              <a:t> and other software run on node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7747" y="940269"/>
            <a:ext cx="5990821" cy="381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833" y="5097780"/>
            <a:ext cx="10264053" cy="119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258560" y="1087120"/>
            <a:ext cx="1157689" cy="338554"/>
          </a:xfrm>
          <a:prstGeom prst="rect">
            <a:avLst/>
          </a:prstGeom>
          <a:noFill/>
        </p:spPr>
        <p:txBody>
          <a:bodyPr wrap="none" rtlCol="0">
            <a:spAutoFit/>
          </a:bodyPr>
          <a:lstStyle/>
          <a:p>
            <a:r>
              <a:rPr lang="en-US" sz="1600" b="1" dirty="0">
                <a:solidFill>
                  <a:schemeClr val="bg2"/>
                </a:solidFill>
              </a:rPr>
              <a:t>Node host</a:t>
            </a:r>
          </a:p>
        </p:txBody>
      </p:sp>
      <p:sp>
        <p:nvSpPr>
          <p:cNvPr id="9" name="TextBox 8">
            <a:extLst>
              <a:ext uri="{FF2B5EF4-FFF2-40B4-BE49-F238E27FC236}">
                <a16:creationId xmlns:a16="http://schemas.microsoft.com/office/drawing/2014/main" id="{D705B32C-945E-4047-9C4F-8FFD8A5E7FD2}"/>
              </a:ext>
            </a:extLst>
          </p:cNvPr>
          <p:cNvSpPr txBox="1"/>
          <p:nvPr/>
        </p:nvSpPr>
        <p:spPr>
          <a:xfrm>
            <a:off x="8128327" y="4375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0" name="TextBox 9">
            <a:extLst>
              <a:ext uri="{FF2B5EF4-FFF2-40B4-BE49-F238E27FC236}">
                <a16:creationId xmlns:a16="http://schemas.microsoft.com/office/drawing/2014/main" id="{BD9B87A2-D729-AF47-86E2-23A8808A7910}"/>
              </a:ext>
            </a:extLst>
          </p:cNvPr>
          <p:cNvSpPr txBox="1"/>
          <p:nvPr/>
        </p:nvSpPr>
        <p:spPr>
          <a:xfrm>
            <a:off x="9553941" y="4375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1" name="TextBox 10">
            <a:extLst>
              <a:ext uri="{FF2B5EF4-FFF2-40B4-BE49-F238E27FC236}">
                <a16:creationId xmlns:a16="http://schemas.microsoft.com/office/drawing/2014/main" id="{B1B425E7-1FBF-5640-8BDA-27B870A11C2D}"/>
              </a:ext>
            </a:extLst>
          </p:cNvPr>
          <p:cNvSpPr txBox="1"/>
          <p:nvPr/>
        </p:nvSpPr>
        <p:spPr>
          <a:xfrm>
            <a:off x="10933252" y="4375869"/>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2" name="TextBox 11">
            <a:extLst>
              <a:ext uri="{FF2B5EF4-FFF2-40B4-BE49-F238E27FC236}">
                <a16:creationId xmlns:a16="http://schemas.microsoft.com/office/drawing/2014/main" id="{9A799874-1A18-294C-B73C-8A09E3EC9104}"/>
              </a:ext>
            </a:extLst>
          </p:cNvPr>
          <p:cNvSpPr txBox="1"/>
          <p:nvPr/>
        </p:nvSpPr>
        <p:spPr>
          <a:xfrm>
            <a:off x="10912027" y="26206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3" name="TextBox 12">
            <a:extLst>
              <a:ext uri="{FF2B5EF4-FFF2-40B4-BE49-F238E27FC236}">
                <a16:creationId xmlns:a16="http://schemas.microsoft.com/office/drawing/2014/main" id="{86B2CAC5-BE68-2242-8386-EBBFA42865AC}"/>
              </a:ext>
            </a:extLst>
          </p:cNvPr>
          <p:cNvSpPr txBox="1"/>
          <p:nvPr/>
        </p:nvSpPr>
        <p:spPr>
          <a:xfrm>
            <a:off x="9536574" y="26206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sp>
        <p:nvSpPr>
          <p:cNvPr id="14" name="TextBox 13">
            <a:extLst>
              <a:ext uri="{FF2B5EF4-FFF2-40B4-BE49-F238E27FC236}">
                <a16:creationId xmlns:a16="http://schemas.microsoft.com/office/drawing/2014/main" id="{EC74EE5B-1B7C-E040-B00C-A7245C259762}"/>
              </a:ext>
            </a:extLst>
          </p:cNvPr>
          <p:cNvSpPr txBox="1"/>
          <p:nvPr/>
        </p:nvSpPr>
        <p:spPr>
          <a:xfrm>
            <a:off x="8149538" y="2620692"/>
            <a:ext cx="877741" cy="200055"/>
          </a:xfrm>
          <a:prstGeom prst="rect">
            <a:avLst/>
          </a:prstGeom>
          <a:solidFill>
            <a:srgbClr val="C00000"/>
          </a:solidFill>
        </p:spPr>
        <p:txBody>
          <a:bodyPr wrap="square" rtlCol="0">
            <a:spAutoFit/>
          </a:bodyPr>
          <a:lstStyle/>
          <a:p>
            <a:pPr algn="ctr"/>
            <a:r>
              <a:rPr lang="en-US" sz="700" b="1" dirty="0">
                <a:solidFill>
                  <a:schemeClr val="bg1"/>
                </a:solidFill>
              </a:rPr>
              <a:t>RHCOS / RHEL</a:t>
            </a:r>
          </a:p>
        </p:txBody>
      </p:sp>
      <p:pic>
        <p:nvPicPr>
          <p:cNvPr id="15" name="Google Shape;232;p34">
            <a:extLst>
              <a:ext uri="{FF2B5EF4-FFF2-40B4-BE49-F238E27FC236}">
                <a16:creationId xmlns:a16="http://schemas.microsoft.com/office/drawing/2014/main" id="{2E2E1AE9-D2C1-F144-8FAE-6F6C4F8B544B}"/>
              </a:ext>
            </a:extLst>
          </p:cNvPr>
          <p:cNvPicPr preferRelativeResize="0"/>
          <p:nvPr/>
        </p:nvPicPr>
        <p:blipFill rotWithShape="1">
          <a:blip r:embed="rId5">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214754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9"/>
        <p:cNvGrpSpPr/>
        <p:nvPr/>
      </p:nvGrpSpPr>
      <p:grpSpPr>
        <a:xfrm>
          <a:off x="0" y="0"/>
          <a:ext cx="0" cy="0"/>
          <a:chOff x="0" y="0"/>
          <a:chExt cx="0" cy="0"/>
        </a:xfrm>
      </p:grpSpPr>
      <p:sp>
        <p:nvSpPr>
          <p:cNvPr id="2" name="Title 1">
            <a:extLst>
              <a:ext uri="{FF2B5EF4-FFF2-40B4-BE49-F238E27FC236}">
                <a16:creationId xmlns:a16="http://schemas.microsoft.com/office/drawing/2014/main" id="{71529473-44A3-C945-94EA-BE18A6CB8979}"/>
              </a:ext>
            </a:extLst>
          </p:cNvPr>
          <p:cNvSpPr>
            <a:spLocks noGrp="1"/>
          </p:cNvSpPr>
          <p:nvPr>
            <p:ph type="title"/>
          </p:nvPr>
        </p:nvSpPr>
        <p:spPr>
          <a:xfrm>
            <a:off x="258607" y="292938"/>
            <a:ext cx="11798833" cy="460800"/>
          </a:xfrm>
        </p:spPr>
        <p:txBody>
          <a:bodyPr/>
          <a:lstStyle/>
          <a:p>
            <a:r>
              <a:rPr lang="en-US" dirty="0"/>
              <a:t>What is going on inside Worker Nodes?</a:t>
            </a:r>
          </a:p>
        </p:txBody>
      </p:sp>
      <p:sp>
        <p:nvSpPr>
          <p:cNvPr id="1661" name="Google Shape;1661;p226"/>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6</a:t>
            </a:fld>
            <a:endParaRPr/>
          </a:p>
        </p:txBody>
      </p:sp>
      <p:sp>
        <p:nvSpPr>
          <p:cNvPr id="1662" name="Google Shape;1662;p226"/>
          <p:cNvSpPr txBox="1"/>
          <p:nvPr/>
        </p:nvSpPr>
        <p:spPr>
          <a:xfrm>
            <a:off x="1102200" y="1165230"/>
            <a:ext cx="9987600" cy="1417600"/>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a:latin typeface="Overpass"/>
                <a:ea typeface="Overpass"/>
                <a:cs typeface="Overpass"/>
                <a:sym typeface="Overpass"/>
              </a:rPr>
              <a:t>a container is the smallest compute unit</a:t>
            </a:r>
            <a:endParaRPr sz="3733" dirty="0">
              <a:solidFill>
                <a:srgbClr val="000000"/>
              </a:solidFill>
              <a:latin typeface="Overpass"/>
              <a:ea typeface="Overpass"/>
              <a:cs typeface="Overpass"/>
              <a:sym typeface="Overpass"/>
            </a:endParaRPr>
          </a:p>
        </p:txBody>
      </p:sp>
      <p:sp>
        <p:nvSpPr>
          <p:cNvPr id="1663" name="Google Shape;1663;p226"/>
          <p:cNvSpPr/>
          <p:nvPr/>
        </p:nvSpPr>
        <p:spPr>
          <a:xfrm>
            <a:off x="5602400" y="3658630"/>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pic>
        <p:nvPicPr>
          <p:cNvPr id="7" name="Google Shape;232;p34">
            <a:extLst>
              <a:ext uri="{FF2B5EF4-FFF2-40B4-BE49-F238E27FC236}">
                <a16:creationId xmlns:a16="http://schemas.microsoft.com/office/drawing/2014/main" id="{BE1497C1-0B4A-2D40-A047-8C534BAA3E99}"/>
              </a:ext>
            </a:extLst>
          </p:cNvPr>
          <p:cNvPicPr preferRelativeResize="0"/>
          <p:nvPr/>
        </p:nvPicPr>
        <p:blipFill rotWithShape="1">
          <a:blip r:embed="rId3">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6851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grpSp>
        <p:nvGrpSpPr>
          <p:cNvPr id="5" name="Group 4">
            <a:extLst>
              <a:ext uri="{FF2B5EF4-FFF2-40B4-BE49-F238E27FC236}">
                <a16:creationId xmlns:a16="http://schemas.microsoft.com/office/drawing/2014/main" id="{9DF8EF62-AB84-5442-A41A-1EDD6544178A}"/>
              </a:ext>
            </a:extLst>
          </p:cNvPr>
          <p:cNvGrpSpPr/>
          <p:nvPr/>
        </p:nvGrpSpPr>
        <p:grpSpPr>
          <a:xfrm>
            <a:off x="1652898" y="2800352"/>
            <a:ext cx="4475448" cy="1852609"/>
            <a:chOff x="895650" y="1757352"/>
            <a:chExt cx="4475448" cy="1852609"/>
          </a:xfrm>
        </p:grpSpPr>
        <p:pic>
          <p:nvPicPr>
            <p:cNvPr id="12" name="Picture 11">
              <a:extLst>
                <a:ext uri="{FF2B5EF4-FFF2-40B4-BE49-F238E27FC236}">
                  <a16:creationId xmlns:a16="http://schemas.microsoft.com/office/drawing/2014/main" id="{1A42FBB0-9AAF-8B43-9CFC-E560CE2A0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650" y="1757352"/>
              <a:ext cx="4452621" cy="1852609"/>
            </a:xfrm>
            <a:prstGeom prst="rect">
              <a:avLst/>
            </a:prstGeom>
          </p:spPr>
        </p:pic>
        <p:sp>
          <p:nvSpPr>
            <p:cNvPr id="3" name="TextBox 2">
              <a:extLst>
                <a:ext uri="{FF2B5EF4-FFF2-40B4-BE49-F238E27FC236}">
                  <a16:creationId xmlns:a16="http://schemas.microsoft.com/office/drawing/2014/main" id="{0F8EC42B-3657-5645-995A-86EA5ABBEB85}"/>
                </a:ext>
              </a:extLst>
            </p:cNvPr>
            <p:cNvSpPr txBox="1"/>
            <p:nvPr/>
          </p:nvSpPr>
          <p:spPr>
            <a:xfrm>
              <a:off x="4273818" y="2453281"/>
              <a:ext cx="1097280" cy="640080"/>
            </a:xfrm>
            <a:prstGeom prst="rect">
              <a:avLst/>
            </a:prstGeom>
            <a:solidFill>
              <a:schemeClr val="bg1"/>
            </a:solidFill>
          </p:spPr>
          <p:txBody>
            <a:bodyPr wrap="square" rtlCol="0">
              <a:spAutoFit/>
            </a:bodyPr>
            <a:lstStyle/>
            <a:p>
              <a:endParaRPr lang="en-US" dirty="0"/>
            </a:p>
          </p:txBody>
        </p:sp>
      </p:grpSp>
      <p:sp>
        <p:nvSpPr>
          <p:cNvPr id="1669" name="Google Shape;1669;p227"/>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7</a:t>
            </a:fld>
            <a:endParaRPr/>
          </a:p>
        </p:txBody>
      </p:sp>
      <p:sp>
        <p:nvSpPr>
          <p:cNvPr id="1670" name="Google Shape;1670;p227"/>
          <p:cNvSpPr txBox="1"/>
          <p:nvPr/>
        </p:nvSpPr>
        <p:spPr>
          <a:xfrm>
            <a:off x="1102200" y="809632"/>
            <a:ext cx="9987600" cy="1417600"/>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a:latin typeface="Overpass"/>
                <a:ea typeface="Overpass"/>
                <a:cs typeface="Overpass"/>
                <a:sym typeface="Overpass"/>
              </a:rPr>
              <a:t>containers are created from </a:t>
            </a:r>
            <a:br>
              <a:rPr lang="en" sz="3733" dirty="0">
                <a:latin typeface="Overpass"/>
                <a:ea typeface="Overpass"/>
                <a:cs typeface="Overpass"/>
                <a:sym typeface="Overpass"/>
              </a:rPr>
            </a:br>
            <a:r>
              <a:rPr lang="en" sz="3733" dirty="0">
                <a:latin typeface="Overpass"/>
                <a:ea typeface="Overpass"/>
                <a:cs typeface="Overpass"/>
                <a:sym typeface="Overpass"/>
              </a:rPr>
              <a:t>container images</a:t>
            </a:r>
            <a:endParaRPr sz="3733" dirty="0">
              <a:latin typeface="Overpass"/>
              <a:ea typeface="Overpass"/>
              <a:cs typeface="Overpass"/>
              <a:sym typeface="Overpass"/>
            </a:endParaRPr>
          </a:p>
        </p:txBody>
      </p:sp>
      <p:cxnSp>
        <p:nvCxnSpPr>
          <p:cNvPr id="1671" name="Google Shape;1671;p227"/>
          <p:cNvCxnSpPr>
            <a:stCxn id="1672" idx="0"/>
            <a:endCxn id="1673" idx="3"/>
          </p:cNvCxnSpPr>
          <p:nvPr/>
        </p:nvCxnSpPr>
        <p:spPr>
          <a:xfrm>
            <a:off x="5978600" y="3827201"/>
            <a:ext cx="2578000" cy="0"/>
          </a:xfrm>
          <a:prstGeom prst="straightConnector1">
            <a:avLst/>
          </a:prstGeom>
          <a:noFill/>
          <a:ln w="9525" cap="flat" cmpd="sng">
            <a:solidFill>
              <a:srgbClr val="666666"/>
            </a:solidFill>
            <a:prstDash val="solid"/>
            <a:round/>
            <a:headEnd type="none" w="med" len="med"/>
            <a:tailEnd type="triangle" w="med" len="med"/>
          </a:ln>
        </p:spPr>
      </p:cxnSp>
      <p:sp>
        <p:nvSpPr>
          <p:cNvPr id="1674" name="Google Shape;1674;p227"/>
          <p:cNvSpPr txBox="1"/>
          <p:nvPr/>
        </p:nvSpPr>
        <p:spPr>
          <a:xfrm>
            <a:off x="4987016" y="4575533"/>
            <a:ext cx="995600" cy="4776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1600">
                <a:latin typeface="Overpass"/>
                <a:ea typeface="Overpass"/>
                <a:cs typeface="Overpass"/>
                <a:sym typeface="Overpass"/>
              </a:rPr>
              <a:t>BINARY</a:t>
            </a:r>
            <a:endParaRPr sz="1600">
              <a:latin typeface="Overpass"/>
              <a:ea typeface="Overpass"/>
              <a:cs typeface="Overpass"/>
              <a:sym typeface="Overpass"/>
            </a:endParaRPr>
          </a:p>
        </p:txBody>
      </p:sp>
      <p:sp>
        <p:nvSpPr>
          <p:cNvPr id="1675" name="Google Shape;1675;p227"/>
          <p:cNvSpPr txBox="1"/>
          <p:nvPr/>
        </p:nvSpPr>
        <p:spPr>
          <a:xfrm>
            <a:off x="8339566" y="4575533"/>
            <a:ext cx="1421600" cy="4776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1600">
                <a:latin typeface="Overpass"/>
                <a:ea typeface="Overpass"/>
                <a:cs typeface="Overpass"/>
                <a:sym typeface="Overpass"/>
              </a:rPr>
              <a:t>RUNTIME</a:t>
            </a:r>
            <a:endParaRPr sz="1600">
              <a:latin typeface="Overpass"/>
              <a:ea typeface="Overpass"/>
              <a:cs typeface="Overpass"/>
              <a:sym typeface="Overpass"/>
            </a:endParaRPr>
          </a:p>
        </p:txBody>
      </p:sp>
      <p:sp>
        <p:nvSpPr>
          <p:cNvPr id="1673" name="Google Shape;1673;p227"/>
          <p:cNvSpPr/>
          <p:nvPr/>
        </p:nvSpPr>
        <p:spPr>
          <a:xfrm>
            <a:off x="8556750" y="3399600"/>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672" name="Google Shape;1672;p227"/>
          <p:cNvSpPr/>
          <p:nvPr/>
        </p:nvSpPr>
        <p:spPr>
          <a:xfrm>
            <a:off x="4991000" y="3400401"/>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dirty="0">
                <a:solidFill>
                  <a:srgbClr val="FFFFFF"/>
                </a:solidFill>
                <a:latin typeface="Overpass SemiBold"/>
                <a:ea typeface="Overpass SemiBold"/>
                <a:cs typeface="Overpass SemiBold"/>
                <a:sym typeface="Overpass SemiBold"/>
              </a:rPr>
              <a:t>IMAGE</a:t>
            </a:r>
            <a:endParaRPr sz="800" dirty="0">
              <a:solidFill>
                <a:srgbClr val="FFFFFF"/>
              </a:solidFill>
              <a:latin typeface="Overpass SemiBold"/>
              <a:ea typeface="Overpass SemiBold"/>
              <a:cs typeface="Overpass SemiBold"/>
              <a:sym typeface="Overpass SemiBold"/>
            </a:endParaRPr>
          </a:p>
        </p:txBody>
      </p:sp>
      <p:sp>
        <p:nvSpPr>
          <p:cNvPr id="11" name="Title 1">
            <a:extLst>
              <a:ext uri="{FF2B5EF4-FFF2-40B4-BE49-F238E27FC236}">
                <a16:creationId xmlns:a16="http://schemas.microsoft.com/office/drawing/2014/main" id="{2C2DBBE2-205D-104B-AFF0-C12915C19C67}"/>
              </a:ext>
            </a:extLst>
          </p:cNvPr>
          <p:cNvSpPr>
            <a:spLocks noGrp="1"/>
          </p:cNvSpPr>
          <p:nvPr>
            <p:ph type="title"/>
          </p:nvPr>
        </p:nvSpPr>
        <p:spPr>
          <a:xfrm>
            <a:off x="258607" y="221504"/>
            <a:ext cx="11798833" cy="460800"/>
          </a:xfrm>
        </p:spPr>
        <p:txBody>
          <a:bodyPr/>
          <a:lstStyle/>
          <a:p>
            <a:r>
              <a:rPr lang="en-US" dirty="0"/>
              <a:t>Containers &amp; Container Images</a:t>
            </a:r>
          </a:p>
        </p:txBody>
      </p:sp>
      <p:pic>
        <p:nvPicPr>
          <p:cNvPr id="16" name="Google Shape;232;p34">
            <a:extLst>
              <a:ext uri="{FF2B5EF4-FFF2-40B4-BE49-F238E27FC236}">
                <a16:creationId xmlns:a16="http://schemas.microsoft.com/office/drawing/2014/main" id="{D109989A-11B2-F04E-B71D-4B2A5BCD0B09}"/>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2852262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1" name="Google Shape;1681;p228"/>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8</a:t>
            </a:fld>
            <a:endParaRPr/>
          </a:p>
        </p:txBody>
      </p:sp>
      <p:sp>
        <p:nvSpPr>
          <p:cNvPr id="1682" name="Google Shape;1682;p228"/>
          <p:cNvSpPr/>
          <p:nvPr/>
        </p:nvSpPr>
        <p:spPr>
          <a:xfrm>
            <a:off x="1553816" y="2666633"/>
            <a:ext cx="3318000" cy="2643200"/>
          </a:xfrm>
          <a:prstGeom prst="rect">
            <a:avLst/>
          </a:prstGeom>
          <a:noFill/>
          <a:ln w="19050" cap="flat" cmpd="sng">
            <a:solidFill>
              <a:srgbClr val="EC7A08"/>
            </a:solidFill>
            <a:prstDash val="solid"/>
            <a:round/>
            <a:headEnd type="none" w="sm" len="sm"/>
            <a:tailEnd type="none" w="sm" len="sm"/>
          </a:ln>
        </p:spPr>
        <p:txBody>
          <a:bodyPr spcFirstLastPara="1" wrap="square" lIns="121900" tIns="121900" rIns="121900" bIns="121900" anchor="t" anchorCtr="0">
            <a:noAutofit/>
          </a:bodyPr>
          <a:lstStyle/>
          <a:p>
            <a:pPr algn="ctr">
              <a:spcBef>
                <a:spcPts val="0"/>
              </a:spcBef>
              <a:spcAft>
                <a:spcPts val="0"/>
              </a:spcAft>
            </a:pPr>
            <a:r>
              <a:rPr lang="en" sz="1333">
                <a:latin typeface="Overpass"/>
                <a:ea typeface="Overpass"/>
                <a:cs typeface="Overpass"/>
                <a:sym typeface="Overpass"/>
              </a:rPr>
              <a:t>IMAGE REGISTRY</a:t>
            </a:r>
            <a:endParaRPr sz="1333">
              <a:latin typeface="Overpass"/>
              <a:ea typeface="Overpass"/>
              <a:cs typeface="Overpass"/>
              <a:sym typeface="Overpass"/>
            </a:endParaRPr>
          </a:p>
        </p:txBody>
      </p:sp>
      <p:sp>
        <p:nvSpPr>
          <p:cNvPr id="1683" name="Google Shape;1683;p228"/>
          <p:cNvSpPr txBox="1"/>
          <p:nvPr/>
        </p:nvSpPr>
        <p:spPr>
          <a:xfrm>
            <a:off x="1102200" y="938224"/>
            <a:ext cx="9987600" cy="1417600"/>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a:latin typeface="Overpass"/>
                <a:ea typeface="Overpass"/>
                <a:cs typeface="Overpass"/>
                <a:sym typeface="Overpass"/>
              </a:rPr>
              <a:t>container images are stored in </a:t>
            </a:r>
            <a:br>
              <a:rPr lang="en" sz="3733" dirty="0">
                <a:latin typeface="Overpass"/>
                <a:ea typeface="Overpass"/>
                <a:cs typeface="Overpass"/>
                <a:sym typeface="Overpass"/>
              </a:rPr>
            </a:br>
            <a:r>
              <a:rPr lang="en" sz="3733" dirty="0">
                <a:latin typeface="Overpass"/>
                <a:ea typeface="Overpass"/>
                <a:cs typeface="Overpass"/>
                <a:sym typeface="Overpass"/>
              </a:rPr>
              <a:t>an image registry</a:t>
            </a:r>
            <a:endParaRPr sz="3733" dirty="0">
              <a:latin typeface="Overpass"/>
              <a:ea typeface="Overpass"/>
              <a:cs typeface="Overpass"/>
              <a:sym typeface="Overpass"/>
            </a:endParaRPr>
          </a:p>
        </p:txBody>
      </p:sp>
      <p:cxnSp>
        <p:nvCxnSpPr>
          <p:cNvPr id="1684" name="Google Shape;1684;p228"/>
          <p:cNvCxnSpPr/>
          <p:nvPr/>
        </p:nvCxnSpPr>
        <p:spPr>
          <a:xfrm>
            <a:off x="4868384" y="4144701"/>
            <a:ext cx="2217200" cy="0"/>
          </a:xfrm>
          <a:prstGeom prst="straightConnector1">
            <a:avLst/>
          </a:prstGeom>
          <a:noFill/>
          <a:ln w="9525" cap="flat" cmpd="sng">
            <a:solidFill>
              <a:srgbClr val="666666"/>
            </a:solidFill>
            <a:prstDash val="solid"/>
            <a:round/>
            <a:headEnd type="none" w="med" len="med"/>
            <a:tailEnd type="triangle" w="med" len="med"/>
          </a:ln>
        </p:spPr>
      </p:cxnSp>
      <p:sp>
        <p:nvSpPr>
          <p:cNvPr id="1685" name="Google Shape;1685;p228"/>
          <p:cNvSpPr/>
          <p:nvPr/>
        </p:nvSpPr>
        <p:spPr>
          <a:xfrm>
            <a:off x="7085584" y="3717100"/>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686" name="Google Shape;1686;p228"/>
          <p:cNvSpPr/>
          <p:nvPr/>
        </p:nvSpPr>
        <p:spPr>
          <a:xfrm>
            <a:off x="1729367" y="3197268"/>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87" name="Google Shape;1687;p228"/>
          <p:cNvSpPr/>
          <p:nvPr/>
        </p:nvSpPr>
        <p:spPr>
          <a:xfrm>
            <a:off x="2754733" y="3197268"/>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88" name="Google Shape;1688;p228"/>
          <p:cNvSpPr/>
          <p:nvPr/>
        </p:nvSpPr>
        <p:spPr>
          <a:xfrm>
            <a:off x="3780100" y="3197268"/>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89" name="Google Shape;1689;p228"/>
          <p:cNvSpPr/>
          <p:nvPr/>
        </p:nvSpPr>
        <p:spPr>
          <a:xfrm>
            <a:off x="1729367" y="4219001"/>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90" name="Google Shape;1690;p228"/>
          <p:cNvSpPr/>
          <p:nvPr/>
        </p:nvSpPr>
        <p:spPr>
          <a:xfrm>
            <a:off x="2754733" y="4219001"/>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691" name="Google Shape;1691;p228"/>
          <p:cNvSpPr/>
          <p:nvPr/>
        </p:nvSpPr>
        <p:spPr>
          <a:xfrm>
            <a:off x="3780100" y="4219001"/>
            <a:ext cx="987600" cy="853600"/>
          </a:xfrm>
          <a:prstGeom prst="hexagon">
            <a:avLst>
              <a:gd name="adj" fmla="val 25000"/>
              <a:gd name="vf" fmla="val 115470"/>
            </a:avLst>
          </a:prstGeom>
          <a:solidFill>
            <a:srgbClr val="F4AF6B"/>
          </a:solidFill>
          <a:ln>
            <a:noFill/>
          </a:ln>
        </p:spPr>
        <p:txBody>
          <a:bodyPr spcFirstLastPara="1" wrap="square" lIns="121900" tIns="121900" rIns="121900" bIns="121900" anchor="ctr" anchorCtr="0">
            <a:noAutofit/>
          </a:bodyPr>
          <a:lstStyle/>
          <a:p>
            <a:pPr algn="ctr">
              <a:spcBef>
                <a:spcPts val="0"/>
              </a:spcBef>
              <a:spcAft>
                <a:spcPts val="0"/>
              </a:spcAft>
            </a:pPr>
            <a:r>
              <a:rPr lang="en" sz="800">
                <a:solidFill>
                  <a:srgbClr val="FFFFFF"/>
                </a:solidFill>
                <a:latin typeface="Overpass SemiBold"/>
                <a:ea typeface="Overpass SemiBold"/>
                <a:cs typeface="Overpass SemiBold"/>
                <a:sym typeface="Overpass SemiBold"/>
              </a:rPr>
              <a:t>IMAGE</a:t>
            </a:r>
            <a:endParaRPr sz="800">
              <a:solidFill>
                <a:srgbClr val="FFFFFF"/>
              </a:solidFill>
              <a:latin typeface="Overpass SemiBold"/>
              <a:ea typeface="Overpass SemiBold"/>
              <a:cs typeface="Overpass SemiBold"/>
              <a:sym typeface="Overpass SemiBold"/>
            </a:endParaRPr>
          </a:p>
        </p:txBody>
      </p:sp>
      <p:sp>
        <p:nvSpPr>
          <p:cNvPr id="15" name="Title 1">
            <a:extLst>
              <a:ext uri="{FF2B5EF4-FFF2-40B4-BE49-F238E27FC236}">
                <a16:creationId xmlns:a16="http://schemas.microsoft.com/office/drawing/2014/main" id="{D3225364-CEC7-BD4E-AEE8-3C2031199D5F}"/>
              </a:ext>
            </a:extLst>
          </p:cNvPr>
          <p:cNvSpPr>
            <a:spLocks noGrp="1"/>
          </p:cNvSpPr>
          <p:nvPr>
            <p:ph type="title"/>
          </p:nvPr>
        </p:nvSpPr>
        <p:spPr>
          <a:xfrm>
            <a:off x="258607" y="248492"/>
            <a:ext cx="11798833" cy="460800"/>
          </a:xfrm>
        </p:spPr>
        <p:txBody>
          <a:bodyPr/>
          <a:lstStyle/>
          <a:p>
            <a:r>
              <a:rPr lang="en-US" dirty="0"/>
              <a:t>Image Registry</a:t>
            </a:r>
          </a:p>
        </p:txBody>
      </p:sp>
      <p:pic>
        <p:nvPicPr>
          <p:cNvPr id="4" name="Picture 3" descr="A picture containing monitor, sitting, side, several&#10;&#10;Description automatically generated">
            <a:extLst>
              <a:ext uri="{FF2B5EF4-FFF2-40B4-BE49-F238E27FC236}">
                <a16:creationId xmlns:a16="http://schemas.microsoft.com/office/drawing/2014/main" id="{76BF4E8F-EB08-C346-A3B0-582D6CE23BB0}"/>
              </a:ext>
            </a:extLst>
          </p:cNvPr>
          <p:cNvPicPr>
            <a:picLocks noChangeAspect="1"/>
          </p:cNvPicPr>
          <p:nvPr/>
        </p:nvPicPr>
        <p:blipFill>
          <a:blip r:embed="rId3"/>
          <a:stretch>
            <a:fillRect/>
          </a:stretch>
        </p:blipFill>
        <p:spPr>
          <a:xfrm>
            <a:off x="8445500" y="3913504"/>
            <a:ext cx="2793999" cy="2118996"/>
          </a:xfrm>
          <a:prstGeom prst="rect">
            <a:avLst/>
          </a:prstGeom>
        </p:spPr>
      </p:pic>
      <p:sp>
        <p:nvSpPr>
          <p:cNvPr id="5" name="Oval 4">
            <a:extLst>
              <a:ext uri="{FF2B5EF4-FFF2-40B4-BE49-F238E27FC236}">
                <a16:creationId xmlns:a16="http://schemas.microsoft.com/office/drawing/2014/main" id="{3DAD8446-158C-1C44-8165-3A26FACD9F7A}"/>
              </a:ext>
            </a:extLst>
          </p:cNvPr>
          <p:cNvSpPr/>
          <p:nvPr/>
        </p:nvSpPr>
        <p:spPr bwMode="auto">
          <a:xfrm>
            <a:off x="10795000" y="4777802"/>
            <a:ext cx="508000" cy="698500"/>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19" name="Google Shape;232;p34">
            <a:extLst>
              <a:ext uri="{FF2B5EF4-FFF2-40B4-BE49-F238E27FC236}">
                <a16:creationId xmlns:a16="http://schemas.microsoft.com/office/drawing/2014/main" id="{D319D962-5B9F-CA45-AA0D-AC1601D06A09}"/>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2671220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230"/>
          <p:cNvSpPr txBox="1">
            <a:spLocks noGrp="1"/>
          </p:cNvSpPr>
          <p:nvPr>
            <p:ph type="sldNum" sz="quarter" idx="10"/>
          </p:nvPr>
        </p:nvSpPr>
        <p:spPr>
          <a:prstGeom prst="rect">
            <a:avLst/>
          </a:prstGeom>
        </p:spPr>
        <p:txBody>
          <a:bodyPr spcFirstLastPara="1" vert="horz" wrap="square" lIns="0" tIns="0" rIns="0" bIns="0" numCol="1" anchor="b" anchorCtr="0" compatLnSpc="1">
            <a:prstTxWarp prst="textNoShape">
              <a:avLst/>
            </a:prstTxWarp>
            <a:noAutofit/>
          </a:bodyPr>
          <a:lstStyle/>
          <a:p>
            <a:pPr>
              <a:spcBef>
                <a:spcPts val="0"/>
              </a:spcBef>
              <a:spcAft>
                <a:spcPts val="0"/>
              </a:spcAft>
            </a:pPr>
            <a:fld id="{00000000-1234-1234-1234-123412341234}" type="slidenum">
              <a:rPr lang="en"/>
              <a:pPr>
                <a:spcBef>
                  <a:spcPts val="0"/>
                </a:spcBef>
                <a:spcAft>
                  <a:spcPts val="0"/>
                </a:spcAft>
              </a:pPr>
              <a:t>9</a:t>
            </a:fld>
            <a:endParaRPr/>
          </a:p>
        </p:txBody>
      </p:sp>
      <p:sp>
        <p:nvSpPr>
          <p:cNvPr id="1722" name="Google Shape;1722;p230"/>
          <p:cNvSpPr txBox="1"/>
          <p:nvPr/>
        </p:nvSpPr>
        <p:spPr>
          <a:xfrm>
            <a:off x="1102200" y="1125547"/>
            <a:ext cx="9987600" cy="1417600"/>
          </a:xfrm>
          <a:prstGeom prst="rect">
            <a:avLst/>
          </a:prstGeom>
          <a:noFill/>
          <a:ln>
            <a:noFill/>
          </a:ln>
        </p:spPr>
        <p:txBody>
          <a:bodyPr spcFirstLastPara="1" wrap="square" lIns="121900" tIns="121900" rIns="121900" bIns="121900" anchor="b" anchorCtr="0">
            <a:noAutofit/>
          </a:bodyPr>
          <a:lstStyle/>
          <a:p>
            <a:pPr algn="ctr">
              <a:spcBef>
                <a:spcPts val="0"/>
              </a:spcBef>
              <a:spcAft>
                <a:spcPts val="0"/>
              </a:spcAft>
            </a:pPr>
            <a:r>
              <a:rPr lang="en" sz="3733" dirty="0">
                <a:latin typeface="Overpass"/>
                <a:ea typeface="Overpass"/>
                <a:cs typeface="Overpass"/>
                <a:sym typeface="Overpass"/>
              </a:rPr>
              <a:t>containers are wrapped in pods which are units of deployment and management</a:t>
            </a:r>
            <a:endParaRPr sz="3733" dirty="0">
              <a:latin typeface="Overpass"/>
              <a:ea typeface="Overpass"/>
              <a:cs typeface="Overpass"/>
              <a:sym typeface="Overpass"/>
            </a:endParaRPr>
          </a:p>
        </p:txBody>
      </p:sp>
      <p:sp>
        <p:nvSpPr>
          <p:cNvPr id="1723" name="Google Shape;1723;p230"/>
          <p:cNvSpPr/>
          <p:nvPr/>
        </p:nvSpPr>
        <p:spPr>
          <a:xfrm>
            <a:off x="1675225" y="3278968"/>
            <a:ext cx="16456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24" name="Google Shape;1724;p230"/>
          <p:cNvSpPr/>
          <p:nvPr/>
        </p:nvSpPr>
        <p:spPr>
          <a:xfrm>
            <a:off x="2004425" y="35641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725" name="Google Shape;1725;p230"/>
          <p:cNvSpPr txBox="1"/>
          <p:nvPr/>
        </p:nvSpPr>
        <p:spPr>
          <a:xfrm>
            <a:off x="2058837" y="4728769"/>
            <a:ext cx="8784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10.140.4.44</a:t>
            </a:r>
            <a:endParaRPr sz="933">
              <a:solidFill>
                <a:srgbClr val="38761D"/>
              </a:solidFill>
              <a:latin typeface="Overpass"/>
              <a:ea typeface="Overpass"/>
              <a:cs typeface="Overpass"/>
              <a:sym typeface="Overpass"/>
            </a:endParaRPr>
          </a:p>
        </p:txBody>
      </p:sp>
      <p:sp>
        <p:nvSpPr>
          <p:cNvPr id="1726" name="Google Shape;1726;p230"/>
          <p:cNvSpPr/>
          <p:nvPr/>
        </p:nvSpPr>
        <p:spPr>
          <a:xfrm>
            <a:off x="5297775" y="3278967"/>
            <a:ext cx="2755200" cy="1425600"/>
          </a:xfrm>
          <a:prstGeom prst="hexagon">
            <a:avLst>
              <a:gd name="adj" fmla="val 25000"/>
              <a:gd name="vf" fmla="val 115470"/>
            </a:avLst>
          </a:prstGeom>
          <a:solidFill>
            <a:srgbClr val="FBE4CE"/>
          </a:solidFill>
          <a:ln w="28575" cap="flat" cmpd="sng">
            <a:solidFill>
              <a:srgbClr val="EC7A08"/>
            </a:solidFill>
            <a:prstDash val="solid"/>
            <a:round/>
            <a:headEnd type="none" w="sm" len="sm"/>
            <a:tailEnd type="none" w="sm" len="sm"/>
          </a:ln>
        </p:spPr>
        <p:txBody>
          <a:bodyPr spcFirstLastPara="1" wrap="square" lIns="121900" tIns="121900" rIns="121900" bIns="121900" anchor="ctr" anchorCtr="0">
            <a:noAutofit/>
          </a:bodyPr>
          <a:lstStyle/>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endParaRPr sz="1467">
              <a:latin typeface="Overpass SemiBold"/>
              <a:ea typeface="Overpass SemiBold"/>
              <a:cs typeface="Overpass SemiBold"/>
              <a:sym typeface="Overpass SemiBold"/>
            </a:endParaRPr>
          </a:p>
          <a:p>
            <a:pPr algn="ctr">
              <a:spcBef>
                <a:spcPts val="0"/>
              </a:spcBef>
              <a:spcAft>
                <a:spcPts val="0"/>
              </a:spcAft>
            </a:pPr>
            <a:r>
              <a:rPr lang="en" sz="1467">
                <a:latin typeface="Overpass SemiBold"/>
                <a:ea typeface="Overpass SemiBold"/>
                <a:cs typeface="Overpass SemiBold"/>
                <a:sym typeface="Overpass SemiBold"/>
              </a:rPr>
              <a:t>POD</a:t>
            </a:r>
            <a:endParaRPr sz="1467">
              <a:latin typeface="Overpass SemiBold"/>
              <a:ea typeface="Overpass SemiBold"/>
              <a:cs typeface="Overpass SemiBold"/>
              <a:sym typeface="Overpass SemiBold"/>
            </a:endParaRPr>
          </a:p>
        </p:txBody>
      </p:sp>
      <p:sp>
        <p:nvSpPr>
          <p:cNvPr id="1727" name="Google Shape;1727;p230"/>
          <p:cNvSpPr/>
          <p:nvPr/>
        </p:nvSpPr>
        <p:spPr>
          <a:xfrm>
            <a:off x="5626959" y="35641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728" name="Google Shape;1728;p230"/>
          <p:cNvSpPr txBox="1"/>
          <p:nvPr/>
        </p:nvSpPr>
        <p:spPr>
          <a:xfrm>
            <a:off x="5626975" y="4728767"/>
            <a:ext cx="2096000" cy="314800"/>
          </a:xfrm>
          <a:prstGeom prst="rect">
            <a:avLst/>
          </a:prstGeom>
          <a:noFill/>
          <a:ln>
            <a:noFill/>
          </a:ln>
        </p:spPr>
        <p:txBody>
          <a:bodyPr spcFirstLastPara="1" wrap="square" lIns="121900" tIns="121900" rIns="121900" bIns="121900" anchor="t" anchorCtr="0">
            <a:noAutofit/>
          </a:bodyPr>
          <a:lstStyle/>
          <a:p>
            <a:pPr algn="ctr">
              <a:spcBef>
                <a:spcPts val="0"/>
              </a:spcBef>
              <a:spcAft>
                <a:spcPts val="0"/>
              </a:spcAft>
            </a:pPr>
            <a:r>
              <a:rPr lang="en" sz="933">
                <a:solidFill>
                  <a:srgbClr val="38761D"/>
                </a:solidFill>
                <a:latin typeface="Overpass"/>
                <a:ea typeface="Overpass"/>
                <a:cs typeface="Overpass"/>
                <a:sym typeface="Overpass"/>
              </a:rPr>
              <a:t>10.15.6.55</a:t>
            </a:r>
            <a:endParaRPr sz="933">
              <a:solidFill>
                <a:srgbClr val="38761D"/>
              </a:solidFill>
              <a:latin typeface="Overpass"/>
              <a:ea typeface="Overpass"/>
              <a:cs typeface="Overpass"/>
              <a:sym typeface="Overpass"/>
            </a:endParaRPr>
          </a:p>
        </p:txBody>
      </p:sp>
      <p:sp>
        <p:nvSpPr>
          <p:cNvPr id="1729" name="Google Shape;1729;p230"/>
          <p:cNvSpPr/>
          <p:nvPr/>
        </p:nvSpPr>
        <p:spPr>
          <a:xfrm>
            <a:off x="6735959" y="3564159"/>
            <a:ext cx="987200" cy="855200"/>
          </a:xfrm>
          <a:prstGeom prst="hexagon">
            <a:avLst>
              <a:gd name="adj" fmla="val 25000"/>
              <a:gd name="vf" fmla="val 115470"/>
            </a:avLst>
          </a:prstGeom>
          <a:solidFill>
            <a:srgbClr val="FFFFFF"/>
          </a:solidFill>
          <a:ln w="28575" cap="flat" cmpd="sng">
            <a:solidFill>
              <a:srgbClr val="F4AF6B"/>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buClr>
                <a:srgbClr val="000000"/>
              </a:buClr>
              <a:buSzPts val="1100"/>
            </a:pPr>
            <a:r>
              <a:rPr lang="en" sz="800">
                <a:latin typeface="Overpass SemiBold"/>
                <a:ea typeface="Overpass SemiBold"/>
                <a:cs typeface="Overpass SemiBold"/>
                <a:sym typeface="Overpass SemiBold"/>
              </a:rPr>
              <a:t>CONTAINER</a:t>
            </a:r>
            <a:endParaRPr sz="800">
              <a:latin typeface="Overpass SemiBold"/>
              <a:ea typeface="Overpass SemiBold"/>
              <a:cs typeface="Overpass SemiBold"/>
              <a:sym typeface="Overpass SemiBold"/>
            </a:endParaRPr>
          </a:p>
        </p:txBody>
      </p:sp>
      <p:sp>
        <p:nvSpPr>
          <p:cNvPr id="13" name="Title 1">
            <a:extLst>
              <a:ext uri="{FF2B5EF4-FFF2-40B4-BE49-F238E27FC236}">
                <a16:creationId xmlns:a16="http://schemas.microsoft.com/office/drawing/2014/main" id="{A904CFB7-8691-B743-8C05-AEB764C8A7BD}"/>
              </a:ext>
            </a:extLst>
          </p:cNvPr>
          <p:cNvSpPr>
            <a:spLocks noGrp="1"/>
          </p:cNvSpPr>
          <p:nvPr>
            <p:ph type="title"/>
          </p:nvPr>
        </p:nvSpPr>
        <p:spPr>
          <a:xfrm>
            <a:off x="258607" y="292938"/>
            <a:ext cx="11798833" cy="460800"/>
          </a:xfrm>
        </p:spPr>
        <p:txBody>
          <a:bodyPr/>
          <a:lstStyle/>
          <a:p>
            <a:r>
              <a:rPr lang="en-US" dirty="0"/>
              <a:t>Pods</a:t>
            </a:r>
          </a:p>
        </p:txBody>
      </p:sp>
      <p:pic>
        <p:nvPicPr>
          <p:cNvPr id="16" name="Picture 15" descr="A picture containing monitor, sitting, side, several&#10;&#10;Description automatically generated">
            <a:extLst>
              <a:ext uri="{FF2B5EF4-FFF2-40B4-BE49-F238E27FC236}">
                <a16:creationId xmlns:a16="http://schemas.microsoft.com/office/drawing/2014/main" id="{B0A76F49-F2AC-DC44-BB17-7CCC20D26541}"/>
              </a:ext>
            </a:extLst>
          </p:cNvPr>
          <p:cNvPicPr>
            <a:picLocks noChangeAspect="1"/>
          </p:cNvPicPr>
          <p:nvPr/>
        </p:nvPicPr>
        <p:blipFill>
          <a:blip r:embed="rId3"/>
          <a:stretch>
            <a:fillRect/>
          </a:stretch>
        </p:blipFill>
        <p:spPr>
          <a:xfrm>
            <a:off x="8445500" y="3913504"/>
            <a:ext cx="2793999" cy="2118996"/>
          </a:xfrm>
          <a:prstGeom prst="rect">
            <a:avLst/>
          </a:prstGeom>
        </p:spPr>
      </p:pic>
      <p:sp>
        <p:nvSpPr>
          <p:cNvPr id="17" name="Oval 16">
            <a:extLst>
              <a:ext uri="{FF2B5EF4-FFF2-40B4-BE49-F238E27FC236}">
                <a16:creationId xmlns:a16="http://schemas.microsoft.com/office/drawing/2014/main" id="{8718D61E-AF99-5346-8425-5F7CF904A038}"/>
              </a:ext>
            </a:extLst>
          </p:cNvPr>
          <p:cNvSpPr/>
          <p:nvPr/>
        </p:nvSpPr>
        <p:spPr bwMode="auto">
          <a:xfrm>
            <a:off x="9652000" y="4330700"/>
            <a:ext cx="419100" cy="294702"/>
          </a:xfrm>
          <a:prstGeom prst="ellipse">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1200" b="0" i="0" u="none" strike="noStrike" cap="none" normalizeH="0" baseline="0">
              <a:ln>
                <a:noFill/>
              </a:ln>
              <a:solidFill>
                <a:schemeClr val="tx1"/>
              </a:solidFill>
              <a:effectLst/>
              <a:latin typeface="Arial" panose="020B0604020202020204" pitchFamily="34" charset="0"/>
            </a:endParaRPr>
          </a:p>
        </p:txBody>
      </p:sp>
      <p:pic>
        <p:nvPicPr>
          <p:cNvPr id="18" name="Google Shape;232;p34">
            <a:extLst>
              <a:ext uri="{FF2B5EF4-FFF2-40B4-BE49-F238E27FC236}">
                <a16:creationId xmlns:a16="http://schemas.microsoft.com/office/drawing/2014/main" id="{596ECFF0-0D8A-3D43-A0B6-89FB53BC41A9}"/>
              </a:ext>
            </a:extLst>
          </p:cNvPr>
          <p:cNvPicPr preferRelativeResize="0"/>
          <p:nvPr/>
        </p:nvPicPr>
        <p:blipFill rotWithShape="1">
          <a:blip r:embed="rId4">
            <a:alphaModFix/>
          </a:blip>
          <a:srcRect t="327" b="317"/>
          <a:stretch/>
        </p:blipFill>
        <p:spPr>
          <a:xfrm>
            <a:off x="11021140" y="6563738"/>
            <a:ext cx="731888" cy="171091"/>
          </a:xfrm>
          <a:prstGeom prst="rect">
            <a:avLst/>
          </a:prstGeom>
          <a:noFill/>
          <a:ln>
            <a:noFill/>
          </a:ln>
        </p:spPr>
      </p:pic>
    </p:spTree>
    <p:extLst>
      <p:ext uri="{BB962C8B-B14F-4D97-AF65-F5344CB8AC3E}">
        <p14:creationId xmlns:p14="http://schemas.microsoft.com/office/powerpoint/2010/main" val="564222092"/>
      </p:ext>
    </p:extLst>
  </p:cSld>
  <p:clrMapOvr>
    <a:masterClrMapping/>
  </p:clrMapOvr>
</p:sld>
</file>

<file path=ppt/theme/theme1.xml><?xml version="1.0" encoding="utf-8"?>
<a:theme xmlns:a="http://schemas.openxmlformats.org/drawingml/2006/main" name="LD1xbrand_11.0">
  <a:themeElements>
    <a:clrScheme name="IBM Training">
      <a:dk1>
        <a:srgbClr val="000000"/>
      </a:dk1>
      <a:lt1>
        <a:srgbClr val="FFFFFF"/>
      </a:lt1>
      <a:dk2>
        <a:srgbClr val="00649D"/>
      </a:dk2>
      <a:lt2>
        <a:srgbClr val="FFFFFF"/>
      </a:lt2>
      <a:accent1>
        <a:srgbClr val="DAF1FC"/>
      </a:accent1>
      <a:accent2>
        <a:srgbClr val="EEF6E2"/>
      </a:accent2>
      <a:accent3>
        <a:srgbClr val="F4E3DD"/>
      </a:accent3>
      <a:accent4>
        <a:srgbClr val="FDEDF3"/>
      </a:accent4>
      <a:accent5>
        <a:srgbClr val="ECDDEC"/>
      </a:accent5>
      <a:accent6>
        <a:srgbClr val="FDFACC"/>
      </a:accent6>
      <a:hlink>
        <a:srgbClr val="00649D"/>
      </a:hlink>
      <a:folHlink>
        <a:srgbClr val="00649D"/>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614363" rtl="0" eaLnBrk="1" fontAlgn="base" latinLnBrk="0" hangingPunct="1">
          <a:lnSpc>
            <a:spcPct val="100000"/>
          </a:lnSpc>
          <a:spcBef>
            <a:spcPct val="0"/>
          </a:spcBef>
          <a:spcAft>
            <a:spcPct val="0"/>
          </a:spcAft>
          <a:buClrTx/>
          <a:buSzTx/>
          <a:buFont typeface="Arial" panose="020B0604020202020204" pitchFamily="34" charset="0"/>
          <a:buNone/>
          <a:tabLst/>
          <a:defRPr kumimoji="0" lang="de-DE" sz="1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WE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WE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5 Unit templateWIDE" id="{FE392761-1E40-8543-889B-EA29138FE6AA}" vid="{7B3BDDB3-8C76-6E48-94A0-6593BE52DF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2015 Unit templateWIDE</Template>
  <TotalTime>1471</TotalTime>
  <Words>1435</Words>
  <Application>Microsoft Macintosh PowerPoint</Application>
  <PresentationFormat>Widescreen</PresentationFormat>
  <Paragraphs>460</Paragraphs>
  <Slides>27</Slides>
  <Notes>16</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27</vt:i4>
      </vt:variant>
    </vt:vector>
  </HeadingPairs>
  <TitlesOfParts>
    <vt:vector size="45" baseType="lpstr">
      <vt:lpstr>Arial</vt:lpstr>
      <vt:lpstr>Calibri</vt:lpstr>
      <vt:lpstr>Courier</vt:lpstr>
      <vt:lpstr>Courier New</vt:lpstr>
      <vt:lpstr>IBM Plex Mono</vt:lpstr>
      <vt:lpstr>IBM Plex Sans</vt:lpstr>
      <vt:lpstr>IBM Plex Sans Condensed</vt:lpstr>
      <vt:lpstr>IBM Plex Sans ExtraLight</vt:lpstr>
      <vt:lpstr>IBM Plex Sans Light</vt:lpstr>
      <vt:lpstr>IBM Plex Sans SemiBold</vt:lpstr>
      <vt:lpstr>IBM Plex Sans Thin</vt:lpstr>
      <vt:lpstr>Overpass</vt:lpstr>
      <vt:lpstr>Overpass Light</vt:lpstr>
      <vt:lpstr>Overpass SemiBold</vt:lpstr>
      <vt:lpstr>Proxima Nova</vt:lpstr>
      <vt:lpstr>Roboto Mono</vt:lpstr>
      <vt:lpstr>Wingdings</vt:lpstr>
      <vt:lpstr>LD1xbrand_11.0</vt:lpstr>
      <vt:lpstr>PowerPoint Presentation</vt:lpstr>
      <vt:lpstr>Our Game: Wild West</vt:lpstr>
      <vt:lpstr>An OpenShift Cluster</vt:lpstr>
      <vt:lpstr>What’s going on inside?</vt:lpstr>
      <vt:lpstr>Worker Nodes</vt:lpstr>
      <vt:lpstr>What is going on inside Worker Nodes?</vt:lpstr>
      <vt:lpstr>Containers &amp; Container Images</vt:lpstr>
      <vt:lpstr>Image Registry</vt:lpstr>
      <vt:lpstr>Pods</vt:lpstr>
      <vt:lpstr>Pod Replication</vt:lpstr>
      <vt:lpstr>Services</vt:lpstr>
      <vt:lpstr>Routes</vt:lpstr>
      <vt:lpstr>Projects</vt:lpstr>
      <vt:lpstr>Master Nodes</vt:lpstr>
      <vt:lpstr>Master Node Functions</vt:lpstr>
      <vt:lpstr>Master Node Functions</vt:lpstr>
      <vt:lpstr>Master Node Functions</vt:lpstr>
      <vt:lpstr>Master Node Functions</vt:lpstr>
      <vt:lpstr>Now……Getting Back to Our Game</vt:lpstr>
      <vt:lpstr>OpenShift Cluster – access &amp; application yaml</vt:lpstr>
      <vt:lpstr>OpenShift Cluster - deployment and pods</vt:lpstr>
      <vt:lpstr>OpenShift Cluster - service</vt:lpstr>
      <vt:lpstr>OpenShift Cluster - route</vt:lpstr>
      <vt:lpstr>OpenShift Cluster - role and rolebinding</vt:lpstr>
      <vt:lpstr>OpenShift Cluster - Storage</vt:lpstr>
      <vt:lpstr>If you get to the last part … Source2Image (S2I)</vt:lpstr>
      <vt:lpstr>Now……Let’s Play…….Yee 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 4.x basic</dc:title>
  <dc:creator>Budi Darmawan</dc:creator>
  <cp:lastModifiedBy>David Thiessen</cp:lastModifiedBy>
  <cp:revision>42</cp:revision>
  <dcterms:created xsi:type="dcterms:W3CDTF">2020-01-27T03:35:48Z</dcterms:created>
  <dcterms:modified xsi:type="dcterms:W3CDTF">2020-02-14T20:24:33Z</dcterms:modified>
</cp:coreProperties>
</file>