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64" r:id="rId2"/>
    <p:sldId id="265" r:id="rId3"/>
    <p:sldId id="455" r:id="rId4"/>
    <p:sldId id="472" r:id="rId5"/>
    <p:sldId id="474" r:id="rId6"/>
    <p:sldId id="456" r:id="rId7"/>
    <p:sldId id="457" r:id="rId8"/>
    <p:sldId id="458" r:id="rId9"/>
    <p:sldId id="267" r:id="rId10"/>
    <p:sldId id="268" r:id="rId11"/>
    <p:sldId id="273" r:id="rId12"/>
    <p:sldId id="274" r:id="rId13"/>
    <p:sldId id="275" r:id="rId14"/>
    <p:sldId id="464" r:id="rId15"/>
    <p:sldId id="466" r:id="rId16"/>
    <p:sldId id="467" r:id="rId17"/>
    <p:sldId id="471" r:id="rId18"/>
    <p:sldId id="469" r:id="rId19"/>
    <p:sldId id="473" r:id="rId20"/>
    <p:sldId id="257" r:id="rId21"/>
    <p:sldId id="258" r:id="rId22"/>
    <p:sldId id="260" r:id="rId23"/>
    <p:sldId id="262" r:id="rId24"/>
    <p:sldId id="261" r:id="rId25"/>
    <p:sldId id="263" r:id="rId26"/>
    <p:sldId id="365" r:id="rId27"/>
    <p:sldId id="475" r:id="rId28"/>
  </p:sldIdLst>
  <p:sldSz cx="12192000" cy="6858000"/>
  <p:notesSz cx="6858000" cy="9144000"/>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p:restoredTop sz="95934"/>
  </p:normalViewPr>
  <p:slideViewPr>
    <p:cSldViewPr snapToGrid="0" snapToObjects="1">
      <p:cViewPr varScale="1">
        <p:scale>
          <a:sx n="115" d="100"/>
          <a:sy n="115" d="100"/>
        </p:scale>
        <p:origin x="232"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FF12F-BC5F-3B4B-9327-6DCF0DD51A68}" type="datetimeFigureOut">
              <a:rPr lang="en-US" smtClean="0"/>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90A6E-252E-BA46-BF7B-4EB354229BE6}" type="slidenum">
              <a:rPr lang="en-US" smtClean="0"/>
              <a:t>‹#›</a:t>
            </a:fld>
            <a:endParaRPr lang="en-US"/>
          </a:p>
        </p:txBody>
      </p:sp>
    </p:spTree>
    <p:extLst>
      <p:ext uri="{BB962C8B-B14F-4D97-AF65-F5344CB8AC3E}">
        <p14:creationId xmlns:p14="http://schemas.microsoft.com/office/powerpoint/2010/main" val="251478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high-level architecture diagram of the OpenShift 3 platform. Subsequent slides investigate how these components interact within an OpenShift infrastructure.</a:t>
            </a:r>
          </a:p>
          <a:p>
            <a:endParaRPr lang="en-US" dirty="0"/>
          </a:p>
          <a:p>
            <a:r>
              <a:rPr lang="en-US" dirty="0"/>
              <a:t>OpenShift has a complex multicomponent architecture. The slides in this course can be used to help prospects understand how the components work together.</a:t>
            </a:r>
          </a:p>
          <a:p>
            <a:endParaRPr lang="en-US" dirty="0"/>
          </a:p>
        </p:txBody>
      </p:sp>
    </p:spTree>
    <p:extLst>
      <p:ext uri="{BB962C8B-B14F-4D97-AF65-F5344CB8AC3E}">
        <p14:creationId xmlns:p14="http://schemas.microsoft.com/office/powerpoint/2010/main" val="249413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614e17e9cf_0_2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614e17e9cf_0_2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42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OpenShift node hosts, a master host is installed on Red Hat Enterprise Linux or Red Hat Atomic Host. The master is the orchestration and scheduling engine for OpenShift, and it is responsible for knowing and maintaining the state of the OpenShift environment.</a:t>
            </a:r>
          </a:p>
          <a:p>
            <a:r>
              <a:rPr lang="en-US" dirty="0"/>
              <a:t>Multiple masters can be used in an environment for high availability.</a:t>
            </a:r>
          </a:p>
          <a:p>
            <a:endParaRPr lang="en-US" dirty="0"/>
          </a:p>
        </p:txBody>
      </p:sp>
    </p:spTree>
    <p:extLst>
      <p:ext uri="{BB962C8B-B14F-4D97-AF65-F5344CB8AC3E}">
        <p14:creationId xmlns:p14="http://schemas.microsoft.com/office/powerpoint/2010/main" val="389691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Interacting with OpenShift boils down to interacting with the API, no matter what tools are used.</a:t>
            </a:r>
          </a:p>
          <a:p>
            <a:r>
              <a:rPr lang="en-US" dirty="0"/>
              <a:t>All users—operators, developers, and application administrators—access OpenShift through the same standard interfaces. The web UI, CLI, and IDEs all go through the authenticated and RBAC-controlled API.</a:t>
            </a:r>
          </a:p>
          <a:p>
            <a:r>
              <a:rPr lang="en-US" dirty="0"/>
              <a:t>Users do not need system-level access to any of the OpenShift hosts, even for complicated debugging and troubleshooting.</a:t>
            </a:r>
          </a:p>
          <a:p>
            <a:r>
              <a:rPr lang="en-US" dirty="0"/>
              <a:t>Continuous integration and continuous deployment systems can be easily integrated with OpenShift through these interfaces.</a:t>
            </a:r>
          </a:p>
          <a:p>
            <a:r>
              <a:rPr lang="en-US" dirty="0"/>
              <a:t>And because OpenShift is built on top of Red Hat Enterprise Linux, existing systems management and systems monitoring tools can be used.</a:t>
            </a:r>
          </a:p>
          <a:p>
            <a:endParaRPr lang="en-US" dirty="0"/>
          </a:p>
        </p:txBody>
      </p:sp>
    </p:spTree>
    <p:extLst>
      <p:ext uri="{BB962C8B-B14F-4D97-AF65-F5344CB8AC3E}">
        <p14:creationId xmlns:p14="http://schemas.microsoft.com/office/powerpoint/2010/main" val="225009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etcd is another critical component of the OpenShift architecture. It is the distributed key-value data store for state and other information within the OpenShift environment.</a:t>
            </a:r>
          </a:p>
          <a:p>
            <a:r>
              <a:rPr lang="en-US" dirty="0"/>
              <a:t>etcd also holds things like RBAC rules, application environment information, and non-application user data.</a:t>
            </a:r>
          </a:p>
          <a:p>
            <a:endParaRPr lang="en-US" dirty="0"/>
          </a:p>
        </p:txBody>
      </p:sp>
    </p:spTree>
    <p:extLst>
      <p:ext uri="{BB962C8B-B14F-4D97-AF65-F5344CB8AC3E}">
        <p14:creationId xmlns:p14="http://schemas.microsoft.com/office/powerpoint/2010/main" val="2152318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OpenShift scheduler uses a combination of configuration and environment state to determine the best fit for running pods across the nodes in the environment.</a:t>
            </a:r>
          </a:p>
          <a:p>
            <a:r>
              <a:rPr lang="en-US" dirty="0"/>
              <a:t>The scheduler is the specific component, on the master, responsible for determining pod placement. It takes the current memory, CPU, and other environment utilization into account when placing pods on nodes.</a:t>
            </a:r>
          </a:p>
          <a:p>
            <a:r>
              <a:rPr lang="en-US" dirty="0"/>
              <a:t>The scheduler also spreads pod replicas between nodes for application high availability.</a:t>
            </a:r>
          </a:p>
          <a:p>
            <a:endParaRPr lang="en-US" dirty="0"/>
          </a:p>
        </p:txBody>
      </p:sp>
    </p:spTree>
    <p:extLst>
      <p:ext uri="{BB962C8B-B14F-4D97-AF65-F5344CB8AC3E}">
        <p14:creationId xmlns:p14="http://schemas.microsoft.com/office/powerpoint/2010/main" val="38637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OpenShift master is capable of monitoring application health via user-defined pod probes. Users can </a:t>
            </a:r>
            <a:r>
              <a:rPr lang="en-US" dirty="0" err="1"/>
              <a:t>onfigure</a:t>
            </a:r>
            <a:r>
              <a:rPr lang="en-US" dirty="0"/>
              <a:t> pod probes for liveness and readiness. The master scales out pods based on CPU utilization metrics</a:t>
            </a:r>
          </a:p>
        </p:txBody>
      </p:sp>
    </p:spTree>
    <p:extLst>
      <p:ext uri="{BB962C8B-B14F-4D97-AF65-F5344CB8AC3E}">
        <p14:creationId xmlns:p14="http://schemas.microsoft.com/office/powerpoint/2010/main" val="295727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614e17e9cf_0_4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614e17e9cf_0_4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1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OpenShift can run on either Red Hat Enterprise Linux or Red Hat Enterprise Atomic Host.</a:t>
            </a:r>
          </a:p>
          <a:p>
            <a:r>
              <a:rPr lang="en-US" dirty="0"/>
              <a:t>OpenShift has two types of hosts: nodes and masters.</a:t>
            </a:r>
          </a:p>
          <a:p>
            <a:r>
              <a:rPr lang="en-US" dirty="0"/>
              <a:t>Nodes are instances of Red Hat Enterprise Linux or Red Hat Atomic Host that will ultimately host application instances in containers. Nodes are where end-user applications run.</a:t>
            </a:r>
          </a:p>
          <a:p>
            <a:r>
              <a:rPr lang="en-US" dirty="0"/>
              <a:t>Nodes are orchestrated by the masters, which you learn more about shortly.</a:t>
            </a:r>
          </a:p>
          <a:p>
            <a:r>
              <a:rPr lang="en-US" dirty="0"/>
              <a:t>The OpenShift </a:t>
            </a:r>
            <a:r>
              <a:rPr lang="en-US" dirty="0">
                <a:latin typeface="Courier New" pitchFamily="49" charset="0"/>
                <a:cs typeface="Courier New" pitchFamily="49" charset="0"/>
              </a:rPr>
              <a:t>node</a:t>
            </a:r>
            <a:r>
              <a:rPr lang="en-US" dirty="0"/>
              <a:t> daemon and other software runs on a node.</a:t>
            </a:r>
          </a:p>
          <a:p>
            <a:endParaRPr lang="en-US" dirty="0"/>
          </a:p>
        </p:txBody>
      </p:sp>
    </p:spTree>
    <p:extLst>
      <p:ext uri="{BB962C8B-B14F-4D97-AF65-F5344CB8AC3E}">
        <p14:creationId xmlns:p14="http://schemas.microsoft.com/office/powerpoint/2010/main" val="16902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614e17e9cf_0_2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614e17e9cf_0_2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54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614e17e9cf_0_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614e17e9cf_0_2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70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614e17e9cf_0_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614e17e9cf_0_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00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614e17e9cf_0_2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614e17e9cf_0_2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614e17e9cf_0_2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614e17e9cf_0_2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49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614e17e9cf_0_2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614e17e9cf_0_2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2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g614e17e9cf_0_2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2" name="Google Shape;1882;g614e17e9cf_0_2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 route exposes a service at a host name, like www.example.com, so that external clients can reach it by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DNS resolution for a host name is handled separately from routing. Admin may have configured a DNS wildcard entry that will resolve to the node that is running the OpenShift Container Platform router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Pods running on OpenShift, don’t need to go through the routing layer and can interact with each other directly through the services.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After the router discovers the Pod endpoints via the service, it sends the Pod traffic directly to those endpoints and bypasses the service layer</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28586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a:spLocks noChangeArrowheads="1"/>
          </p:cNvSpPr>
          <p:nvPr/>
        </p:nvSpPr>
        <p:spPr bwMode="gray">
          <a:xfrm>
            <a:off x="1"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900" b="0" i="0" dirty="0">
                <a:solidFill>
                  <a:srgbClr val="008ABF"/>
                </a:solidFill>
                <a:latin typeface="IBM Plex Sans Condensed" panose="020B0506050203000203" pitchFamily="34" charset="77"/>
                <a:ea typeface="Verdana" panose="020B0604030504040204" pitchFamily="34" charset="0"/>
                <a:cs typeface="Verdana" panose="020B0604030504040204" pitchFamily="34" charset="0"/>
              </a:rPr>
            </a:br>
            <a:r>
              <a:rPr lang="en-US" sz="900" b="0" i="0" dirty="0">
                <a:solidFill>
                  <a:srgbClr val="008ABF"/>
                </a:solidFill>
                <a:latin typeface="IBM Plex Sans Condensed" panose="020B0506050203000203" pitchFamily="34" charset="77"/>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2" y="6510340"/>
            <a:ext cx="12196233" cy="141287"/>
          </a:xfrm>
        </p:spPr>
        <p:txBody>
          <a:bodyPr>
            <a:noAutofit/>
          </a:bodyPr>
          <a:lstStyle>
            <a:lvl1pPr algn="ctr">
              <a:defRPr sz="900" b="0" i="0">
                <a:latin typeface="IBM Plex Sans Condensed" panose="020B0506050203000203" pitchFamily="34" charset="77"/>
              </a:defRPr>
            </a:lvl1pPr>
          </a:lstStyle>
          <a:p>
            <a:endParaRPr lang="en-US"/>
          </a:p>
        </p:txBody>
      </p:sp>
      <p:sp>
        <p:nvSpPr>
          <p:cNvPr id="11" name="Rectangle 20"/>
          <p:cNvSpPr>
            <a:spLocks noGrp="1" noChangeArrowheads="1"/>
          </p:cNvSpPr>
          <p:nvPr>
            <p:ph type="ctrTitle"/>
          </p:nvPr>
        </p:nvSpPr>
        <p:spPr bwMode="auto">
          <a:xfrm>
            <a:off x="833394" y="1263682"/>
            <a:ext cx="6624352" cy="4287112"/>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b="1" i="0">
                <a:solidFill>
                  <a:srgbClr val="00649D"/>
                </a:solidFill>
                <a:latin typeface="IBM Plex Sans" panose="020B0503050000000000" pitchFamily="34" charset="77"/>
              </a:defRPr>
            </a:lvl1pPr>
          </a:lstStyle>
          <a:p>
            <a:pPr lvl="0"/>
            <a:r>
              <a:rPr lang="en-US" noProof="0"/>
              <a:t>Click to edit Master title style</a:t>
            </a:r>
            <a:endParaRPr lang="en-US" noProof="0" dirty="0"/>
          </a:p>
        </p:txBody>
      </p:sp>
      <p:cxnSp>
        <p:nvCxnSpPr>
          <p:cNvPr id="9" name="Straight Connector 8"/>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2" name="Picture 11">
            <a:extLst>
              <a:ext uri="{FF2B5EF4-FFF2-40B4-BE49-F238E27FC236}">
                <a16:creationId xmlns:a16="http://schemas.microsoft.com/office/drawing/2014/main" id="{161F5E61-6F13-204E-9317-612DDA4E2BBB}"/>
              </a:ext>
            </a:extLst>
          </p:cNvPr>
          <p:cNvPicPr>
            <a:picLocks noChangeAspect="1"/>
          </p:cNvPicPr>
          <p:nvPr/>
        </p:nvPicPr>
        <p:blipFill rotWithShape="1">
          <a:blip r:embed="rId2">
            <a:extLst>
              <a:ext uri="{28A0092B-C50C-407E-A947-70E740481C1C}">
                <a14:useLocalDpi xmlns:a14="http://schemas.microsoft.com/office/drawing/2010/main" val="0"/>
              </a:ext>
            </a:extLst>
          </a:blip>
          <a:srcRect l="18001" t="20400" r="17675" b="20719"/>
          <a:stretch/>
        </p:blipFill>
        <p:spPr>
          <a:xfrm>
            <a:off x="6884193" y="1542949"/>
            <a:ext cx="4298540" cy="3687650"/>
          </a:xfrm>
          <a:prstGeom prst="rect">
            <a:avLst/>
          </a:prstGeom>
        </p:spPr>
      </p:pic>
      <p:pic>
        <p:nvPicPr>
          <p:cNvPr id="13" name="Picture 12" descr="ibm_gry.png">
            <a:extLst>
              <a:ext uri="{FF2B5EF4-FFF2-40B4-BE49-F238E27FC236}">
                <a16:creationId xmlns:a16="http://schemas.microsoft.com/office/drawing/2014/main" id="{767ACAEC-484E-A944-9BF3-2D75BB76ADB1}"/>
              </a:ext>
            </a:extLst>
          </p:cNvPr>
          <p:cNvPicPr>
            <a:picLocks noChangeAspect="1"/>
          </p:cNvPicPr>
          <p:nvPr/>
        </p:nvPicPr>
        <p:blipFill>
          <a:blip r:embed="rId3">
            <a:biLevel thresh="75000"/>
            <a:extLst>
              <a:ext uri="{28A0092B-C50C-407E-A947-70E740481C1C}">
                <a14:useLocalDpi xmlns:a14="http://schemas.microsoft.com/office/drawing/2010/main"/>
              </a:ext>
            </a:extLst>
          </a:blip>
          <a:stretch>
            <a:fillRect/>
          </a:stretch>
        </p:blipFill>
        <p:spPr>
          <a:xfrm>
            <a:off x="11023972" y="405273"/>
            <a:ext cx="521725" cy="211471"/>
          </a:xfrm>
          <a:prstGeom prst="rect">
            <a:avLst/>
          </a:prstGeom>
        </p:spPr>
      </p:pic>
      <p:sp>
        <p:nvSpPr>
          <p:cNvPr id="2" name="TextBox 1">
            <a:extLst>
              <a:ext uri="{FF2B5EF4-FFF2-40B4-BE49-F238E27FC236}">
                <a16:creationId xmlns:a16="http://schemas.microsoft.com/office/drawing/2014/main" id="{CBCDADDD-F17B-AB4A-97AD-B73DD4313895}"/>
              </a:ext>
            </a:extLst>
          </p:cNvPr>
          <p:cNvSpPr txBox="1"/>
          <p:nvPr/>
        </p:nvSpPr>
        <p:spPr>
          <a:xfrm>
            <a:off x="7457745" y="5897863"/>
            <a:ext cx="4548492" cy="461665"/>
          </a:xfrm>
          <a:prstGeom prst="rect">
            <a:avLst/>
          </a:prstGeom>
          <a:noFill/>
        </p:spPr>
        <p:txBody>
          <a:bodyPr wrap="square" rtlCol="0">
            <a:spAutoFit/>
          </a:bodyPr>
          <a:lstStyle/>
          <a:p>
            <a:pPr algn="r"/>
            <a:r>
              <a:rPr lang="en-US" sz="2400" dirty="0">
                <a:latin typeface="IBM Plex Sans" panose="020B0503050000000000" pitchFamily="34" charset="77"/>
              </a:rPr>
              <a:t>IBM </a:t>
            </a:r>
            <a:r>
              <a:rPr lang="en-US" sz="2400" b="1" dirty="0">
                <a:latin typeface="IBM Plex Sans" panose="020B0503050000000000" pitchFamily="34" charset="77"/>
              </a:rPr>
              <a:t>Cloud</a:t>
            </a:r>
            <a:r>
              <a:rPr lang="en-US" sz="2400" dirty="0">
                <a:latin typeface="IBM Plex Sans" panose="020B0503050000000000" pitchFamily="34" charset="77"/>
              </a:rPr>
              <a:t> Garage Academy</a:t>
            </a:r>
          </a:p>
        </p:txBody>
      </p:sp>
    </p:spTree>
    <p:extLst>
      <p:ext uri="{BB962C8B-B14F-4D97-AF65-F5344CB8AC3E}">
        <p14:creationId xmlns:p14="http://schemas.microsoft.com/office/powerpoint/2010/main" val="111565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18" y="457203"/>
            <a:ext cx="3933109" cy="1601360"/>
          </a:xfrm>
        </p:spPr>
        <p:txBody>
          <a:bodyPr anchor="b"/>
          <a:lstStyle>
            <a:lvl1pPr>
              <a:defRPr sz="2600"/>
            </a:lvl1pPr>
          </a:lstStyle>
          <a:p>
            <a:r>
              <a:rPr lang="en-US"/>
              <a:t>Click to edit Master title style</a:t>
            </a:r>
            <a:endParaRPr lang="en-US" dirty="0"/>
          </a:p>
        </p:txBody>
      </p:sp>
      <p:sp>
        <p:nvSpPr>
          <p:cNvPr id="3" name="Picture Placeholder 2"/>
          <p:cNvSpPr>
            <a:spLocks noGrp="1"/>
          </p:cNvSpPr>
          <p:nvPr>
            <p:ph type="pic" idx="1"/>
          </p:nvPr>
        </p:nvSpPr>
        <p:spPr>
          <a:xfrm>
            <a:off x="5184555" y="1019355"/>
            <a:ext cx="6171023" cy="4873705"/>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618" y="2058565"/>
            <a:ext cx="3933109" cy="3810773"/>
          </a:xfrm>
        </p:spPr>
        <p:txBody>
          <a:bodyPr/>
          <a:lstStyle>
            <a:lvl1pPr marL="0" indent="0">
              <a:buNone/>
              <a:defRPr sz="20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23897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105889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7663" y="508258"/>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508258"/>
            <a:ext cx="8437666"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24482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326" y="1239313"/>
            <a:ext cx="11643876"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370326" y="3906842"/>
            <a:ext cx="11643876"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43233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363940" y="1239315"/>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66799" y="1239315"/>
            <a:ext cx="5746425"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0526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3" name="Table Placeholder 2"/>
          <p:cNvSpPr>
            <a:spLocks noGrp="1"/>
          </p:cNvSpPr>
          <p:nvPr>
            <p:ph type="tbl" idx="1"/>
          </p:nvPr>
        </p:nvSpPr>
        <p:spPr>
          <a:xfrm>
            <a:off x="373519" y="1218429"/>
            <a:ext cx="11658859" cy="5368037"/>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13002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urse Title">
    <p:spTree>
      <p:nvGrpSpPr>
        <p:cNvPr id="1" name=""/>
        <p:cNvGrpSpPr/>
        <p:nvPr/>
      </p:nvGrpSpPr>
      <p:grpSpPr>
        <a:xfrm>
          <a:off x="0" y="0"/>
          <a:ext cx="0" cy="0"/>
          <a:chOff x="0" y="0"/>
          <a:chExt cx="0" cy="0"/>
        </a:xfrm>
      </p:grpSpPr>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5872" cy="64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66739"/>
            <a:ext cx="2820134" cy="317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1"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900" dirty="0">
                <a:solidFill>
                  <a:srgbClr val="008ABF"/>
                </a:solidFill>
                <a:latin typeface="Arial" panose="020B0604020202020204" pitchFamily="34" charset="0"/>
                <a:ea typeface="Verdana" panose="020B0604030504040204" pitchFamily="34" charset="0"/>
                <a:cs typeface="Arial" panose="020B0604020202020204" pitchFamily="34" charset="0"/>
              </a:rPr>
            </a:br>
            <a:r>
              <a:rPr lang="en-US" sz="900" dirty="0">
                <a:solidFill>
                  <a:srgbClr val="008ABF"/>
                </a:solid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2" y="6510340"/>
            <a:ext cx="12196233" cy="141287"/>
          </a:xfrm>
        </p:spPr>
        <p:txBody>
          <a:bodyPr>
            <a:noAutofit/>
          </a:bodyPr>
          <a:lstStyle>
            <a:lvl1pPr algn="ctr">
              <a:defRPr sz="900">
                <a:latin typeface="Arial" panose="020B0604020202020204" pitchFamily="34" charset="0"/>
                <a:cs typeface="Arial" panose="020B0604020202020204" pitchFamily="34" charset="0"/>
              </a:defRPr>
            </a:lvl1pPr>
          </a:lstStyle>
          <a:p>
            <a:endParaRPr lang="en-US"/>
          </a:p>
        </p:txBody>
      </p:sp>
      <p:sp>
        <p:nvSpPr>
          <p:cNvPr id="11" name="Rectangle 20"/>
          <p:cNvSpPr>
            <a:spLocks noGrp="1" noChangeArrowheads="1"/>
          </p:cNvSpPr>
          <p:nvPr>
            <p:ph type="ctrTitle" hasCustomPrompt="1"/>
          </p:nvPr>
        </p:nvSpPr>
        <p:spPr bwMode="auto">
          <a:xfrm>
            <a:off x="4617600" y="1481328"/>
            <a:ext cx="7387200" cy="2710800"/>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a:t>Course title</a:t>
            </a:r>
          </a:p>
        </p:txBody>
      </p:sp>
      <p:sp>
        <p:nvSpPr>
          <p:cNvPr id="13" name="TextBox 11"/>
          <p:cNvSpPr txBox="1">
            <a:spLocks noChangeArrowheads="1"/>
          </p:cNvSpPr>
          <p:nvPr/>
        </p:nvSpPr>
        <p:spPr bwMode="auto">
          <a:xfrm>
            <a:off x="4616451" y="4821240"/>
            <a:ext cx="7385049"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00"/>
              </a:lnSpc>
            </a:pPr>
            <a:r>
              <a:rPr lang="en-US" sz="2000" dirty="0">
                <a:solidFill>
                  <a:srgbClr val="008ABF"/>
                </a:solidFill>
                <a:latin typeface="Arial" panose="020B0604020202020204" pitchFamily="34" charset="0"/>
              </a:rPr>
              <a:t>Course subtitle</a:t>
            </a:r>
            <a:br>
              <a:rPr lang="en-US" sz="2000" dirty="0">
                <a:solidFill>
                  <a:srgbClr val="008ABF"/>
                </a:solidFill>
                <a:latin typeface="Arial" panose="020B0604020202020204" pitchFamily="34" charset="0"/>
              </a:rPr>
            </a:br>
            <a:endParaRPr lang="en-US" sz="2000" dirty="0">
              <a:solidFill>
                <a:srgbClr val="008ABF"/>
              </a:solidFill>
              <a:latin typeface="Arial" panose="020B0604020202020204" pitchFamily="34" charset="0"/>
            </a:endParaRPr>
          </a:p>
        </p:txBody>
      </p:sp>
      <p:cxnSp>
        <p:nvCxnSpPr>
          <p:cNvPr id="4" name="Straight Connector 3"/>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127" cy="425017"/>
          </a:xfrm>
          <a:prstGeom prst="rect">
            <a:avLst/>
          </a:prstGeom>
        </p:spPr>
      </p:pic>
    </p:spTree>
    <p:extLst>
      <p:ext uri="{BB962C8B-B14F-4D97-AF65-F5344CB8AC3E}">
        <p14:creationId xmlns:p14="http://schemas.microsoft.com/office/powerpoint/2010/main" val="1701740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955"/>
            <a:ext cx="4115872"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4620769" y="1481328"/>
            <a:ext cx="6624352"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a:t>Topic/lesson title</a:t>
            </a:r>
          </a:p>
        </p:txBody>
      </p:sp>
      <p:sp>
        <p:nvSpPr>
          <p:cNvPr id="12" name="Rectangle 10"/>
          <p:cNvSpPr>
            <a:spLocks noGrp="1" noChangeArrowheads="1"/>
          </p:cNvSpPr>
          <p:nvPr>
            <p:ph type="sldNum" sz="quarter" idx="10"/>
          </p:nvPr>
        </p:nvSpPr>
        <p:spPr>
          <a:xfrm>
            <a:off x="5575300" y="6681674"/>
            <a:ext cx="1102784" cy="165100"/>
          </a:xfrm>
          <a:ln/>
        </p:spPr>
        <p:txBody>
          <a:bodyPr/>
          <a:lstStyle>
            <a:lvl1pPr>
              <a:defRPr/>
            </a:lvl1pPr>
          </a:lstStyle>
          <a:p>
            <a:fld id="{467E7409-C97C-CD4E-BD92-600742DDCE32}" type="slidenum">
              <a:rPr lang="en-US" smtClean="0"/>
              <a:t>‹#›</a:t>
            </a:fld>
            <a:endParaRPr lang="en-US"/>
          </a:p>
        </p:txBody>
      </p:sp>
      <p:sp>
        <p:nvSpPr>
          <p:cNvPr id="13" name="Rectangle 11"/>
          <p:cNvSpPr>
            <a:spLocks noGrp="1" noChangeArrowheads="1"/>
          </p:cNvSpPr>
          <p:nvPr>
            <p:ph type="ftr" sz="quarter" idx="11"/>
          </p:nvPr>
        </p:nvSpPr>
        <p:spPr>
          <a:xfrm>
            <a:off x="6965951" y="6681674"/>
            <a:ext cx="5067300" cy="165600"/>
          </a:xfrm>
          <a:ln/>
        </p:spPr>
        <p:txBody>
          <a:bodyPr/>
          <a:lstStyle>
            <a:lvl1pPr>
              <a:defRPr/>
            </a:lvl1pPr>
          </a:lstStyle>
          <a:p>
            <a:endParaRPr lang="en-US"/>
          </a:p>
        </p:txBody>
      </p:sp>
      <p:cxnSp>
        <p:nvCxnSpPr>
          <p:cNvPr id="7" name="Straight Connector 6"/>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1876930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BCD5-1554-D541-8E3B-D1E041C4F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9F9ABF-C5CD-AC49-82BA-50BFC6B1C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A8BBB-BD28-A04E-85BF-E7C66F65AF1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839E74-3330-CC42-B394-72EA8E507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DFB4-F1E8-924F-BB93-8D7F3E6C3DBB}"/>
              </a:ext>
            </a:extLst>
          </p:cNvPr>
          <p:cNvSpPr>
            <a:spLocks noGrp="1"/>
          </p:cNvSpPr>
          <p:nvPr>
            <p:ph type="sldNum" sz="quarter" idx="12"/>
          </p:nvPr>
        </p:nvSpPr>
        <p:spPr/>
        <p:txBody>
          <a:bodyPr/>
          <a:lstStyle/>
          <a:p>
            <a:fld id="{467E7409-C97C-CD4E-BD92-600742DDCE32}" type="slidenum">
              <a:rPr lang="en-US" smtClean="0"/>
              <a:t>‹#›</a:t>
            </a:fld>
            <a:endParaRPr lang="en-US"/>
          </a:p>
        </p:txBody>
      </p:sp>
    </p:spTree>
    <p:extLst>
      <p:ext uri="{BB962C8B-B14F-4D97-AF65-F5344CB8AC3E}">
        <p14:creationId xmlns:p14="http://schemas.microsoft.com/office/powerpoint/2010/main" val="466632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338667" y="6143412"/>
            <a:ext cx="4819907"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9" rIns="60959">
            <a:spAutoFit/>
          </a:bodyPr>
          <a:lstStyle/>
          <a:p>
            <a:pPr>
              <a:defRPr sz="1200">
                <a:solidFill>
                  <a:srgbClr val="FFFFFF"/>
                </a:solidFill>
              </a:defRPr>
            </a:pPr>
            <a:r>
              <a:rPr sz="1600" dirty="0"/>
              <a:t>IBM </a:t>
            </a:r>
            <a:r>
              <a:rPr sz="1600" dirty="0">
                <a:latin typeface="IBM Plex Sans SemiBold"/>
                <a:ea typeface="IBM Plex Sans SemiBold"/>
                <a:cs typeface="IBM Plex Sans SemiBold"/>
                <a:sym typeface="IBM Plex Sans SemiBold"/>
              </a:rPr>
              <a:t>Cloud</a:t>
            </a:r>
            <a:r>
              <a:rPr lang="en-US" sz="1600" dirty="0">
                <a:latin typeface="IBM Plex Sans SemiBold"/>
                <a:ea typeface="IBM Plex Sans SemiBold"/>
                <a:cs typeface="IBM Plex Sans SemiBold"/>
                <a:sym typeface="IBM Plex Sans SemiBold"/>
              </a:rPr>
              <a:t> and Cognitive Software</a:t>
            </a:r>
            <a:r>
              <a:rPr sz="1600" dirty="0"/>
              <a:t> Fast Start 2020</a:t>
            </a:r>
          </a:p>
        </p:txBody>
      </p:sp>
      <p:pic>
        <p:nvPicPr>
          <p:cNvPr id="1316" name="fs-pictogram-productive-light.png" descr="fs-pictogram-productive-light.png"/>
          <p:cNvPicPr>
            <a:picLocks noChangeAspect="1"/>
          </p:cNvPicPr>
          <p:nvPr/>
        </p:nvPicPr>
        <p:blipFill>
          <a:blip r:embed="rId2"/>
          <a:stretch>
            <a:fillRect/>
          </a:stretch>
        </p:blipFill>
        <p:spPr>
          <a:xfrm>
            <a:off x="4489561" y="1821788"/>
            <a:ext cx="3212881" cy="3214424"/>
          </a:xfrm>
          <a:prstGeom prst="rect">
            <a:avLst/>
          </a:prstGeom>
          <a:ln w="12700">
            <a:miter lim="400000"/>
          </a:ln>
        </p:spPr>
      </p:pic>
      <p:pic>
        <p:nvPicPr>
          <p:cNvPr id="1317" name="IBM_Cloud_Icon_White.png" descr="IBM_Cloud_Icon_White.png"/>
          <p:cNvPicPr>
            <a:picLocks noChangeAspect="1"/>
          </p:cNvPicPr>
          <p:nvPr/>
        </p:nvPicPr>
        <p:blipFill>
          <a:blip r:embed="rId3"/>
          <a:stretch>
            <a:fillRect/>
          </a:stretch>
        </p:blipFill>
        <p:spPr>
          <a:xfrm>
            <a:off x="10768552" y="147721"/>
            <a:ext cx="1197865" cy="112300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10233981" y="6150002"/>
            <a:ext cx="1619353" cy="338554"/>
          </a:xfrm>
          <a:prstGeom prst="rect">
            <a:avLst/>
          </a:prstGeom>
        </p:spPr>
        <p:txBody>
          <a:bodyPr wrap="none">
            <a:spAutoFit/>
          </a:bodyPr>
          <a:lstStyle/>
          <a:p>
            <a:pPr algn="r"/>
            <a:r>
              <a:rPr lang="en-US" sz="16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34205595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54835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8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white">
  <p:cSld name="Interior white">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1752600" y="946000"/>
            <a:ext cx="8686800" cy="9676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67">
                <a:solidFill>
                  <a:srgbClr val="000000"/>
                </a:solidFill>
              </a:defRPr>
            </a:lvl1pPr>
            <a:lvl2pPr lvl="1" algn="ctr" rtl="0">
              <a:lnSpc>
                <a:spcPct val="130000"/>
              </a:lnSpc>
              <a:spcBef>
                <a:spcPts val="0"/>
              </a:spcBef>
              <a:spcAft>
                <a:spcPts val="0"/>
              </a:spcAft>
              <a:buNone/>
              <a:defRPr sz="2667">
                <a:solidFill>
                  <a:srgbClr val="000000"/>
                </a:solidFill>
              </a:defRPr>
            </a:lvl2pPr>
            <a:lvl3pPr lvl="2" algn="ctr" rtl="0">
              <a:lnSpc>
                <a:spcPct val="130000"/>
              </a:lnSpc>
              <a:spcBef>
                <a:spcPts val="0"/>
              </a:spcBef>
              <a:spcAft>
                <a:spcPts val="0"/>
              </a:spcAft>
              <a:buNone/>
              <a:defRPr sz="2667">
                <a:solidFill>
                  <a:srgbClr val="000000"/>
                </a:solidFill>
              </a:defRPr>
            </a:lvl3pPr>
            <a:lvl4pPr lvl="3" algn="ctr" rtl="0">
              <a:lnSpc>
                <a:spcPct val="130000"/>
              </a:lnSpc>
              <a:spcBef>
                <a:spcPts val="0"/>
              </a:spcBef>
              <a:spcAft>
                <a:spcPts val="0"/>
              </a:spcAft>
              <a:buNone/>
              <a:defRPr sz="2667">
                <a:solidFill>
                  <a:srgbClr val="000000"/>
                </a:solidFill>
              </a:defRPr>
            </a:lvl4pPr>
            <a:lvl5pPr lvl="4" algn="ctr" rtl="0">
              <a:lnSpc>
                <a:spcPct val="130000"/>
              </a:lnSpc>
              <a:spcBef>
                <a:spcPts val="0"/>
              </a:spcBef>
              <a:spcAft>
                <a:spcPts val="0"/>
              </a:spcAft>
              <a:buNone/>
              <a:defRPr sz="2667">
                <a:solidFill>
                  <a:srgbClr val="000000"/>
                </a:solidFill>
              </a:defRPr>
            </a:lvl5pPr>
            <a:lvl6pPr lvl="5" algn="ctr" rtl="0">
              <a:lnSpc>
                <a:spcPct val="130000"/>
              </a:lnSpc>
              <a:spcBef>
                <a:spcPts val="0"/>
              </a:spcBef>
              <a:spcAft>
                <a:spcPts val="0"/>
              </a:spcAft>
              <a:buNone/>
              <a:defRPr sz="2667">
                <a:solidFill>
                  <a:srgbClr val="000000"/>
                </a:solidFill>
              </a:defRPr>
            </a:lvl6pPr>
            <a:lvl7pPr lvl="6" algn="ctr" rtl="0">
              <a:lnSpc>
                <a:spcPct val="130000"/>
              </a:lnSpc>
              <a:spcBef>
                <a:spcPts val="0"/>
              </a:spcBef>
              <a:spcAft>
                <a:spcPts val="0"/>
              </a:spcAft>
              <a:buNone/>
              <a:defRPr sz="2667">
                <a:solidFill>
                  <a:srgbClr val="000000"/>
                </a:solidFill>
              </a:defRPr>
            </a:lvl7pPr>
            <a:lvl8pPr lvl="7" algn="ctr" rtl="0">
              <a:lnSpc>
                <a:spcPct val="130000"/>
              </a:lnSpc>
              <a:spcBef>
                <a:spcPts val="0"/>
              </a:spcBef>
              <a:spcAft>
                <a:spcPts val="0"/>
              </a:spcAft>
              <a:buNone/>
              <a:defRPr sz="2667">
                <a:solidFill>
                  <a:srgbClr val="000000"/>
                </a:solidFill>
              </a:defRPr>
            </a:lvl8pPr>
            <a:lvl9pPr lvl="8" algn="ctr" rtl="0">
              <a:lnSpc>
                <a:spcPct val="130000"/>
              </a:lnSpc>
              <a:spcBef>
                <a:spcPts val="0"/>
              </a:spcBef>
              <a:spcAft>
                <a:spcPts val="0"/>
              </a:spcAft>
              <a:buNone/>
              <a:defRPr sz="2667">
                <a:solidFill>
                  <a:srgbClr val="000000"/>
                </a:solidFill>
              </a:defRPr>
            </a:lvl9pPr>
          </a:lstStyle>
          <a:p>
            <a:endParaRPr/>
          </a:p>
        </p:txBody>
      </p:sp>
      <p:cxnSp>
        <p:nvCxnSpPr>
          <p:cNvPr id="228" name="Google Shape;228;p34"/>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229" name="Google Shape;229;p34"/>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9pPr>
          </a:lstStyle>
          <a:p>
            <a:endParaRPr/>
          </a:p>
        </p:txBody>
      </p:sp>
      <p:cxnSp>
        <p:nvCxnSpPr>
          <p:cNvPr id="230" name="Google Shape;230;p34"/>
          <p:cNvCxnSpPr/>
          <p:nvPr/>
        </p:nvCxnSpPr>
        <p:spPr>
          <a:xfrm rot="10800000">
            <a:off x="447767" y="6401200"/>
            <a:ext cx="0" cy="456800"/>
          </a:xfrm>
          <a:prstGeom prst="straightConnector1">
            <a:avLst/>
          </a:prstGeom>
          <a:noFill/>
          <a:ln w="9525" cap="flat" cmpd="sng">
            <a:solidFill>
              <a:srgbClr val="EE0000"/>
            </a:solidFill>
            <a:prstDash val="solid"/>
            <a:round/>
            <a:headEnd type="none" w="med" len="med"/>
            <a:tailEnd type="none" w="med" len="med"/>
          </a:ln>
        </p:spPr>
      </p:cxnSp>
      <p:sp>
        <p:nvSpPr>
          <p:cNvPr id="231" name="Google Shape;231;p3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latin typeface="Overpass SemiBold"/>
                <a:ea typeface="Overpass SemiBold"/>
                <a:cs typeface="Overpass SemiBold"/>
                <a:sym typeface="Overpass SemiBold"/>
              </a:defRPr>
            </a:lvl1pPr>
            <a:lvl2pPr lvl="1" algn="ctr" rtl="0">
              <a:buNone/>
              <a:defRPr sz="800">
                <a:latin typeface="Overpass SemiBold"/>
                <a:ea typeface="Overpass SemiBold"/>
                <a:cs typeface="Overpass SemiBold"/>
                <a:sym typeface="Overpass SemiBold"/>
              </a:defRPr>
            </a:lvl2pPr>
            <a:lvl3pPr lvl="2" algn="ctr" rtl="0">
              <a:buNone/>
              <a:defRPr sz="800">
                <a:latin typeface="Overpass SemiBold"/>
                <a:ea typeface="Overpass SemiBold"/>
                <a:cs typeface="Overpass SemiBold"/>
                <a:sym typeface="Overpass SemiBold"/>
              </a:defRPr>
            </a:lvl3pPr>
            <a:lvl4pPr lvl="3" algn="ctr" rtl="0">
              <a:buNone/>
              <a:defRPr sz="800">
                <a:latin typeface="Overpass SemiBold"/>
                <a:ea typeface="Overpass SemiBold"/>
                <a:cs typeface="Overpass SemiBold"/>
                <a:sym typeface="Overpass SemiBold"/>
              </a:defRPr>
            </a:lvl4pPr>
            <a:lvl5pPr lvl="4" algn="ctr" rtl="0">
              <a:buNone/>
              <a:defRPr sz="800">
                <a:latin typeface="Overpass SemiBold"/>
                <a:ea typeface="Overpass SemiBold"/>
                <a:cs typeface="Overpass SemiBold"/>
                <a:sym typeface="Overpass SemiBold"/>
              </a:defRPr>
            </a:lvl5pPr>
            <a:lvl6pPr lvl="5" algn="ctr" rtl="0">
              <a:buNone/>
              <a:defRPr sz="800">
                <a:latin typeface="Overpass SemiBold"/>
                <a:ea typeface="Overpass SemiBold"/>
                <a:cs typeface="Overpass SemiBold"/>
                <a:sym typeface="Overpass SemiBold"/>
              </a:defRPr>
            </a:lvl6pPr>
            <a:lvl7pPr lvl="6" algn="ctr" rtl="0">
              <a:buNone/>
              <a:defRPr sz="800">
                <a:latin typeface="Overpass SemiBold"/>
                <a:ea typeface="Overpass SemiBold"/>
                <a:cs typeface="Overpass SemiBold"/>
                <a:sym typeface="Overpass SemiBold"/>
              </a:defRPr>
            </a:lvl7pPr>
            <a:lvl8pPr lvl="7" algn="ctr" rtl="0">
              <a:buNone/>
              <a:defRPr sz="800">
                <a:latin typeface="Overpass SemiBold"/>
                <a:ea typeface="Overpass SemiBold"/>
                <a:cs typeface="Overpass SemiBold"/>
                <a:sym typeface="Overpass SemiBold"/>
              </a:defRPr>
            </a:lvl8pPr>
            <a:lvl9pPr lvl="8" algn="ctr" rtl="0">
              <a:buNone/>
              <a:defRPr sz="800">
                <a:latin typeface="Overpass SemiBold"/>
                <a:ea typeface="Overpass SemiBold"/>
                <a:cs typeface="Overpass SemiBold"/>
                <a:sym typeface="Overpass SemiBold"/>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232" name="Google Shape;232;p34"/>
          <p:cNvPicPr preferRelativeResize="0"/>
          <p:nvPr/>
        </p:nvPicPr>
        <p:blipFill rotWithShape="1">
          <a:blip r:embed="rId2">
            <a:alphaModFix/>
          </a:blip>
          <a:srcRect t="327" b="317"/>
          <a:stretch/>
        </p:blipFill>
        <p:spPr>
          <a:xfrm>
            <a:off x="10711280" y="6313252"/>
            <a:ext cx="975851" cy="228121"/>
          </a:xfrm>
          <a:prstGeom prst="rect">
            <a:avLst/>
          </a:prstGeom>
          <a:noFill/>
          <a:ln>
            <a:noFill/>
          </a:ln>
        </p:spPr>
      </p:pic>
      <p:sp>
        <p:nvSpPr>
          <p:cNvPr id="233" name="Google Shape;233;p34"/>
          <p:cNvSpPr txBox="1">
            <a:spLocks noGrp="1"/>
          </p:cNvSpPr>
          <p:nvPr>
            <p:ph type="subTitle" idx="2"/>
          </p:nvPr>
        </p:nvSpPr>
        <p:spPr>
          <a:xfrm>
            <a:off x="885051" y="6169551"/>
            <a:ext cx="9182800" cy="5596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667">
                <a:solidFill>
                  <a:srgbClr val="4D4D4F"/>
                </a:solidFill>
              </a:defRPr>
            </a:lvl1pPr>
            <a:lvl2pPr lvl="1" rtl="0">
              <a:lnSpc>
                <a:spcPct val="142000"/>
              </a:lnSpc>
              <a:spcBef>
                <a:spcPts val="0"/>
              </a:spcBef>
              <a:spcAft>
                <a:spcPts val="0"/>
              </a:spcAft>
              <a:buNone/>
              <a:defRPr sz="667">
                <a:solidFill>
                  <a:srgbClr val="4D4D4F"/>
                </a:solidFill>
              </a:defRPr>
            </a:lvl2pPr>
            <a:lvl3pPr lvl="2" rtl="0">
              <a:lnSpc>
                <a:spcPct val="142000"/>
              </a:lnSpc>
              <a:spcBef>
                <a:spcPts val="0"/>
              </a:spcBef>
              <a:spcAft>
                <a:spcPts val="0"/>
              </a:spcAft>
              <a:buNone/>
              <a:defRPr sz="667">
                <a:solidFill>
                  <a:srgbClr val="4D4D4F"/>
                </a:solidFill>
              </a:defRPr>
            </a:lvl3pPr>
            <a:lvl4pPr lvl="3" rtl="0">
              <a:lnSpc>
                <a:spcPct val="142000"/>
              </a:lnSpc>
              <a:spcBef>
                <a:spcPts val="0"/>
              </a:spcBef>
              <a:spcAft>
                <a:spcPts val="0"/>
              </a:spcAft>
              <a:buNone/>
              <a:defRPr sz="667">
                <a:solidFill>
                  <a:srgbClr val="4D4D4F"/>
                </a:solidFill>
              </a:defRPr>
            </a:lvl4pPr>
            <a:lvl5pPr lvl="4" rtl="0">
              <a:lnSpc>
                <a:spcPct val="142000"/>
              </a:lnSpc>
              <a:spcBef>
                <a:spcPts val="0"/>
              </a:spcBef>
              <a:spcAft>
                <a:spcPts val="0"/>
              </a:spcAft>
              <a:buNone/>
              <a:defRPr sz="667">
                <a:solidFill>
                  <a:srgbClr val="4D4D4F"/>
                </a:solidFill>
              </a:defRPr>
            </a:lvl5pPr>
            <a:lvl6pPr lvl="5" rtl="0">
              <a:lnSpc>
                <a:spcPct val="142000"/>
              </a:lnSpc>
              <a:spcBef>
                <a:spcPts val="0"/>
              </a:spcBef>
              <a:spcAft>
                <a:spcPts val="0"/>
              </a:spcAft>
              <a:buNone/>
              <a:defRPr sz="667">
                <a:solidFill>
                  <a:srgbClr val="4D4D4F"/>
                </a:solidFill>
              </a:defRPr>
            </a:lvl6pPr>
            <a:lvl7pPr lvl="6" rtl="0">
              <a:lnSpc>
                <a:spcPct val="142000"/>
              </a:lnSpc>
              <a:spcBef>
                <a:spcPts val="0"/>
              </a:spcBef>
              <a:spcAft>
                <a:spcPts val="0"/>
              </a:spcAft>
              <a:buNone/>
              <a:defRPr sz="667">
                <a:solidFill>
                  <a:srgbClr val="4D4D4F"/>
                </a:solidFill>
              </a:defRPr>
            </a:lvl7pPr>
            <a:lvl8pPr lvl="7" rtl="0">
              <a:lnSpc>
                <a:spcPct val="142000"/>
              </a:lnSpc>
              <a:spcBef>
                <a:spcPts val="0"/>
              </a:spcBef>
              <a:spcAft>
                <a:spcPts val="0"/>
              </a:spcAft>
              <a:buNone/>
              <a:defRPr sz="667">
                <a:solidFill>
                  <a:srgbClr val="4D4D4F"/>
                </a:solidFill>
              </a:defRPr>
            </a:lvl8pPr>
            <a:lvl9pPr lvl="8" rtl="0">
              <a:lnSpc>
                <a:spcPct val="142000"/>
              </a:lnSpc>
              <a:spcBef>
                <a:spcPts val="0"/>
              </a:spcBef>
              <a:spcAft>
                <a:spcPts val="0"/>
              </a:spcAft>
              <a:buNone/>
              <a:defRPr sz="667">
                <a:solidFill>
                  <a:srgbClr val="4D4D4F"/>
                </a:solidFill>
              </a:defRPr>
            </a:lvl9pPr>
          </a:lstStyle>
          <a:p>
            <a:endParaRPr/>
          </a:p>
        </p:txBody>
      </p:sp>
    </p:spTree>
    <p:extLst>
      <p:ext uri="{BB962C8B-B14F-4D97-AF65-F5344CB8AC3E}">
        <p14:creationId xmlns:p14="http://schemas.microsoft.com/office/powerpoint/2010/main" val="29444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609" y="1191600"/>
            <a:ext cx="10265664" cy="5360400"/>
          </a:xfrm>
        </p:spPr>
        <p:txBody>
          <a:bodyPr/>
          <a:lstStyle>
            <a:lvl1pPr marL="448056" indent="-448056">
              <a:buClr>
                <a:srgbClr val="00649D"/>
              </a:buClr>
              <a:buSzPct val="100000"/>
              <a:buFont typeface="+mj-lt"/>
              <a:buAutoNum type="arabicPeriod"/>
              <a:defRPr/>
            </a:lvl1pPr>
            <a:lvl2pPr marL="905256" indent="-448056">
              <a:buSzPct val="100000"/>
              <a:buFont typeface="+mj-lt"/>
              <a:buAutoNum type="alphaUcPeriod"/>
              <a:defRPr/>
            </a:lvl2pPr>
            <a:lvl3pPr marL="507600" indent="0">
              <a:buNone/>
              <a:defRPr/>
            </a:lvl3pPr>
            <a:lvl4pPr marL="679984" indent="0">
              <a:buNone/>
              <a:defRPr/>
            </a:lvl4pPr>
          </a:lstStyle>
          <a:p>
            <a:pPr lvl="0"/>
            <a:r>
              <a:rPr lang="en-US"/>
              <a:t>Click to edit Master text styles</a:t>
            </a:r>
          </a:p>
          <a:p>
            <a:pPr lvl="1"/>
            <a:r>
              <a:rPr lang="en-US"/>
              <a:t>Second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51569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3233" y="1710443"/>
            <a:ext cx="10512766" cy="285227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33233" y="4590570"/>
            <a:ext cx="10512766" cy="1499245"/>
          </a:xfrm>
        </p:spPr>
        <p:txBody>
          <a:bodyPr/>
          <a:lstStyle>
            <a:lvl1pPr marL="0" indent="0">
              <a:buNone/>
              <a:defRPr sz="2100"/>
            </a:lvl1pPr>
            <a:lvl2pPr marL="668381" indent="0">
              <a:buNone/>
              <a:defRPr sz="2924"/>
            </a:lvl2pPr>
            <a:lvl3pPr marL="1336761" indent="0">
              <a:buNone/>
              <a:defRPr sz="2631"/>
            </a:lvl3pPr>
            <a:lvl4pPr marL="2005142" indent="0">
              <a:buNone/>
              <a:defRPr sz="2339"/>
            </a:lvl4pPr>
            <a:lvl5pPr marL="2673523" indent="0">
              <a:buNone/>
              <a:defRPr sz="2339"/>
            </a:lvl5pPr>
            <a:lvl6pPr marL="3341903" indent="0">
              <a:buNone/>
              <a:defRPr sz="2339"/>
            </a:lvl6pPr>
            <a:lvl7pPr marL="4010284" indent="0">
              <a:buNone/>
              <a:defRPr sz="2339"/>
            </a:lvl7pPr>
            <a:lvl8pPr marL="4678665" indent="0">
              <a:buNone/>
              <a:defRPr sz="2339"/>
            </a:lvl8pPr>
            <a:lvl9pPr marL="5347045" indent="0">
              <a:buNone/>
              <a:defRPr sz="2339"/>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80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3522" y="1218429"/>
            <a:ext cx="567619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56190" y="1218429"/>
            <a:ext cx="567619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0163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0" y="364370"/>
            <a:ext cx="10515959" cy="13251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18" y="1680272"/>
            <a:ext cx="5159013" cy="823889"/>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839618" y="2504159"/>
            <a:ext cx="5159013" cy="3685449"/>
          </a:xfrm>
        </p:spPr>
        <p:txBody>
          <a:bodyPr/>
          <a:lstStyle>
            <a:lvl1pPr>
              <a:defRPr sz="2000"/>
            </a:lvl1pPr>
            <a:lvl2pP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680272"/>
            <a:ext cx="5184552" cy="823889"/>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71024" y="2504159"/>
            <a:ext cx="5184552" cy="3685449"/>
          </a:xfrm>
        </p:spPr>
        <p:txBody>
          <a:bodyPr/>
          <a:lstStyle>
            <a:lvl1pPr>
              <a:defRPr sz="2000"/>
            </a:lvl1pPr>
            <a:lvl2pP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8"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9649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4"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04445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3"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170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18" y="457203"/>
            <a:ext cx="3933109" cy="1601360"/>
          </a:xfrm>
        </p:spPr>
        <p:txBody>
          <a:bodyPr anchor="b"/>
          <a:lstStyle>
            <a:lvl1pPr>
              <a:defRPr sz="2600"/>
            </a:lvl1pPr>
          </a:lstStyle>
          <a:p>
            <a:r>
              <a:rPr lang="en-US"/>
              <a:t>Click to edit Master title style</a:t>
            </a:r>
            <a:endParaRPr lang="en-US" dirty="0"/>
          </a:p>
        </p:txBody>
      </p:sp>
      <p:sp>
        <p:nvSpPr>
          <p:cNvPr id="3" name="Content Placeholder 2"/>
          <p:cNvSpPr>
            <a:spLocks noGrp="1"/>
          </p:cNvSpPr>
          <p:nvPr>
            <p:ph idx="1"/>
          </p:nvPr>
        </p:nvSpPr>
        <p:spPr>
          <a:xfrm>
            <a:off x="5184555" y="986348"/>
            <a:ext cx="6171023" cy="4873705"/>
          </a:xfrm>
        </p:spPr>
        <p:txBody>
          <a:bodyPr/>
          <a:lstStyle>
            <a:lvl1pPr>
              <a:defRPr sz="2000"/>
            </a:lvl1pPr>
            <a:lvl2pPr>
              <a:defRPr sz="1800"/>
            </a:lvl2pPr>
            <a:lvl3pPr>
              <a:defRPr sz="1600"/>
            </a:lvl3pPr>
            <a:lvl4pPr marL="679984" indent="0">
              <a:buNone/>
              <a:defRPr sz="1535"/>
            </a:lvl4pPr>
            <a:lvl5pPr>
              <a:defRPr sz="1535"/>
            </a:lvl5pPr>
            <a:lvl6pPr>
              <a:defRPr sz="2924"/>
            </a:lvl6pPr>
            <a:lvl7pPr>
              <a:defRPr sz="2924"/>
            </a:lvl7pPr>
            <a:lvl8pPr>
              <a:defRPr sz="2924"/>
            </a:lvl8pPr>
            <a:lvl9pPr>
              <a:defRPr sz="2924"/>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839618" y="2058565"/>
            <a:ext cx="3933109" cy="3810773"/>
          </a:xfrm>
        </p:spPr>
        <p:txBody>
          <a:bodyPr/>
          <a:lstStyle>
            <a:lvl1pPr marL="0" indent="0">
              <a:buNone/>
              <a:defRPr sz="24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92254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550122"/>
            <a:ext cx="11798833" cy="4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66962" y="1165722"/>
            <a:ext cx="11798833"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4" name="Rectangle 10"/>
          <p:cNvSpPr>
            <a:spLocks noGrp="1" noChangeArrowheads="1"/>
          </p:cNvSpPr>
          <p:nvPr>
            <p:ph type="sldNum" sz="quarter" idx="4"/>
          </p:nvPr>
        </p:nvSpPr>
        <p:spPr bwMode="gray">
          <a:xfrm>
            <a:off x="5575300" y="6681674"/>
            <a:ext cx="1102784"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008ABF"/>
                </a:solidFill>
                <a:latin typeface="IBM Plex Sans" panose="020B0503050000000000" pitchFamily="34" charset="77"/>
                <a:ea typeface="Verdana" panose="020B0604030504040204" pitchFamily="34" charset="0"/>
                <a:cs typeface="Arial" panose="020B0604020202020204" pitchFamily="34" charset="0"/>
              </a:defRPr>
            </a:lvl1pPr>
          </a:lstStyle>
          <a:p>
            <a:fld id="{467E7409-C97C-CD4E-BD92-600742DDCE32}" type="slidenum">
              <a:rPr lang="en-US" smtClean="0"/>
              <a:t>‹#›</a:t>
            </a:fld>
            <a:endParaRPr lang="en-US"/>
          </a:p>
        </p:txBody>
      </p:sp>
      <p:sp>
        <p:nvSpPr>
          <p:cNvPr id="1035" name="Rectangle 11"/>
          <p:cNvSpPr>
            <a:spLocks noGrp="1" noChangeArrowheads="1"/>
          </p:cNvSpPr>
          <p:nvPr>
            <p:ph type="ftr" sz="quarter" idx="3"/>
          </p:nvPr>
        </p:nvSpPr>
        <p:spPr bwMode="gray">
          <a:xfrm>
            <a:off x="6965951" y="6681674"/>
            <a:ext cx="5067300" cy="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008ABF"/>
                </a:solidFill>
                <a:latin typeface="IBM Plex Sans" panose="020B0503050000000000" pitchFamily="34" charset="77"/>
                <a:ea typeface="Verdana" panose="020B0604030504040204" pitchFamily="34" charset="0"/>
                <a:cs typeface="Arial" panose="020B0604020202020204" pitchFamily="34" charset="0"/>
              </a:defRPr>
            </a:lvl1pPr>
          </a:lstStyle>
          <a:p>
            <a:endParaRPr lang="en-US"/>
          </a:p>
        </p:txBody>
      </p:sp>
      <p:cxnSp>
        <p:nvCxnSpPr>
          <p:cNvPr id="9" name="Straight Connector 8"/>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3057088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algn="l" defTabSz="896938" rtl="0" eaLnBrk="1" fontAlgn="base" hangingPunct="1">
        <a:lnSpc>
          <a:spcPct val="90000"/>
        </a:lnSpc>
        <a:spcBef>
          <a:spcPct val="0"/>
        </a:spcBef>
        <a:spcAft>
          <a:spcPct val="0"/>
        </a:spcAft>
        <a:defRPr sz="2400" b="1" i="0" u="none" kern="1200">
          <a:solidFill>
            <a:srgbClr val="00649D"/>
          </a:solidFill>
          <a:latin typeface="IBM Plex Sans" panose="020B0503050000000000" pitchFamily="34" charset="77"/>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34000" indent="-234000" algn="l" defTabSz="896938" rtl="0" eaLnBrk="1" fontAlgn="base" hangingPunct="1">
        <a:lnSpc>
          <a:spcPct val="90000"/>
        </a:lnSpc>
        <a:spcBef>
          <a:spcPts val="800"/>
        </a:spcBef>
        <a:spcAft>
          <a:spcPts val="0"/>
        </a:spcAft>
        <a:buClr>
          <a:srgbClr val="00649D"/>
        </a:buClr>
        <a:buSzPct val="120000"/>
        <a:buChar char="•"/>
        <a:defRPr sz="2000" kern="1200">
          <a:solidFill>
            <a:schemeClr val="tx1"/>
          </a:solidFill>
          <a:latin typeface="IBM Plex Sans" panose="020B0503050000000000" pitchFamily="34" charset="77"/>
          <a:ea typeface="+mn-ea"/>
          <a:cs typeface="Arial" panose="020B0604020202020204" pitchFamily="34" charset="0"/>
        </a:defRPr>
      </a:lvl1pPr>
      <a:lvl2pPr marL="457200" indent="-172800" algn="l" defTabSz="896938" rtl="0" eaLnBrk="1" fontAlgn="base" hangingPunct="1">
        <a:lnSpc>
          <a:spcPct val="90000"/>
        </a:lnSpc>
        <a:spcBef>
          <a:spcPts val="200"/>
        </a:spcBef>
        <a:spcAft>
          <a:spcPts val="0"/>
        </a:spcAft>
        <a:buClr>
          <a:srgbClr val="008ABF"/>
        </a:buClr>
        <a:buSzPct val="80000"/>
        <a:buFont typeface="Wingdings" panose="05000000000000000000" pitchFamily="2" charset="2"/>
        <a:buChar char="§"/>
        <a:defRPr sz="1800" b="0" i="0" u="none" kern="1200">
          <a:solidFill>
            <a:schemeClr val="tx1"/>
          </a:solidFill>
          <a:latin typeface="IBM Plex Sans" panose="020B0503050000000000" pitchFamily="34" charset="77"/>
          <a:ea typeface="+mn-ea"/>
          <a:cs typeface="Arial" panose="020B0604020202020204" pitchFamily="34" charset="0"/>
        </a:defRPr>
      </a:lvl2pPr>
      <a:lvl3pPr marL="680400" indent="-172800" algn="l" defTabSz="896938" rtl="0" eaLnBrk="1" fontAlgn="base" hangingPunct="1">
        <a:lnSpc>
          <a:spcPct val="90000"/>
        </a:lnSpc>
        <a:spcBef>
          <a:spcPts val="200"/>
        </a:spcBef>
        <a:spcAft>
          <a:spcPts val="0"/>
        </a:spcAft>
        <a:buClr>
          <a:srgbClr val="008ABF"/>
        </a:buClr>
        <a:buSzPct val="80000"/>
        <a:buFont typeface="Arial" panose="020B0604020202020204" pitchFamily="34" charset="0"/>
        <a:buChar char="−"/>
        <a:defRPr sz="1600" kern="1200">
          <a:solidFill>
            <a:schemeClr val="tx1"/>
          </a:solidFill>
          <a:latin typeface="IBM Plex Sans" panose="020B0503050000000000" pitchFamily="34" charset="77"/>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Session Title or  Presentation Name"/>
          <p:cNvSpPr txBox="1"/>
          <p:nvPr/>
        </p:nvSpPr>
        <p:spPr>
          <a:xfrm>
            <a:off x="304799" y="237067"/>
            <a:ext cx="7784327"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9" rIns="60959">
            <a:spAutoFit/>
          </a:bodyPr>
          <a:lstStyle/>
          <a:p>
            <a:pPr>
              <a:defRPr sz="2400">
                <a:solidFill>
                  <a:srgbClr val="FFFFFF"/>
                </a:solidFill>
                <a:latin typeface="IBM Plex Sans Light"/>
                <a:ea typeface="IBM Plex Sans Light"/>
                <a:cs typeface="IBM Plex Sans Light"/>
                <a:sym typeface="IBM Plex Sans Light"/>
              </a:defRPr>
            </a:pPr>
            <a:r>
              <a:rPr lang="en-US" sz="3200" dirty="0"/>
              <a:t>J0028 </a:t>
            </a:r>
          </a:p>
          <a:p>
            <a:pPr>
              <a:defRPr sz="2400">
                <a:solidFill>
                  <a:srgbClr val="FFFFFF"/>
                </a:solidFill>
                <a:latin typeface="IBM Plex Sans Light"/>
                <a:ea typeface="IBM Plex Sans Light"/>
                <a:cs typeface="IBM Plex Sans Light"/>
                <a:sym typeface="IBM Plex Sans Light"/>
              </a:defRPr>
            </a:pPr>
            <a:r>
              <a:rPr lang="en-US" sz="3200" dirty="0"/>
              <a:t>Exploring OpenShift – Hands-on Lab: </a:t>
            </a:r>
          </a:p>
          <a:p>
            <a:pPr>
              <a:defRPr sz="2400">
                <a:solidFill>
                  <a:srgbClr val="FFFFFF"/>
                </a:solidFill>
                <a:latin typeface="IBM Plex Sans Light"/>
                <a:ea typeface="IBM Plex Sans Light"/>
                <a:cs typeface="IBM Plex Sans Light"/>
                <a:sym typeface="IBM Plex Sans Light"/>
              </a:defRPr>
            </a:pPr>
            <a:r>
              <a:rPr lang="en-US" sz="3200" dirty="0"/>
              <a:t>OpenShift 101</a:t>
            </a:r>
            <a:endParaRPr sz="3200" dirty="0"/>
          </a:p>
        </p:txBody>
      </p:sp>
      <p:sp>
        <p:nvSpPr>
          <p:cNvPr id="1328" name="First LastName"/>
          <p:cNvSpPr txBox="1"/>
          <p:nvPr/>
        </p:nvSpPr>
        <p:spPr>
          <a:xfrm>
            <a:off x="304800" y="1837506"/>
            <a:ext cx="2670281"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9" rIns="60959">
            <a:spAutoFit/>
          </a:bodyPr>
          <a:lstStyle>
            <a:lvl1pPr>
              <a:defRPr sz="1800">
                <a:solidFill>
                  <a:srgbClr val="FFFFFF"/>
                </a:solidFill>
                <a:latin typeface="IBM Plex Sans ExtraLight"/>
                <a:ea typeface="IBM Plex Sans ExtraLight"/>
                <a:cs typeface="IBM Plex Sans ExtraLight"/>
                <a:sym typeface="IBM Plex Sans ExtraLight"/>
              </a:defRPr>
            </a:lvl1pPr>
          </a:lstStyle>
          <a:p>
            <a:r>
              <a:rPr lang="en-US" sz="1600" dirty="0"/>
              <a:t>Budi </a:t>
            </a:r>
            <a:r>
              <a:rPr lang="en-US" sz="1600" dirty="0" err="1"/>
              <a:t>Darmawan</a:t>
            </a:r>
            <a:endParaRPr lang="en-US" sz="1600" dirty="0"/>
          </a:p>
          <a:p>
            <a:r>
              <a:rPr lang="en-US" sz="1600" dirty="0"/>
              <a:t>Garage Solution Engineering</a:t>
            </a:r>
          </a:p>
          <a:p>
            <a:endParaRPr lang="en-US" sz="1600" dirty="0"/>
          </a:p>
          <a:p>
            <a:r>
              <a:rPr lang="en-US" sz="1600" dirty="0"/>
              <a:t>Dave Thiessen</a:t>
            </a:r>
          </a:p>
          <a:p>
            <a:r>
              <a:rPr lang="en-US" sz="1600" dirty="0"/>
              <a:t>Garage Solution Engineering</a:t>
            </a:r>
          </a:p>
        </p:txBody>
      </p:sp>
    </p:spTree>
    <p:extLst>
      <p:ext uri="{BB962C8B-B14F-4D97-AF65-F5344CB8AC3E}">
        <p14:creationId xmlns:p14="http://schemas.microsoft.com/office/powerpoint/2010/main" val="31499571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pic>
        <p:nvPicPr>
          <p:cNvPr id="20" name="Picture 19" descr="A picture containing monitor, sitting, side, several&#10;&#10;Description automatically generated">
            <a:extLst>
              <a:ext uri="{FF2B5EF4-FFF2-40B4-BE49-F238E27FC236}">
                <a16:creationId xmlns:a16="http://schemas.microsoft.com/office/drawing/2014/main" id="{CE1BCA6C-CD18-B747-8CFF-8E2541748BAF}"/>
              </a:ext>
            </a:extLst>
          </p:cNvPr>
          <p:cNvPicPr>
            <a:picLocks noChangeAspect="1"/>
          </p:cNvPicPr>
          <p:nvPr/>
        </p:nvPicPr>
        <p:blipFill>
          <a:blip r:embed="rId3"/>
          <a:stretch>
            <a:fillRect/>
          </a:stretch>
        </p:blipFill>
        <p:spPr>
          <a:xfrm>
            <a:off x="9182100" y="4396104"/>
            <a:ext cx="2793999" cy="2118996"/>
          </a:xfrm>
          <a:prstGeom prst="rect">
            <a:avLst/>
          </a:prstGeom>
        </p:spPr>
      </p:pic>
      <p:sp>
        <p:nvSpPr>
          <p:cNvPr id="1735" name="Google Shape;1735;p231"/>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10</a:t>
            </a:fld>
            <a:endParaRPr/>
          </a:p>
        </p:txBody>
      </p:sp>
      <p:sp>
        <p:nvSpPr>
          <p:cNvPr id="1736" name="Google Shape;1736;p231"/>
          <p:cNvSpPr txBox="1"/>
          <p:nvPr/>
        </p:nvSpPr>
        <p:spPr>
          <a:xfrm>
            <a:off x="1102200" y="809075"/>
            <a:ext cx="9987600" cy="1859484"/>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err="1">
                <a:latin typeface="Courier"/>
                <a:ea typeface="Courier"/>
                <a:cs typeface="Courier"/>
                <a:sym typeface="Courier"/>
              </a:rPr>
              <a:t>ReplicationControllers</a:t>
            </a:r>
            <a:r>
              <a:rPr lang="en" sz="3733" dirty="0">
                <a:latin typeface="Overpass"/>
                <a:ea typeface="Overpass"/>
                <a:cs typeface="Overpass"/>
                <a:sym typeface="Overpass"/>
              </a:rPr>
              <a:t> &amp; </a:t>
            </a:r>
            <a:r>
              <a:rPr lang="en" sz="3733" dirty="0" err="1">
                <a:latin typeface="Courier"/>
                <a:ea typeface="Courier"/>
                <a:cs typeface="Courier"/>
                <a:sym typeface="Courier"/>
              </a:rPr>
              <a:t>ReplicaSets</a:t>
            </a:r>
            <a:r>
              <a:rPr lang="en" sz="3733" dirty="0">
                <a:latin typeface="Overpass"/>
                <a:ea typeface="Overpass"/>
                <a:cs typeface="Overpass"/>
                <a:sym typeface="Overpass"/>
              </a:rPr>
              <a:t> ensure a specified number of pods are running at any given time</a:t>
            </a:r>
            <a:endParaRPr sz="3733" dirty="0">
              <a:latin typeface="Overpass"/>
              <a:ea typeface="Overpass"/>
              <a:cs typeface="Overpass"/>
              <a:sym typeface="Overpass"/>
            </a:endParaRPr>
          </a:p>
        </p:txBody>
      </p:sp>
      <p:sp>
        <p:nvSpPr>
          <p:cNvPr id="1737" name="Google Shape;1737;p231"/>
          <p:cNvSpPr/>
          <p:nvPr/>
        </p:nvSpPr>
        <p:spPr>
          <a:xfrm>
            <a:off x="505061" y="3220766"/>
            <a:ext cx="1282000" cy="1538400"/>
          </a:xfrm>
          <a:prstGeom prst="snip1Rect">
            <a:avLst>
              <a:gd name="adj" fmla="val 16667"/>
            </a:avLst>
          </a:prstGeom>
          <a:solidFill>
            <a:srgbClr val="FFFFFF"/>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r>
              <a:rPr lang="en" sz="1200">
                <a:solidFill>
                  <a:srgbClr val="666666"/>
                </a:solidFill>
                <a:latin typeface="Roboto Mono"/>
                <a:ea typeface="Roboto Mono"/>
                <a:cs typeface="Roboto Mono"/>
                <a:sym typeface="Roboto Mono"/>
              </a:rPr>
              <a:t>image name</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replicas</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labels</a:t>
            </a:r>
            <a:br>
              <a:rPr lang="en" sz="1200">
                <a:solidFill>
                  <a:srgbClr val="666666"/>
                </a:solidFill>
                <a:latin typeface="Roboto Mono"/>
                <a:ea typeface="Roboto Mono"/>
                <a:cs typeface="Roboto Mono"/>
                <a:sym typeface="Roboto Mono"/>
              </a:rPr>
            </a:br>
            <a:r>
              <a:rPr lang="en" sz="1200">
                <a:solidFill>
                  <a:srgbClr val="666666"/>
                </a:solidFill>
                <a:latin typeface="Roboto Mono"/>
                <a:ea typeface="Roboto Mono"/>
                <a:cs typeface="Roboto Mono"/>
                <a:sym typeface="Roboto Mono"/>
              </a:rPr>
              <a:t>cpu</a:t>
            </a:r>
            <a:br>
              <a:rPr lang="en" sz="1200">
                <a:solidFill>
                  <a:srgbClr val="666666"/>
                </a:solidFill>
                <a:latin typeface="Roboto Mono"/>
                <a:ea typeface="Roboto Mono"/>
                <a:cs typeface="Roboto Mono"/>
                <a:sym typeface="Roboto Mono"/>
              </a:rPr>
            </a:br>
            <a:r>
              <a:rPr lang="en" sz="1200">
                <a:solidFill>
                  <a:srgbClr val="666666"/>
                </a:solidFill>
                <a:latin typeface="Roboto Mono"/>
                <a:ea typeface="Roboto Mono"/>
                <a:cs typeface="Roboto Mono"/>
                <a:sym typeface="Roboto Mono"/>
              </a:rPr>
              <a:t>memory</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storage</a:t>
            </a:r>
            <a:endParaRPr sz="1200">
              <a:latin typeface="Roboto Mono"/>
              <a:ea typeface="Roboto Mono"/>
              <a:cs typeface="Roboto Mono"/>
              <a:sym typeface="Roboto Mono"/>
            </a:endParaRPr>
          </a:p>
        </p:txBody>
      </p:sp>
      <p:cxnSp>
        <p:nvCxnSpPr>
          <p:cNvPr id="1738" name="Google Shape;1738;p231"/>
          <p:cNvCxnSpPr/>
          <p:nvPr/>
        </p:nvCxnSpPr>
        <p:spPr>
          <a:xfrm>
            <a:off x="1949995" y="4016559"/>
            <a:ext cx="1516800" cy="0"/>
          </a:xfrm>
          <a:prstGeom prst="straightConnector1">
            <a:avLst/>
          </a:prstGeom>
          <a:noFill/>
          <a:ln w="9525" cap="flat" cmpd="sng">
            <a:solidFill>
              <a:srgbClr val="666666"/>
            </a:solidFill>
            <a:prstDash val="solid"/>
            <a:round/>
            <a:headEnd type="none" w="med" len="med"/>
            <a:tailEnd type="triangle" w="med" len="med"/>
          </a:ln>
        </p:spPr>
      </p:cxnSp>
      <p:sp>
        <p:nvSpPr>
          <p:cNvPr id="1739" name="Google Shape;1739;p231"/>
          <p:cNvSpPr txBox="1"/>
          <p:nvPr/>
        </p:nvSpPr>
        <p:spPr>
          <a:xfrm>
            <a:off x="329281" y="4759159"/>
            <a:ext cx="1633600" cy="2884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067">
                <a:latin typeface="Overpass"/>
                <a:ea typeface="Overpass"/>
                <a:cs typeface="Overpass"/>
                <a:sym typeface="Overpass"/>
              </a:rPr>
              <a:t>ReplicaSet</a:t>
            </a:r>
            <a:br>
              <a:rPr lang="en" sz="1067">
                <a:latin typeface="Overpass"/>
                <a:ea typeface="Overpass"/>
                <a:cs typeface="Overpass"/>
                <a:sym typeface="Overpass"/>
              </a:rPr>
            </a:br>
            <a:r>
              <a:rPr lang="en" sz="1067">
                <a:latin typeface="Overpass"/>
                <a:ea typeface="Overpass"/>
                <a:cs typeface="Overpass"/>
                <a:sym typeface="Overpass"/>
              </a:rPr>
              <a:t>ReplicationController</a:t>
            </a:r>
            <a:endParaRPr sz="1067">
              <a:latin typeface="Overpass"/>
              <a:ea typeface="Overpass"/>
              <a:cs typeface="Overpass"/>
              <a:sym typeface="Overpass"/>
            </a:endParaRPr>
          </a:p>
        </p:txBody>
      </p:sp>
      <p:sp>
        <p:nvSpPr>
          <p:cNvPr id="1740" name="Google Shape;1740;p231"/>
          <p:cNvSpPr/>
          <p:nvPr/>
        </p:nvSpPr>
        <p:spPr>
          <a:xfrm>
            <a:off x="3669985" y="3303775"/>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1" name="Google Shape;1741;p231"/>
          <p:cNvSpPr/>
          <p:nvPr/>
        </p:nvSpPr>
        <p:spPr>
          <a:xfrm>
            <a:off x="3999185" y="3588966"/>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dirty="0">
                <a:latin typeface="Overpass SemiBold"/>
                <a:ea typeface="Overpass SemiBold"/>
                <a:cs typeface="Overpass SemiBold"/>
                <a:sym typeface="Overpass SemiBold"/>
              </a:rPr>
              <a:t>CONTAINER</a:t>
            </a:r>
            <a:endParaRPr sz="800" dirty="0">
              <a:latin typeface="Overpass SemiBold"/>
              <a:ea typeface="Overpass SemiBold"/>
              <a:cs typeface="Overpass SemiBold"/>
              <a:sym typeface="Overpass SemiBold"/>
            </a:endParaRPr>
          </a:p>
        </p:txBody>
      </p:sp>
      <p:sp>
        <p:nvSpPr>
          <p:cNvPr id="1742" name="Google Shape;1742;p231"/>
          <p:cNvSpPr/>
          <p:nvPr/>
        </p:nvSpPr>
        <p:spPr>
          <a:xfrm>
            <a:off x="5473385" y="3310727"/>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3" name="Google Shape;1743;p231"/>
          <p:cNvSpPr/>
          <p:nvPr/>
        </p:nvSpPr>
        <p:spPr>
          <a:xfrm>
            <a:off x="5802585" y="3595918"/>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44" name="Google Shape;1744;p231"/>
          <p:cNvSpPr txBox="1"/>
          <p:nvPr/>
        </p:nvSpPr>
        <p:spPr>
          <a:xfrm>
            <a:off x="7189928" y="3393052"/>
            <a:ext cx="616800" cy="10128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3200">
                <a:latin typeface="Overpass Light"/>
                <a:ea typeface="Overpass Light"/>
                <a:cs typeface="Overpass Light"/>
                <a:sym typeface="Overpass Light"/>
              </a:rPr>
              <a:t>...</a:t>
            </a:r>
            <a:endParaRPr sz="3200">
              <a:latin typeface="Overpass Light"/>
              <a:ea typeface="Overpass Light"/>
              <a:cs typeface="Overpass Light"/>
              <a:sym typeface="Overpass Light"/>
            </a:endParaRPr>
          </a:p>
        </p:txBody>
      </p:sp>
      <p:sp>
        <p:nvSpPr>
          <p:cNvPr id="1745" name="Google Shape;1745;p231"/>
          <p:cNvSpPr/>
          <p:nvPr/>
        </p:nvSpPr>
        <p:spPr>
          <a:xfrm>
            <a:off x="7810185" y="3310727"/>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6" name="Google Shape;1746;p231"/>
          <p:cNvSpPr/>
          <p:nvPr/>
        </p:nvSpPr>
        <p:spPr>
          <a:xfrm>
            <a:off x="8139385" y="3595918"/>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47" name="Google Shape;1747;p231"/>
          <p:cNvSpPr txBox="1"/>
          <p:nvPr/>
        </p:nvSpPr>
        <p:spPr>
          <a:xfrm>
            <a:off x="39992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1</a:t>
            </a:r>
            <a:endParaRPr sz="2267">
              <a:latin typeface="Overpass Light"/>
              <a:ea typeface="Overpass Light"/>
              <a:cs typeface="Overpass Light"/>
              <a:sym typeface="Overpass Light"/>
            </a:endParaRPr>
          </a:p>
        </p:txBody>
      </p:sp>
      <p:sp>
        <p:nvSpPr>
          <p:cNvPr id="1748" name="Google Shape;1748;p231"/>
          <p:cNvSpPr txBox="1"/>
          <p:nvPr/>
        </p:nvSpPr>
        <p:spPr>
          <a:xfrm>
            <a:off x="58320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2</a:t>
            </a:r>
            <a:endParaRPr sz="2267">
              <a:latin typeface="Overpass Light"/>
              <a:ea typeface="Overpass Light"/>
              <a:cs typeface="Overpass Light"/>
              <a:sym typeface="Overpass Light"/>
            </a:endParaRPr>
          </a:p>
        </p:txBody>
      </p:sp>
      <p:sp>
        <p:nvSpPr>
          <p:cNvPr id="1749" name="Google Shape;1749;p231"/>
          <p:cNvSpPr txBox="1"/>
          <p:nvPr/>
        </p:nvSpPr>
        <p:spPr>
          <a:xfrm>
            <a:off x="81688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N</a:t>
            </a:r>
            <a:endParaRPr sz="2267">
              <a:latin typeface="Overpass Light"/>
              <a:ea typeface="Overpass Light"/>
              <a:cs typeface="Overpass Light"/>
              <a:sym typeface="Overpass Light"/>
            </a:endParaRPr>
          </a:p>
        </p:txBody>
      </p:sp>
      <p:sp>
        <p:nvSpPr>
          <p:cNvPr id="19" name="Title 1">
            <a:extLst>
              <a:ext uri="{FF2B5EF4-FFF2-40B4-BE49-F238E27FC236}">
                <a16:creationId xmlns:a16="http://schemas.microsoft.com/office/drawing/2014/main" id="{9A6FE93A-8E6D-8140-B6F3-F2A923F18BCF}"/>
              </a:ext>
            </a:extLst>
          </p:cNvPr>
          <p:cNvSpPr>
            <a:spLocks noGrp="1"/>
          </p:cNvSpPr>
          <p:nvPr>
            <p:ph type="title"/>
          </p:nvPr>
        </p:nvSpPr>
        <p:spPr>
          <a:xfrm>
            <a:off x="258607" y="265950"/>
            <a:ext cx="11798833" cy="460800"/>
          </a:xfrm>
        </p:spPr>
        <p:txBody>
          <a:bodyPr/>
          <a:lstStyle/>
          <a:p>
            <a:r>
              <a:rPr lang="en-US" dirty="0"/>
              <a:t>Pod Replication</a:t>
            </a:r>
          </a:p>
        </p:txBody>
      </p:sp>
      <p:sp>
        <p:nvSpPr>
          <p:cNvPr id="21" name="Oval 20">
            <a:extLst>
              <a:ext uri="{FF2B5EF4-FFF2-40B4-BE49-F238E27FC236}">
                <a16:creationId xmlns:a16="http://schemas.microsoft.com/office/drawing/2014/main" id="{242B5B8D-BEAD-0A43-8CB0-62F8000EF781}"/>
              </a:ext>
            </a:extLst>
          </p:cNvPr>
          <p:cNvSpPr/>
          <p:nvPr/>
        </p:nvSpPr>
        <p:spPr bwMode="auto">
          <a:xfrm>
            <a:off x="10388600" y="48133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2" name="Oval 21">
            <a:extLst>
              <a:ext uri="{FF2B5EF4-FFF2-40B4-BE49-F238E27FC236}">
                <a16:creationId xmlns:a16="http://schemas.microsoft.com/office/drawing/2014/main" id="{59C4F36C-DC0A-B742-9DB4-898FEA659F07}"/>
              </a:ext>
            </a:extLst>
          </p:cNvPr>
          <p:cNvSpPr/>
          <p:nvPr/>
        </p:nvSpPr>
        <p:spPr bwMode="auto">
          <a:xfrm>
            <a:off x="10401300" y="560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3" name="Oval 22">
            <a:extLst>
              <a:ext uri="{FF2B5EF4-FFF2-40B4-BE49-F238E27FC236}">
                <a16:creationId xmlns:a16="http://schemas.microsoft.com/office/drawing/2014/main" id="{0F9D50F1-E87E-244D-BA9D-B73E5D8AEB34}"/>
              </a:ext>
            </a:extLst>
          </p:cNvPr>
          <p:cNvSpPr/>
          <p:nvPr/>
        </p:nvSpPr>
        <p:spPr bwMode="auto">
          <a:xfrm>
            <a:off x="10045700" y="560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24" name="Google Shape;232;p34">
            <a:extLst>
              <a:ext uri="{FF2B5EF4-FFF2-40B4-BE49-F238E27FC236}">
                <a16:creationId xmlns:a16="http://schemas.microsoft.com/office/drawing/2014/main" id="{9C24ADE3-3AE9-ED49-8F58-C97FB1DDD83A}"/>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25101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236"/>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11</a:t>
            </a:fld>
            <a:endParaRPr/>
          </a:p>
        </p:txBody>
      </p:sp>
      <p:sp>
        <p:nvSpPr>
          <p:cNvPr id="1852" name="Google Shape;1852;p236"/>
          <p:cNvSpPr txBox="1"/>
          <p:nvPr/>
        </p:nvSpPr>
        <p:spPr>
          <a:xfrm>
            <a:off x="111600" y="833178"/>
            <a:ext cx="7856673" cy="1016222"/>
          </a:xfrm>
          <a:prstGeom prst="rect">
            <a:avLst/>
          </a:prstGeom>
          <a:noFill/>
          <a:ln>
            <a:noFill/>
          </a:ln>
        </p:spPr>
        <p:txBody>
          <a:bodyPr spcFirstLastPara="1" wrap="square" lIns="121900" tIns="121900" rIns="121900" bIns="121900" anchor="ctr" anchorCtr="0">
            <a:noAutofit/>
          </a:bodyPr>
          <a:lstStyle/>
          <a:p>
            <a:pPr>
              <a:spcBef>
                <a:spcPts val="0"/>
              </a:spcBef>
              <a:spcAft>
                <a:spcPts val="0"/>
              </a:spcAft>
            </a:pPr>
            <a:r>
              <a:rPr lang="en" sz="3733" dirty="0">
                <a:solidFill>
                  <a:schemeClr val="dk1"/>
                </a:solidFill>
                <a:latin typeface="Overpass"/>
                <a:ea typeface="Overpass"/>
                <a:cs typeface="Overpass"/>
                <a:sym typeface="Overpass"/>
              </a:rPr>
              <a:t>apps can talk to each other via services</a:t>
            </a:r>
            <a:endParaRPr sz="3733" dirty="0">
              <a:latin typeface="Overpass"/>
              <a:ea typeface="Overpass"/>
              <a:cs typeface="Overpass"/>
              <a:sym typeface="Overpass"/>
            </a:endParaRPr>
          </a:p>
        </p:txBody>
      </p:sp>
      <p:sp>
        <p:nvSpPr>
          <p:cNvPr id="1853" name="Google Shape;1853;p236"/>
          <p:cNvSpPr/>
          <p:nvPr/>
        </p:nvSpPr>
        <p:spPr>
          <a:xfrm>
            <a:off x="460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54" name="Google Shape;1854;p236"/>
          <p:cNvSpPr/>
          <p:nvPr/>
        </p:nvSpPr>
        <p:spPr>
          <a:xfrm>
            <a:off x="7145525" y="2166901"/>
            <a:ext cx="1645600" cy="1425600"/>
          </a:xfrm>
          <a:prstGeom prst="hexagon">
            <a:avLst>
              <a:gd name="adj" fmla="val 25000"/>
              <a:gd name="vf" fmla="val 115470"/>
            </a:avLst>
          </a:prstGeom>
          <a:solidFill>
            <a:srgbClr val="FFFFFF"/>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467">
                <a:latin typeface="Overpass SemiBold"/>
                <a:ea typeface="Overpass SemiBold"/>
                <a:cs typeface="Overpass SemiBold"/>
                <a:sym typeface="Overpass SemiBold"/>
              </a:rPr>
              <a:t>SERVICE</a:t>
            </a:r>
            <a:endParaRPr sz="1467">
              <a:solidFill>
                <a:srgbClr val="000000"/>
              </a:solidFill>
              <a:latin typeface="Overpass SemiBold"/>
              <a:ea typeface="Overpass SemiBold"/>
              <a:cs typeface="Overpass SemiBold"/>
              <a:sym typeface="Overpass SemiBold"/>
            </a:endParaRPr>
          </a:p>
          <a:p>
            <a:pPr algn="ctr">
              <a:spcBef>
                <a:spcPts val="0"/>
              </a:spcBef>
              <a:spcAft>
                <a:spcPts val="0"/>
              </a:spcAft>
              <a:buClr>
                <a:srgbClr val="000000"/>
              </a:buClr>
              <a:buSzPts val="1100"/>
            </a:pPr>
            <a:r>
              <a:rPr lang="en" sz="1467">
                <a:latin typeface="Overpass SemiBold"/>
                <a:ea typeface="Overpass SemiBold"/>
                <a:cs typeface="Overpass SemiBold"/>
                <a:sym typeface="Overpass SemiBold"/>
              </a:rPr>
              <a:t>“backend”</a:t>
            </a:r>
            <a:endParaRPr sz="1467">
              <a:latin typeface="Overpass SemiBold"/>
              <a:ea typeface="Overpass SemiBold"/>
              <a:cs typeface="Overpass SemiBold"/>
              <a:sym typeface="Overpass SemiBold"/>
            </a:endParaRPr>
          </a:p>
        </p:txBody>
      </p:sp>
      <p:sp>
        <p:nvSpPr>
          <p:cNvPr id="1855" name="Google Shape;1855;p236"/>
          <p:cNvSpPr/>
          <p:nvPr/>
        </p:nvSpPr>
        <p:spPr>
          <a:xfrm>
            <a:off x="493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56" name="Google Shape;1856;p236"/>
          <p:cNvSpPr txBox="1"/>
          <p:nvPr/>
        </p:nvSpPr>
        <p:spPr>
          <a:xfrm>
            <a:off x="498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10.110.1.11</a:t>
            </a:r>
            <a:endParaRPr sz="933">
              <a:solidFill>
                <a:srgbClr val="38761D"/>
              </a:solidFill>
              <a:latin typeface="Overpass"/>
              <a:ea typeface="Overpass"/>
              <a:cs typeface="Overpass"/>
              <a:sym typeface="Overpass"/>
            </a:endParaRPr>
          </a:p>
        </p:txBody>
      </p:sp>
      <p:sp>
        <p:nvSpPr>
          <p:cNvPr id="1857" name="Google Shape;1857;p236"/>
          <p:cNvSpPr/>
          <p:nvPr/>
        </p:nvSpPr>
        <p:spPr>
          <a:xfrm>
            <a:off x="390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58" name="Google Shape;1858;p236"/>
          <p:cNvSpPr/>
          <p:nvPr/>
        </p:nvSpPr>
        <p:spPr>
          <a:xfrm>
            <a:off x="714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59" name="Google Shape;1859;p236"/>
          <p:cNvSpPr/>
          <p:nvPr/>
        </p:nvSpPr>
        <p:spPr>
          <a:xfrm>
            <a:off x="747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0" name="Google Shape;1860;p236"/>
          <p:cNvSpPr txBox="1"/>
          <p:nvPr/>
        </p:nvSpPr>
        <p:spPr>
          <a:xfrm>
            <a:off x="752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10.120.2.22</a:t>
            </a:r>
            <a:endParaRPr sz="933">
              <a:solidFill>
                <a:srgbClr val="38761D"/>
              </a:solidFill>
              <a:latin typeface="Overpass"/>
              <a:ea typeface="Overpass"/>
              <a:cs typeface="Overpass"/>
              <a:sym typeface="Overpass"/>
            </a:endParaRPr>
          </a:p>
        </p:txBody>
      </p:sp>
      <p:sp>
        <p:nvSpPr>
          <p:cNvPr id="1861" name="Google Shape;1861;p236"/>
          <p:cNvSpPr/>
          <p:nvPr/>
        </p:nvSpPr>
        <p:spPr>
          <a:xfrm>
            <a:off x="644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62" name="Google Shape;1862;p236"/>
          <p:cNvSpPr/>
          <p:nvPr/>
        </p:nvSpPr>
        <p:spPr>
          <a:xfrm>
            <a:off x="968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63" name="Google Shape;1863;p236"/>
          <p:cNvSpPr/>
          <p:nvPr/>
        </p:nvSpPr>
        <p:spPr>
          <a:xfrm>
            <a:off x="1001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4" name="Google Shape;1864;p236"/>
          <p:cNvSpPr txBox="1"/>
          <p:nvPr/>
        </p:nvSpPr>
        <p:spPr>
          <a:xfrm>
            <a:off x="1006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10.130.3.33</a:t>
            </a:r>
            <a:endParaRPr sz="933">
              <a:solidFill>
                <a:srgbClr val="38761D"/>
              </a:solidFill>
              <a:latin typeface="Overpass"/>
              <a:ea typeface="Overpass"/>
              <a:cs typeface="Overpass"/>
              <a:sym typeface="Overpass"/>
            </a:endParaRPr>
          </a:p>
        </p:txBody>
      </p:sp>
      <p:sp>
        <p:nvSpPr>
          <p:cNvPr id="1865" name="Google Shape;1865;p236"/>
          <p:cNvSpPr/>
          <p:nvPr/>
        </p:nvSpPr>
        <p:spPr>
          <a:xfrm>
            <a:off x="898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66" name="Google Shape;1866;p236"/>
          <p:cNvSpPr/>
          <p:nvPr/>
        </p:nvSpPr>
        <p:spPr>
          <a:xfrm>
            <a:off x="1557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67" name="Google Shape;1867;p236"/>
          <p:cNvSpPr/>
          <p:nvPr/>
        </p:nvSpPr>
        <p:spPr>
          <a:xfrm>
            <a:off x="1886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8" name="Google Shape;1868;p236"/>
          <p:cNvSpPr txBox="1"/>
          <p:nvPr/>
        </p:nvSpPr>
        <p:spPr>
          <a:xfrm>
            <a:off x="1941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10.140.4.44</a:t>
            </a:r>
            <a:endParaRPr sz="933">
              <a:solidFill>
                <a:srgbClr val="38761D"/>
              </a:solidFill>
              <a:latin typeface="Overpass"/>
              <a:ea typeface="Overpass"/>
              <a:cs typeface="Overpass"/>
              <a:sym typeface="Overpass"/>
            </a:endParaRPr>
          </a:p>
        </p:txBody>
      </p:sp>
      <p:sp>
        <p:nvSpPr>
          <p:cNvPr id="1869" name="Google Shape;1869;p236"/>
          <p:cNvSpPr/>
          <p:nvPr/>
        </p:nvSpPr>
        <p:spPr>
          <a:xfrm>
            <a:off x="860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frontend</a:t>
            </a:r>
            <a:endParaRPr sz="800">
              <a:solidFill>
                <a:srgbClr val="FFFFFF"/>
              </a:solidFill>
              <a:latin typeface="Overpass SemiBold"/>
              <a:ea typeface="Overpass SemiBold"/>
              <a:cs typeface="Overpass SemiBold"/>
              <a:sym typeface="Overpass SemiBold"/>
            </a:endParaRPr>
          </a:p>
        </p:txBody>
      </p:sp>
      <p:cxnSp>
        <p:nvCxnSpPr>
          <p:cNvPr id="1870" name="Google Shape;1870;p236"/>
          <p:cNvCxnSpPr>
            <a:stCxn id="1871" idx="2"/>
            <a:endCxn id="1872" idx="0"/>
          </p:cNvCxnSpPr>
          <p:nvPr/>
        </p:nvCxnSpPr>
        <p:spPr>
          <a:xfrm rot="5400000">
            <a:off x="6268673" y="2751800"/>
            <a:ext cx="858800" cy="2547600"/>
          </a:xfrm>
          <a:prstGeom prst="bentConnector3">
            <a:avLst>
              <a:gd name="adj1" fmla="val 49994"/>
            </a:avLst>
          </a:prstGeom>
          <a:noFill/>
          <a:ln w="9525" cap="flat" cmpd="sng">
            <a:solidFill>
              <a:srgbClr val="3F9C35"/>
            </a:solidFill>
            <a:prstDash val="solid"/>
            <a:round/>
            <a:headEnd type="none" w="med" len="med"/>
            <a:tailEnd type="triangle" w="med" len="med"/>
          </a:ln>
        </p:spPr>
      </p:cxnSp>
      <p:cxnSp>
        <p:nvCxnSpPr>
          <p:cNvPr id="1873" name="Google Shape;1873;p236"/>
          <p:cNvCxnSpPr>
            <a:stCxn id="1871" idx="2"/>
            <a:endCxn id="1874" idx="0"/>
          </p:cNvCxnSpPr>
          <p:nvPr/>
        </p:nvCxnSpPr>
        <p:spPr>
          <a:xfrm rot="5400000">
            <a:off x="7538673" y="4025800"/>
            <a:ext cx="862800" cy="3600"/>
          </a:xfrm>
          <a:prstGeom prst="bentConnector3">
            <a:avLst>
              <a:gd name="adj1" fmla="val 50008"/>
            </a:avLst>
          </a:prstGeom>
          <a:noFill/>
          <a:ln w="9525" cap="flat" cmpd="sng">
            <a:solidFill>
              <a:srgbClr val="3F9C35"/>
            </a:solidFill>
            <a:prstDash val="solid"/>
            <a:round/>
            <a:headEnd type="none" w="med" len="med"/>
            <a:tailEnd type="triangle" w="med" len="med"/>
          </a:ln>
        </p:spPr>
      </p:cxnSp>
      <p:cxnSp>
        <p:nvCxnSpPr>
          <p:cNvPr id="1875" name="Google Shape;1875;p236"/>
          <p:cNvCxnSpPr>
            <a:stCxn id="1871" idx="2"/>
            <a:endCxn id="1876" idx="0"/>
          </p:cNvCxnSpPr>
          <p:nvPr/>
        </p:nvCxnSpPr>
        <p:spPr>
          <a:xfrm rot="-5400000" flipH="1">
            <a:off x="8816673" y="2751400"/>
            <a:ext cx="850800" cy="2540400"/>
          </a:xfrm>
          <a:prstGeom prst="bentConnector3">
            <a:avLst>
              <a:gd name="adj1" fmla="val 50004"/>
            </a:avLst>
          </a:prstGeom>
          <a:noFill/>
          <a:ln w="9525" cap="flat" cmpd="sng">
            <a:solidFill>
              <a:srgbClr val="3F9C35"/>
            </a:solidFill>
            <a:prstDash val="solid"/>
            <a:round/>
            <a:headEnd type="none" w="med" len="med"/>
            <a:tailEnd type="triangle" w="med" len="med"/>
          </a:ln>
        </p:spPr>
      </p:cxnSp>
      <p:sp>
        <p:nvSpPr>
          <p:cNvPr id="1877" name="Google Shape;1877;p236"/>
          <p:cNvSpPr txBox="1"/>
          <p:nvPr/>
        </p:nvSpPr>
        <p:spPr>
          <a:xfrm>
            <a:off x="7529129" y="3045987"/>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role:</a:t>
            </a:r>
            <a:br>
              <a:rPr lang="en" sz="933">
                <a:solidFill>
                  <a:srgbClr val="38761D"/>
                </a:solidFill>
                <a:latin typeface="Overpass"/>
                <a:ea typeface="Overpass"/>
                <a:cs typeface="Overpass"/>
                <a:sym typeface="Overpass"/>
              </a:rPr>
            </a:br>
            <a:r>
              <a:rPr lang="en" sz="933">
                <a:solidFill>
                  <a:srgbClr val="38761D"/>
                </a:solidFill>
                <a:latin typeface="Overpass"/>
                <a:ea typeface="Overpass"/>
                <a:cs typeface="Overpass"/>
                <a:sym typeface="Overpass"/>
              </a:rPr>
              <a:t>backend</a:t>
            </a:r>
            <a:endParaRPr sz="933">
              <a:solidFill>
                <a:srgbClr val="38761D"/>
              </a:solidFill>
              <a:latin typeface="Overpass"/>
              <a:ea typeface="Overpass"/>
              <a:cs typeface="Overpass"/>
              <a:sym typeface="Overpass"/>
            </a:endParaRPr>
          </a:p>
        </p:txBody>
      </p:sp>
      <p:sp>
        <p:nvSpPr>
          <p:cNvPr id="1871" name="Google Shape;1871;p236"/>
          <p:cNvSpPr txBox="1"/>
          <p:nvPr/>
        </p:nvSpPr>
        <p:spPr>
          <a:xfrm>
            <a:off x="7516673" y="2178600"/>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2" name="Google Shape;1872;p236"/>
          <p:cNvSpPr txBox="1"/>
          <p:nvPr/>
        </p:nvSpPr>
        <p:spPr>
          <a:xfrm>
            <a:off x="4969133" y="4454900"/>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4" name="Google Shape;1874;p236"/>
          <p:cNvSpPr txBox="1"/>
          <p:nvPr/>
        </p:nvSpPr>
        <p:spPr>
          <a:xfrm>
            <a:off x="7513133" y="4459133"/>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6" name="Google Shape;1876;p236"/>
          <p:cNvSpPr txBox="1"/>
          <p:nvPr/>
        </p:nvSpPr>
        <p:spPr>
          <a:xfrm>
            <a:off x="10057133" y="4447067"/>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8" name="Google Shape;1878;p236"/>
          <p:cNvSpPr txBox="1"/>
          <p:nvPr/>
        </p:nvSpPr>
        <p:spPr>
          <a:xfrm>
            <a:off x="1925133" y="4447067"/>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1879" name="Google Shape;1879;p236"/>
          <p:cNvCxnSpPr>
            <a:stCxn id="1878" idx="0"/>
          </p:cNvCxnSpPr>
          <p:nvPr/>
        </p:nvCxnSpPr>
        <p:spPr>
          <a:xfrm rot="-5400000">
            <a:off x="3979333" y="1280867"/>
            <a:ext cx="1567200" cy="4765200"/>
          </a:xfrm>
          <a:prstGeom prst="bentConnector2">
            <a:avLst/>
          </a:prstGeom>
          <a:noFill/>
          <a:ln w="9525" cap="flat" cmpd="sng">
            <a:solidFill>
              <a:srgbClr val="EC7A08"/>
            </a:solidFill>
            <a:prstDash val="dash"/>
            <a:round/>
            <a:headEnd type="none" w="med" len="med"/>
            <a:tailEnd type="triangle" w="med" len="med"/>
          </a:ln>
        </p:spPr>
      </p:cxnSp>
      <p:sp>
        <p:nvSpPr>
          <p:cNvPr id="32" name="Google Shape;1820;p235">
            <a:extLst>
              <a:ext uri="{FF2B5EF4-FFF2-40B4-BE49-F238E27FC236}">
                <a16:creationId xmlns:a16="http://schemas.microsoft.com/office/drawing/2014/main" id="{EA091FBD-2EE5-FA4F-9248-F87656D97D76}"/>
              </a:ext>
            </a:extLst>
          </p:cNvPr>
          <p:cNvSpPr txBox="1"/>
          <p:nvPr/>
        </p:nvSpPr>
        <p:spPr>
          <a:xfrm>
            <a:off x="2586034" y="2894028"/>
            <a:ext cx="4631175"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Overpass"/>
                <a:ea typeface="Overpass"/>
                <a:cs typeface="Overpass"/>
                <a:sym typeface="Overpass"/>
              </a:rPr>
              <a:t>services provide internal load-balancing and service discovery across pods</a:t>
            </a:r>
            <a:endParaRPr sz="2000" dirty="0">
              <a:latin typeface="Overpass"/>
              <a:ea typeface="Overpass"/>
              <a:cs typeface="Overpass"/>
              <a:sym typeface="Overpass"/>
            </a:endParaRPr>
          </a:p>
        </p:txBody>
      </p:sp>
      <p:sp>
        <p:nvSpPr>
          <p:cNvPr id="34" name="Title 1">
            <a:extLst>
              <a:ext uri="{FF2B5EF4-FFF2-40B4-BE49-F238E27FC236}">
                <a16:creationId xmlns:a16="http://schemas.microsoft.com/office/drawing/2014/main" id="{0CCC6EE8-FF2D-3E4C-859F-3418C9A1262C}"/>
              </a:ext>
            </a:extLst>
          </p:cNvPr>
          <p:cNvSpPr>
            <a:spLocks noGrp="1"/>
          </p:cNvSpPr>
          <p:nvPr>
            <p:ph type="title"/>
          </p:nvPr>
        </p:nvSpPr>
        <p:spPr>
          <a:xfrm>
            <a:off x="215901" y="372245"/>
            <a:ext cx="11798833" cy="460800"/>
          </a:xfrm>
        </p:spPr>
        <p:txBody>
          <a:bodyPr/>
          <a:lstStyle/>
          <a:p>
            <a:r>
              <a:rPr lang="en-US" dirty="0"/>
              <a:t>Services</a:t>
            </a:r>
          </a:p>
        </p:txBody>
      </p:sp>
      <p:pic>
        <p:nvPicPr>
          <p:cNvPr id="35" name="Picture 34" descr="A picture containing monitor, sitting, side, several&#10;&#10;Description automatically generated">
            <a:extLst>
              <a:ext uri="{FF2B5EF4-FFF2-40B4-BE49-F238E27FC236}">
                <a16:creationId xmlns:a16="http://schemas.microsoft.com/office/drawing/2014/main" id="{42831C4B-C218-414D-80DA-CF4FF3AD2DC0}"/>
              </a:ext>
            </a:extLst>
          </p:cNvPr>
          <p:cNvPicPr>
            <a:picLocks noChangeAspect="1"/>
          </p:cNvPicPr>
          <p:nvPr/>
        </p:nvPicPr>
        <p:blipFill>
          <a:blip r:embed="rId3"/>
          <a:stretch>
            <a:fillRect/>
          </a:stretch>
        </p:blipFill>
        <p:spPr>
          <a:xfrm>
            <a:off x="9182100" y="573404"/>
            <a:ext cx="2793999" cy="2118996"/>
          </a:xfrm>
          <a:prstGeom prst="rect">
            <a:avLst/>
          </a:prstGeom>
        </p:spPr>
      </p:pic>
      <p:sp>
        <p:nvSpPr>
          <p:cNvPr id="36" name="Oval 35">
            <a:extLst>
              <a:ext uri="{FF2B5EF4-FFF2-40B4-BE49-F238E27FC236}">
                <a16:creationId xmlns:a16="http://schemas.microsoft.com/office/drawing/2014/main" id="{02AA1FF5-A292-5141-A646-C194F753CD67}"/>
              </a:ext>
            </a:extLst>
          </p:cNvPr>
          <p:cNvSpPr/>
          <p:nvPr/>
        </p:nvSpPr>
        <p:spPr bwMode="auto">
          <a:xfrm>
            <a:off x="9685033" y="2110069"/>
            <a:ext cx="1841425" cy="303026"/>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7" name="Google Shape;232;p34">
            <a:extLst>
              <a:ext uri="{FF2B5EF4-FFF2-40B4-BE49-F238E27FC236}">
                <a16:creationId xmlns:a16="http://schemas.microsoft.com/office/drawing/2014/main" id="{05952EC1-1A43-8341-817B-693F7E7555BA}"/>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45711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5" name="Google Shape;1885;p237"/>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12</a:t>
            </a:fld>
            <a:endParaRPr/>
          </a:p>
        </p:txBody>
      </p:sp>
      <p:sp>
        <p:nvSpPr>
          <p:cNvPr id="1886" name="Google Shape;1886;p237"/>
          <p:cNvSpPr txBox="1"/>
          <p:nvPr/>
        </p:nvSpPr>
        <p:spPr>
          <a:xfrm>
            <a:off x="452133" y="863600"/>
            <a:ext cx="7746144" cy="1417600"/>
          </a:xfrm>
          <a:prstGeom prst="rect">
            <a:avLst/>
          </a:prstGeom>
          <a:noFill/>
          <a:ln>
            <a:noFill/>
          </a:ln>
        </p:spPr>
        <p:txBody>
          <a:bodyPr spcFirstLastPara="1" wrap="square" lIns="121900" tIns="121900" rIns="121900" bIns="121900" anchor="ctr" anchorCtr="0">
            <a:noAutofit/>
          </a:bodyPr>
          <a:lstStyle/>
          <a:p>
            <a:pPr>
              <a:spcBef>
                <a:spcPts val="0"/>
              </a:spcBef>
              <a:spcAft>
                <a:spcPts val="0"/>
              </a:spcAft>
            </a:pPr>
            <a:r>
              <a:rPr lang="en" sz="3733" dirty="0">
                <a:latin typeface="Courier"/>
                <a:ea typeface="Courier"/>
                <a:cs typeface="Courier"/>
                <a:sym typeface="Courier"/>
              </a:rPr>
              <a:t>routes</a:t>
            </a:r>
            <a:r>
              <a:rPr lang="en" sz="3733" dirty="0">
                <a:latin typeface="Overpass"/>
                <a:ea typeface="Overpass"/>
                <a:cs typeface="Overpass"/>
                <a:sym typeface="Overpass"/>
              </a:rPr>
              <a:t> make services accessible via real-world URLs</a:t>
            </a:r>
            <a:endParaRPr sz="3733" dirty="0">
              <a:latin typeface="Overpass"/>
              <a:ea typeface="Overpass"/>
              <a:cs typeface="Overpass"/>
              <a:sym typeface="Overpass"/>
            </a:endParaRPr>
          </a:p>
        </p:txBody>
      </p:sp>
      <p:grpSp>
        <p:nvGrpSpPr>
          <p:cNvPr id="1887" name="Google Shape;1887;p237"/>
          <p:cNvGrpSpPr/>
          <p:nvPr/>
        </p:nvGrpSpPr>
        <p:grpSpPr>
          <a:xfrm>
            <a:off x="821811" y="2975872"/>
            <a:ext cx="3618473" cy="2371200"/>
            <a:chOff x="1021750" y="2278875"/>
            <a:chExt cx="2713855" cy="1778400"/>
          </a:xfrm>
        </p:grpSpPr>
        <p:sp>
          <p:nvSpPr>
            <p:cNvPr id="1888" name="Google Shape;1888;p237"/>
            <p:cNvSpPr/>
            <p:nvPr/>
          </p:nvSpPr>
          <p:spPr>
            <a:xfrm>
              <a:off x="1021750" y="2278875"/>
              <a:ext cx="2611800" cy="1778400"/>
            </a:xfrm>
            <a:prstGeom prst="rect">
              <a:avLst/>
            </a:prstGeom>
            <a:solidFill>
              <a:srgbClr val="43434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sp>
          <p:nvSpPr>
            <p:cNvPr id="1889" name="Google Shape;1889;p237"/>
            <p:cNvSpPr/>
            <p:nvPr/>
          </p:nvSpPr>
          <p:spPr>
            <a:xfrm>
              <a:off x="1090451" y="2530002"/>
              <a:ext cx="2475000" cy="14499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sp>
          <p:nvSpPr>
            <p:cNvPr id="1890" name="Google Shape;1890;p237"/>
            <p:cNvSpPr txBox="1"/>
            <p:nvPr/>
          </p:nvSpPr>
          <p:spPr>
            <a:xfrm>
              <a:off x="1123805" y="2592416"/>
              <a:ext cx="2611800" cy="364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1400" dirty="0">
                  <a:latin typeface="Roboto Mono"/>
                  <a:ea typeface="Roboto Mono"/>
                  <a:cs typeface="Roboto Mono"/>
                  <a:sym typeface="Roboto Mono"/>
                </a:rPr>
                <a:t>&gt; curl http://app-</a:t>
              </a:r>
              <a:r>
                <a:rPr lang="en" sz="1400" dirty="0" err="1">
                  <a:latin typeface="Roboto Mono"/>
                  <a:ea typeface="Roboto Mono"/>
                  <a:cs typeface="Roboto Mono"/>
                  <a:sym typeface="Roboto Mono"/>
                </a:rPr>
                <a:t>prod.mycompany.com</a:t>
              </a:r>
              <a:endParaRPr sz="1400" dirty="0">
                <a:latin typeface="Roboto Mono"/>
                <a:ea typeface="Roboto Mono"/>
                <a:cs typeface="Roboto Mono"/>
                <a:sym typeface="Roboto Mono"/>
              </a:endParaRPr>
            </a:p>
          </p:txBody>
        </p:sp>
        <p:sp>
          <p:nvSpPr>
            <p:cNvPr id="1891" name="Google Shape;1891;p237"/>
            <p:cNvSpPr/>
            <p:nvPr/>
          </p:nvSpPr>
          <p:spPr>
            <a:xfrm>
              <a:off x="1093690" y="2347412"/>
              <a:ext cx="88200" cy="88200"/>
            </a:xfrm>
            <a:prstGeom prst="ellipse">
              <a:avLst/>
            </a:prstGeom>
            <a:solidFill>
              <a:srgbClr val="FFFFFF"/>
            </a:solidFill>
            <a:ln>
              <a:noFill/>
            </a:ln>
          </p:spPr>
          <p:txBody>
            <a:bodyPr spcFirstLastPara="1" wrap="square" lIns="121900" tIns="121900" rIns="121900" bIns="121900" anchor="ctr" anchorCtr="0">
              <a:noAutofit/>
            </a:bodyPr>
            <a:lstStyle/>
            <a:p>
              <a:pPr>
                <a:spcBef>
                  <a:spcPts val="0"/>
                </a:spcBef>
                <a:spcAft>
                  <a:spcPts val="0"/>
                </a:spcAft>
              </a:pPr>
              <a:endParaRPr sz="2267"/>
            </a:p>
          </p:txBody>
        </p:sp>
        <p:sp>
          <p:nvSpPr>
            <p:cNvPr id="1892" name="Google Shape;1892;p237"/>
            <p:cNvSpPr/>
            <p:nvPr/>
          </p:nvSpPr>
          <p:spPr>
            <a:xfrm>
              <a:off x="1222055" y="2347412"/>
              <a:ext cx="88200" cy="88200"/>
            </a:xfrm>
            <a:prstGeom prst="ellipse">
              <a:avLst/>
            </a:prstGeom>
            <a:solidFill>
              <a:srgbClr val="FFFFFF"/>
            </a:solidFill>
            <a:ln>
              <a:noFill/>
            </a:ln>
          </p:spPr>
          <p:txBody>
            <a:bodyPr spcFirstLastPara="1" wrap="square" lIns="121900" tIns="121900" rIns="121900" bIns="121900" anchor="ctr" anchorCtr="0">
              <a:noAutofit/>
            </a:bodyPr>
            <a:lstStyle/>
            <a:p>
              <a:pPr>
                <a:spcBef>
                  <a:spcPts val="0"/>
                </a:spcBef>
                <a:spcAft>
                  <a:spcPts val="0"/>
                </a:spcAft>
              </a:pPr>
              <a:endParaRPr sz="2267"/>
            </a:p>
          </p:txBody>
        </p:sp>
      </p:grpSp>
      <p:cxnSp>
        <p:nvCxnSpPr>
          <p:cNvPr id="1893" name="Google Shape;1893;p237"/>
          <p:cNvCxnSpPr/>
          <p:nvPr/>
        </p:nvCxnSpPr>
        <p:spPr>
          <a:xfrm>
            <a:off x="4619011" y="3307972"/>
            <a:ext cx="1677200" cy="0"/>
          </a:xfrm>
          <a:prstGeom prst="straightConnector1">
            <a:avLst/>
          </a:prstGeom>
          <a:noFill/>
          <a:ln w="9525" cap="flat" cmpd="sng">
            <a:solidFill>
              <a:srgbClr val="666666"/>
            </a:solidFill>
            <a:prstDash val="dot"/>
            <a:round/>
            <a:headEnd type="none" w="med" len="med"/>
            <a:tailEnd type="triangle" w="med" len="med"/>
          </a:ln>
        </p:spPr>
      </p:cxnSp>
      <p:sp>
        <p:nvSpPr>
          <p:cNvPr id="1894" name="Google Shape;1894;p237"/>
          <p:cNvSpPr/>
          <p:nvPr/>
        </p:nvSpPr>
        <p:spPr>
          <a:xfrm>
            <a:off x="5747125"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95" name="Google Shape;1895;p237"/>
          <p:cNvSpPr/>
          <p:nvPr/>
        </p:nvSpPr>
        <p:spPr>
          <a:xfrm>
            <a:off x="7870865" y="2700301"/>
            <a:ext cx="1375600" cy="1202000"/>
          </a:xfrm>
          <a:prstGeom prst="hexagon">
            <a:avLst>
              <a:gd name="adj" fmla="val 25000"/>
              <a:gd name="vf" fmla="val 115470"/>
            </a:avLst>
          </a:prstGeom>
          <a:solidFill>
            <a:srgbClr val="FFFFFF"/>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067">
                <a:latin typeface="Overpass SemiBold"/>
                <a:ea typeface="Overpass SemiBold"/>
                <a:cs typeface="Overpass SemiBold"/>
                <a:sym typeface="Overpass SemiBold"/>
              </a:rPr>
              <a:t>SERVICE</a:t>
            </a:r>
            <a:endParaRPr sz="1067">
              <a:solidFill>
                <a:srgbClr val="000000"/>
              </a:solidFill>
              <a:latin typeface="Overpass SemiBold"/>
              <a:ea typeface="Overpass SemiBold"/>
              <a:cs typeface="Overpass SemiBold"/>
              <a:sym typeface="Overpass SemiBold"/>
            </a:endParaRPr>
          </a:p>
          <a:p>
            <a:pPr algn="ctr">
              <a:spcBef>
                <a:spcPts val="0"/>
              </a:spcBef>
              <a:spcAft>
                <a:spcPts val="0"/>
              </a:spcAft>
              <a:buClr>
                <a:srgbClr val="000000"/>
              </a:buClr>
              <a:buSzPts val="1100"/>
            </a:pPr>
            <a:r>
              <a:rPr lang="en" sz="1067">
                <a:latin typeface="Overpass SemiBold"/>
                <a:ea typeface="Overpass SemiBold"/>
                <a:cs typeface="Overpass SemiBold"/>
                <a:sym typeface="Overpass SemiBold"/>
              </a:rPr>
              <a:t>“frontend”</a:t>
            </a:r>
            <a:endParaRPr sz="1067">
              <a:latin typeface="Overpass SemiBold"/>
              <a:ea typeface="Overpass SemiBold"/>
              <a:cs typeface="Overpass SemiBold"/>
              <a:sym typeface="Overpass SemiBold"/>
            </a:endParaRPr>
          </a:p>
        </p:txBody>
      </p:sp>
      <p:sp>
        <p:nvSpPr>
          <p:cNvPr id="1896" name="Google Shape;1896;p237"/>
          <p:cNvSpPr/>
          <p:nvPr/>
        </p:nvSpPr>
        <p:spPr>
          <a:xfrm>
            <a:off x="6022375"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97" name="Google Shape;1897;p237"/>
          <p:cNvSpPr/>
          <p:nvPr/>
        </p:nvSpPr>
        <p:spPr>
          <a:xfrm>
            <a:off x="5164660"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667">
                <a:solidFill>
                  <a:srgbClr val="FFFFFF"/>
                </a:solidFill>
                <a:latin typeface="Overpass SemiBold"/>
                <a:ea typeface="Overpass SemiBold"/>
                <a:cs typeface="Overpass SemiBold"/>
                <a:sym typeface="Overpass SemiBold"/>
              </a:rPr>
              <a:t>role:</a:t>
            </a:r>
            <a:br>
              <a:rPr lang="en" sz="667">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sp>
        <p:nvSpPr>
          <p:cNvPr id="1898" name="Google Shape;1898;p237"/>
          <p:cNvSpPr/>
          <p:nvPr/>
        </p:nvSpPr>
        <p:spPr>
          <a:xfrm>
            <a:off x="7870857"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99" name="Google Shape;1899;p237"/>
          <p:cNvSpPr/>
          <p:nvPr/>
        </p:nvSpPr>
        <p:spPr>
          <a:xfrm>
            <a:off x="8146107"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900" name="Google Shape;1900;p237"/>
          <p:cNvSpPr/>
          <p:nvPr/>
        </p:nvSpPr>
        <p:spPr>
          <a:xfrm>
            <a:off x="7288392"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sp>
        <p:nvSpPr>
          <p:cNvPr id="1901" name="Google Shape;1901;p237"/>
          <p:cNvSpPr/>
          <p:nvPr/>
        </p:nvSpPr>
        <p:spPr>
          <a:xfrm>
            <a:off x="9994589"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902" name="Google Shape;1902;p237"/>
          <p:cNvSpPr/>
          <p:nvPr/>
        </p:nvSpPr>
        <p:spPr>
          <a:xfrm>
            <a:off x="10269839"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903" name="Google Shape;1903;p237"/>
          <p:cNvSpPr/>
          <p:nvPr/>
        </p:nvSpPr>
        <p:spPr>
          <a:xfrm>
            <a:off x="9412124"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667">
                <a:solidFill>
                  <a:srgbClr val="FFFFFF"/>
                </a:solidFill>
                <a:latin typeface="Overpass SemiBold"/>
                <a:ea typeface="Overpass SemiBold"/>
                <a:cs typeface="Overpass SemiBold"/>
                <a:sym typeface="Overpass SemiBold"/>
              </a:rPr>
              <a:t>role:</a:t>
            </a:r>
            <a:br>
              <a:rPr lang="en" sz="667">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cxnSp>
        <p:nvCxnSpPr>
          <p:cNvPr id="1904" name="Google Shape;1904;p237"/>
          <p:cNvCxnSpPr>
            <a:stCxn id="1905" idx="2"/>
            <a:endCxn id="1906" idx="0"/>
          </p:cNvCxnSpPr>
          <p:nvPr/>
        </p:nvCxnSpPr>
        <p:spPr>
          <a:xfrm rot="5400000">
            <a:off x="7134987" y="3202768"/>
            <a:ext cx="724800" cy="2130000"/>
          </a:xfrm>
          <a:prstGeom prst="bentConnector3">
            <a:avLst>
              <a:gd name="adj1" fmla="val 49995"/>
            </a:avLst>
          </a:prstGeom>
          <a:noFill/>
          <a:ln w="9525" cap="flat" cmpd="sng">
            <a:solidFill>
              <a:srgbClr val="3F9C35"/>
            </a:solidFill>
            <a:prstDash val="solid"/>
            <a:round/>
            <a:headEnd type="none" w="med" len="med"/>
            <a:tailEnd type="triangle" w="med" len="med"/>
          </a:ln>
        </p:spPr>
      </p:cxnSp>
      <p:cxnSp>
        <p:nvCxnSpPr>
          <p:cNvPr id="1907" name="Google Shape;1907;p237"/>
          <p:cNvCxnSpPr>
            <a:stCxn id="1905" idx="2"/>
            <a:endCxn id="1908" idx="0"/>
          </p:cNvCxnSpPr>
          <p:nvPr/>
        </p:nvCxnSpPr>
        <p:spPr>
          <a:xfrm rot="5400000">
            <a:off x="8196787" y="4268168"/>
            <a:ext cx="728400" cy="2800"/>
          </a:xfrm>
          <a:prstGeom prst="bentConnector3">
            <a:avLst>
              <a:gd name="adj1" fmla="val 49993"/>
            </a:avLst>
          </a:prstGeom>
          <a:noFill/>
          <a:ln w="9525" cap="flat" cmpd="sng">
            <a:solidFill>
              <a:srgbClr val="3F9C35"/>
            </a:solidFill>
            <a:prstDash val="solid"/>
            <a:round/>
            <a:headEnd type="none" w="med" len="med"/>
            <a:tailEnd type="triangle" w="med" len="med"/>
          </a:ln>
        </p:spPr>
      </p:cxnSp>
      <p:cxnSp>
        <p:nvCxnSpPr>
          <p:cNvPr id="1909" name="Google Shape;1909;p237"/>
          <p:cNvCxnSpPr>
            <a:stCxn id="1905" idx="2"/>
            <a:endCxn id="1910" idx="0"/>
          </p:cNvCxnSpPr>
          <p:nvPr/>
        </p:nvCxnSpPr>
        <p:spPr>
          <a:xfrm rot="-5400000" flipH="1">
            <a:off x="9265387" y="3202368"/>
            <a:ext cx="718000" cy="2124000"/>
          </a:xfrm>
          <a:prstGeom prst="bentConnector3">
            <a:avLst>
              <a:gd name="adj1" fmla="val 50009"/>
            </a:avLst>
          </a:prstGeom>
          <a:noFill/>
          <a:ln w="9525" cap="flat" cmpd="sng">
            <a:solidFill>
              <a:srgbClr val="3F9C35"/>
            </a:solidFill>
            <a:prstDash val="solid"/>
            <a:round/>
            <a:headEnd type="none" w="med" len="med"/>
            <a:tailEnd type="triangle" w="med" len="med"/>
          </a:ln>
        </p:spPr>
      </p:cxnSp>
      <p:sp>
        <p:nvSpPr>
          <p:cNvPr id="1911" name="Google Shape;1911;p237"/>
          <p:cNvSpPr txBox="1"/>
          <p:nvPr/>
        </p:nvSpPr>
        <p:spPr>
          <a:xfrm>
            <a:off x="8191603" y="3441760"/>
            <a:ext cx="734800" cy="2652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role:</a:t>
            </a:r>
            <a:br>
              <a:rPr lang="en" sz="933">
                <a:solidFill>
                  <a:srgbClr val="38761D"/>
                </a:solidFill>
                <a:latin typeface="Overpass"/>
                <a:ea typeface="Overpass"/>
                <a:cs typeface="Overpass"/>
                <a:sym typeface="Overpass"/>
              </a:rPr>
            </a:br>
            <a:r>
              <a:rPr lang="en" sz="933">
                <a:solidFill>
                  <a:srgbClr val="38761D"/>
                </a:solidFill>
                <a:latin typeface="Overpass"/>
                <a:ea typeface="Overpass"/>
                <a:cs typeface="Overpass"/>
                <a:sym typeface="Overpass"/>
              </a:rPr>
              <a:t>frontend</a:t>
            </a:r>
            <a:endParaRPr sz="933">
              <a:solidFill>
                <a:srgbClr val="38761D"/>
              </a:solidFill>
              <a:latin typeface="Overpass"/>
              <a:ea typeface="Overpass"/>
              <a:cs typeface="Overpass"/>
              <a:sym typeface="Overpass"/>
            </a:endParaRPr>
          </a:p>
        </p:txBody>
      </p:sp>
      <p:sp>
        <p:nvSpPr>
          <p:cNvPr id="1905" name="Google Shape;1905;p237"/>
          <p:cNvSpPr txBox="1"/>
          <p:nvPr/>
        </p:nvSpPr>
        <p:spPr>
          <a:xfrm>
            <a:off x="8181187" y="2710168"/>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06" name="Google Shape;1906;p237"/>
          <p:cNvSpPr txBox="1"/>
          <p:nvPr/>
        </p:nvSpPr>
        <p:spPr>
          <a:xfrm>
            <a:off x="6051151" y="4630101"/>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08" name="Google Shape;1908;p237"/>
          <p:cNvSpPr txBox="1"/>
          <p:nvPr/>
        </p:nvSpPr>
        <p:spPr>
          <a:xfrm>
            <a:off x="8178228" y="4633672"/>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10" name="Google Shape;1910;p237"/>
          <p:cNvSpPr txBox="1"/>
          <p:nvPr/>
        </p:nvSpPr>
        <p:spPr>
          <a:xfrm>
            <a:off x="10305304" y="4623495"/>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12" name="Google Shape;1912;p237"/>
          <p:cNvSpPr/>
          <p:nvPr/>
        </p:nvSpPr>
        <p:spPr>
          <a:xfrm>
            <a:off x="6448465" y="2700301"/>
            <a:ext cx="1375600" cy="1202000"/>
          </a:xfrm>
          <a:prstGeom prst="hexagon">
            <a:avLst>
              <a:gd name="adj" fmla="val 25000"/>
              <a:gd name="vf" fmla="val 115470"/>
            </a:avLst>
          </a:prstGeom>
          <a:solidFill>
            <a:srgbClr val="3F9C35"/>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067">
                <a:solidFill>
                  <a:srgbClr val="FFFFFF"/>
                </a:solidFill>
                <a:latin typeface="Overpass SemiBold"/>
                <a:ea typeface="Overpass SemiBold"/>
                <a:cs typeface="Overpass SemiBold"/>
                <a:sym typeface="Overpass SemiBold"/>
              </a:rPr>
              <a:t>ROUTE</a:t>
            </a:r>
            <a:endParaRPr sz="1067">
              <a:solidFill>
                <a:srgbClr val="FFFFFF"/>
              </a:solidFill>
              <a:latin typeface="Overpass SemiBold"/>
              <a:ea typeface="Overpass SemiBold"/>
              <a:cs typeface="Overpass SemiBold"/>
              <a:sym typeface="Overpass SemiBold"/>
            </a:endParaRPr>
          </a:p>
        </p:txBody>
      </p:sp>
      <p:sp>
        <p:nvSpPr>
          <p:cNvPr id="1913" name="Google Shape;1913;p237"/>
          <p:cNvSpPr txBox="1"/>
          <p:nvPr/>
        </p:nvSpPr>
        <p:spPr>
          <a:xfrm>
            <a:off x="5575300" y="2306600"/>
            <a:ext cx="2622977" cy="3968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1400" dirty="0">
                <a:latin typeface="Courier"/>
                <a:ea typeface="Courier"/>
                <a:cs typeface="Courier"/>
                <a:sym typeface="Courier"/>
              </a:rPr>
              <a:t>app-</a:t>
            </a:r>
            <a:r>
              <a:rPr lang="en" sz="1400" dirty="0" err="1">
                <a:latin typeface="Courier"/>
                <a:ea typeface="Courier"/>
                <a:cs typeface="Courier"/>
                <a:sym typeface="Courier"/>
              </a:rPr>
              <a:t>prod.mycompany.com</a:t>
            </a:r>
            <a:endParaRPr sz="1400" dirty="0">
              <a:latin typeface="Courier"/>
              <a:ea typeface="Courier"/>
              <a:cs typeface="Courier"/>
              <a:sym typeface="Courier"/>
            </a:endParaRPr>
          </a:p>
        </p:txBody>
      </p:sp>
      <p:sp>
        <p:nvSpPr>
          <p:cNvPr id="33" name="Title 1">
            <a:extLst>
              <a:ext uri="{FF2B5EF4-FFF2-40B4-BE49-F238E27FC236}">
                <a16:creationId xmlns:a16="http://schemas.microsoft.com/office/drawing/2014/main" id="{EE1D6453-891F-3141-864F-E80D2868E2A8}"/>
              </a:ext>
            </a:extLst>
          </p:cNvPr>
          <p:cNvSpPr>
            <a:spLocks noGrp="1"/>
          </p:cNvSpPr>
          <p:nvPr>
            <p:ph type="title"/>
          </p:nvPr>
        </p:nvSpPr>
        <p:spPr>
          <a:xfrm>
            <a:off x="258607" y="364378"/>
            <a:ext cx="11798833" cy="460800"/>
          </a:xfrm>
        </p:spPr>
        <p:txBody>
          <a:bodyPr/>
          <a:lstStyle/>
          <a:p>
            <a:r>
              <a:rPr lang="en-US" dirty="0"/>
              <a:t>Routes</a:t>
            </a:r>
          </a:p>
        </p:txBody>
      </p:sp>
      <p:pic>
        <p:nvPicPr>
          <p:cNvPr id="34" name="Picture 33" descr="A picture containing monitor, sitting, side, several&#10;&#10;Description automatically generated">
            <a:extLst>
              <a:ext uri="{FF2B5EF4-FFF2-40B4-BE49-F238E27FC236}">
                <a16:creationId xmlns:a16="http://schemas.microsoft.com/office/drawing/2014/main" id="{D7ACB188-1A4F-5F4A-AEEE-0A50C9038406}"/>
              </a:ext>
            </a:extLst>
          </p:cNvPr>
          <p:cNvPicPr>
            <a:picLocks noChangeAspect="1"/>
          </p:cNvPicPr>
          <p:nvPr/>
        </p:nvPicPr>
        <p:blipFill>
          <a:blip r:embed="rId3"/>
          <a:stretch>
            <a:fillRect/>
          </a:stretch>
        </p:blipFill>
        <p:spPr>
          <a:xfrm>
            <a:off x="9182100" y="408304"/>
            <a:ext cx="2793999" cy="2118996"/>
          </a:xfrm>
          <a:prstGeom prst="rect">
            <a:avLst/>
          </a:prstGeom>
        </p:spPr>
      </p:pic>
      <p:sp>
        <p:nvSpPr>
          <p:cNvPr id="35" name="Oval 34">
            <a:extLst>
              <a:ext uri="{FF2B5EF4-FFF2-40B4-BE49-F238E27FC236}">
                <a16:creationId xmlns:a16="http://schemas.microsoft.com/office/drawing/2014/main" id="{03900D04-7D23-F248-B642-7EEA75750345}"/>
              </a:ext>
            </a:extLst>
          </p:cNvPr>
          <p:cNvSpPr/>
          <p:nvPr/>
        </p:nvSpPr>
        <p:spPr bwMode="auto">
          <a:xfrm>
            <a:off x="8948361" y="315421"/>
            <a:ext cx="2793998" cy="39587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6" name="Google Shape;232;p34">
            <a:extLst>
              <a:ext uri="{FF2B5EF4-FFF2-40B4-BE49-F238E27FC236}">
                <a16:creationId xmlns:a16="http://schemas.microsoft.com/office/drawing/2014/main" id="{C6842E58-F2DA-5742-81FD-3F1EF86FD385}"/>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84743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9" name="Google Shape;1919;p23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13</a:t>
            </a:fld>
            <a:endParaRPr/>
          </a:p>
        </p:txBody>
      </p:sp>
      <p:sp>
        <p:nvSpPr>
          <p:cNvPr id="1920" name="Google Shape;1920;p238"/>
          <p:cNvSpPr txBox="1"/>
          <p:nvPr/>
        </p:nvSpPr>
        <p:spPr>
          <a:xfrm>
            <a:off x="1242567" y="863600"/>
            <a:ext cx="9706800" cy="14176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3733" dirty="0">
                <a:latin typeface="Proxima Nova"/>
                <a:ea typeface="Proxima Nova"/>
                <a:cs typeface="Proxima Nova"/>
                <a:sym typeface="Proxima Nova"/>
              </a:rPr>
              <a:t>projects isolate apps across environments, teams, groups and departments</a:t>
            </a:r>
            <a:endParaRPr sz="3733" dirty="0">
              <a:latin typeface="Proxima Nova"/>
              <a:ea typeface="Proxima Nova"/>
              <a:cs typeface="Proxima Nova"/>
              <a:sym typeface="Proxima Nova"/>
            </a:endParaRPr>
          </a:p>
        </p:txBody>
      </p:sp>
      <p:sp>
        <p:nvSpPr>
          <p:cNvPr id="1921" name="Google Shape;1921;p238"/>
          <p:cNvSpPr/>
          <p:nvPr/>
        </p:nvSpPr>
        <p:spPr>
          <a:xfrm>
            <a:off x="1727433" y="2525651"/>
            <a:ext cx="2745200" cy="257600"/>
          </a:xfrm>
          <a:prstGeom prst="rect">
            <a:avLst/>
          </a:prstGeom>
          <a:solidFill>
            <a:srgbClr val="00B9E4"/>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PAYMENT DEV</a:t>
            </a:r>
            <a:endParaRPr sz="1200">
              <a:solidFill>
                <a:srgbClr val="FFFFFF"/>
              </a:solidFill>
              <a:latin typeface="Overpass"/>
              <a:ea typeface="Overpass"/>
              <a:cs typeface="Overpass"/>
              <a:sym typeface="Overpass"/>
            </a:endParaRPr>
          </a:p>
        </p:txBody>
      </p:sp>
      <p:sp>
        <p:nvSpPr>
          <p:cNvPr id="1922" name="Google Shape;1922;p238"/>
          <p:cNvSpPr/>
          <p:nvPr/>
        </p:nvSpPr>
        <p:spPr>
          <a:xfrm>
            <a:off x="1727433" y="4456051"/>
            <a:ext cx="2745200" cy="257600"/>
          </a:xfrm>
          <a:prstGeom prst="rect">
            <a:avLst/>
          </a:prstGeom>
          <a:solidFill>
            <a:srgbClr val="6AA84F"/>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PAYMENT PROD</a:t>
            </a:r>
            <a:endParaRPr sz="1200">
              <a:solidFill>
                <a:srgbClr val="FFFFFF"/>
              </a:solidFill>
              <a:latin typeface="Overpass"/>
              <a:ea typeface="Overpass"/>
              <a:cs typeface="Overpass"/>
              <a:sym typeface="Overpass"/>
            </a:endParaRPr>
          </a:p>
        </p:txBody>
      </p:sp>
      <p:sp>
        <p:nvSpPr>
          <p:cNvPr id="1923" name="Google Shape;1923;p238"/>
          <p:cNvSpPr/>
          <p:nvPr/>
        </p:nvSpPr>
        <p:spPr>
          <a:xfrm>
            <a:off x="5486551" y="3848420"/>
            <a:ext cx="962400" cy="962400"/>
          </a:xfrm>
          <a:prstGeom prst="ellipse">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endParaRPr sz="2267"/>
          </a:p>
        </p:txBody>
      </p:sp>
      <p:pic>
        <p:nvPicPr>
          <p:cNvPr id="1924" name="Google Shape;1924;p238"/>
          <p:cNvPicPr preferRelativeResize="0"/>
          <p:nvPr/>
        </p:nvPicPr>
        <p:blipFill>
          <a:blip r:embed="rId3">
            <a:alphaModFix/>
          </a:blip>
          <a:stretch>
            <a:fillRect/>
          </a:stretch>
        </p:blipFill>
        <p:spPr>
          <a:xfrm>
            <a:off x="5752804" y="3997405"/>
            <a:ext cx="429984" cy="664521"/>
          </a:xfrm>
          <a:prstGeom prst="rect">
            <a:avLst/>
          </a:prstGeom>
          <a:noFill/>
          <a:ln>
            <a:noFill/>
          </a:ln>
        </p:spPr>
      </p:pic>
      <p:sp>
        <p:nvSpPr>
          <p:cNvPr id="1925" name="Google Shape;1925;p238"/>
          <p:cNvSpPr/>
          <p:nvPr/>
        </p:nvSpPr>
        <p:spPr>
          <a:xfrm>
            <a:off x="7566823" y="2525651"/>
            <a:ext cx="2745200" cy="257600"/>
          </a:xfrm>
          <a:prstGeom prst="rect">
            <a:avLst/>
          </a:prstGeom>
          <a:solidFill>
            <a:srgbClr val="A64D79"/>
          </a:solidFill>
          <a:ln>
            <a:noFill/>
          </a:ln>
        </p:spPr>
        <p:txBody>
          <a:bodyPr spcFirstLastPara="1" wrap="square" lIns="121900" tIns="121900" rIns="121900" bIns="121900" anchor="ctr" anchorCtr="0">
            <a:noAutofit/>
          </a:bodyPr>
          <a:lstStyle/>
          <a:p>
            <a:pPr algn="ctr">
              <a:spcBef>
                <a:spcPts val="0"/>
              </a:spcBef>
              <a:spcAft>
                <a:spcPts val="0"/>
              </a:spcAft>
            </a:pPr>
            <a:r>
              <a:rPr lang="en" sz="1200" dirty="0">
                <a:solidFill>
                  <a:srgbClr val="FFFFFF"/>
                </a:solidFill>
                <a:latin typeface="Overpass"/>
                <a:ea typeface="Overpass"/>
                <a:cs typeface="Overpass"/>
                <a:sym typeface="Overpass"/>
              </a:rPr>
              <a:t>CATALOG</a:t>
            </a:r>
            <a:endParaRPr sz="1200" dirty="0">
              <a:solidFill>
                <a:srgbClr val="FFFFFF"/>
              </a:solidFill>
              <a:latin typeface="Overpass"/>
              <a:ea typeface="Overpass"/>
              <a:cs typeface="Overpass"/>
              <a:sym typeface="Overpass"/>
            </a:endParaRPr>
          </a:p>
        </p:txBody>
      </p:sp>
      <p:sp>
        <p:nvSpPr>
          <p:cNvPr id="1926" name="Google Shape;1926;p238"/>
          <p:cNvSpPr/>
          <p:nvPr/>
        </p:nvSpPr>
        <p:spPr>
          <a:xfrm>
            <a:off x="7566823" y="4456051"/>
            <a:ext cx="2745200" cy="257600"/>
          </a:xfrm>
          <a:prstGeom prst="rect">
            <a:avLst/>
          </a:prstGeom>
          <a:solidFill>
            <a:srgbClr val="F0AB00"/>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INVENTORY</a:t>
            </a:r>
            <a:endParaRPr sz="1200">
              <a:solidFill>
                <a:srgbClr val="FFFFFF"/>
              </a:solidFill>
              <a:latin typeface="Overpass"/>
              <a:ea typeface="Overpass"/>
              <a:cs typeface="Overpass"/>
              <a:sym typeface="Overpass"/>
            </a:endParaRPr>
          </a:p>
        </p:txBody>
      </p:sp>
      <p:cxnSp>
        <p:nvCxnSpPr>
          <p:cNvPr id="1927" name="Google Shape;1927;p238"/>
          <p:cNvCxnSpPr>
            <a:stCxn id="1923" idx="7"/>
            <a:endCxn id="1928" idx="1"/>
          </p:cNvCxnSpPr>
          <p:nvPr/>
        </p:nvCxnSpPr>
        <p:spPr>
          <a:xfrm rot="-5400000">
            <a:off x="6627411" y="3049961"/>
            <a:ext cx="620000" cy="1258800"/>
          </a:xfrm>
          <a:prstGeom prst="bentConnector2">
            <a:avLst/>
          </a:prstGeom>
          <a:noFill/>
          <a:ln w="9525" cap="flat" cmpd="sng">
            <a:solidFill>
              <a:srgbClr val="666666"/>
            </a:solidFill>
            <a:prstDash val="solid"/>
            <a:round/>
            <a:headEnd type="none" w="med" len="med"/>
            <a:tailEnd type="none" w="med" len="med"/>
          </a:ln>
        </p:spPr>
      </p:cxnSp>
      <p:cxnSp>
        <p:nvCxnSpPr>
          <p:cNvPr id="1929" name="Google Shape;1929;p238"/>
          <p:cNvCxnSpPr>
            <a:stCxn id="1923" idx="1"/>
            <a:endCxn id="1930" idx="3"/>
          </p:cNvCxnSpPr>
          <p:nvPr/>
        </p:nvCxnSpPr>
        <p:spPr>
          <a:xfrm rot="5400000" flipH="1">
            <a:off x="4740091" y="3101961"/>
            <a:ext cx="620000" cy="1154800"/>
          </a:xfrm>
          <a:prstGeom prst="bentConnector2">
            <a:avLst/>
          </a:prstGeom>
          <a:noFill/>
          <a:ln w="9525" cap="flat" cmpd="sng">
            <a:solidFill>
              <a:srgbClr val="666666"/>
            </a:solidFill>
            <a:prstDash val="solid"/>
            <a:round/>
            <a:headEnd type="none" w="med" len="med"/>
            <a:tailEnd type="none" w="med" len="med"/>
          </a:ln>
        </p:spPr>
      </p:cxnSp>
      <p:cxnSp>
        <p:nvCxnSpPr>
          <p:cNvPr id="1931" name="Google Shape;1931;p238"/>
          <p:cNvCxnSpPr>
            <a:stCxn id="1923" idx="3"/>
            <a:endCxn id="1932" idx="3"/>
          </p:cNvCxnSpPr>
          <p:nvPr/>
        </p:nvCxnSpPr>
        <p:spPr>
          <a:xfrm rot="5400000">
            <a:off x="4735091" y="4407480"/>
            <a:ext cx="630000" cy="1154800"/>
          </a:xfrm>
          <a:prstGeom prst="bentConnector2">
            <a:avLst/>
          </a:prstGeom>
          <a:noFill/>
          <a:ln w="9525" cap="flat" cmpd="sng">
            <a:solidFill>
              <a:srgbClr val="666666"/>
            </a:solidFill>
            <a:prstDash val="solid"/>
            <a:round/>
            <a:headEnd type="none" w="med" len="med"/>
            <a:tailEnd type="none" w="med" len="med"/>
          </a:ln>
        </p:spPr>
      </p:cxnSp>
      <p:cxnSp>
        <p:nvCxnSpPr>
          <p:cNvPr id="1933" name="Google Shape;1933;p238"/>
          <p:cNvCxnSpPr>
            <a:stCxn id="1923" idx="5"/>
            <a:endCxn id="1934" idx="1"/>
          </p:cNvCxnSpPr>
          <p:nvPr/>
        </p:nvCxnSpPr>
        <p:spPr>
          <a:xfrm rot="-5400000" flipH="1">
            <a:off x="6622411" y="4355480"/>
            <a:ext cx="630000" cy="1258800"/>
          </a:xfrm>
          <a:prstGeom prst="bentConnector2">
            <a:avLst/>
          </a:prstGeom>
          <a:noFill/>
          <a:ln w="9525" cap="flat" cmpd="sng">
            <a:solidFill>
              <a:srgbClr val="666666"/>
            </a:solidFill>
            <a:prstDash val="solid"/>
            <a:round/>
            <a:headEnd type="none" w="med" len="med"/>
            <a:tailEnd type="none" w="med" len="med"/>
          </a:ln>
        </p:spPr>
      </p:cxnSp>
      <p:sp>
        <p:nvSpPr>
          <p:cNvPr id="1935" name="Google Shape;1935;p238"/>
          <p:cNvSpPr txBox="1"/>
          <p:nvPr/>
        </p:nvSpPr>
        <p:spPr>
          <a:xfrm>
            <a:off x="6565067" y="30817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6" name="Google Shape;1936;p238"/>
          <p:cNvSpPr txBox="1"/>
          <p:nvPr/>
        </p:nvSpPr>
        <p:spPr>
          <a:xfrm>
            <a:off x="6565067" y="50121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7" name="Google Shape;1937;p238"/>
          <p:cNvSpPr txBox="1"/>
          <p:nvPr/>
        </p:nvSpPr>
        <p:spPr>
          <a:xfrm>
            <a:off x="4837867" y="50121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8" name="Google Shape;1938;p238"/>
          <p:cNvSpPr/>
          <p:nvPr/>
        </p:nvSpPr>
        <p:spPr>
          <a:xfrm>
            <a:off x="1823325"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39" name="Google Shape;1939;p238"/>
          <p:cNvSpPr/>
          <p:nvPr/>
        </p:nvSpPr>
        <p:spPr>
          <a:xfrm>
            <a:off x="1981855"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0" name="Google Shape;1940;p238"/>
          <p:cNvSpPr/>
          <p:nvPr/>
        </p:nvSpPr>
        <p:spPr>
          <a:xfrm>
            <a:off x="2698979"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1" name="Google Shape;1941;p238"/>
          <p:cNvSpPr/>
          <p:nvPr/>
        </p:nvSpPr>
        <p:spPr>
          <a:xfrm>
            <a:off x="2857508"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2" name="Google Shape;1942;p238"/>
          <p:cNvSpPr/>
          <p:nvPr/>
        </p:nvSpPr>
        <p:spPr>
          <a:xfrm>
            <a:off x="3584320"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3" name="Google Shape;1943;p238"/>
          <p:cNvSpPr/>
          <p:nvPr/>
        </p:nvSpPr>
        <p:spPr>
          <a:xfrm>
            <a:off x="3742849"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4" name="Google Shape;1944;p238"/>
          <p:cNvSpPr/>
          <p:nvPr/>
        </p:nvSpPr>
        <p:spPr>
          <a:xfrm>
            <a:off x="1823325"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5" name="Google Shape;1945;p238"/>
          <p:cNvSpPr/>
          <p:nvPr/>
        </p:nvSpPr>
        <p:spPr>
          <a:xfrm>
            <a:off x="1981855"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6" name="Google Shape;1946;p238"/>
          <p:cNvSpPr/>
          <p:nvPr/>
        </p:nvSpPr>
        <p:spPr>
          <a:xfrm>
            <a:off x="2698979"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7" name="Google Shape;1947;p238"/>
          <p:cNvSpPr/>
          <p:nvPr/>
        </p:nvSpPr>
        <p:spPr>
          <a:xfrm>
            <a:off x="2857508"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8" name="Google Shape;1948;p238"/>
          <p:cNvSpPr/>
          <p:nvPr/>
        </p:nvSpPr>
        <p:spPr>
          <a:xfrm>
            <a:off x="3584320"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9" name="Google Shape;1949;p238"/>
          <p:cNvSpPr/>
          <p:nvPr/>
        </p:nvSpPr>
        <p:spPr>
          <a:xfrm>
            <a:off x="3742849"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0" name="Google Shape;1950;p238"/>
          <p:cNvSpPr/>
          <p:nvPr/>
        </p:nvSpPr>
        <p:spPr>
          <a:xfrm>
            <a:off x="7662725"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1" name="Google Shape;1951;p238"/>
          <p:cNvSpPr/>
          <p:nvPr/>
        </p:nvSpPr>
        <p:spPr>
          <a:xfrm>
            <a:off x="7821255"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2" name="Google Shape;1952;p238"/>
          <p:cNvSpPr/>
          <p:nvPr/>
        </p:nvSpPr>
        <p:spPr>
          <a:xfrm>
            <a:off x="8538379"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3" name="Google Shape;1953;p238"/>
          <p:cNvSpPr/>
          <p:nvPr/>
        </p:nvSpPr>
        <p:spPr>
          <a:xfrm>
            <a:off x="8696908"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4" name="Google Shape;1954;p238"/>
          <p:cNvSpPr/>
          <p:nvPr/>
        </p:nvSpPr>
        <p:spPr>
          <a:xfrm>
            <a:off x="9423720"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5" name="Google Shape;1955;p238"/>
          <p:cNvSpPr/>
          <p:nvPr/>
        </p:nvSpPr>
        <p:spPr>
          <a:xfrm>
            <a:off x="9582249"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6" name="Google Shape;1956;p238"/>
          <p:cNvSpPr/>
          <p:nvPr/>
        </p:nvSpPr>
        <p:spPr>
          <a:xfrm>
            <a:off x="7662497"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7" name="Google Shape;1957;p238"/>
          <p:cNvSpPr/>
          <p:nvPr/>
        </p:nvSpPr>
        <p:spPr>
          <a:xfrm>
            <a:off x="7821027"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8" name="Google Shape;1958;p238"/>
          <p:cNvSpPr/>
          <p:nvPr/>
        </p:nvSpPr>
        <p:spPr>
          <a:xfrm>
            <a:off x="8538152"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9" name="Google Shape;1959;p238"/>
          <p:cNvSpPr/>
          <p:nvPr/>
        </p:nvSpPr>
        <p:spPr>
          <a:xfrm>
            <a:off x="8696681"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60" name="Google Shape;1960;p238"/>
          <p:cNvSpPr/>
          <p:nvPr/>
        </p:nvSpPr>
        <p:spPr>
          <a:xfrm>
            <a:off x="9423493"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61" name="Google Shape;1961;p238"/>
          <p:cNvSpPr/>
          <p:nvPr/>
        </p:nvSpPr>
        <p:spPr>
          <a:xfrm>
            <a:off x="9582023"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43" name="Title 1">
            <a:extLst>
              <a:ext uri="{FF2B5EF4-FFF2-40B4-BE49-F238E27FC236}">
                <a16:creationId xmlns:a16="http://schemas.microsoft.com/office/drawing/2014/main" id="{BF20AE94-6BDD-9B41-AB4B-BCC9F72A6ECD}"/>
              </a:ext>
            </a:extLst>
          </p:cNvPr>
          <p:cNvSpPr>
            <a:spLocks noGrp="1"/>
          </p:cNvSpPr>
          <p:nvPr>
            <p:ph type="title"/>
          </p:nvPr>
        </p:nvSpPr>
        <p:spPr>
          <a:xfrm>
            <a:off x="258607" y="364378"/>
            <a:ext cx="11798833" cy="460800"/>
          </a:xfrm>
        </p:spPr>
        <p:txBody>
          <a:bodyPr/>
          <a:lstStyle/>
          <a:p>
            <a:r>
              <a:rPr lang="en-US" dirty="0"/>
              <a:t>Projects</a:t>
            </a:r>
          </a:p>
        </p:txBody>
      </p:sp>
      <p:pic>
        <p:nvPicPr>
          <p:cNvPr id="44" name="Google Shape;232;p34">
            <a:extLst>
              <a:ext uri="{FF2B5EF4-FFF2-40B4-BE49-F238E27FC236}">
                <a16:creationId xmlns:a16="http://schemas.microsoft.com/office/drawing/2014/main" id="{EB18BA44-480B-4B49-829C-70B8E6B57BE5}"/>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72817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Rectangle 3"/>
          <p:cNvSpPr/>
          <p:nvPr/>
        </p:nvSpPr>
        <p:spPr>
          <a:xfrm>
            <a:off x="172720" y="1433681"/>
            <a:ext cx="5314652" cy="1923604"/>
          </a:xfrm>
          <a:prstGeom prst="rect">
            <a:avLst/>
          </a:prstGeom>
        </p:spPr>
        <p:txBody>
          <a:bodyPr wrap="square">
            <a:spAutoFit/>
          </a:bodyPr>
          <a:lstStyle/>
          <a:p>
            <a:pPr marL="285750" indent="-285750">
              <a:buFont typeface="Arial" pitchFamily="34" charset="0"/>
              <a:buChar char="•"/>
            </a:pPr>
            <a:r>
              <a:rPr lang="en-US" dirty="0"/>
              <a:t>Master Nodes run Red Hat CoreOS</a:t>
            </a:r>
          </a:p>
          <a:p>
            <a:pPr marL="285750" indent="-285750">
              <a:buFont typeface="Arial" pitchFamily="34" charset="0"/>
              <a:buChar char="•"/>
            </a:pPr>
            <a:endParaRPr lang="en-US" dirty="0"/>
          </a:p>
          <a:p>
            <a:pPr marL="285750" indent="-285750">
              <a:buFont typeface="Arial" pitchFamily="34" charset="0"/>
              <a:buChar char="•"/>
            </a:pPr>
            <a:r>
              <a:rPr lang="en-US" dirty="0"/>
              <a:t>Primary functions:</a:t>
            </a:r>
          </a:p>
          <a:p>
            <a:pPr marL="508000" lvl="1" indent="-285750">
              <a:buFont typeface="Arial" pitchFamily="34" charset="0"/>
              <a:buChar char="•"/>
            </a:pPr>
            <a:r>
              <a:rPr lang="en-US" dirty="0"/>
              <a:t>Orchestrate all activities on worker nodes</a:t>
            </a:r>
          </a:p>
          <a:p>
            <a:pPr marL="508000" lvl="1" indent="-285750">
              <a:buFont typeface="Arial" pitchFamily="34" charset="0"/>
              <a:buChar char="•"/>
            </a:pPr>
            <a:r>
              <a:rPr lang="en-US" dirty="0"/>
              <a:t>Maintain state within OpenShift environment</a:t>
            </a:r>
          </a:p>
          <a:p>
            <a:pPr marL="285750" indent="-285750">
              <a:buFont typeface="Arial" pitchFamily="34" charset="0"/>
              <a:buChar char="•"/>
            </a:pPr>
            <a:endParaRPr lang="en-US" dirty="0"/>
          </a:p>
          <a:p>
            <a:pPr marL="285750" indent="-285750">
              <a:buFont typeface="Arial" pitchFamily="34" charset="0"/>
              <a:buChar char="•"/>
            </a:pPr>
            <a:r>
              <a:rPr lang="en-US" dirty="0"/>
              <a:t>Use multiple masters for high availability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833" y="5097780"/>
            <a:ext cx="10264053"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246" y="1524000"/>
            <a:ext cx="6399828" cy="343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5781040" y="1503680"/>
            <a:ext cx="1371600" cy="1290319"/>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11" name="TextBox 10">
            <a:extLst>
              <a:ext uri="{FF2B5EF4-FFF2-40B4-BE49-F238E27FC236}">
                <a16:creationId xmlns:a16="http://schemas.microsoft.com/office/drawing/2014/main" id="{4F123F41-D2EC-AB4A-B6C7-5EAD0076DA1D}"/>
              </a:ext>
            </a:extLst>
          </p:cNvPr>
          <p:cNvSpPr txBox="1"/>
          <p:nvPr/>
        </p:nvSpPr>
        <p:spPr>
          <a:xfrm>
            <a:off x="5710022" y="44331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2" name="TextBox 11">
            <a:extLst>
              <a:ext uri="{FF2B5EF4-FFF2-40B4-BE49-F238E27FC236}">
                <a16:creationId xmlns:a16="http://schemas.microsoft.com/office/drawing/2014/main" id="{EAEF332B-D76B-6144-95BA-22D79632A7DD}"/>
              </a:ext>
            </a:extLst>
          </p:cNvPr>
          <p:cNvSpPr txBox="1"/>
          <p:nvPr/>
        </p:nvSpPr>
        <p:spPr>
          <a:xfrm>
            <a:off x="7671127"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6A01E07B-52CC-F44B-9A85-227A9A6ADAC1}"/>
              </a:ext>
            </a:extLst>
          </p:cNvPr>
          <p:cNvSpPr txBox="1"/>
          <p:nvPr/>
        </p:nvSpPr>
        <p:spPr>
          <a:xfrm>
            <a:off x="9147541" y="46171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8A947941-8FBB-9B46-9611-4649418044B5}"/>
              </a:ext>
            </a:extLst>
          </p:cNvPr>
          <p:cNvSpPr txBox="1"/>
          <p:nvPr/>
        </p:nvSpPr>
        <p:spPr>
          <a:xfrm>
            <a:off x="10679252" y="46171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61542F0B-E522-AF47-B22F-2D2B08ACB86C}"/>
              </a:ext>
            </a:extLst>
          </p:cNvPr>
          <p:cNvSpPr txBox="1"/>
          <p:nvPr/>
        </p:nvSpPr>
        <p:spPr>
          <a:xfrm>
            <a:off x="10632627"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3F0F680E-120C-7A43-9824-FAA23BC214B1}"/>
              </a:ext>
            </a:extLst>
          </p:cNvPr>
          <p:cNvSpPr txBox="1"/>
          <p:nvPr/>
        </p:nvSpPr>
        <p:spPr>
          <a:xfrm>
            <a:off x="9130174"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7" name="TextBox 16">
            <a:extLst>
              <a:ext uri="{FF2B5EF4-FFF2-40B4-BE49-F238E27FC236}">
                <a16:creationId xmlns:a16="http://schemas.microsoft.com/office/drawing/2014/main" id="{8714576C-88D1-454E-B5DD-17E49F0A199A}"/>
              </a:ext>
            </a:extLst>
          </p:cNvPr>
          <p:cNvSpPr txBox="1"/>
          <p:nvPr/>
        </p:nvSpPr>
        <p:spPr>
          <a:xfrm>
            <a:off x="7666938"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8" name="Google Shape;232;p34">
            <a:extLst>
              <a:ext uri="{FF2B5EF4-FFF2-40B4-BE49-F238E27FC236}">
                <a16:creationId xmlns:a16="http://schemas.microsoft.com/office/drawing/2014/main" id="{A36815E2-2531-674A-B3E0-10C25A94DCEA}"/>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3473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Rectangle 3"/>
          <p:cNvSpPr/>
          <p:nvPr/>
        </p:nvSpPr>
        <p:spPr>
          <a:xfrm>
            <a:off x="203438" y="1516777"/>
            <a:ext cx="3789442" cy="4031873"/>
          </a:xfrm>
          <a:prstGeom prst="rect">
            <a:avLst/>
          </a:prstGeom>
        </p:spPr>
        <p:txBody>
          <a:bodyPr wrap="square">
            <a:spAutoFit/>
          </a:bodyPr>
          <a:lstStyle/>
          <a:p>
            <a:pPr marL="285750" indent="-285750">
              <a:buFont typeface="Arial" pitchFamily="34" charset="0"/>
              <a:buChar char="•"/>
            </a:pPr>
            <a:r>
              <a:rPr lang="en-US" sz="1600" dirty="0"/>
              <a:t>All users access OpenShift through same standard interfaces</a:t>
            </a:r>
          </a:p>
          <a:p>
            <a:pPr marL="285750" indent="-285750">
              <a:buFont typeface="Arial" pitchFamily="34" charset="0"/>
              <a:buChar char="•"/>
            </a:pPr>
            <a:endParaRPr lang="en-US" sz="1600" dirty="0"/>
          </a:p>
          <a:p>
            <a:pPr marL="285750" indent="-285750">
              <a:buFont typeface="Arial" pitchFamily="34" charset="0"/>
              <a:buChar char="•"/>
            </a:pPr>
            <a:r>
              <a:rPr lang="en-US" sz="1600" dirty="0"/>
              <a:t>Web UI, CLI, and IDEs all go through a single authenticated and RBAC-controlled API</a:t>
            </a:r>
          </a:p>
          <a:p>
            <a:pPr marL="285750" indent="-285750">
              <a:buFont typeface="Arial" pitchFamily="34" charset="0"/>
              <a:buChar char="•"/>
            </a:pPr>
            <a:endParaRPr lang="en-US" sz="1600" dirty="0"/>
          </a:p>
          <a:p>
            <a:pPr marL="285750" indent="-285750">
              <a:buFont typeface="Arial" pitchFamily="34" charset="0"/>
              <a:buChar char="•"/>
            </a:pPr>
            <a:r>
              <a:rPr lang="en-US" sz="1600" dirty="0"/>
              <a:t>CI/CD tools access OpenShift through this API</a:t>
            </a:r>
          </a:p>
          <a:p>
            <a:pPr marL="285750" indent="-285750">
              <a:buFont typeface="Arial" pitchFamily="34" charset="0"/>
              <a:buChar char="•"/>
            </a:pPr>
            <a:endParaRPr lang="en-US" sz="1600" dirty="0"/>
          </a:p>
          <a:p>
            <a:pPr marL="285750" indent="-285750">
              <a:buFont typeface="Arial" pitchFamily="34" charset="0"/>
              <a:buChar char="•"/>
            </a:pPr>
            <a:r>
              <a:rPr lang="en-US" sz="1600" dirty="0"/>
              <a:t>Users do not need system-level access to OpenShift hosts, even for complicated debugging and troubleshooting</a:t>
            </a:r>
          </a:p>
          <a:p>
            <a:pPr marL="285750" indent="-285750">
              <a:buFont typeface="Arial" pitchFamily="34" charset="0"/>
              <a:buChar char="•"/>
            </a:pPr>
            <a:endParaRPr lang="en-US" sz="1600" dirty="0"/>
          </a:p>
          <a:p>
            <a:pPr marL="285750" indent="-285750">
              <a:buFont typeface="Arial" pitchFamily="34" charset="0"/>
              <a:buChar char="•"/>
            </a:pPr>
            <a:endParaRPr lang="en-US" sz="1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640" y="1101746"/>
            <a:ext cx="8015516" cy="496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6477000" y="2325146"/>
            <a:ext cx="1739900" cy="523220"/>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8" name="TextBox 7"/>
          <p:cNvSpPr txBox="1"/>
          <p:nvPr/>
        </p:nvSpPr>
        <p:spPr>
          <a:xfrm>
            <a:off x="304800" y="918181"/>
            <a:ext cx="3585725" cy="523220"/>
          </a:xfrm>
          <a:prstGeom prst="rect">
            <a:avLst/>
          </a:prstGeom>
          <a:noFill/>
        </p:spPr>
        <p:txBody>
          <a:bodyPr wrap="none" rtlCol="0">
            <a:spAutoFit/>
          </a:bodyPr>
          <a:lstStyle/>
          <a:p>
            <a:r>
              <a:rPr lang="en-US" sz="2800" b="1" dirty="0"/>
              <a:t>API / Authentication</a:t>
            </a:r>
          </a:p>
        </p:txBody>
      </p:sp>
      <p:sp>
        <p:nvSpPr>
          <p:cNvPr id="10" name="TextBox 9">
            <a:extLst>
              <a:ext uri="{FF2B5EF4-FFF2-40B4-BE49-F238E27FC236}">
                <a16:creationId xmlns:a16="http://schemas.microsoft.com/office/drawing/2014/main" id="{BF247892-FD89-CB40-8DBF-16C2E6D9C33A}"/>
              </a:ext>
            </a:extLst>
          </p:cNvPr>
          <p:cNvSpPr txBox="1"/>
          <p:nvPr/>
        </p:nvSpPr>
        <p:spPr>
          <a:xfrm>
            <a:off x="6802120" y="4280705"/>
            <a:ext cx="1153706"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09BBAA5D-9660-724C-9A84-562E2619ED36}"/>
              </a:ext>
            </a:extLst>
          </p:cNvPr>
          <p:cNvSpPr txBox="1"/>
          <p:nvPr/>
        </p:nvSpPr>
        <p:spPr>
          <a:xfrm>
            <a:off x="8115627" y="4442925"/>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4AACD4FC-E1F1-644C-A69F-87567D28F6D9}"/>
              </a:ext>
            </a:extLst>
          </p:cNvPr>
          <p:cNvSpPr txBox="1"/>
          <p:nvPr/>
        </p:nvSpPr>
        <p:spPr>
          <a:xfrm>
            <a:off x="9223741" y="4442925"/>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E04DA597-7130-4F4F-B0A2-00ECE5EEFFA2}"/>
              </a:ext>
            </a:extLst>
          </p:cNvPr>
          <p:cNvSpPr txBox="1"/>
          <p:nvPr/>
        </p:nvSpPr>
        <p:spPr>
          <a:xfrm>
            <a:off x="10310952" y="4438691"/>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7B5DB1CE-C264-7A46-8F5F-BCD2044BDF01}"/>
              </a:ext>
            </a:extLst>
          </p:cNvPr>
          <p:cNvSpPr txBox="1"/>
          <p:nvPr/>
        </p:nvSpPr>
        <p:spPr>
          <a:xfrm>
            <a:off x="10315127"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ADFBB1F4-6517-DB45-A98E-9EE9127C8832}"/>
              </a:ext>
            </a:extLst>
          </p:cNvPr>
          <p:cNvSpPr txBox="1"/>
          <p:nvPr/>
        </p:nvSpPr>
        <p:spPr>
          <a:xfrm>
            <a:off x="9206374"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D62A7A38-DAB4-BE49-B2CE-E83DC2104973}"/>
              </a:ext>
            </a:extLst>
          </p:cNvPr>
          <p:cNvSpPr txBox="1"/>
          <p:nvPr/>
        </p:nvSpPr>
        <p:spPr>
          <a:xfrm>
            <a:off x="8136838"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7" name="Google Shape;232;p34">
            <a:extLst>
              <a:ext uri="{FF2B5EF4-FFF2-40B4-BE49-F238E27FC236}">
                <a16:creationId xmlns:a16="http://schemas.microsoft.com/office/drawing/2014/main" id="{0B22D85A-5ABE-0B4D-8F12-485300E0D393}"/>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40955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16</a:t>
            </a:fld>
            <a:endParaRPr lang="en-US" dirty="0"/>
          </a:p>
        </p:txBody>
      </p:sp>
      <p:sp>
        <p:nvSpPr>
          <p:cNvPr id="4" name="Rectangle 3"/>
          <p:cNvSpPr/>
          <p:nvPr/>
        </p:nvSpPr>
        <p:spPr>
          <a:xfrm>
            <a:off x="203438" y="1496457"/>
            <a:ext cx="10901442" cy="892552"/>
          </a:xfrm>
          <a:prstGeom prst="rect">
            <a:avLst/>
          </a:prstGeom>
        </p:spPr>
        <p:txBody>
          <a:bodyPr wrap="square">
            <a:spAutoFit/>
          </a:bodyPr>
          <a:lstStyle/>
          <a:p>
            <a:pPr marL="285750" indent="-285750">
              <a:buFont typeface="Arial" pitchFamily="34" charset="0"/>
              <a:buChar char="•"/>
            </a:pPr>
            <a:r>
              <a:rPr lang="en-US" sz="1600" dirty="0"/>
              <a:t>Held in data store that uses  </a:t>
            </a:r>
            <a:r>
              <a:rPr lang="en-US" sz="2000" b="1" dirty="0">
                <a:latin typeface="Courier New" pitchFamily="49" charset="0"/>
                <a:cs typeface="Courier New" pitchFamily="49" charset="0"/>
              </a:rPr>
              <a:t>etcd</a:t>
            </a:r>
            <a:r>
              <a:rPr lang="en-US" sz="1600" dirty="0"/>
              <a:t>  as distributed key-value store</a:t>
            </a:r>
          </a:p>
          <a:p>
            <a:pPr marL="285750" indent="-285750">
              <a:buFont typeface="Arial" pitchFamily="34" charset="0"/>
              <a:buChar char="•"/>
            </a:pPr>
            <a:endParaRPr lang="en-US" sz="1600" dirty="0"/>
          </a:p>
          <a:p>
            <a:pPr marL="285750" indent="-285750">
              <a:buFont typeface="Arial" pitchFamily="34" charset="0"/>
              <a:buChar char="•"/>
            </a:pPr>
            <a:r>
              <a:rPr lang="en-US" sz="1600" dirty="0"/>
              <a:t>Also holds things like RBAC rules, application environment information, and non-application user data</a:t>
            </a:r>
          </a:p>
        </p:txBody>
      </p:sp>
      <p:sp>
        <p:nvSpPr>
          <p:cNvPr id="8" name="TextBox 7"/>
          <p:cNvSpPr txBox="1"/>
          <p:nvPr/>
        </p:nvSpPr>
        <p:spPr>
          <a:xfrm>
            <a:off x="304800" y="918181"/>
            <a:ext cx="8393644" cy="523220"/>
          </a:xfrm>
          <a:prstGeom prst="rect">
            <a:avLst/>
          </a:prstGeom>
          <a:noFill/>
        </p:spPr>
        <p:txBody>
          <a:bodyPr wrap="none" rtlCol="0">
            <a:spAutoFit/>
          </a:bodyPr>
          <a:lstStyle/>
          <a:p>
            <a:r>
              <a:rPr lang="en-US" sz="2800" b="1" dirty="0"/>
              <a:t>Desired and Current State Source of Knowledge</a:t>
            </a:r>
            <a:endParaRPr lang="en-US" sz="2800" b="1"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695" y="5516880"/>
            <a:ext cx="7365711" cy="85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1" y="2357467"/>
            <a:ext cx="5762624" cy="30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2794000" y="3251639"/>
            <a:ext cx="1808479" cy="802202"/>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10" name="TextBox 9">
            <a:extLst>
              <a:ext uri="{FF2B5EF4-FFF2-40B4-BE49-F238E27FC236}">
                <a16:creationId xmlns:a16="http://schemas.microsoft.com/office/drawing/2014/main" id="{ED1334A6-5C52-8F4E-BA54-EBE0BC752817}"/>
              </a:ext>
            </a:extLst>
          </p:cNvPr>
          <p:cNvSpPr txBox="1"/>
          <p:nvPr/>
        </p:nvSpPr>
        <p:spPr>
          <a:xfrm>
            <a:off x="2941422" y="49538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BF3BF0F7-BCF2-B744-8E72-AC0460246392}"/>
              </a:ext>
            </a:extLst>
          </p:cNvPr>
          <p:cNvSpPr txBox="1"/>
          <p:nvPr/>
        </p:nvSpPr>
        <p:spPr>
          <a:xfrm>
            <a:off x="4712027" y="51434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ED444FF4-ECA3-DB4C-B821-A9CC9D3A77F2}"/>
              </a:ext>
            </a:extLst>
          </p:cNvPr>
          <p:cNvSpPr txBox="1"/>
          <p:nvPr/>
        </p:nvSpPr>
        <p:spPr>
          <a:xfrm>
            <a:off x="6099541" y="51343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C2C6218C-1952-CF4A-86A0-9F9239E14157}"/>
              </a:ext>
            </a:extLst>
          </p:cNvPr>
          <p:cNvSpPr txBox="1"/>
          <p:nvPr/>
        </p:nvSpPr>
        <p:spPr>
          <a:xfrm>
            <a:off x="7428052" y="51434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DF8C2FFA-2A87-1D45-9D9C-6F44013F9986}"/>
              </a:ext>
            </a:extLst>
          </p:cNvPr>
          <p:cNvSpPr txBox="1"/>
          <p:nvPr/>
        </p:nvSpPr>
        <p:spPr>
          <a:xfrm>
            <a:off x="7394127" y="370865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3A5EFB88-9823-724E-BA09-BEBDE8163289}"/>
              </a:ext>
            </a:extLst>
          </p:cNvPr>
          <p:cNvSpPr txBox="1"/>
          <p:nvPr/>
        </p:nvSpPr>
        <p:spPr>
          <a:xfrm>
            <a:off x="6069474" y="370865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A0EA588F-8484-2A46-BFBC-3D245756FA63}"/>
              </a:ext>
            </a:extLst>
          </p:cNvPr>
          <p:cNvSpPr txBox="1"/>
          <p:nvPr/>
        </p:nvSpPr>
        <p:spPr>
          <a:xfrm>
            <a:off x="4720538" y="3725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7" name="Google Shape;232;p34">
            <a:extLst>
              <a:ext uri="{FF2B5EF4-FFF2-40B4-BE49-F238E27FC236}">
                <a16:creationId xmlns:a16="http://schemas.microsoft.com/office/drawing/2014/main" id="{8A6C9B2F-88A3-D342-AFF1-2879C74E0AD0}"/>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74797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17</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218" y="1610043"/>
            <a:ext cx="70961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6" name="Rectangle 5"/>
          <p:cNvSpPr/>
          <p:nvPr/>
        </p:nvSpPr>
        <p:spPr>
          <a:xfrm>
            <a:off x="203438" y="1628537"/>
            <a:ext cx="4327922" cy="2308324"/>
          </a:xfrm>
          <a:prstGeom prst="rect">
            <a:avLst/>
          </a:prstGeom>
        </p:spPr>
        <p:txBody>
          <a:bodyPr wrap="square">
            <a:spAutoFit/>
          </a:bodyPr>
          <a:lstStyle/>
          <a:p>
            <a:pPr marL="285750" indent="-285750">
              <a:buFont typeface="Arial" pitchFamily="34" charset="0"/>
              <a:buChar char="•"/>
            </a:pPr>
            <a:r>
              <a:rPr lang="en-US" sz="1600" dirty="0"/>
              <a:t>Responsible for determining pod placement</a:t>
            </a:r>
          </a:p>
          <a:p>
            <a:pPr marL="285750" indent="-285750">
              <a:buFont typeface="Arial" pitchFamily="34" charset="0"/>
              <a:buChar char="•"/>
            </a:pPr>
            <a:endParaRPr lang="en-US" sz="1600" dirty="0"/>
          </a:p>
          <a:p>
            <a:pPr marL="285750" indent="-285750">
              <a:buFont typeface="Arial" pitchFamily="34" charset="0"/>
              <a:buChar char="•"/>
            </a:pPr>
            <a:r>
              <a:rPr lang="en-US" sz="1600" dirty="0"/>
              <a:t>Takes current memory, CPU, and other environment utilization into account when placing pods on nodes</a:t>
            </a:r>
          </a:p>
          <a:p>
            <a:pPr marL="285750" indent="-285750">
              <a:buFont typeface="Arial" pitchFamily="34" charset="0"/>
              <a:buChar char="•"/>
            </a:pPr>
            <a:endParaRPr lang="en-US" sz="1600" dirty="0"/>
          </a:p>
          <a:p>
            <a:pPr marL="285750" indent="-285750">
              <a:buFont typeface="Arial" pitchFamily="34" charset="0"/>
              <a:buChar char="•"/>
            </a:pPr>
            <a:r>
              <a:rPr lang="en-US" sz="1600" dirty="0"/>
              <a:t>For application high availability, spreads pod replicas between nodes</a:t>
            </a:r>
          </a:p>
        </p:txBody>
      </p:sp>
      <p:sp>
        <p:nvSpPr>
          <p:cNvPr id="7" name="TextBox 6"/>
          <p:cNvSpPr txBox="1"/>
          <p:nvPr/>
        </p:nvSpPr>
        <p:spPr>
          <a:xfrm>
            <a:off x="304800" y="918181"/>
            <a:ext cx="1899879" cy="523220"/>
          </a:xfrm>
          <a:prstGeom prst="rect">
            <a:avLst/>
          </a:prstGeom>
          <a:noFill/>
        </p:spPr>
        <p:txBody>
          <a:bodyPr wrap="none" rtlCol="0">
            <a:spAutoFit/>
          </a:bodyPr>
          <a:lstStyle/>
          <a:p>
            <a:r>
              <a:rPr lang="en-US" sz="2800" b="1" dirty="0"/>
              <a:t>Scheduler</a:t>
            </a:r>
            <a:endParaRPr lang="en-US" sz="2800" b="1" dirty="0">
              <a:solidFill>
                <a:schemeClr val="bg1"/>
              </a:solidFill>
            </a:endParaRPr>
          </a:p>
        </p:txBody>
      </p:sp>
      <p:sp>
        <p:nvSpPr>
          <p:cNvPr id="2" name="Rectangle 1"/>
          <p:cNvSpPr/>
          <p:nvPr/>
        </p:nvSpPr>
        <p:spPr>
          <a:xfrm>
            <a:off x="4531360" y="4897120"/>
            <a:ext cx="7355840" cy="640080"/>
          </a:xfrm>
          <a:prstGeom prst="rect">
            <a:avLst/>
          </a:prstGeom>
          <a:solidFill>
            <a:schemeClr val="bg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Oval 7"/>
          <p:cNvSpPr/>
          <p:nvPr/>
        </p:nvSpPr>
        <p:spPr>
          <a:xfrm>
            <a:off x="4724400" y="3159760"/>
            <a:ext cx="1778000" cy="619760"/>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9" name="TextBox 8">
            <a:extLst>
              <a:ext uri="{FF2B5EF4-FFF2-40B4-BE49-F238E27FC236}">
                <a16:creationId xmlns:a16="http://schemas.microsoft.com/office/drawing/2014/main" id="{5A1D0EFC-C7D9-8448-8425-071C06EB95B7}"/>
              </a:ext>
            </a:extLst>
          </p:cNvPr>
          <p:cNvSpPr txBox="1"/>
          <p:nvPr/>
        </p:nvSpPr>
        <p:spPr>
          <a:xfrm>
            <a:off x="4948022" y="43569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0" name="TextBox 9">
            <a:extLst>
              <a:ext uri="{FF2B5EF4-FFF2-40B4-BE49-F238E27FC236}">
                <a16:creationId xmlns:a16="http://schemas.microsoft.com/office/drawing/2014/main" id="{E95ED77E-ABFD-1C46-805D-6D237212483C}"/>
              </a:ext>
            </a:extLst>
          </p:cNvPr>
          <p:cNvSpPr txBox="1"/>
          <p:nvPr/>
        </p:nvSpPr>
        <p:spPr>
          <a:xfrm>
            <a:off x="6744027" y="45719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C06779BD-EC56-DC44-B156-C75302D80CA9}"/>
              </a:ext>
            </a:extLst>
          </p:cNvPr>
          <p:cNvSpPr txBox="1"/>
          <p:nvPr/>
        </p:nvSpPr>
        <p:spPr>
          <a:xfrm>
            <a:off x="8169641" y="45628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69C01627-3231-DB48-A131-E5DCFE5C1F3C}"/>
              </a:ext>
            </a:extLst>
          </p:cNvPr>
          <p:cNvSpPr txBox="1"/>
          <p:nvPr/>
        </p:nvSpPr>
        <p:spPr>
          <a:xfrm>
            <a:off x="9548952" y="45628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8737C305-B98C-704B-A970-F305C6ADDA7D}"/>
              </a:ext>
            </a:extLst>
          </p:cNvPr>
          <p:cNvSpPr txBox="1"/>
          <p:nvPr/>
        </p:nvSpPr>
        <p:spPr>
          <a:xfrm>
            <a:off x="9527727" y="30687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81C997EC-A672-1A45-8FCE-F09FF398B5D0}"/>
              </a:ext>
            </a:extLst>
          </p:cNvPr>
          <p:cNvSpPr txBox="1"/>
          <p:nvPr/>
        </p:nvSpPr>
        <p:spPr>
          <a:xfrm>
            <a:off x="8152274" y="30687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13E218C5-7A15-8646-8599-3703BFD41163}"/>
              </a:ext>
            </a:extLst>
          </p:cNvPr>
          <p:cNvSpPr txBox="1"/>
          <p:nvPr/>
        </p:nvSpPr>
        <p:spPr>
          <a:xfrm>
            <a:off x="6765238" y="30778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6" name="Google Shape;232;p34">
            <a:extLst>
              <a:ext uri="{FF2B5EF4-FFF2-40B4-BE49-F238E27FC236}">
                <a16:creationId xmlns:a16="http://schemas.microsoft.com/office/drawing/2014/main" id="{E9D0955F-BA67-864B-907D-4EAA21EE9A4C}"/>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9394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18</a:t>
            </a:fld>
            <a:endParaRPr lang="en-US" dirty="0"/>
          </a:p>
        </p:txBody>
      </p:sp>
      <p:sp>
        <p:nvSpPr>
          <p:cNvPr id="4" name="Rectangle 3"/>
          <p:cNvSpPr/>
          <p:nvPr/>
        </p:nvSpPr>
        <p:spPr>
          <a:xfrm>
            <a:off x="203438" y="1547257"/>
            <a:ext cx="4327922" cy="2062103"/>
          </a:xfrm>
          <a:prstGeom prst="rect">
            <a:avLst/>
          </a:prstGeom>
        </p:spPr>
        <p:txBody>
          <a:bodyPr wrap="square">
            <a:spAutoFit/>
          </a:bodyPr>
          <a:lstStyle/>
          <a:p>
            <a:pPr marL="285750" indent="-285750">
              <a:buFont typeface="Arial" pitchFamily="34" charset="0"/>
              <a:buChar char="•"/>
            </a:pPr>
            <a:r>
              <a:rPr lang="en-US" sz="1600" dirty="0"/>
              <a:t>Master monitors health of pods</a:t>
            </a:r>
          </a:p>
          <a:p>
            <a:pPr marL="508000" lvl="1" indent="-285750">
              <a:buFont typeface="Arial" pitchFamily="34" charset="0"/>
              <a:buChar char="•"/>
            </a:pPr>
            <a:r>
              <a:rPr lang="en-US" sz="1600" dirty="0"/>
              <a:t>Users configure pod probes for liveness and readiness</a:t>
            </a:r>
          </a:p>
          <a:p>
            <a:pPr marL="508000" lvl="1" indent="-285750">
              <a:buFont typeface="Arial" pitchFamily="34" charset="0"/>
              <a:buChar char="•"/>
            </a:pPr>
            <a:r>
              <a:rPr lang="en-US" sz="1600" dirty="0"/>
              <a:t>Automatically replaces failed pods</a:t>
            </a:r>
          </a:p>
          <a:p>
            <a:pPr marL="285750" indent="-285750">
              <a:buFont typeface="Arial" pitchFamily="34" charset="0"/>
              <a:buChar char="•"/>
            </a:pPr>
            <a:endParaRPr lang="en-US" sz="1600" dirty="0"/>
          </a:p>
          <a:p>
            <a:pPr marL="285750" indent="-285750">
              <a:buFont typeface="Arial" pitchFamily="34" charset="0"/>
              <a:buChar char="•"/>
            </a:pPr>
            <a:r>
              <a:rPr lang="en-US" sz="1600" dirty="0"/>
              <a:t>Pods can be automatically scaled based on CPU utilization</a:t>
            </a:r>
          </a:p>
          <a:p>
            <a:pPr marL="508000" lvl="1" indent="-285750">
              <a:buFont typeface="Arial" pitchFamily="34" charset="0"/>
              <a:buChar char="•"/>
            </a:pPr>
            <a:r>
              <a:rPr lang="en-US" sz="1600" dirty="0"/>
              <a:t>Scale up and down</a:t>
            </a:r>
          </a:p>
        </p:txBody>
      </p:sp>
      <p:sp>
        <p:nvSpPr>
          <p:cNvPr id="8" name="TextBox 7"/>
          <p:cNvSpPr txBox="1"/>
          <p:nvPr/>
        </p:nvSpPr>
        <p:spPr>
          <a:xfrm>
            <a:off x="304800" y="918181"/>
            <a:ext cx="3400290" cy="523220"/>
          </a:xfrm>
          <a:prstGeom prst="rect">
            <a:avLst/>
          </a:prstGeom>
          <a:noFill/>
        </p:spPr>
        <p:txBody>
          <a:bodyPr wrap="none" rtlCol="0">
            <a:spAutoFit/>
          </a:bodyPr>
          <a:lstStyle/>
          <a:p>
            <a:r>
              <a:rPr lang="en-US" sz="2800" b="1" dirty="0"/>
              <a:t>Health and Scaling</a:t>
            </a:r>
            <a:endParaRPr lang="en-US" sz="2800" b="1" dirty="0">
              <a:solidFill>
                <a:schemeClr val="bg1"/>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218" y="1610043"/>
            <a:ext cx="70961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1B526E95-94E5-EF40-8402-9F0C4D66E90E}"/>
              </a:ext>
            </a:extLst>
          </p:cNvPr>
          <p:cNvSpPr txBox="1"/>
          <p:nvPr/>
        </p:nvSpPr>
        <p:spPr>
          <a:xfrm>
            <a:off x="4935322" y="43696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DD7692FC-97E6-DF4C-9DC2-01FAB94FA5CE}"/>
              </a:ext>
            </a:extLst>
          </p:cNvPr>
          <p:cNvSpPr txBox="1"/>
          <p:nvPr/>
        </p:nvSpPr>
        <p:spPr>
          <a:xfrm>
            <a:off x="6731327"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21D85488-BBF2-354C-830A-71B6FC20B52C}"/>
              </a:ext>
            </a:extLst>
          </p:cNvPr>
          <p:cNvSpPr txBox="1"/>
          <p:nvPr/>
        </p:nvSpPr>
        <p:spPr>
          <a:xfrm>
            <a:off x="8156941"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C15461DA-7F94-184C-90F4-BE61C7F10690}"/>
              </a:ext>
            </a:extLst>
          </p:cNvPr>
          <p:cNvSpPr txBox="1"/>
          <p:nvPr/>
        </p:nvSpPr>
        <p:spPr>
          <a:xfrm>
            <a:off x="9536252"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B1974CD1-746A-6243-9E01-B8FBE1C932BB}"/>
              </a:ext>
            </a:extLst>
          </p:cNvPr>
          <p:cNvSpPr txBox="1"/>
          <p:nvPr/>
        </p:nvSpPr>
        <p:spPr>
          <a:xfrm>
            <a:off x="9533315" y="3072304"/>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158BA6F0-19E9-F541-AAE2-FF55DCBECFDA}"/>
              </a:ext>
            </a:extLst>
          </p:cNvPr>
          <p:cNvSpPr txBox="1"/>
          <p:nvPr/>
        </p:nvSpPr>
        <p:spPr>
          <a:xfrm>
            <a:off x="8139574" y="3072304"/>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452886EE-3A6F-9C4E-A61B-87044BE41CF2}"/>
              </a:ext>
            </a:extLst>
          </p:cNvPr>
          <p:cNvSpPr txBox="1"/>
          <p:nvPr/>
        </p:nvSpPr>
        <p:spPr>
          <a:xfrm>
            <a:off x="6752538" y="30814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9" name="Oval 8"/>
          <p:cNvSpPr/>
          <p:nvPr/>
        </p:nvSpPr>
        <p:spPr>
          <a:xfrm>
            <a:off x="4754881" y="3566379"/>
            <a:ext cx="1808479" cy="802202"/>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pic>
        <p:nvPicPr>
          <p:cNvPr id="17" name="Google Shape;232;p34">
            <a:extLst>
              <a:ext uri="{FF2B5EF4-FFF2-40B4-BE49-F238E27FC236}">
                <a16:creationId xmlns:a16="http://schemas.microsoft.com/office/drawing/2014/main" id="{92D32631-A385-6046-8474-3DD6FA53D511}"/>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416474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Now……Getting Back to Our Game</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19</a:t>
            </a:fld>
            <a:endParaRPr lang="en-US"/>
          </a:p>
        </p:txBody>
      </p:sp>
    </p:spTree>
    <p:extLst>
      <p:ext uri="{BB962C8B-B14F-4D97-AF65-F5344CB8AC3E}">
        <p14:creationId xmlns:p14="http://schemas.microsoft.com/office/powerpoint/2010/main" val="143475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Our Game: Wild West</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2</a:t>
            </a:fld>
            <a:endParaRPr lang="en-US"/>
          </a:p>
        </p:txBody>
      </p:sp>
    </p:spTree>
    <p:extLst>
      <p:ext uri="{BB962C8B-B14F-4D97-AF65-F5344CB8AC3E}">
        <p14:creationId xmlns:p14="http://schemas.microsoft.com/office/powerpoint/2010/main" val="85750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34222"/>
            <a:ext cx="11798833" cy="460800"/>
          </a:xfrm>
        </p:spPr>
        <p:txBody>
          <a:bodyPr/>
          <a:lstStyle/>
          <a:p>
            <a:r>
              <a:rPr lang="en-US" dirty="0"/>
              <a:t>OpenShift Cluster – access &amp; application </a:t>
            </a:r>
            <a:r>
              <a:rPr lang="en-US" dirty="0" err="1"/>
              <a:t>yaml</a:t>
            </a:r>
            <a:endParaRPr lang="en-US" dirty="0"/>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Slide Number Placeholder 1">
            <a:extLst>
              <a:ext uri="{FF2B5EF4-FFF2-40B4-BE49-F238E27FC236}">
                <a16:creationId xmlns:a16="http://schemas.microsoft.com/office/drawing/2014/main" id="{E81D6012-8B22-AB41-910D-EF5BCB43CB22}"/>
              </a:ext>
            </a:extLst>
          </p:cNvPr>
          <p:cNvSpPr>
            <a:spLocks noGrp="1"/>
          </p:cNvSpPr>
          <p:nvPr>
            <p:ph type="sldNum" sz="quarter" idx="10"/>
          </p:nvPr>
        </p:nvSpPr>
        <p:spPr/>
        <p:txBody>
          <a:bodyPr/>
          <a:lstStyle/>
          <a:p>
            <a:fld id="{467E7409-C97C-CD4E-BD92-600742DDCE32}" type="slidenum">
              <a:rPr lang="en-US" smtClean="0"/>
              <a:t>20</a:t>
            </a:fld>
            <a:endParaRPr lang="en-US"/>
          </a:p>
        </p:txBody>
      </p:sp>
      <p:sp>
        <p:nvSpPr>
          <p:cNvPr id="16" name="Document 15">
            <a:extLst>
              <a:ext uri="{FF2B5EF4-FFF2-40B4-BE49-F238E27FC236}">
                <a16:creationId xmlns:a16="http://schemas.microsoft.com/office/drawing/2014/main" id="{DA1700E1-6B86-9D48-9A51-4D866CE838EF}"/>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11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85022"/>
            <a:ext cx="11798833" cy="460800"/>
          </a:xfrm>
        </p:spPr>
        <p:txBody>
          <a:bodyPr/>
          <a:lstStyle/>
          <a:p>
            <a:r>
              <a:rPr lang="en-US" dirty="0"/>
              <a:t>OpenShift Cluster - deployment and pods</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Document 1">
            <a:extLst>
              <a:ext uri="{FF2B5EF4-FFF2-40B4-BE49-F238E27FC236}">
                <a16:creationId xmlns:a16="http://schemas.microsoft.com/office/drawing/2014/main" id="{3BD927D6-CE38-F445-95BA-343F74209448}"/>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8" name="Slide Number Placeholder 17">
            <a:extLst>
              <a:ext uri="{FF2B5EF4-FFF2-40B4-BE49-F238E27FC236}">
                <a16:creationId xmlns:a16="http://schemas.microsoft.com/office/drawing/2014/main" id="{50E556DB-67E7-6245-B87F-47727A315E77}"/>
              </a:ext>
            </a:extLst>
          </p:cNvPr>
          <p:cNvSpPr>
            <a:spLocks noGrp="1"/>
          </p:cNvSpPr>
          <p:nvPr>
            <p:ph type="sldNum" sz="quarter" idx="10"/>
          </p:nvPr>
        </p:nvSpPr>
        <p:spPr/>
        <p:txBody>
          <a:bodyPr/>
          <a:lstStyle/>
          <a:p>
            <a:fld id="{467E7409-C97C-CD4E-BD92-600742DDCE32}" type="slidenum">
              <a:rPr lang="en-US" smtClean="0"/>
              <a:t>21</a:t>
            </a:fld>
            <a:endParaRPr lang="en-US"/>
          </a:p>
        </p:txBody>
      </p:sp>
    </p:spTree>
    <p:extLst>
      <p:ext uri="{BB962C8B-B14F-4D97-AF65-F5344CB8AC3E}">
        <p14:creationId xmlns:p14="http://schemas.microsoft.com/office/powerpoint/2010/main" val="13552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0" accel="50000" decel="50000" fill="hold" grpId="0" nodeType="withEffect">
                                  <p:stCondLst>
                                    <p:cond delay="0"/>
                                  </p:stCondLst>
                                  <p:childTnLst>
                                    <p:animMotion origin="layout" path="M 1.45833E-6 -0.00926 L 0.36901 -0.0044 " pathEditMode="relative" ptsTypes="AA">
                                      <p:cBhvr>
                                        <p:cTn id="6" dur="2000" fill="hold"/>
                                        <p:tgtEl>
                                          <p:spTgt spid="2"/>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par>
                          <p:cTn id="11" fill="hold">
                            <p:stCondLst>
                              <p:cond delay="300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6"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72322"/>
            <a:ext cx="11798833" cy="460800"/>
          </a:xfrm>
        </p:spPr>
        <p:txBody>
          <a:bodyPr/>
          <a:lstStyle/>
          <a:p>
            <a:r>
              <a:rPr lang="en-US" dirty="0"/>
              <a:t>OpenShift Cluster - service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Document 1">
            <a:extLst>
              <a:ext uri="{FF2B5EF4-FFF2-40B4-BE49-F238E27FC236}">
                <a16:creationId xmlns:a16="http://schemas.microsoft.com/office/drawing/2014/main" id="{3BD927D6-CE38-F445-95BA-343F74209448}"/>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grpSp>
        <p:nvGrpSpPr>
          <p:cNvPr id="18" name="Group 17">
            <a:extLst>
              <a:ext uri="{FF2B5EF4-FFF2-40B4-BE49-F238E27FC236}">
                <a16:creationId xmlns:a16="http://schemas.microsoft.com/office/drawing/2014/main" id="{643DAB87-45F3-3F40-B9DD-280B03A7117D}"/>
              </a:ext>
            </a:extLst>
          </p:cNvPr>
          <p:cNvGrpSpPr/>
          <p:nvPr/>
        </p:nvGrpSpPr>
        <p:grpSpPr>
          <a:xfrm>
            <a:off x="6786563" y="2443163"/>
            <a:ext cx="3886200" cy="2321627"/>
            <a:chOff x="6786563" y="2443163"/>
            <a:chExt cx="3886200" cy="2321627"/>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gr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1" name="Slide Number Placeholder 20">
            <a:extLst>
              <a:ext uri="{FF2B5EF4-FFF2-40B4-BE49-F238E27FC236}">
                <a16:creationId xmlns:a16="http://schemas.microsoft.com/office/drawing/2014/main" id="{488C6737-380C-B545-A463-138B6133DF15}"/>
              </a:ext>
            </a:extLst>
          </p:cNvPr>
          <p:cNvSpPr>
            <a:spLocks noGrp="1"/>
          </p:cNvSpPr>
          <p:nvPr>
            <p:ph type="sldNum" sz="quarter" idx="10"/>
          </p:nvPr>
        </p:nvSpPr>
        <p:spPr/>
        <p:txBody>
          <a:bodyPr/>
          <a:lstStyle/>
          <a:p>
            <a:fld id="{467E7409-C97C-CD4E-BD92-600742DDCE32}" type="slidenum">
              <a:rPr lang="en-US" smtClean="0"/>
              <a:t>22</a:t>
            </a:fld>
            <a:endParaRPr lang="en-US"/>
          </a:p>
        </p:txBody>
      </p:sp>
    </p:spTree>
    <p:extLst>
      <p:ext uri="{BB962C8B-B14F-4D97-AF65-F5344CB8AC3E}">
        <p14:creationId xmlns:p14="http://schemas.microsoft.com/office/powerpoint/2010/main" val="418040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0" accel="50000" decel="50000" fill="hold" grpId="0" nodeType="withEffect">
                                  <p:stCondLst>
                                    <p:cond delay="0"/>
                                  </p:stCondLst>
                                  <p:childTnLst>
                                    <p:animMotion origin="layout" path="M 1.45833E-6 -0.00926 L 0.38255 -0.22454 " pathEditMode="relative" rAng="0" ptsTypes="AA">
                                      <p:cBhvr>
                                        <p:cTn id="6" dur="2000" fill="hold"/>
                                        <p:tgtEl>
                                          <p:spTgt spid="2"/>
                                        </p:tgtEl>
                                        <p:attrNameLst>
                                          <p:attrName>ppt_x</p:attrName>
                                          <p:attrName>ppt_y</p:attrName>
                                        </p:attrNameLst>
                                      </p:cBhvr>
                                      <p:rCtr x="19128" y="-10764"/>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par>
                          <p:cTn id="11" fill="hold">
                            <p:stCondLst>
                              <p:cond delay="300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46922"/>
            <a:ext cx="11798833" cy="460800"/>
          </a:xfrm>
        </p:spPr>
        <p:txBody>
          <a:bodyPr/>
          <a:lstStyle/>
          <a:p>
            <a:r>
              <a:rPr lang="en-US" dirty="0"/>
              <a:t>OpenShift Cluster - route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 name="Oval 1">
            <a:extLst>
              <a:ext uri="{FF2B5EF4-FFF2-40B4-BE49-F238E27FC236}">
                <a16:creationId xmlns:a16="http://schemas.microsoft.com/office/drawing/2014/main" id="{77D62114-3C0E-8F46-A42D-2F1AB7FAF824}"/>
              </a:ext>
            </a:extLst>
          </p:cNvPr>
          <p:cNvSpPr/>
          <p:nvPr/>
        </p:nvSpPr>
        <p:spPr bwMode="auto">
          <a:xfrm>
            <a:off x="4686300" y="4764790"/>
            <a:ext cx="1128713" cy="901700"/>
          </a:xfrm>
          <a:prstGeom prst="ellips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route</a:t>
            </a:r>
          </a:p>
        </p:txBody>
      </p:sp>
      <p:cxnSp>
        <p:nvCxnSpPr>
          <p:cNvPr id="27" name="Elbow Connector 26">
            <a:extLst>
              <a:ext uri="{FF2B5EF4-FFF2-40B4-BE49-F238E27FC236}">
                <a16:creationId xmlns:a16="http://schemas.microsoft.com/office/drawing/2014/main" id="{23E03C99-086A-9949-A3DC-39BFBE3706CF}"/>
              </a:ext>
            </a:extLst>
          </p:cNvPr>
          <p:cNvCxnSpPr>
            <a:stCxn id="2" idx="7"/>
            <a:endCxn id="20" idx="1"/>
          </p:cNvCxnSpPr>
          <p:nvPr/>
        </p:nvCxnSpPr>
        <p:spPr bwMode="auto">
          <a:xfrm rot="5400000" flipH="1" flipV="1">
            <a:off x="5088686" y="2527452"/>
            <a:ext cx="2930420" cy="1808358"/>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18" name="Slide Number Placeholder 17">
            <a:extLst>
              <a:ext uri="{FF2B5EF4-FFF2-40B4-BE49-F238E27FC236}">
                <a16:creationId xmlns:a16="http://schemas.microsoft.com/office/drawing/2014/main" id="{EFB7C20F-22BE-6346-B5EC-4A57B0508E09}"/>
              </a:ext>
            </a:extLst>
          </p:cNvPr>
          <p:cNvSpPr>
            <a:spLocks noGrp="1"/>
          </p:cNvSpPr>
          <p:nvPr>
            <p:ph type="sldNum" sz="quarter" idx="10"/>
          </p:nvPr>
        </p:nvSpPr>
        <p:spPr/>
        <p:txBody>
          <a:bodyPr/>
          <a:lstStyle/>
          <a:p>
            <a:fld id="{467E7409-C97C-CD4E-BD92-600742DDCE32}" type="slidenum">
              <a:rPr lang="en-US" smtClean="0"/>
              <a:t>23</a:t>
            </a:fld>
            <a:endParaRPr lang="en-US"/>
          </a:p>
        </p:txBody>
      </p:sp>
    </p:spTree>
    <p:extLst>
      <p:ext uri="{BB962C8B-B14F-4D97-AF65-F5344CB8AC3E}">
        <p14:creationId xmlns:p14="http://schemas.microsoft.com/office/powerpoint/2010/main" val="338545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46922"/>
            <a:ext cx="11798833" cy="460800"/>
          </a:xfrm>
        </p:spPr>
        <p:txBody>
          <a:bodyPr/>
          <a:lstStyle/>
          <a:p>
            <a:r>
              <a:rPr lang="en-US" dirty="0"/>
              <a:t>OpenShift Cluster - role and </a:t>
            </a:r>
            <a:r>
              <a:rPr lang="en-US" dirty="0" err="1"/>
              <a:t>rolebinding</a:t>
            </a:r>
            <a:endParaRPr lang="en-US" dirty="0"/>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5" name="Down Arrow 24">
            <a:extLst>
              <a:ext uri="{FF2B5EF4-FFF2-40B4-BE49-F238E27FC236}">
                <a16:creationId xmlns:a16="http://schemas.microsoft.com/office/drawing/2014/main" id="{F7B66EDB-ECF0-0241-BE4F-BDE9F0AC1D14}"/>
              </a:ext>
            </a:extLst>
          </p:cNvPr>
          <p:cNvSpPr/>
          <p:nvPr/>
        </p:nvSpPr>
        <p:spPr bwMode="auto">
          <a:xfrm>
            <a:off x="8541882" y="4741592"/>
            <a:ext cx="375558" cy="935946"/>
          </a:xfrm>
          <a:prstGeom prst="downArrow">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3" name="Snip Single Corner Rectangle 22">
            <a:extLst>
              <a:ext uri="{FF2B5EF4-FFF2-40B4-BE49-F238E27FC236}">
                <a16:creationId xmlns:a16="http://schemas.microsoft.com/office/drawing/2014/main" id="{501376CB-F869-DF45-AB81-C5A41DA9F4A2}"/>
              </a:ext>
            </a:extLst>
          </p:cNvPr>
          <p:cNvSpPr/>
          <p:nvPr/>
        </p:nvSpPr>
        <p:spPr bwMode="auto">
          <a:xfrm>
            <a:off x="8222455" y="4943266"/>
            <a:ext cx="1014413" cy="510988"/>
          </a:xfrm>
          <a:prstGeom prst="snip1Rect">
            <a:avLst/>
          </a:prstGeom>
          <a:solidFill>
            <a:schemeClr val="bg2">
              <a:lumMod val="8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view</a:t>
            </a:r>
          </a:p>
        </p:txBody>
      </p:sp>
      <p:sp>
        <p:nvSpPr>
          <p:cNvPr id="2" name="Slide Number Placeholder 1">
            <a:extLst>
              <a:ext uri="{FF2B5EF4-FFF2-40B4-BE49-F238E27FC236}">
                <a16:creationId xmlns:a16="http://schemas.microsoft.com/office/drawing/2014/main" id="{C44AAB4A-AEFD-4949-B600-5E89C9E44B91}"/>
              </a:ext>
            </a:extLst>
          </p:cNvPr>
          <p:cNvSpPr>
            <a:spLocks noGrp="1"/>
          </p:cNvSpPr>
          <p:nvPr>
            <p:ph type="sldNum" sz="quarter" idx="10"/>
          </p:nvPr>
        </p:nvSpPr>
        <p:spPr/>
        <p:txBody>
          <a:bodyPr/>
          <a:lstStyle/>
          <a:p>
            <a:fld id="{467E7409-C97C-CD4E-BD92-600742DDCE32}" type="slidenum">
              <a:rPr lang="en-US" smtClean="0"/>
              <a:t>24</a:t>
            </a:fld>
            <a:endParaRPr lang="en-US"/>
          </a:p>
        </p:txBody>
      </p:sp>
    </p:spTree>
    <p:extLst>
      <p:ext uri="{BB962C8B-B14F-4D97-AF65-F5344CB8AC3E}">
        <p14:creationId xmlns:p14="http://schemas.microsoft.com/office/powerpoint/2010/main" val="4143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Magnetic Disk 35">
            <a:extLst>
              <a:ext uri="{FF2B5EF4-FFF2-40B4-BE49-F238E27FC236}">
                <a16:creationId xmlns:a16="http://schemas.microsoft.com/office/drawing/2014/main" id="{968DD64A-673C-F041-8D93-15CB5C87B3BE}"/>
              </a:ext>
            </a:extLst>
          </p:cNvPr>
          <p:cNvSpPr/>
          <p:nvPr/>
        </p:nvSpPr>
        <p:spPr bwMode="auto">
          <a:xfrm>
            <a:off x="8313477" y="6233987"/>
            <a:ext cx="914400" cy="612648"/>
          </a:xfrm>
          <a:prstGeom prst="flowChartMagneticDisk">
            <a:avLst/>
          </a:prstGeom>
          <a:solidFill>
            <a:schemeClr val="accent6"/>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pv</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296122"/>
            <a:ext cx="11798833" cy="460800"/>
          </a:xfrm>
        </p:spPr>
        <p:txBody>
          <a:bodyPr/>
          <a:lstStyle/>
          <a:p>
            <a:r>
              <a:rPr lang="en-US" dirty="0"/>
              <a:t>OpenShift Cluster - Storage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 name="Magnetic Disk 1">
            <a:extLst>
              <a:ext uri="{FF2B5EF4-FFF2-40B4-BE49-F238E27FC236}">
                <a16:creationId xmlns:a16="http://schemas.microsoft.com/office/drawing/2014/main" id="{91E66B05-6B65-B342-8709-29DAECA26616}"/>
              </a:ext>
            </a:extLst>
          </p:cNvPr>
          <p:cNvSpPr/>
          <p:nvPr/>
        </p:nvSpPr>
        <p:spPr bwMode="auto">
          <a:xfrm>
            <a:off x="8306942" y="4907665"/>
            <a:ext cx="914400" cy="612648"/>
          </a:xfrm>
          <a:prstGeom prst="flowChartMagneticDisk">
            <a:avLst/>
          </a:prstGeom>
          <a:solidFill>
            <a:schemeClr val="accent6"/>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pvc</a:t>
            </a:r>
            <a:endParaRPr kumimoji="0" lang="en-US" sz="1800" b="0" i="0" u="none" strike="noStrike" cap="none" normalizeH="0" baseline="0" dirty="0">
              <a:ln>
                <a:noFill/>
              </a:ln>
              <a:solidFill>
                <a:schemeClr val="tx1"/>
              </a:solidFill>
              <a:effectLst/>
              <a:latin typeface="Arial" panose="020B0604020202020204" pitchFamily="34" charset="0"/>
            </a:endParaRPr>
          </a:p>
        </p:txBody>
      </p:sp>
      <p:cxnSp>
        <p:nvCxnSpPr>
          <p:cNvPr id="27" name="Elbow Connector 26">
            <a:extLst>
              <a:ext uri="{FF2B5EF4-FFF2-40B4-BE49-F238E27FC236}">
                <a16:creationId xmlns:a16="http://schemas.microsoft.com/office/drawing/2014/main" id="{F9D49E7C-69EE-1B45-9161-22DF22E7011B}"/>
              </a:ext>
            </a:extLst>
          </p:cNvPr>
          <p:cNvCxnSpPr>
            <a:stCxn id="2" idx="2"/>
            <a:endCxn id="16" idx="2"/>
          </p:cNvCxnSpPr>
          <p:nvPr/>
        </p:nvCxnSpPr>
        <p:spPr bwMode="auto">
          <a:xfrm rot="10800000">
            <a:off x="7630192" y="3727283"/>
            <a:ext cx="676750" cy="1486706"/>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8" name="Elbow Connector 27">
            <a:extLst>
              <a:ext uri="{FF2B5EF4-FFF2-40B4-BE49-F238E27FC236}">
                <a16:creationId xmlns:a16="http://schemas.microsoft.com/office/drawing/2014/main" id="{E492D672-59F1-5744-91AE-768072E5A9A4}"/>
              </a:ext>
            </a:extLst>
          </p:cNvPr>
          <p:cNvCxnSpPr>
            <a:stCxn id="2" idx="1"/>
            <a:endCxn id="17" idx="2"/>
          </p:cNvCxnSpPr>
          <p:nvPr/>
        </p:nvCxnSpPr>
        <p:spPr bwMode="auto">
          <a:xfrm rot="5400000" flipH="1" flipV="1">
            <a:off x="8178053" y="4321576"/>
            <a:ext cx="1172179" cy="1"/>
          </a:xfrm>
          <a:prstGeom prst="bentConnector3">
            <a:avLst>
              <a:gd name="adj1" fmla="val 50000"/>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9" name="Elbow Connector 28">
            <a:extLst>
              <a:ext uri="{FF2B5EF4-FFF2-40B4-BE49-F238E27FC236}">
                <a16:creationId xmlns:a16="http://schemas.microsoft.com/office/drawing/2014/main" id="{58959174-35B3-6A47-8603-EFD4141CD7DC}"/>
              </a:ext>
            </a:extLst>
          </p:cNvPr>
          <p:cNvCxnSpPr>
            <a:stCxn id="2" idx="4"/>
            <a:endCxn id="19" idx="2"/>
          </p:cNvCxnSpPr>
          <p:nvPr/>
        </p:nvCxnSpPr>
        <p:spPr bwMode="auto">
          <a:xfrm flipV="1">
            <a:off x="9221342" y="3735486"/>
            <a:ext cx="662555" cy="1478503"/>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4" name="Magnetic Disk 33">
            <a:extLst>
              <a:ext uri="{FF2B5EF4-FFF2-40B4-BE49-F238E27FC236}">
                <a16:creationId xmlns:a16="http://schemas.microsoft.com/office/drawing/2014/main" id="{C3222FFC-ABFE-0848-9F14-41BA2D56729A}"/>
              </a:ext>
            </a:extLst>
          </p:cNvPr>
          <p:cNvSpPr/>
          <p:nvPr/>
        </p:nvSpPr>
        <p:spPr bwMode="auto">
          <a:xfrm>
            <a:off x="6578154" y="6124087"/>
            <a:ext cx="4371975" cy="933938"/>
          </a:xfrm>
          <a:prstGeom prst="flowChartMagneticDisk">
            <a:avLst/>
          </a:prstGeom>
          <a:solidFill>
            <a:schemeClr val="accent6">
              <a:lumMod val="5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storageclass</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8" name="Slide Number Placeholder 17">
            <a:extLst>
              <a:ext uri="{FF2B5EF4-FFF2-40B4-BE49-F238E27FC236}">
                <a16:creationId xmlns:a16="http://schemas.microsoft.com/office/drawing/2014/main" id="{1E6EA8FD-7C2A-4542-9B83-4C43FB29B28F}"/>
              </a:ext>
            </a:extLst>
          </p:cNvPr>
          <p:cNvSpPr>
            <a:spLocks noGrp="1"/>
          </p:cNvSpPr>
          <p:nvPr>
            <p:ph type="sldNum" sz="quarter" idx="10"/>
          </p:nvPr>
        </p:nvSpPr>
        <p:spPr/>
        <p:txBody>
          <a:bodyPr/>
          <a:lstStyle/>
          <a:p>
            <a:fld id="{467E7409-C97C-CD4E-BD92-600742DDCE32}" type="slidenum">
              <a:rPr lang="en-US" smtClean="0"/>
              <a:t>25</a:t>
            </a:fld>
            <a:endParaRPr lang="en-US"/>
          </a:p>
        </p:txBody>
      </p:sp>
    </p:spTree>
    <p:extLst>
      <p:ext uri="{BB962C8B-B14F-4D97-AF65-F5344CB8AC3E}">
        <p14:creationId xmlns:p14="http://schemas.microsoft.com/office/powerpoint/2010/main" val="33942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2" name="Title 1">
            <a:extLst>
              <a:ext uri="{FF2B5EF4-FFF2-40B4-BE49-F238E27FC236}">
                <a16:creationId xmlns:a16="http://schemas.microsoft.com/office/drawing/2014/main" id="{DBF7C879-E00E-BF40-8B8B-E4D359504278}"/>
              </a:ext>
            </a:extLst>
          </p:cNvPr>
          <p:cNvSpPr>
            <a:spLocks noGrp="1"/>
          </p:cNvSpPr>
          <p:nvPr>
            <p:ph type="title"/>
          </p:nvPr>
        </p:nvSpPr>
        <p:spPr>
          <a:xfrm>
            <a:off x="258607" y="258022"/>
            <a:ext cx="11798833" cy="460800"/>
          </a:xfrm>
        </p:spPr>
        <p:txBody>
          <a:bodyPr/>
          <a:lstStyle/>
          <a:p>
            <a:r>
              <a:rPr lang="en-US" dirty="0"/>
              <a:t>If you get to the last part … Source2Image (S2I)</a:t>
            </a:r>
          </a:p>
        </p:txBody>
      </p:sp>
      <p:sp>
        <p:nvSpPr>
          <p:cNvPr id="3892" name="Google Shape;3892;p32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26</a:t>
            </a:fld>
            <a:endParaRPr/>
          </a:p>
        </p:txBody>
      </p:sp>
      <p:grpSp>
        <p:nvGrpSpPr>
          <p:cNvPr id="3894" name="Google Shape;3894;p328"/>
          <p:cNvGrpSpPr/>
          <p:nvPr/>
        </p:nvGrpSpPr>
        <p:grpSpPr>
          <a:xfrm>
            <a:off x="2041832" y="830318"/>
            <a:ext cx="8108337" cy="1828897"/>
            <a:chOff x="766750" y="3518379"/>
            <a:chExt cx="10530309" cy="2377250"/>
          </a:xfrm>
        </p:grpSpPr>
        <p:sp>
          <p:nvSpPr>
            <p:cNvPr id="3895" name="Google Shape;3895;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896" name="Google Shape;3896;p328"/>
            <p:cNvSpPr/>
            <p:nvPr/>
          </p:nvSpPr>
          <p:spPr>
            <a:xfrm>
              <a:off x="766759" y="5525429"/>
              <a:ext cx="10530300" cy="370200"/>
            </a:xfrm>
            <a:prstGeom prst="rect">
              <a:avLst/>
            </a:prstGeom>
            <a:solidFill>
              <a:srgbClr val="666666"/>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CODE APPLICATION</a:t>
              </a:r>
              <a:endParaRPr sz="1467" b="1">
                <a:solidFill>
                  <a:srgbClr val="FFFFFF"/>
                </a:solidFill>
                <a:latin typeface="Overpass"/>
                <a:ea typeface="Overpass"/>
                <a:cs typeface="Overpass"/>
                <a:sym typeface="Overpass"/>
              </a:endParaRPr>
            </a:p>
          </p:txBody>
        </p:sp>
      </p:grpSp>
      <p:grpSp>
        <p:nvGrpSpPr>
          <p:cNvPr id="3897" name="Google Shape;3897;p328"/>
          <p:cNvGrpSpPr/>
          <p:nvPr/>
        </p:nvGrpSpPr>
        <p:grpSpPr>
          <a:xfrm>
            <a:off x="2637550" y="1102657"/>
            <a:ext cx="798741" cy="800260"/>
            <a:chOff x="6664884" y="1239428"/>
            <a:chExt cx="1265700" cy="1265700"/>
          </a:xfrm>
        </p:grpSpPr>
        <p:sp>
          <p:nvSpPr>
            <p:cNvPr id="3898" name="Google Shape;3898;p328"/>
            <p:cNvSpPr/>
            <p:nvPr/>
          </p:nvSpPr>
          <p:spPr>
            <a:xfrm>
              <a:off x="6664884" y="1239428"/>
              <a:ext cx="1265700" cy="1265700"/>
            </a:xfrm>
            <a:prstGeom prst="ellipse">
              <a:avLst/>
            </a:prstGeom>
            <a:solidFill>
              <a:srgbClr val="FFFFFF"/>
            </a:solidFill>
            <a:ln w="28575" cap="flat" cmpd="sng">
              <a:solidFill>
                <a:srgbClr val="9E9E9E"/>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2267"/>
            </a:p>
          </p:txBody>
        </p:sp>
        <p:pic>
          <p:nvPicPr>
            <p:cNvPr id="3899" name="Google Shape;3899;p328"/>
            <p:cNvPicPr preferRelativeResize="0"/>
            <p:nvPr/>
          </p:nvPicPr>
          <p:blipFill>
            <a:blip r:embed="rId3">
              <a:alphaModFix/>
            </a:blip>
            <a:stretch>
              <a:fillRect/>
            </a:stretch>
          </p:blipFill>
          <p:spPr>
            <a:xfrm>
              <a:off x="7052491" y="1493003"/>
              <a:ext cx="490450" cy="758544"/>
            </a:xfrm>
            <a:prstGeom prst="rect">
              <a:avLst/>
            </a:prstGeom>
            <a:noFill/>
            <a:ln>
              <a:noFill/>
            </a:ln>
          </p:spPr>
        </p:pic>
      </p:grpSp>
      <p:grpSp>
        <p:nvGrpSpPr>
          <p:cNvPr id="3900" name="Google Shape;3900;p328"/>
          <p:cNvGrpSpPr/>
          <p:nvPr/>
        </p:nvGrpSpPr>
        <p:grpSpPr>
          <a:xfrm>
            <a:off x="8944451" y="1100391"/>
            <a:ext cx="697200" cy="804800"/>
            <a:chOff x="8284988" y="1971750"/>
            <a:chExt cx="522900" cy="603600"/>
          </a:xfrm>
        </p:grpSpPr>
        <p:sp>
          <p:nvSpPr>
            <p:cNvPr id="3901" name="Google Shape;3901;p328"/>
            <p:cNvSpPr/>
            <p:nvPr/>
          </p:nvSpPr>
          <p:spPr>
            <a:xfrm rot="-5400000">
              <a:off x="8244638" y="2012100"/>
              <a:ext cx="603600" cy="522900"/>
            </a:xfrm>
            <a:prstGeom prst="hexagon">
              <a:avLst>
                <a:gd name="adj" fmla="val 25000"/>
                <a:gd name="vf" fmla="val 115470"/>
              </a:avLst>
            </a:prstGeom>
            <a:solidFill>
              <a:srgbClr val="FFFFFF"/>
            </a:solidFill>
            <a:ln w="28575" cap="flat" cmpd="sng">
              <a:solidFill>
                <a:srgbClr val="9E9E9E"/>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02" name="Google Shape;3902;p328"/>
            <p:cNvPicPr preferRelativeResize="0"/>
            <p:nvPr/>
          </p:nvPicPr>
          <p:blipFill>
            <a:blip r:embed="rId4">
              <a:alphaModFix/>
            </a:blip>
            <a:stretch>
              <a:fillRect/>
            </a:stretch>
          </p:blipFill>
          <p:spPr>
            <a:xfrm>
              <a:off x="8432144" y="2159251"/>
              <a:ext cx="228600" cy="228600"/>
            </a:xfrm>
            <a:prstGeom prst="rect">
              <a:avLst/>
            </a:prstGeom>
            <a:noFill/>
            <a:ln>
              <a:noFill/>
            </a:ln>
          </p:spPr>
        </p:pic>
      </p:grpSp>
      <p:sp>
        <p:nvSpPr>
          <p:cNvPr id="3903" name="Google Shape;3903;p328"/>
          <p:cNvSpPr txBox="1"/>
          <p:nvPr/>
        </p:nvSpPr>
        <p:spPr>
          <a:xfrm>
            <a:off x="2548517" y="1943424"/>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Developer</a:t>
            </a:r>
            <a:endParaRPr sz="1200">
              <a:latin typeface="Overpass Light"/>
              <a:ea typeface="Overpass Light"/>
              <a:cs typeface="Overpass Light"/>
              <a:sym typeface="Overpass Light"/>
            </a:endParaRPr>
          </a:p>
        </p:txBody>
      </p:sp>
      <p:sp>
        <p:nvSpPr>
          <p:cNvPr id="3904" name="Google Shape;3904;p328"/>
          <p:cNvSpPr txBox="1"/>
          <p:nvPr/>
        </p:nvSpPr>
        <p:spPr>
          <a:xfrm>
            <a:off x="8804667" y="1943424"/>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Repository</a:t>
            </a:r>
            <a:endParaRPr sz="1200">
              <a:latin typeface="Overpass Light"/>
              <a:ea typeface="Overpass Light"/>
              <a:cs typeface="Overpass Light"/>
              <a:sym typeface="Overpass Light"/>
            </a:endParaRPr>
          </a:p>
        </p:txBody>
      </p:sp>
      <p:sp>
        <p:nvSpPr>
          <p:cNvPr id="3905" name="Google Shape;3905;p328"/>
          <p:cNvSpPr txBox="1"/>
          <p:nvPr/>
        </p:nvSpPr>
        <p:spPr>
          <a:xfrm>
            <a:off x="5701767" y="1164815"/>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Code</a:t>
            </a:r>
            <a:br>
              <a:rPr lang="en" sz="1200">
                <a:latin typeface="Overpass Light"/>
                <a:ea typeface="Overpass Light"/>
                <a:cs typeface="Overpass Light"/>
                <a:sym typeface="Overpass Light"/>
              </a:rPr>
            </a:br>
            <a:r>
              <a:rPr lang="en" sz="1200">
                <a:latin typeface="Overpass Light"/>
                <a:ea typeface="Overpass Light"/>
                <a:cs typeface="Overpass Light"/>
                <a:sym typeface="Overpass Light"/>
              </a:rPr>
              <a:t>(Git)</a:t>
            </a:r>
            <a:endParaRPr sz="1200">
              <a:latin typeface="Overpass Light"/>
              <a:ea typeface="Overpass Light"/>
              <a:cs typeface="Overpass Light"/>
              <a:sym typeface="Overpass Light"/>
            </a:endParaRPr>
          </a:p>
        </p:txBody>
      </p:sp>
      <p:grpSp>
        <p:nvGrpSpPr>
          <p:cNvPr id="3906" name="Google Shape;3906;p328"/>
          <p:cNvGrpSpPr/>
          <p:nvPr/>
        </p:nvGrpSpPr>
        <p:grpSpPr>
          <a:xfrm>
            <a:off x="2041832" y="2793952"/>
            <a:ext cx="8108337" cy="1828897"/>
            <a:chOff x="766750" y="3518379"/>
            <a:chExt cx="10530309" cy="2377250"/>
          </a:xfrm>
        </p:grpSpPr>
        <p:sp>
          <p:nvSpPr>
            <p:cNvPr id="3907" name="Google Shape;3907;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908" name="Google Shape;3908;p328"/>
            <p:cNvSpPr/>
            <p:nvPr/>
          </p:nvSpPr>
          <p:spPr>
            <a:xfrm>
              <a:off x="766759" y="5525429"/>
              <a:ext cx="10530300" cy="370200"/>
            </a:xfrm>
            <a:prstGeom prst="rect">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BUILD IMAGE</a:t>
              </a:r>
              <a:endParaRPr sz="1467" b="1">
                <a:solidFill>
                  <a:srgbClr val="FFFFFF"/>
                </a:solidFill>
                <a:latin typeface="Overpass"/>
                <a:ea typeface="Overpass"/>
                <a:cs typeface="Overpass"/>
                <a:sym typeface="Overpass"/>
              </a:endParaRPr>
            </a:p>
          </p:txBody>
        </p:sp>
      </p:grpSp>
      <p:cxnSp>
        <p:nvCxnSpPr>
          <p:cNvPr id="3909" name="Google Shape;3909;p328"/>
          <p:cNvCxnSpPr>
            <a:stCxn id="3898" idx="6"/>
            <a:endCxn id="3910" idx="1"/>
          </p:cNvCxnSpPr>
          <p:nvPr/>
        </p:nvCxnSpPr>
        <p:spPr>
          <a:xfrm>
            <a:off x="3436291" y="1502785"/>
            <a:ext cx="5507600" cy="0"/>
          </a:xfrm>
          <a:prstGeom prst="straightConnector1">
            <a:avLst/>
          </a:prstGeom>
          <a:noFill/>
          <a:ln w="9525" cap="flat" cmpd="sng">
            <a:solidFill>
              <a:srgbClr val="9E9E9E"/>
            </a:solidFill>
            <a:prstDash val="solid"/>
            <a:round/>
            <a:headEnd type="none" w="med" len="med"/>
            <a:tailEnd type="stealth" w="med" len="med"/>
          </a:ln>
        </p:spPr>
      </p:cxnSp>
      <p:grpSp>
        <p:nvGrpSpPr>
          <p:cNvPr id="3911" name="Google Shape;3911;p328"/>
          <p:cNvGrpSpPr/>
          <p:nvPr/>
        </p:nvGrpSpPr>
        <p:grpSpPr>
          <a:xfrm>
            <a:off x="2688368" y="2943591"/>
            <a:ext cx="697200" cy="804800"/>
            <a:chOff x="8210626" y="2610175"/>
            <a:chExt cx="522900" cy="603600"/>
          </a:xfrm>
        </p:grpSpPr>
        <p:sp>
          <p:nvSpPr>
            <p:cNvPr id="3912" name="Google Shape;3912;p328"/>
            <p:cNvSpPr/>
            <p:nvPr/>
          </p:nvSpPr>
          <p:spPr>
            <a:xfrm rot="-5400000">
              <a:off x="8170276" y="265052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13" name="Google Shape;3913;p328"/>
            <p:cNvPicPr preferRelativeResize="0"/>
            <p:nvPr/>
          </p:nvPicPr>
          <p:blipFill>
            <a:blip r:embed="rId5">
              <a:alphaModFix/>
            </a:blip>
            <a:stretch>
              <a:fillRect/>
            </a:stretch>
          </p:blipFill>
          <p:spPr>
            <a:xfrm>
              <a:off x="8329210" y="2797663"/>
              <a:ext cx="285750" cy="228600"/>
            </a:xfrm>
            <a:prstGeom prst="rect">
              <a:avLst/>
            </a:prstGeom>
            <a:noFill/>
            <a:ln>
              <a:noFill/>
            </a:ln>
          </p:spPr>
        </p:pic>
      </p:grpSp>
      <p:sp>
        <p:nvSpPr>
          <p:cNvPr id="3914" name="Google Shape;3914;p328"/>
          <p:cNvSpPr txBox="1"/>
          <p:nvPr/>
        </p:nvSpPr>
        <p:spPr>
          <a:xfrm>
            <a:off x="2548533"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Image</a:t>
            </a:r>
            <a:br>
              <a:rPr lang="en" sz="1200">
                <a:latin typeface="Overpass Light"/>
                <a:ea typeface="Overpass Light"/>
                <a:cs typeface="Overpass Light"/>
                <a:sym typeface="Overpass Light"/>
              </a:rPr>
            </a:br>
            <a:r>
              <a:rPr lang="en" sz="1200">
                <a:latin typeface="Overpass Light"/>
                <a:ea typeface="Overpass Light"/>
                <a:cs typeface="Overpass Light"/>
                <a:sym typeface="Overpass Light"/>
              </a:rPr>
              <a:t>Registry</a:t>
            </a:r>
            <a:endParaRPr sz="1200">
              <a:latin typeface="Overpass Light"/>
              <a:ea typeface="Overpass Light"/>
              <a:cs typeface="Overpass Light"/>
              <a:sym typeface="Overpass Light"/>
            </a:endParaRPr>
          </a:p>
        </p:txBody>
      </p:sp>
      <p:grpSp>
        <p:nvGrpSpPr>
          <p:cNvPr id="3915" name="Google Shape;3915;p328"/>
          <p:cNvGrpSpPr/>
          <p:nvPr/>
        </p:nvGrpSpPr>
        <p:grpSpPr>
          <a:xfrm>
            <a:off x="8944468" y="2943591"/>
            <a:ext cx="697200" cy="804800"/>
            <a:chOff x="6708351" y="2239025"/>
            <a:chExt cx="522900" cy="603600"/>
          </a:xfrm>
        </p:grpSpPr>
        <p:sp>
          <p:nvSpPr>
            <p:cNvPr id="3916" name="Google Shape;3916;p328"/>
            <p:cNvSpPr/>
            <p:nvPr/>
          </p:nvSpPr>
          <p:spPr>
            <a:xfrm rot="-5400000">
              <a:off x="6668001" y="227937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17" name="Google Shape;3917;p328"/>
            <p:cNvPicPr preferRelativeResize="0"/>
            <p:nvPr/>
          </p:nvPicPr>
          <p:blipFill>
            <a:blip r:embed="rId6">
              <a:alphaModFix/>
            </a:blip>
            <a:stretch>
              <a:fillRect/>
            </a:stretch>
          </p:blipFill>
          <p:spPr>
            <a:xfrm>
              <a:off x="6855493" y="2424598"/>
              <a:ext cx="228600" cy="232474"/>
            </a:xfrm>
            <a:prstGeom prst="rect">
              <a:avLst/>
            </a:prstGeom>
            <a:noFill/>
            <a:ln>
              <a:noFill/>
            </a:ln>
          </p:spPr>
        </p:pic>
      </p:grpSp>
      <p:sp>
        <p:nvSpPr>
          <p:cNvPr id="3918" name="Google Shape;3918;p328"/>
          <p:cNvSpPr txBox="1"/>
          <p:nvPr/>
        </p:nvSpPr>
        <p:spPr>
          <a:xfrm>
            <a:off x="8804667"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S2I</a:t>
            </a:r>
            <a:endParaRPr sz="1200">
              <a:latin typeface="Overpass Light"/>
              <a:ea typeface="Overpass Light"/>
              <a:cs typeface="Overpass Light"/>
              <a:sym typeface="Overpass Light"/>
            </a:endParaRPr>
          </a:p>
        </p:txBody>
      </p:sp>
      <p:sp>
        <p:nvSpPr>
          <p:cNvPr id="3919" name="Google Shape;3919;p328"/>
          <p:cNvSpPr txBox="1"/>
          <p:nvPr/>
        </p:nvSpPr>
        <p:spPr>
          <a:xfrm>
            <a:off x="5746484"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Builder</a:t>
            </a:r>
            <a:endParaRPr sz="1200">
              <a:latin typeface="Overpass Light"/>
              <a:ea typeface="Overpass Light"/>
              <a:cs typeface="Overpass Light"/>
              <a:sym typeface="Overpass Light"/>
            </a:endParaRPr>
          </a:p>
          <a:p>
            <a:pPr algn="ctr">
              <a:spcBef>
                <a:spcPts val="0"/>
              </a:spcBef>
              <a:spcAft>
                <a:spcPts val="0"/>
              </a:spcAft>
            </a:pPr>
            <a:r>
              <a:rPr lang="en" sz="1200">
                <a:latin typeface="Overpass Light"/>
                <a:ea typeface="Overpass Light"/>
                <a:cs typeface="Overpass Light"/>
                <a:sym typeface="Overpass Light"/>
              </a:rPr>
              <a:t>Image</a:t>
            </a:r>
            <a:endParaRPr sz="1200">
              <a:latin typeface="Overpass Light"/>
              <a:ea typeface="Overpass Light"/>
              <a:cs typeface="Overpass Light"/>
              <a:sym typeface="Overpass Light"/>
            </a:endParaRPr>
          </a:p>
        </p:txBody>
      </p:sp>
      <p:grpSp>
        <p:nvGrpSpPr>
          <p:cNvPr id="3920" name="Google Shape;3920;p328"/>
          <p:cNvGrpSpPr/>
          <p:nvPr/>
        </p:nvGrpSpPr>
        <p:grpSpPr>
          <a:xfrm>
            <a:off x="5886284" y="2943591"/>
            <a:ext cx="697200" cy="804800"/>
            <a:chOff x="4414713" y="2239025"/>
            <a:chExt cx="522900" cy="603600"/>
          </a:xfrm>
        </p:grpSpPr>
        <p:sp>
          <p:nvSpPr>
            <p:cNvPr id="3921" name="Google Shape;3921;p328"/>
            <p:cNvSpPr/>
            <p:nvPr/>
          </p:nvSpPr>
          <p:spPr>
            <a:xfrm rot="-5400000">
              <a:off x="4374363" y="227937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22" name="Google Shape;3922;p328"/>
            <p:cNvPicPr preferRelativeResize="0"/>
            <p:nvPr/>
          </p:nvPicPr>
          <p:blipFill>
            <a:blip r:embed="rId7">
              <a:alphaModFix/>
            </a:blip>
            <a:stretch>
              <a:fillRect/>
            </a:stretch>
          </p:blipFill>
          <p:spPr>
            <a:xfrm>
              <a:off x="4558307" y="2426527"/>
              <a:ext cx="235744" cy="228600"/>
            </a:xfrm>
            <a:prstGeom prst="rect">
              <a:avLst/>
            </a:prstGeom>
            <a:noFill/>
            <a:ln>
              <a:noFill/>
            </a:ln>
          </p:spPr>
        </p:pic>
      </p:grpSp>
      <p:sp>
        <p:nvSpPr>
          <p:cNvPr id="3923" name="Google Shape;3923;p328"/>
          <p:cNvSpPr txBox="1"/>
          <p:nvPr/>
        </p:nvSpPr>
        <p:spPr>
          <a:xfrm>
            <a:off x="2688800" y="31163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3924" name="Google Shape;3924;p328"/>
          <p:cNvSpPr txBox="1"/>
          <p:nvPr/>
        </p:nvSpPr>
        <p:spPr>
          <a:xfrm>
            <a:off x="5886300" y="31163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5" name="Google Shape;3925;p328"/>
          <p:cNvCxnSpPr>
            <a:stCxn id="3923" idx="3"/>
            <a:endCxn id="3924" idx="1"/>
          </p:cNvCxnSpPr>
          <p:nvPr/>
        </p:nvCxnSpPr>
        <p:spPr>
          <a:xfrm>
            <a:off x="3386000" y="3346191"/>
            <a:ext cx="2500400" cy="0"/>
          </a:xfrm>
          <a:prstGeom prst="straightConnector1">
            <a:avLst/>
          </a:prstGeom>
          <a:noFill/>
          <a:ln w="9525" cap="flat" cmpd="sng">
            <a:solidFill>
              <a:srgbClr val="92D400"/>
            </a:solidFill>
            <a:prstDash val="solid"/>
            <a:round/>
            <a:headEnd type="none" w="med" len="med"/>
            <a:tailEnd type="stealth" w="med" len="med"/>
          </a:ln>
        </p:spPr>
      </p:cxnSp>
      <p:sp>
        <p:nvSpPr>
          <p:cNvPr id="3926" name="Google Shape;3926;p328"/>
          <p:cNvSpPr txBox="1"/>
          <p:nvPr/>
        </p:nvSpPr>
        <p:spPr>
          <a:xfrm>
            <a:off x="8944033" y="31161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7" name="Google Shape;3927;p328"/>
          <p:cNvCxnSpPr>
            <a:stCxn id="3924" idx="3"/>
            <a:endCxn id="3926" idx="1"/>
          </p:cNvCxnSpPr>
          <p:nvPr/>
        </p:nvCxnSpPr>
        <p:spPr>
          <a:xfrm>
            <a:off x="6583500" y="3346191"/>
            <a:ext cx="2360400" cy="0"/>
          </a:xfrm>
          <a:prstGeom prst="straightConnector1">
            <a:avLst/>
          </a:prstGeom>
          <a:noFill/>
          <a:ln w="9525" cap="flat" cmpd="sng">
            <a:solidFill>
              <a:srgbClr val="92D400"/>
            </a:solidFill>
            <a:prstDash val="solid"/>
            <a:round/>
            <a:headEnd type="none" w="med" len="med"/>
            <a:tailEnd type="stealth" w="med" len="med"/>
          </a:ln>
        </p:spPr>
      </p:cxnSp>
      <p:sp>
        <p:nvSpPr>
          <p:cNvPr id="3910" name="Google Shape;3910;p328"/>
          <p:cNvSpPr txBox="1"/>
          <p:nvPr/>
        </p:nvSpPr>
        <p:spPr>
          <a:xfrm>
            <a:off x="8944033" y="12729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8" name="Google Shape;3928;p328"/>
          <p:cNvCxnSpPr>
            <a:stCxn id="3904" idx="2"/>
            <a:endCxn id="3916" idx="0"/>
          </p:cNvCxnSpPr>
          <p:nvPr/>
        </p:nvCxnSpPr>
        <p:spPr>
          <a:xfrm>
            <a:off x="9293067" y="2135024"/>
            <a:ext cx="0" cy="808400"/>
          </a:xfrm>
          <a:prstGeom prst="straightConnector1">
            <a:avLst/>
          </a:prstGeom>
          <a:noFill/>
          <a:ln w="9525" cap="flat" cmpd="sng">
            <a:solidFill>
              <a:srgbClr val="92D400"/>
            </a:solidFill>
            <a:prstDash val="solid"/>
            <a:round/>
            <a:headEnd type="stealth" w="med" len="med"/>
            <a:tailEnd type="stealth" w="med" len="med"/>
          </a:ln>
        </p:spPr>
      </p:cxnSp>
      <p:grpSp>
        <p:nvGrpSpPr>
          <p:cNvPr id="3929" name="Google Shape;3929;p328"/>
          <p:cNvGrpSpPr/>
          <p:nvPr/>
        </p:nvGrpSpPr>
        <p:grpSpPr>
          <a:xfrm>
            <a:off x="2041832" y="4757585"/>
            <a:ext cx="8108337" cy="1828897"/>
            <a:chOff x="766750" y="3518379"/>
            <a:chExt cx="10530309" cy="2377250"/>
          </a:xfrm>
        </p:grpSpPr>
        <p:sp>
          <p:nvSpPr>
            <p:cNvPr id="3930" name="Google Shape;3930;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931" name="Google Shape;3931;p328"/>
            <p:cNvSpPr/>
            <p:nvPr/>
          </p:nvSpPr>
          <p:spPr>
            <a:xfrm>
              <a:off x="766759" y="5525429"/>
              <a:ext cx="10530300" cy="370200"/>
            </a:xfrm>
            <a:prstGeom prst="rect">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DEPLOY</a:t>
              </a:r>
              <a:endParaRPr sz="1467" b="1">
                <a:solidFill>
                  <a:srgbClr val="FFFFFF"/>
                </a:solidFill>
                <a:latin typeface="Overpass"/>
                <a:ea typeface="Overpass"/>
                <a:cs typeface="Overpass"/>
                <a:sym typeface="Overpass"/>
              </a:endParaRPr>
            </a:p>
          </p:txBody>
        </p:sp>
      </p:grpSp>
      <p:grpSp>
        <p:nvGrpSpPr>
          <p:cNvPr id="3932" name="Google Shape;3932;p328"/>
          <p:cNvGrpSpPr/>
          <p:nvPr/>
        </p:nvGrpSpPr>
        <p:grpSpPr>
          <a:xfrm>
            <a:off x="8944468" y="4975591"/>
            <a:ext cx="697200" cy="804800"/>
            <a:chOff x="6708351" y="3598343"/>
            <a:chExt cx="522900" cy="603600"/>
          </a:xfrm>
        </p:grpSpPr>
        <p:sp>
          <p:nvSpPr>
            <p:cNvPr id="3933" name="Google Shape;3933;p328"/>
            <p:cNvSpPr/>
            <p:nvPr/>
          </p:nvSpPr>
          <p:spPr>
            <a:xfrm rot="-5400000">
              <a:off x="6668001" y="3638693"/>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34" name="Google Shape;3934;p328"/>
            <p:cNvPicPr preferRelativeResize="0"/>
            <p:nvPr/>
          </p:nvPicPr>
          <p:blipFill>
            <a:blip r:embed="rId8">
              <a:alphaModFix/>
            </a:blip>
            <a:stretch>
              <a:fillRect/>
            </a:stretch>
          </p:blipFill>
          <p:spPr>
            <a:xfrm>
              <a:off x="6855489" y="3785857"/>
              <a:ext cx="228600" cy="228600"/>
            </a:xfrm>
            <a:prstGeom prst="rect">
              <a:avLst/>
            </a:prstGeom>
            <a:noFill/>
            <a:ln>
              <a:noFill/>
            </a:ln>
          </p:spPr>
        </p:pic>
      </p:grpSp>
      <p:sp>
        <p:nvSpPr>
          <p:cNvPr id="3935" name="Google Shape;3935;p328"/>
          <p:cNvSpPr txBox="1"/>
          <p:nvPr/>
        </p:nvSpPr>
        <p:spPr>
          <a:xfrm>
            <a:off x="8804667" y="5768791"/>
            <a:ext cx="976800" cy="3048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dirty="0">
                <a:latin typeface="Overpass Light"/>
                <a:ea typeface="Overpass Light"/>
                <a:cs typeface="Overpass Light"/>
                <a:sym typeface="Overpass Light"/>
              </a:rPr>
              <a:t>Container</a:t>
            </a:r>
            <a:br>
              <a:rPr lang="en" sz="1200" dirty="0">
                <a:latin typeface="Overpass Light"/>
                <a:ea typeface="Overpass Light"/>
                <a:cs typeface="Overpass Light"/>
                <a:sym typeface="Overpass Light"/>
              </a:rPr>
            </a:br>
            <a:r>
              <a:rPr lang="en" sz="1200" dirty="0">
                <a:latin typeface="Overpass Light"/>
                <a:ea typeface="Overpass Light"/>
                <a:cs typeface="Overpass Light"/>
                <a:sym typeface="Overpass Light"/>
              </a:rPr>
              <a:t>Image</a:t>
            </a:r>
            <a:endParaRPr sz="1200" dirty="0">
              <a:latin typeface="Overpass Light"/>
              <a:ea typeface="Overpass Light"/>
              <a:cs typeface="Overpass Light"/>
              <a:sym typeface="Overpass Light"/>
            </a:endParaRPr>
          </a:p>
        </p:txBody>
      </p:sp>
      <p:cxnSp>
        <p:nvCxnSpPr>
          <p:cNvPr id="3936" name="Google Shape;3936;p328"/>
          <p:cNvCxnSpPr>
            <a:stCxn id="3918" idx="2"/>
            <a:endCxn id="3933" idx="0"/>
          </p:cNvCxnSpPr>
          <p:nvPr/>
        </p:nvCxnSpPr>
        <p:spPr>
          <a:xfrm>
            <a:off x="9293067" y="4041591"/>
            <a:ext cx="0" cy="934000"/>
          </a:xfrm>
          <a:prstGeom prst="straightConnector1">
            <a:avLst/>
          </a:prstGeom>
          <a:noFill/>
          <a:ln w="9525" cap="flat" cmpd="sng">
            <a:solidFill>
              <a:srgbClr val="92D400"/>
            </a:solidFill>
            <a:prstDash val="solid"/>
            <a:round/>
            <a:headEnd type="none" w="med" len="med"/>
            <a:tailEnd type="stealth" w="med" len="med"/>
          </a:ln>
        </p:spPr>
      </p:cxnSp>
      <p:pic>
        <p:nvPicPr>
          <p:cNvPr id="48" name="Google Shape;232;p34">
            <a:extLst>
              <a:ext uri="{FF2B5EF4-FFF2-40B4-BE49-F238E27FC236}">
                <a16:creationId xmlns:a16="http://schemas.microsoft.com/office/drawing/2014/main" id="{26A1D657-A166-854A-B8C1-79CB694B031A}"/>
              </a:ext>
            </a:extLst>
          </p:cNvPr>
          <p:cNvPicPr preferRelativeResize="0"/>
          <p:nvPr/>
        </p:nvPicPr>
        <p:blipFill rotWithShape="1">
          <a:blip r:embed="rId9">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82700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Now……Let’s Play…….Yee Ha!</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27</a:t>
            </a:fld>
            <a:endParaRPr lang="en-US"/>
          </a:p>
        </p:txBody>
      </p:sp>
    </p:spTree>
    <p:extLst>
      <p:ext uri="{BB962C8B-B14F-4D97-AF65-F5344CB8AC3E}">
        <p14:creationId xmlns:p14="http://schemas.microsoft.com/office/powerpoint/2010/main" val="45158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An OpenShift Cluster</a:t>
            </a:r>
          </a:p>
        </p:txBody>
      </p:sp>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819719"/>
            <a:ext cx="10292398" cy="572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C467D0CD-BA05-5540-93E1-78F7F815177D}"/>
              </a:ext>
            </a:extLst>
          </p:cNvPr>
          <p:cNvSpPr txBox="1"/>
          <p:nvPr/>
        </p:nvSpPr>
        <p:spPr>
          <a:xfrm>
            <a:off x="3970122" y="44331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6" name="TextBox 5">
            <a:extLst>
              <a:ext uri="{FF2B5EF4-FFF2-40B4-BE49-F238E27FC236}">
                <a16:creationId xmlns:a16="http://schemas.microsoft.com/office/drawing/2014/main" id="{59A7B246-6575-C84E-8CEF-2AF10E746D7E}"/>
              </a:ext>
            </a:extLst>
          </p:cNvPr>
          <p:cNvSpPr txBox="1"/>
          <p:nvPr/>
        </p:nvSpPr>
        <p:spPr>
          <a:xfrm>
            <a:off x="5766127"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8" name="TextBox 7">
            <a:extLst>
              <a:ext uri="{FF2B5EF4-FFF2-40B4-BE49-F238E27FC236}">
                <a16:creationId xmlns:a16="http://schemas.microsoft.com/office/drawing/2014/main" id="{5A53395C-7086-4045-9ED7-3E7A58A8BF62}"/>
              </a:ext>
            </a:extLst>
          </p:cNvPr>
          <p:cNvSpPr txBox="1"/>
          <p:nvPr/>
        </p:nvSpPr>
        <p:spPr>
          <a:xfrm>
            <a:off x="7191741"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9" name="TextBox 8">
            <a:extLst>
              <a:ext uri="{FF2B5EF4-FFF2-40B4-BE49-F238E27FC236}">
                <a16:creationId xmlns:a16="http://schemas.microsoft.com/office/drawing/2014/main" id="{819CE27B-354D-1E45-9020-E5C9FBF7C9BC}"/>
              </a:ext>
            </a:extLst>
          </p:cNvPr>
          <p:cNvSpPr txBox="1"/>
          <p:nvPr/>
        </p:nvSpPr>
        <p:spPr>
          <a:xfrm>
            <a:off x="8571052"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0" name="TextBox 9">
            <a:extLst>
              <a:ext uri="{FF2B5EF4-FFF2-40B4-BE49-F238E27FC236}">
                <a16:creationId xmlns:a16="http://schemas.microsoft.com/office/drawing/2014/main" id="{50153D02-B52F-3B4A-A2F3-BDE0B47A2BAA}"/>
              </a:ext>
            </a:extLst>
          </p:cNvPr>
          <p:cNvSpPr txBox="1"/>
          <p:nvPr/>
        </p:nvSpPr>
        <p:spPr>
          <a:xfrm>
            <a:off x="8549827"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D20CBF2D-BECC-C841-921D-9C23E5F71EF7}"/>
              </a:ext>
            </a:extLst>
          </p:cNvPr>
          <p:cNvSpPr txBox="1"/>
          <p:nvPr/>
        </p:nvSpPr>
        <p:spPr>
          <a:xfrm>
            <a:off x="7174374"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0879FDD9-EAC1-2445-81AA-B44ADE61DC0E}"/>
              </a:ext>
            </a:extLst>
          </p:cNvPr>
          <p:cNvSpPr txBox="1"/>
          <p:nvPr/>
        </p:nvSpPr>
        <p:spPr>
          <a:xfrm>
            <a:off x="5787338"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4" name="Google Shape;232;p34">
            <a:extLst>
              <a:ext uri="{FF2B5EF4-FFF2-40B4-BE49-F238E27FC236}">
                <a16:creationId xmlns:a16="http://schemas.microsoft.com/office/drawing/2014/main" id="{ED199C27-7AF3-9540-935C-97EE4C116557}"/>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7613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B246-1C53-2A45-A5D5-F2B1F8E72FFE}"/>
              </a:ext>
            </a:extLst>
          </p:cNvPr>
          <p:cNvSpPr>
            <a:spLocks noGrp="1"/>
          </p:cNvSpPr>
          <p:nvPr>
            <p:ph type="title"/>
          </p:nvPr>
        </p:nvSpPr>
        <p:spPr/>
        <p:txBody>
          <a:bodyPr/>
          <a:lstStyle/>
          <a:p>
            <a:r>
              <a:rPr lang="en-US" dirty="0"/>
              <a:t>What’s going on inside?</a:t>
            </a:r>
          </a:p>
        </p:txBody>
      </p:sp>
      <p:pic>
        <p:nvPicPr>
          <p:cNvPr id="4" name="Picture 3" descr="A close up of a toy&#10;&#10;Description automatically generated">
            <a:extLst>
              <a:ext uri="{FF2B5EF4-FFF2-40B4-BE49-F238E27FC236}">
                <a16:creationId xmlns:a16="http://schemas.microsoft.com/office/drawing/2014/main" id="{EF34101D-AF68-1D49-8CB1-494D72D88F06}"/>
              </a:ext>
            </a:extLst>
          </p:cNvPr>
          <p:cNvPicPr>
            <a:picLocks noChangeAspect="1"/>
          </p:cNvPicPr>
          <p:nvPr/>
        </p:nvPicPr>
        <p:blipFill>
          <a:blip r:embed="rId2"/>
          <a:stretch>
            <a:fillRect/>
          </a:stretch>
        </p:blipFill>
        <p:spPr>
          <a:xfrm>
            <a:off x="3581400" y="1346200"/>
            <a:ext cx="5029200" cy="5029200"/>
          </a:xfrm>
          <a:prstGeom prst="rect">
            <a:avLst/>
          </a:prstGeom>
        </p:spPr>
      </p:pic>
      <p:sp>
        <p:nvSpPr>
          <p:cNvPr id="5" name="Slide Number Placeholder 4">
            <a:extLst>
              <a:ext uri="{FF2B5EF4-FFF2-40B4-BE49-F238E27FC236}">
                <a16:creationId xmlns:a16="http://schemas.microsoft.com/office/drawing/2014/main" id="{14B66CB5-B75F-8E48-8183-69B6DB2D3C0A}"/>
              </a:ext>
            </a:extLst>
          </p:cNvPr>
          <p:cNvSpPr>
            <a:spLocks noGrp="1"/>
          </p:cNvSpPr>
          <p:nvPr>
            <p:ph type="sldNum" sz="quarter" idx="10"/>
          </p:nvPr>
        </p:nvSpPr>
        <p:spPr/>
        <p:txBody>
          <a:bodyPr/>
          <a:lstStyle/>
          <a:p>
            <a:fld id="{467E7409-C97C-CD4E-BD92-600742DDCE32}" type="slidenum">
              <a:rPr lang="en-US" smtClean="0"/>
              <a:t>4</a:t>
            </a:fld>
            <a:endParaRPr lang="en-US"/>
          </a:p>
        </p:txBody>
      </p:sp>
    </p:spTree>
    <p:extLst>
      <p:ext uri="{BB962C8B-B14F-4D97-AF65-F5344CB8AC3E}">
        <p14:creationId xmlns:p14="http://schemas.microsoft.com/office/powerpoint/2010/main" val="165408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534400" cy="508000"/>
          </a:xfrm>
        </p:spPr>
        <p:txBody>
          <a:bodyPr/>
          <a:lstStyle/>
          <a:p>
            <a:r>
              <a:rPr lang="en-US" dirty="0">
                <a:latin typeface="+mj-lt"/>
              </a:rPr>
              <a:t>Worker Nodes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5</a:t>
            </a:fld>
            <a:endParaRPr lang="en-US" dirty="0"/>
          </a:p>
        </p:txBody>
      </p:sp>
      <p:sp>
        <p:nvSpPr>
          <p:cNvPr id="4" name="Rectangle 1"/>
          <p:cNvSpPr>
            <a:spLocks noChangeArrowheads="1"/>
          </p:cNvSpPr>
          <p:nvPr/>
        </p:nvSpPr>
        <p:spPr bwMode="auto">
          <a:xfrm>
            <a:off x="455175" y="1279691"/>
            <a:ext cx="5620505"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itchFamily="34" charset="0"/>
              <a:buChar char="•"/>
            </a:pPr>
            <a:r>
              <a:rPr lang="en-US" dirty="0"/>
              <a:t>An OpenShift cluster has 2 types of nodes: Workers and Masters</a:t>
            </a:r>
          </a:p>
          <a:p>
            <a:pPr marL="285750" indent="-285750">
              <a:buFont typeface="Arial" pitchFamily="34" charset="0"/>
              <a:buChar char="•"/>
            </a:pPr>
            <a:endParaRPr lang="en-US" dirty="0"/>
          </a:p>
          <a:p>
            <a:pPr marL="285750" indent="-285750">
              <a:buFont typeface="Arial" pitchFamily="34" charset="0"/>
              <a:buChar char="•"/>
            </a:pPr>
            <a:r>
              <a:rPr lang="en-US" dirty="0"/>
              <a:t>Worker Nodes are instances of RHEL or Red Hat CoreOS with OpenShift installed</a:t>
            </a:r>
          </a:p>
          <a:p>
            <a:pPr marL="459994" lvl="1" indent="-102870">
              <a:buFont typeface="Arial" pitchFamily="34" charset="0"/>
              <a:buChar char="•"/>
            </a:pPr>
            <a:r>
              <a:rPr lang="en-US" dirty="0"/>
              <a:t> Worker Nodes are where applications run</a:t>
            </a:r>
          </a:p>
          <a:p>
            <a:pPr marL="459994" lvl="1" indent="-102870">
              <a:buFont typeface="Arial" pitchFamily="34" charset="0"/>
              <a:buChar char="•"/>
            </a:pPr>
            <a:r>
              <a:rPr lang="en-US" dirty="0"/>
              <a:t> Worker Nodes are orchestrated by Master Nodes</a:t>
            </a:r>
          </a:p>
          <a:p>
            <a:pPr marL="285750" indent="-285750">
              <a:buFont typeface="Arial" pitchFamily="34" charset="0"/>
              <a:buChar char="•"/>
            </a:pPr>
            <a:endParaRPr lang="en-US" dirty="0">
              <a:latin typeface="Courier New" pitchFamily="49" charset="0"/>
              <a:cs typeface="Courier New" pitchFamily="49" charset="0"/>
            </a:endParaRPr>
          </a:p>
          <a:p>
            <a:pPr marL="285750" indent="-285750">
              <a:buFont typeface="Arial" pitchFamily="34" charset="0"/>
              <a:buChar char="•"/>
            </a:pPr>
            <a:r>
              <a:rPr lang="en-US" dirty="0" err="1"/>
              <a:t>kubelet</a:t>
            </a:r>
            <a:r>
              <a:rPr lang="en-US" dirty="0"/>
              <a:t> and other software run on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747" y="940269"/>
            <a:ext cx="5990821" cy="381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833" y="5097780"/>
            <a:ext cx="10264053"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58560" y="1087120"/>
            <a:ext cx="1157689" cy="338554"/>
          </a:xfrm>
          <a:prstGeom prst="rect">
            <a:avLst/>
          </a:prstGeom>
          <a:noFill/>
        </p:spPr>
        <p:txBody>
          <a:bodyPr wrap="none" rtlCol="0">
            <a:spAutoFit/>
          </a:bodyPr>
          <a:lstStyle/>
          <a:p>
            <a:r>
              <a:rPr lang="en-US" sz="1600" b="1" dirty="0">
                <a:solidFill>
                  <a:schemeClr val="bg2"/>
                </a:solidFill>
              </a:rPr>
              <a:t>Node host</a:t>
            </a:r>
          </a:p>
        </p:txBody>
      </p:sp>
      <p:sp>
        <p:nvSpPr>
          <p:cNvPr id="9" name="TextBox 8">
            <a:extLst>
              <a:ext uri="{FF2B5EF4-FFF2-40B4-BE49-F238E27FC236}">
                <a16:creationId xmlns:a16="http://schemas.microsoft.com/office/drawing/2014/main" id="{D705B32C-945E-4047-9C4F-8FFD8A5E7FD2}"/>
              </a:ext>
            </a:extLst>
          </p:cNvPr>
          <p:cNvSpPr txBox="1"/>
          <p:nvPr/>
        </p:nvSpPr>
        <p:spPr>
          <a:xfrm>
            <a:off x="8128327"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0" name="TextBox 9">
            <a:extLst>
              <a:ext uri="{FF2B5EF4-FFF2-40B4-BE49-F238E27FC236}">
                <a16:creationId xmlns:a16="http://schemas.microsoft.com/office/drawing/2014/main" id="{BD9B87A2-D729-AF47-86E2-23A8808A7910}"/>
              </a:ext>
            </a:extLst>
          </p:cNvPr>
          <p:cNvSpPr txBox="1"/>
          <p:nvPr/>
        </p:nvSpPr>
        <p:spPr>
          <a:xfrm>
            <a:off x="9553941"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B1B425E7-1FBF-5640-8BDA-27B870A11C2D}"/>
              </a:ext>
            </a:extLst>
          </p:cNvPr>
          <p:cNvSpPr txBox="1"/>
          <p:nvPr/>
        </p:nvSpPr>
        <p:spPr>
          <a:xfrm>
            <a:off x="10933252"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9A799874-1A18-294C-B73C-8A09E3EC9104}"/>
              </a:ext>
            </a:extLst>
          </p:cNvPr>
          <p:cNvSpPr txBox="1"/>
          <p:nvPr/>
        </p:nvSpPr>
        <p:spPr>
          <a:xfrm>
            <a:off x="10912027"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86B2CAC5-BE68-2242-8386-EBBFA42865AC}"/>
              </a:ext>
            </a:extLst>
          </p:cNvPr>
          <p:cNvSpPr txBox="1"/>
          <p:nvPr/>
        </p:nvSpPr>
        <p:spPr>
          <a:xfrm>
            <a:off x="9536574"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EC74EE5B-1B7C-E040-B00C-A7245C259762}"/>
              </a:ext>
            </a:extLst>
          </p:cNvPr>
          <p:cNvSpPr txBox="1"/>
          <p:nvPr/>
        </p:nvSpPr>
        <p:spPr>
          <a:xfrm>
            <a:off x="8149538"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5" name="Google Shape;232;p34">
            <a:extLst>
              <a:ext uri="{FF2B5EF4-FFF2-40B4-BE49-F238E27FC236}">
                <a16:creationId xmlns:a16="http://schemas.microsoft.com/office/drawing/2014/main" id="{2E2E1AE9-D2C1-F144-8FAE-6F6C4F8B544B}"/>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14754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2" name="Title 1">
            <a:extLst>
              <a:ext uri="{FF2B5EF4-FFF2-40B4-BE49-F238E27FC236}">
                <a16:creationId xmlns:a16="http://schemas.microsoft.com/office/drawing/2014/main" id="{71529473-44A3-C945-94EA-BE18A6CB8979}"/>
              </a:ext>
            </a:extLst>
          </p:cNvPr>
          <p:cNvSpPr>
            <a:spLocks noGrp="1"/>
          </p:cNvSpPr>
          <p:nvPr>
            <p:ph type="title"/>
          </p:nvPr>
        </p:nvSpPr>
        <p:spPr>
          <a:xfrm>
            <a:off x="258607" y="292938"/>
            <a:ext cx="11798833" cy="460800"/>
          </a:xfrm>
        </p:spPr>
        <p:txBody>
          <a:bodyPr/>
          <a:lstStyle/>
          <a:p>
            <a:r>
              <a:rPr lang="en-US" dirty="0"/>
              <a:t>What is going on inside Worker Nodes?</a:t>
            </a:r>
          </a:p>
        </p:txBody>
      </p:sp>
      <p:sp>
        <p:nvSpPr>
          <p:cNvPr id="1661" name="Google Shape;1661;p226"/>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6</a:t>
            </a:fld>
            <a:endParaRPr/>
          </a:p>
        </p:txBody>
      </p:sp>
      <p:sp>
        <p:nvSpPr>
          <p:cNvPr id="1662" name="Google Shape;1662;p226"/>
          <p:cNvSpPr txBox="1"/>
          <p:nvPr/>
        </p:nvSpPr>
        <p:spPr>
          <a:xfrm>
            <a:off x="1102200" y="1165230"/>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a container is the smallest compute unit</a:t>
            </a:r>
            <a:endParaRPr sz="3733" dirty="0">
              <a:solidFill>
                <a:srgbClr val="000000"/>
              </a:solidFill>
              <a:latin typeface="Overpass"/>
              <a:ea typeface="Overpass"/>
              <a:cs typeface="Overpass"/>
              <a:sym typeface="Overpass"/>
            </a:endParaRPr>
          </a:p>
        </p:txBody>
      </p:sp>
      <p:sp>
        <p:nvSpPr>
          <p:cNvPr id="1663" name="Google Shape;1663;p226"/>
          <p:cNvSpPr/>
          <p:nvPr/>
        </p:nvSpPr>
        <p:spPr>
          <a:xfrm>
            <a:off x="5602400" y="365863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pic>
        <p:nvPicPr>
          <p:cNvPr id="7" name="Google Shape;232;p34">
            <a:extLst>
              <a:ext uri="{FF2B5EF4-FFF2-40B4-BE49-F238E27FC236}">
                <a16:creationId xmlns:a16="http://schemas.microsoft.com/office/drawing/2014/main" id="{BE1497C1-0B4A-2D40-A047-8C534BAA3E99}"/>
              </a:ext>
            </a:extLst>
          </p:cNvPr>
          <p:cNvPicPr preferRelativeResize="0"/>
          <p:nvPr/>
        </p:nvPicPr>
        <p:blipFill rotWithShape="1">
          <a:blip r:embed="rId3">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6851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grpSp>
        <p:nvGrpSpPr>
          <p:cNvPr id="5" name="Group 4">
            <a:extLst>
              <a:ext uri="{FF2B5EF4-FFF2-40B4-BE49-F238E27FC236}">
                <a16:creationId xmlns:a16="http://schemas.microsoft.com/office/drawing/2014/main" id="{9DF8EF62-AB84-5442-A41A-1EDD6544178A}"/>
              </a:ext>
            </a:extLst>
          </p:cNvPr>
          <p:cNvGrpSpPr/>
          <p:nvPr/>
        </p:nvGrpSpPr>
        <p:grpSpPr>
          <a:xfrm>
            <a:off x="1652898" y="2800352"/>
            <a:ext cx="4475448" cy="1852609"/>
            <a:chOff x="895650" y="1757352"/>
            <a:chExt cx="4475448" cy="1852609"/>
          </a:xfrm>
        </p:grpSpPr>
        <p:pic>
          <p:nvPicPr>
            <p:cNvPr id="12" name="Picture 11">
              <a:extLst>
                <a:ext uri="{FF2B5EF4-FFF2-40B4-BE49-F238E27FC236}">
                  <a16:creationId xmlns:a16="http://schemas.microsoft.com/office/drawing/2014/main" id="{1A42FBB0-9AAF-8B43-9CFC-E560CE2A0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650" y="1757352"/>
              <a:ext cx="4452621" cy="1852609"/>
            </a:xfrm>
            <a:prstGeom prst="rect">
              <a:avLst/>
            </a:prstGeom>
          </p:spPr>
        </p:pic>
        <p:sp>
          <p:nvSpPr>
            <p:cNvPr id="3" name="TextBox 2">
              <a:extLst>
                <a:ext uri="{FF2B5EF4-FFF2-40B4-BE49-F238E27FC236}">
                  <a16:creationId xmlns:a16="http://schemas.microsoft.com/office/drawing/2014/main" id="{0F8EC42B-3657-5645-995A-86EA5ABBEB85}"/>
                </a:ext>
              </a:extLst>
            </p:cNvPr>
            <p:cNvSpPr txBox="1"/>
            <p:nvPr/>
          </p:nvSpPr>
          <p:spPr>
            <a:xfrm>
              <a:off x="4273818" y="2453281"/>
              <a:ext cx="1097280" cy="640080"/>
            </a:xfrm>
            <a:prstGeom prst="rect">
              <a:avLst/>
            </a:prstGeom>
            <a:solidFill>
              <a:schemeClr val="bg1"/>
            </a:solidFill>
          </p:spPr>
          <p:txBody>
            <a:bodyPr wrap="square" rtlCol="0">
              <a:spAutoFit/>
            </a:bodyPr>
            <a:lstStyle/>
            <a:p>
              <a:endParaRPr lang="en-US" dirty="0"/>
            </a:p>
          </p:txBody>
        </p:sp>
      </p:grpSp>
      <p:sp>
        <p:nvSpPr>
          <p:cNvPr id="1669" name="Google Shape;1669;p227"/>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7</a:t>
            </a:fld>
            <a:endParaRPr/>
          </a:p>
        </p:txBody>
      </p:sp>
      <p:sp>
        <p:nvSpPr>
          <p:cNvPr id="1670" name="Google Shape;1670;p227"/>
          <p:cNvSpPr txBox="1"/>
          <p:nvPr/>
        </p:nvSpPr>
        <p:spPr>
          <a:xfrm>
            <a:off x="1102200" y="809632"/>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containers are created from </a:t>
            </a:r>
            <a:br>
              <a:rPr lang="en" sz="3733" dirty="0">
                <a:latin typeface="Overpass"/>
                <a:ea typeface="Overpass"/>
                <a:cs typeface="Overpass"/>
                <a:sym typeface="Overpass"/>
              </a:rPr>
            </a:br>
            <a:r>
              <a:rPr lang="en" sz="3733" dirty="0">
                <a:latin typeface="Overpass"/>
                <a:ea typeface="Overpass"/>
                <a:cs typeface="Overpass"/>
                <a:sym typeface="Overpass"/>
              </a:rPr>
              <a:t>container images</a:t>
            </a:r>
            <a:endParaRPr sz="3733" dirty="0">
              <a:latin typeface="Overpass"/>
              <a:ea typeface="Overpass"/>
              <a:cs typeface="Overpass"/>
              <a:sym typeface="Overpass"/>
            </a:endParaRPr>
          </a:p>
        </p:txBody>
      </p:sp>
      <p:cxnSp>
        <p:nvCxnSpPr>
          <p:cNvPr id="1671" name="Google Shape;1671;p227"/>
          <p:cNvCxnSpPr>
            <a:stCxn id="1672" idx="0"/>
            <a:endCxn id="1673" idx="3"/>
          </p:cNvCxnSpPr>
          <p:nvPr/>
        </p:nvCxnSpPr>
        <p:spPr>
          <a:xfrm>
            <a:off x="5978600" y="3827201"/>
            <a:ext cx="2578000" cy="0"/>
          </a:xfrm>
          <a:prstGeom prst="straightConnector1">
            <a:avLst/>
          </a:prstGeom>
          <a:noFill/>
          <a:ln w="9525" cap="flat" cmpd="sng">
            <a:solidFill>
              <a:srgbClr val="666666"/>
            </a:solidFill>
            <a:prstDash val="solid"/>
            <a:round/>
            <a:headEnd type="none" w="med" len="med"/>
            <a:tailEnd type="triangle" w="med" len="med"/>
          </a:ln>
        </p:spPr>
      </p:cxnSp>
      <p:sp>
        <p:nvSpPr>
          <p:cNvPr id="1674" name="Google Shape;1674;p227"/>
          <p:cNvSpPr txBox="1"/>
          <p:nvPr/>
        </p:nvSpPr>
        <p:spPr>
          <a:xfrm>
            <a:off x="4987016" y="4575533"/>
            <a:ext cx="995600" cy="4776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600">
                <a:latin typeface="Overpass"/>
                <a:ea typeface="Overpass"/>
                <a:cs typeface="Overpass"/>
                <a:sym typeface="Overpass"/>
              </a:rPr>
              <a:t>BINARY</a:t>
            </a:r>
            <a:endParaRPr sz="1600">
              <a:latin typeface="Overpass"/>
              <a:ea typeface="Overpass"/>
              <a:cs typeface="Overpass"/>
              <a:sym typeface="Overpass"/>
            </a:endParaRPr>
          </a:p>
        </p:txBody>
      </p:sp>
      <p:sp>
        <p:nvSpPr>
          <p:cNvPr id="1675" name="Google Shape;1675;p227"/>
          <p:cNvSpPr txBox="1"/>
          <p:nvPr/>
        </p:nvSpPr>
        <p:spPr>
          <a:xfrm>
            <a:off x="8339566" y="4575533"/>
            <a:ext cx="1421600" cy="4776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600">
                <a:latin typeface="Overpass"/>
                <a:ea typeface="Overpass"/>
                <a:cs typeface="Overpass"/>
                <a:sym typeface="Overpass"/>
              </a:rPr>
              <a:t>RUNTIME</a:t>
            </a:r>
            <a:endParaRPr sz="1600">
              <a:latin typeface="Overpass"/>
              <a:ea typeface="Overpass"/>
              <a:cs typeface="Overpass"/>
              <a:sym typeface="Overpass"/>
            </a:endParaRPr>
          </a:p>
        </p:txBody>
      </p:sp>
      <p:sp>
        <p:nvSpPr>
          <p:cNvPr id="1673" name="Google Shape;1673;p227"/>
          <p:cNvSpPr/>
          <p:nvPr/>
        </p:nvSpPr>
        <p:spPr>
          <a:xfrm>
            <a:off x="8556750" y="339960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672" name="Google Shape;1672;p227"/>
          <p:cNvSpPr/>
          <p:nvPr/>
        </p:nvSpPr>
        <p:spPr>
          <a:xfrm>
            <a:off x="4991000" y="34004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dirty="0">
                <a:solidFill>
                  <a:srgbClr val="FFFFFF"/>
                </a:solidFill>
                <a:latin typeface="Overpass SemiBold"/>
                <a:ea typeface="Overpass SemiBold"/>
                <a:cs typeface="Overpass SemiBold"/>
                <a:sym typeface="Overpass SemiBold"/>
              </a:rPr>
              <a:t>IMAGE</a:t>
            </a:r>
            <a:endParaRPr sz="800" dirty="0">
              <a:solidFill>
                <a:srgbClr val="FFFFFF"/>
              </a:solidFill>
              <a:latin typeface="Overpass SemiBold"/>
              <a:ea typeface="Overpass SemiBold"/>
              <a:cs typeface="Overpass SemiBold"/>
              <a:sym typeface="Overpass SemiBold"/>
            </a:endParaRPr>
          </a:p>
        </p:txBody>
      </p:sp>
      <p:sp>
        <p:nvSpPr>
          <p:cNvPr id="11" name="Title 1">
            <a:extLst>
              <a:ext uri="{FF2B5EF4-FFF2-40B4-BE49-F238E27FC236}">
                <a16:creationId xmlns:a16="http://schemas.microsoft.com/office/drawing/2014/main" id="{2C2DBBE2-205D-104B-AFF0-C12915C19C67}"/>
              </a:ext>
            </a:extLst>
          </p:cNvPr>
          <p:cNvSpPr>
            <a:spLocks noGrp="1"/>
          </p:cNvSpPr>
          <p:nvPr>
            <p:ph type="title"/>
          </p:nvPr>
        </p:nvSpPr>
        <p:spPr>
          <a:xfrm>
            <a:off x="258607" y="221504"/>
            <a:ext cx="11798833" cy="460800"/>
          </a:xfrm>
        </p:spPr>
        <p:txBody>
          <a:bodyPr/>
          <a:lstStyle/>
          <a:p>
            <a:r>
              <a:rPr lang="en-US" dirty="0"/>
              <a:t>Containers &amp; Container Images</a:t>
            </a:r>
          </a:p>
        </p:txBody>
      </p:sp>
      <p:pic>
        <p:nvPicPr>
          <p:cNvPr id="16" name="Google Shape;232;p34">
            <a:extLst>
              <a:ext uri="{FF2B5EF4-FFF2-40B4-BE49-F238E27FC236}">
                <a16:creationId xmlns:a16="http://schemas.microsoft.com/office/drawing/2014/main" id="{D109989A-11B2-F04E-B71D-4B2A5BCD0B0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85226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1" name="Google Shape;1681;p22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8</a:t>
            </a:fld>
            <a:endParaRPr/>
          </a:p>
        </p:txBody>
      </p:sp>
      <p:sp>
        <p:nvSpPr>
          <p:cNvPr id="1682" name="Google Shape;1682;p228"/>
          <p:cNvSpPr/>
          <p:nvPr/>
        </p:nvSpPr>
        <p:spPr>
          <a:xfrm>
            <a:off x="1553816" y="2666633"/>
            <a:ext cx="3318000" cy="2643200"/>
          </a:xfrm>
          <a:prstGeom prst="rect">
            <a:avLst/>
          </a:prstGeom>
          <a:noFill/>
          <a:ln w="19050" cap="flat" cmpd="sng">
            <a:solidFill>
              <a:srgbClr val="EC7A08"/>
            </a:solidFill>
            <a:prstDash val="solid"/>
            <a:round/>
            <a:headEnd type="none" w="sm" len="sm"/>
            <a:tailEnd type="none" w="sm" len="sm"/>
          </a:ln>
        </p:spPr>
        <p:txBody>
          <a:bodyPr spcFirstLastPara="1" wrap="square" lIns="121900" tIns="121900" rIns="121900" bIns="121900" anchor="t" anchorCtr="0">
            <a:noAutofit/>
          </a:bodyPr>
          <a:lstStyle/>
          <a:p>
            <a:pPr algn="ctr">
              <a:spcBef>
                <a:spcPts val="0"/>
              </a:spcBef>
              <a:spcAft>
                <a:spcPts val="0"/>
              </a:spcAft>
            </a:pPr>
            <a:r>
              <a:rPr lang="en" sz="1333">
                <a:latin typeface="Overpass"/>
                <a:ea typeface="Overpass"/>
                <a:cs typeface="Overpass"/>
                <a:sym typeface="Overpass"/>
              </a:rPr>
              <a:t>IMAGE REGISTRY</a:t>
            </a:r>
            <a:endParaRPr sz="1333">
              <a:latin typeface="Overpass"/>
              <a:ea typeface="Overpass"/>
              <a:cs typeface="Overpass"/>
              <a:sym typeface="Overpass"/>
            </a:endParaRPr>
          </a:p>
        </p:txBody>
      </p:sp>
      <p:sp>
        <p:nvSpPr>
          <p:cNvPr id="1683" name="Google Shape;1683;p228"/>
          <p:cNvSpPr txBox="1"/>
          <p:nvPr/>
        </p:nvSpPr>
        <p:spPr>
          <a:xfrm>
            <a:off x="1102200" y="938224"/>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 images are stored in </a:t>
            </a:r>
            <a:br>
              <a:rPr lang="en" sz="3733" dirty="0">
                <a:latin typeface="Overpass"/>
                <a:ea typeface="Overpass"/>
                <a:cs typeface="Overpass"/>
                <a:sym typeface="Overpass"/>
              </a:rPr>
            </a:br>
            <a:r>
              <a:rPr lang="en" sz="3733" dirty="0">
                <a:latin typeface="Overpass"/>
                <a:ea typeface="Overpass"/>
                <a:cs typeface="Overpass"/>
                <a:sym typeface="Overpass"/>
              </a:rPr>
              <a:t>an image registry</a:t>
            </a:r>
            <a:endParaRPr sz="3733" dirty="0">
              <a:latin typeface="Overpass"/>
              <a:ea typeface="Overpass"/>
              <a:cs typeface="Overpass"/>
              <a:sym typeface="Overpass"/>
            </a:endParaRPr>
          </a:p>
        </p:txBody>
      </p:sp>
      <p:cxnSp>
        <p:nvCxnSpPr>
          <p:cNvPr id="1684" name="Google Shape;1684;p228"/>
          <p:cNvCxnSpPr/>
          <p:nvPr/>
        </p:nvCxnSpPr>
        <p:spPr>
          <a:xfrm>
            <a:off x="4868384" y="4144701"/>
            <a:ext cx="2217200" cy="0"/>
          </a:xfrm>
          <a:prstGeom prst="straightConnector1">
            <a:avLst/>
          </a:prstGeom>
          <a:noFill/>
          <a:ln w="9525" cap="flat" cmpd="sng">
            <a:solidFill>
              <a:srgbClr val="666666"/>
            </a:solidFill>
            <a:prstDash val="solid"/>
            <a:round/>
            <a:headEnd type="none" w="med" len="med"/>
            <a:tailEnd type="triangle" w="med" len="med"/>
          </a:ln>
        </p:spPr>
      </p:cxnSp>
      <p:sp>
        <p:nvSpPr>
          <p:cNvPr id="1685" name="Google Shape;1685;p228"/>
          <p:cNvSpPr/>
          <p:nvPr/>
        </p:nvSpPr>
        <p:spPr>
          <a:xfrm>
            <a:off x="7085584" y="371710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686" name="Google Shape;1686;p228"/>
          <p:cNvSpPr/>
          <p:nvPr/>
        </p:nvSpPr>
        <p:spPr>
          <a:xfrm>
            <a:off x="1729367"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7" name="Google Shape;1687;p228"/>
          <p:cNvSpPr/>
          <p:nvPr/>
        </p:nvSpPr>
        <p:spPr>
          <a:xfrm>
            <a:off x="2754733"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8" name="Google Shape;1688;p228"/>
          <p:cNvSpPr/>
          <p:nvPr/>
        </p:nvSpPr>
        <p:spPr>
          <a:xfrm>
            <a:off x="3780100"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9" name="Google Shape;1689;p228"/>
          <p:cNvSpPr/>
          <p:nvPr/>
        </p:nvSpPr>
        <p:spPr>
          <a:xfrm>
            <a:off x="1729367"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90" name="Google Shape;1690;p228"/>
          <p:cNvSpPr/>
          <p:nvPr/>
        </p:nvSpPr>
        <p:spPr>
          <a:xfrm>
            <a:off x="2754733"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91" name="Google Shape;1691;p228"/>
          <p:cNvSpPr/>
          <p:nvPr/>
        </p:nvSpPr>
        <p:spPr>
          <a:xfrm>
            <a:off x="3780100"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5" name="Title 1">
            <a:extLst>
              <a:ext uri="{FF2B5EF4-FFF2-40B4-BE49-F238E27FC236}">
                <a16:creationId xmlns:a16="http://schemas.microsoft.com/office/drawing/2014/main" id="{D3225364-CEC7-BD4E-AEE8-3C2031199D5F}"/>
              </a:ext>
            </a:extLst>
          </p:cNvPr>
          <p:cNvSpPr>
            <a:spLocks noGrp="1"/>
          </p:cNvSpPr>
          <p:nvPr>
            <p:ph type="title"/>
          </p:nvPr>
        </p:nvSpPr>
        <p:spPr>
          <a:xfrm>
            <a:off x="258607" y="248492"/>
            <a:ext cx="11798833" cy="460800"/>
          </a:xfrm>
        </p:spPr>
        <p:txBody>
          <a:bodyPr/>
          <a:lstStyle/>
          <a:p>
            <a:r>
              <a:rPr lang="en-US" dirty="0"/>
              <a:t>Image Registry</a:t>
            </a:r>
          </a:p>
        </p:txBody>
      </p:sp>
      <p:pic>
        <p:nvPicPr>
          <p:cNvPr id="4" name="Picture 3" descr="A picture containing monitor, sitting, side, several&#10;&#10;Description automatically generated">
            <a:extLst>
              <a:ext uri="{FF2B5EF4-FFF2-40B4-BE49-F238E27FC236}">
                <a16:creationId xmlns:a16="http://schemas.microsoft.com/office/drawing/2014/main" id="{76BF4E8F-EB08-C346-A3B0-582D6CE23BB0}"/>
              </a:ext>
            </a:extLst>
          </p:cNvPr>
          <p:cNvPicPr>
            <a:picLocks noChangeAspect="1"/>
          </p:cNvPicPr>
          <p:nvPr/>
        </p:nvPicPr>
        <p:blipFill>
          <a:blip r:embed="rId3"/>
          <a:stretch>
            <a:fillRect/>
          </a:stretch>
        </p:blipFill>
        <p:spPr>
          <a:xfrm>
            <a:off x="8445500" y="3913504"/>
            <a:ext cx="2793999" cy="2118996"/>
          </a:xfrm>
          <a:prstGeom prst="rect">
            <a:avLst/>
          </a:prstGeom>
        </p:spPr>
      </p:pic>
      <p:sp>
        <p:nvSpPr>
          <p:cNvPr id="5" name="Oval 4">
            <a:extLst>
              <a:ext uri="{FF2B5EF4-FFF2-40B4-BE49-F238E27FC236}">
                <a16:creationId xmlns:a16="http://schemas.microsoft.com/office/drawing/2014/main" id="{3DAD8446-158C-1C44-8165-3A26FACD9F7A}"/>
              </a:ext>
            </a:extLst>
          </p:cNvPr>
          <p:cNvSpPr/>
          <p:nvPr/>
        </p:nvSpPr>
        <p:spPr bwMode="auto">
          <a:xfrm>
            <a:off x="10795000" y="4777802"/>
            <a:ext cx="508000" cy="6985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9" name="Google Shape;232;p34">
            <a:extLst>
              <a:ext uri="{FF2B5EF4-FFF2-40B4-BE49-F238E27FC236}">
                <a16:creationId xmlns:a16="http://schemas.microsoft.com/office/drawing/2014/main" id="{D319D962-5B9F-CA45-AA0D-AC1601D06A0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67122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230"/>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9</a:t>
            </a:fld>
            <a:endParaRPr/>
          </a:p>
        </p:txBody>
      </p:sp>
      <p:sp>
        <p:nvSpPr>
          <p:cNvPr id="1722" name="Google Shape;1722;p230"/>
          <p:cNvSpPr txBox="1"/>
          <p:nvPr/>
        </p:nvSpPr>
        <p:spPr>
          <a:xfrm>
            <a:off x="1102200" y="1125547"/>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containers are wrapped in pods which are units of deployment and management</a:t>
            </a:r>
            <a:endParaRPr sz="3733" dirty="0">
              <a:latin typeface="Overpass"/>
              <a:ea typeface="Overpass"/>
              <a:cs typeface="Overpass"/>
              <a:sym typeface="Overpass"/>
            </a:endParaRPr>
          </a:p>
        </p:txBody>
      </p:sp>
      <p:sp>
        <p:nvSpPr>
          <p:cNvPr id="1723" name="Google Shape;1723;p230"/>
          <p:cNvSpPr/>
          <p:nvPr/>
        </p:nvSpPr>
        <p:spPr>
          <a:xfrm>
            <a:off x="1675225" y="32789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24" name="Google Shape;1724;p230"/>
          <p:cNvSpPr/>
          <p:nvPr/>
        </p:nvSpPr>
        <p:spPr>
          <a:xfrm>
            <a:off x="2004425"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25" name="Google Shape;1725;p230"/>
          <p:cNvSpPr txBox="1"/>
          <p:nvPr/>
        </p:nvSpPr>
        <p:spPr>
          <a:xfrm>
            <a:off x="2058837" y="47287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10.140.4.44</a:t>
            </a:r>
            <a:endParaRPr sz="933">
              <a:solidFill>
                <a:srgbClr val="38761D"/>
              </a:solidFill>
              <a:latin typeface="Overpass"/>
              <a:ea typeface="Overpass"/>
              <a:cs typeface="Overpass"/>
              <a:sym typeface="Overpass"/>
            </a:endParaRPr>
          </a:p>
        </p:txBody>
      </p:sp>
      <p:sp>
        <p:nvSpPr>
          <p:cNvPr id="1726" name="Google Shape;1726;p230"/>
          <p:cNvSpPr/>
          <p:nvPr/>
        </p:nvSpPr>
        <p:spPr>
          <a:xfrm>
            <a:off x="5297775" y="3278967"/>
            <a:ext cx="27552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27" name="Google Shape;1727;p230"/>
          <p:cNvSpPr/>
          <p:nvPr/>
        </p:nvSpPr>
        <p:spPr>
          <a:xfrm>
            <a:off x="5626959"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28" name="Google Shape;1728;p230"/>
          <p:cNvSpPr txBox="1"/>
          <p:nvPr/>
        </p:nvSpPr>
        <p:spPr>
          <a:xfrm>
            <a:off x="5626975" y="4728767"/>
            <a:ext cx="20960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10.15.6.55</a:t>
            </a:r>
            <a:endParaRPr sz="933">
              <a:solidFill>
                <a:srgbClr val="38761D"/>
              </a:solidFill>
              <a:latin typeface="Overpass"/>
              <a:ea typeface="Overpass"/>
              <a:cs typeface="Overpass"/>
              <a:sym typeface="Overpass"/>
            </a:endParaRPr>
          </a:p>
        </p:txBody>
      </p:sp>
      <p:sp>
        <p:nvSpPr>
          <p:cNvPr id="1729" name="Google Shape;1729;p230"/>
          <p:cNvSpPr/>
          <p:nvPr/>
        </p:nvSpPr>
        <p:spPr>
          <a:xfrm>
            <a:off x="6735959"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3" name="Title 1">
            <a:extLst>
              <a:ext uri="{FF2B5EF4-FFF2-40B4-BE49-F238E27FC236}">
                <a16:creationId xmlns:a16="http://schemas.microsoft.com/office/drawing/2014/main" id="{A904CFB7-8691-B743-8C05-AEB764C8A7BD}"/>
              </a:ext>
            </a:extLst>
          </p:cNvPr>
          <p:cNvSpPr>
            <a:spLocks noGrp="1"/>
          </p:cNvSpPr>
          <p:nvPr>
            <p:ph type="title"/>
          </p:nvPr>
        </p:nvSpPr>
        <p:spPr>
          <a:xfrm>
            <a:off x="258607" y="292938"/>
            <a:ext cx="11798833" cy="460800"/>
          </a:xfrm>
        </p:spPr>
        <p:txBody>
          <a:bodyPr/>
          <a:lstStyle/>
          <a:p>
            <a:r>
              <a:rPr lang="en-US" dirty="0"/>
              <a:t>Pods</a:t>
            </a:r>
          </a:p>
        </p:txBody>
      </p:sp>
      <p:pic>
        <p:nvPicPr>
          <p:cNvPr id="16" name="Picture 15" descr="A picture containing monitor, sitting, side, several&#10;&#10;Description automatically generated">
            <a:extLst>
              <a:ext uri="{FF2B5EF4-FFF2-40B4-BE49-F238E27FC236}">
                <a16:creationId xmlns:a16="http://schemas.microsoft.com/office/drawing/2014/main" id="{B0A76F49-F2AC-DC44-BB17-7CCC20D26541}"/>
              </a:ext>
            </a:extLst>
          </p:cNvPr>
          <p:cNvPicPr>
            <a:picLocks noChangeAspect="1"/>
          </p:cNvPicPr>
          <p:nvPr/>
        </p:nvPicPr>
        <p:blipFill>
          <a:blip r:embed="rId3"/>
          <a:stretch>
            <a:fillRect/>
          </a:stretch>
        </p:blipFill>
        <p:spPr>
          <a:xfrm>
            <a:off x="8445500" y="3913504"/>
            <a:ext cx="2793999" cy="2118996"/>
          </a:xfrm>
          <a:prstGeom prst="rect">
            <a:avLst/>
          </a:prstGeom>
        </p:spPr>
      </p:pic>
      <p:sp>
        <p:nvSpPr>
          <p:cNvPr id="17" name="Oval 16">
            <a:extLst>
              <a:ext uri="{FF2B5EF4-FFF2-40B4-BE49-F238E27FC236}">
                <a16:creationId xmlns:a16="http://schemas.microsoft.com/office/drawing/2014/main" id="{8718D61E-AF99-5346-8425-5F7CF904A038}"/>
              </a:ext>
            </a:extLst>
          </p:cNvPr>
          <p:cNvSpPr/>
          <p:nvPr/>
        </p:nvSpPr>
        <p:spPr bwMode="auto">
          <a:xfrm>
            <a:off x="9652000" y="433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8" name="Google Shape;232;p34">
            <a:extLst>
              <a:ext uri="{FF2B5EF4-FFF2-40B4-BE49-F238E27FC236}">
                <a16:creationId xmlns:a16="http://schemas.microsoft.com/office/drawing/2014/main" id="{596ECFF0-0D8A-3D43-A0B6-89FB53BC41A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564222092"/>
      </p:ext>
    </p:extLst>
  </p:cSld>
  <p:clrMapOvr>
    <a:masterClrMapping/>
  </p:clrMapOvr>
</p:sld>
</file>

<file path=ppt/theme/theme1.xml><?xml version="1.0" encoding="utf-8"?>
<a:theme xmlns:a="http://schemas.openxmlformats.org/drawingml/2006/main" name="LD1xbrand_11.0">
  <a:themeElements>
    <a:clrScheme name="IBM Training">
      <a:dk1>
        <a:srgbClr val="000000"/>
      </a:dk1>
      <a:lt1>
        <a:srgbClr val="FFFFFF"/>
      </a:lt1>
      <a:dk2>
        <a:srgbClr val="00649D"/>
      </a:dk2>
      <a:lt2>
        <a:srgbClr val="FFFFFF"/>
      </a:lt2>
      <a:accent1>
        <a:srgbClr val="DAF1FC"/>
      </a:accent1>
      <a:accent2>
        <a:srgbClr val="EEF6E2"/>
      </a:accent2>
      <a:accent3>
        <a:srgbClr val="F4E3DD"/>
      </a:accent3>
      <a:accent4>
        <a:srgbClr val="FDEDF3"/>
      </a:accent4>
      <a:accent5>
        <a:srgbClr val="ECDDEC"/>
      </a:accent5>
      <a:accent6>
        <a:srgbClr val="FDFACC"/>
      </a:accent6>
      <a:hlink>
        <a:srgbClr val="00649D"/>
      </a:hlink>
      <a:folHlink>
        <a:srgbClr val="00649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Unit templateWIDE" id="{FE392761-1E40-8543-889B-EA29138FE6AA}" vid="{7B3BDDB3-8C76-6E48-94A0-6593BE52DF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 Unit templateWIDE</Template>
  <TotalTime>1475</TotalTime>
  <Words>1435</Words>
  <Application>Microsoft Macintosh PowerPoint</Application>
  <PresentationFormat>Widescreen</PresentationFormat>
  <Paragraphs>460</Paragraphs>
  <Slides>27</Slides>
  <Notes>16</Notes>
  <HiddenSlides>4</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27</vt:i4>
      </vt:variant>
    </vt:vector>
  </HeadingPairs>
  <TitlesOfParts>
    <vt:vector size="45" baseType="lpstr">
      <vt:lpstr>Arial</vt:lpstr>
      <vt:lpstr>Calibri</vt:lpstr>
      <vt:lpstr>Courier</vt:lpstr>
      <vt:lpstr>Courier New</vt:lpstr>
      <vt:lpstr>IBM Plex Mono</vt:lpstr>
      <vt:lpstr>IBM Plex Sans</vt:lpstr>
      <vt:lpstr>IBM Plex Sans Condensed</vt:lpstr>
      <vt:lpstr>IBM Plex Sans ExtraLight</vt:lpstr>
      <vt:lpstr>IBM Plex Sans Light</vt:lpstr>
      <vt:lpstr>IBM Plex Sans SemiBold</vt:lpstr>
      <vt:lpstr>IBM Plex Sans Thin</vt:lpstr>
      <vt:lpstr>Overpass</vt:lpstr>
      <vt:lpstr>Overpass Light</vt:lpstr>
      <vt:lpstr>Overpass SemiBold</vt:lpstr>
      <vt:lpstr>Proxima Nova</vt:lpstr>
      <vt:lpstr>Roboto Mono</vt:lpstr>
      <vt:lpstr>Wingdings</vt:lpstr>
      <vt:lpstr>LD1xbrand_11.0</vt:lpstr>
      <vt:lpstr>PowerPoint Presentation</vt:lpstr>
      <vt:lpstr>Our Game: Wild West</vt:lpstr>
      <vt:lpstr>An OpenShift Cluster</vt:lpstr>
      <vt:lpstr>What’s going on inside?</vt:lpstr>
      <vt:lpstr>Worker Nodes</vt:lpstr>
      <vt:lpstr>What is going on inside Worker Nodes?</vt:lpstr>
      <vt:lpstr>Containers &amp; Container Images</vt:lpstr>
      <vt:lpstr>Image Registry</vt:lpstr>
      <vt:lpstr>Pods</vt:lpstr>
      <vt:lpstr>Pod Replication</vt:lpstr>
      <vt:lpstr>Services</vt:lpstr>
      <vt:lpstr>Routes</vt:lpstr>
      <vt:lpstr>Projects</vt:lpstr>
      <vt:lpstr>Master Nodes</vt:lpstr>
      <vt:lpstr>Master Node Functions</vt:lpstr>
      <vt:lpstr>Master Node Functions</vt:lpstr>
      <vt:lpstr>Master Node Functions</vt:lpstr>
      <vt:lpstr>Master Node Functions</vt:lpstr>
      <vt:lpstr>Now……Getting Back to Our Game</vt:lpstr>
      <vt:lpstr>OpenShift Cluster – access &amp; application yaml</vt:lpstr>
      <vt:lpstr>OpenShift Cluster - deployment and pods</vt:lpstr>
      <vt:lpstr>OpenShift Cluster - service</vt:lpstr>
      <vt:lpstr>OpenShift Cluster - route</vt:lpstr>
      <vt:lpstr>OpenShift Cluster - role and rolebinding</vt:lpstr>
      <vt:lpstr>OpenShift Cluster - Storage</vt:lpstr>
      <vt:lpstr>If you get to the last part … Source2Image (S2I)</vt:lpstr>
      <vt:lpstr>Now……Let’s Play…….Yee 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4.x basic</dc:title>
  <dc:creator>Budi Darmawan</dc:creator>
  <cp:lastModifiedBy>David Thiessen</cp:lastModifiedBy>
  <cp:revision>43</cp:revision>
  <dcterms:created xsi:type="dcterms:W3CDTF">2020-01-27T03:35:48Z</dcterms:created>
  <dcterms:modified xsi:type="dcterms:W3CDTF">2020-02-14T22:27:25Z</dcterms:modified>
</cp:coreProperties>
</file>