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7010400" cy="9296400"/>
  <p:embeddedFontLst>
    <p:embeddedFont>
      <p:font typeface="Rockwell" panose="02060603020205020403" pitchFamily="18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Arial Narrow" panose="020B060602020203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PblcMki3jfLikfbyidYweSqns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number Layout">
  <p:cSld name="Chapter number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sz="36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6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4" name="Google Shape;84;p56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5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5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5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5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9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 Layout">
  <p:cSld name="Text_Console_layout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60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60"/>
          <p:cNvSpPr txBox="1">
            <a:spLocks noGrp="1"/>
          </p:cNvSpPr>
          <p:nvPr>
            <p:ph type="body" idx="3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6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C2, Slide </a:t>
            </a:r>
            <a:fld id="{00000000-1234-1234-1234-123412341234}" type="slidenum">
              <a:rPr lang="en-US" sz="1200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Console_layout Layout">
  <p:cSld name="1_Text_Console_layout Layou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61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61"/>
          <p:cNvSpPr txBox="1">
            <a:spLocks noGrp="1"/>
          </p:cNvSpPr>
          <p:nvPr>
            <p:ph type="body" idx="3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61"/>
          <p:cNvSpPr txBox="1">
            <a:spLocks noGrp="1"/>
          </p:cNvSpPr>
          <p:nvPr>
            <p:ph type="body" idx="4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61"/>
          <p:cNvSpPr txBox="1">
            <a:spLocks noGrp="1"/>
          </p:cNvSpPr>
          <p:nvPr>
            <p:ph type="body" idx="5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6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C2, Slide </a:t>
            </a:r>
            <a:fld id="{00000000-1234-1234-1234-123412341234}" type="slidenum">
              <a:rPr lang="en-US" sz="1200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 Layout">
  <p:cSld name="Console_layout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2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6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 sz="1200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3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3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6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Text_layout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C2, Slide </a:t>
            </a:r>
            <a:fld id="{00000000-1234-1234-1234-123412341234}" type="slidenum">
              <a:rPr lang="en-US" sz="1200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 Layout">
  <p:cSld name="Image_layout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7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8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4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3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title"/>
          </p:nvPr>
        </p:nvSpPr>
        <p:spPr>
          <a:xfrm>
            <a:off x="762000" y="1711200"/>
            <a:ext cx="50292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Lesson 1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2" name="Google Shape;152;p1"/>
          <p:cNvSpPr txBox="1">
            <a:spLocks noGrp="1"/>
          </p:cNvSpPr>
          <p:nvPr>
            <p:ph type="body" idx="1"/>
          </p:nvPr>
        </p:nvSpPr>
        <p:spPr>
          <a:xfrm>
            <a:off x="609600" y="24120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An introduction</a:t>
            </a:r>
            <a:b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to relational databases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p1"/>
          <p:cNvSpPr txBox="1">
            <a:spLocks noGrp="1"/>
          </p:cNvSpPr>
          <p:nvPr>
            <p:ph type="sldNum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304800" y="6356350"/>
            <a:ext cx="533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Lecture adapted from Murach’s MySQL Textbooks</a:t>
            </a:r>
            <a:endParaRPr sz="16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762000" y="4421100"/>
            <a:ext cx="502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Aspen Olmsted, Ph.D.</a:t>
            </a:r>
            <a:endParaRPr sz="2400" b="1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simple web-based system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7" name="Google Shape;217;p10" descr="See page 9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262875"/>
            <a:ext cx="7426500" cy="21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Vendors table in an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Accounts Payable (AP) database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4" name="Google Shape;224;p11" descr="See page 11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744" r="4954" b="11902"/>
          <a:stretch/>
        </p:blipFill>
        <p:spPr>
          <a:xfrm>
            <a:off x="505500" y="1498075"/>
            <a:ext cx="4871700" cy="26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Terms to know about database tables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1"/>
          </p:nvPr>
        </p:nvSpPr>
        <p:spPr>
          <a:xfrm>
            <a:off x="838200" y="1100500"/>
            <a:ext cx="5105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Relational database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Table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Column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Row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Cell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Primary key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Composite primary key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Non-primary key (unique key)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Index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relationship between two tables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8" name="Google Shape;238;p13" descr="See page 13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75125" y="1078575"/>
            <a:ext cx="4013700" cy="3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Terms to know about table relationships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5" name="Google Shape;245;p1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Foreign key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Referential integrity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One-to-many relationship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One-to-one relationship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Many-to-many relationship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columns of the Invoices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52" name="Google Shape;252;p15" descr="See page 15 in book. 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437600"/>
            <a:ext cx="4953300" cy="35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Common MySQL data types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9" name="Google Shape;259;p1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27432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●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CHAR 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27432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●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VARCHAR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27432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●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INT 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27432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●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DECIMAL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27432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●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FLOAT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27432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●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DATE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Terms to know about columns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6" name="Google Shape;266;p1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Data type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Null value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Default value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Auto increment column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EER diagram for the AP database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73" name="Google Shape;273;p18" descr="See page 17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075600"/>
            <a:ext cx="4500000" cy="50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knowing “standard SQL” helps you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0" name="Google Shape;280;p1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105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Basic SQL statements are the same for all </a:t>
            </a:r>
            <a:r>
              <a:rPr lang="en-US" sz="2100" i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dialects</a:t>
            </a: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Once you know one dialect, you can easily learn others.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knowing “standard SQL” does not help you</a:t>
            </a:r>
            <a:endParaRPr sz="2400" b="1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Most applications require modification when moved to another database.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1" name="Google Shape;281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1" name="Google Shape;161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6199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Identify the three main hardware components of a client/server system.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way a client accesses the database on a server using these terms: application software, data access API, database management system, SQL query, and query results.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way a relational database is organized using these terms: tables, columns, rows, cells, primary keys, unique keys, and foreign keys.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Identify the three types of relationships that can exist between two tables.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way the columns in a table are defined using these terms: data type, null value, and default value.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2" name="Google Shape;162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First database releases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marR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Oracle -	1979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4488" marR="18288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DB2	- 1985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4488" marR="18288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SQL Server - 1987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4488" marR="18288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MySQL - 2000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Primary platforms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4488" marR="18288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Oracle -	Unix, OS/390 and z/OS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4488" marR="18288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DB2	- Unix, OS/390 and z/OS</a:t>
            </a:r>
            <a:b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SQL Server - Windows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4488" marR="18288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MySQL - Unix, Windows, Mac OS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270350" y="2644175"/>
            <a:ext cx="45720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SQL Statements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SQL DML statements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00" name="Google Shape;300;p2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marR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SELECT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4488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INSERT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4488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UPDATE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4488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DELETE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SQL DDL statements</a:t>
            </a:r>
            <a:endParaRPr>
              <a:solidFill>
                <a:schemeClr val="accent4"/>
              </a:solidFill>
            </a:endParaRPr>
          </a:p>
          <a:p>
            <a:pPr marL="344488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CREATE DATABASE, TABLE, INDEX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4488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ALTER TABLE, INDEX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4488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DROP DATABASE, TABLE, INDEX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 new database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7" name="Google Shape;307;p2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472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CREATE DATABASE ap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endParaRPr sz="2400" b="1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selects the current database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100" b="1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USE ap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308" name="Google Shape;308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 new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4" name="Google Shape;314;p24"/>
          <p:cNvSpPr txBox="1">
            <a:spLocks noGrp="1"/>
          </p:cNvSpPr>
          <p:nvPr>
            <p:ph type="body" idx="1"/>
          </p:nvPr>
        </p:nvSpPr>
        <p:spPr>
          <a:xfrm>
            <a:off x="838200" y="1066799"/>
            <a:ext cx="5334000" cy="5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CREATE TABLE invoices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invoice_id        INT              PRIMARY KEY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                AUTO_INCREMENT,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vendor_id         INT              NOT NULL,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invoice_number    VARCHAR(50)      NOT NULL,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invoice_date      DATE             NOT NULL,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invoice_total     DECIMAL(9,2)     NOT NULL,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payment_total     DECIMAL(9,2)                 DEFAULT 0,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credit_total      DECIMAL(9,2)                 DEFAULT 0,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terms_id          INT              NOT NULL,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invoice_due_date  DATE             NOT NULL,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payment_date      DATE,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CONSTRAINT invoices_fk_vendors</a:t>
            </a:r>
            <a:endParaRPr sz="1400" b="1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FOREIGN KEY (vendor_id)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REFERENCES vendors (vendor_id),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CONSTRAINT invoices_fk_terms</a:t>
            </a:r>
            <a:endParaRPr sz="1400" b="1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FOREIGN KEY (terms_id)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REFERENCES terms (terms_id)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5" name="Google Shape;315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adds a new column to a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1" name="Google Shape;321;p2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68961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ALTER TABLE invoices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ADD balance_due DECIMAL(9,2)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deletes the new column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ALTER TABLE invoices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DROP COLUMN balance_due</a:t>
            </a:r>
            <a:endParaRPr sz="2100" b="1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an index on the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CREATE INDEX invoices_vendor_id_index</a:t>
            </a:r>
            <a:endParaRPr sz="2100" b="1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ON invoices (vendor_id)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deletes the new index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DROP INDEX invoices_vendor_id_index</a:t>
            </a:r>
            <a:endParaRPr sz="2100" b="1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Invoices base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28" name="Google Shape;328;p26" descr="See page 27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64336"/>
            <a:ext cx="5486400" cy="142646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retrieves and sorts selected columns and rows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5130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   AS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balance_due</a:t>
            </a:r>
            <a:endParaRPr sz="124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FROM invoices 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&gt; 0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endParaRPr sz="124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endParaRPr sz="1550" dirty="0"/>
          </a:p>
        </p:txBody>
      </p:sp>
      <p:sp>
        <p:nvSpPr>
          <p:cNvPr id="336" name="Google Shape;336;p27"/>
          <p:cNvSpPr txBox="1">
            <a:spLocks noGrp="1"/>
          </p:cNvSpPr>
          <p:nvPr>
            <p:ph type="body" idx="2"/>
          </p:nvPr>
        </p:nvSpPr>
        <p:spPr>
          <a:xfrm>
            <a:off x="914400" y="2895600"/>
            <a:ext cx="528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79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 defined by the SELECT statement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37" name="Google Shape;337;p27" descr="See page 2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712114"/>
            <a:ext cx="5029200" cy="86372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27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joins data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4" name="Google Shape;344;p28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vendor_name, invoice_number, invoice_date,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invoice_total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 INNER JOIN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ON vendors.vendor_id = invoices.vendor_id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invoice_total &gt;= 500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vendor_name, invoice_total DESC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body" idx="2"/>
          </p:nvPr>
        </p:nvSpPr>
        <p:spPr>
          <a:xfrm>
            <a:off x="812800" y="2852150"/>
            <a:ext cx="73152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 defined by the SELECT statement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46" name="Google Shape;346;p28" descr="See page 29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353577"/>
            <a:ext cx="5148590" cy="1294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28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Terms to know about SQL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3" name="Google Shape;353;p2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Base table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Result table (result set)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Calculated value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Join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Inner join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Outer join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29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914400" y="643455"/>
            <a:ext cx="731520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ckwel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472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Noto Sans Symbols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how an entity relationship diagram can show how the tables in a database are defined and related.</a:t>
            </a:r>
            <a:endParaRPr sz="2100"/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Noto Sans Symbols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difference between DML statements and DDL statements.</a:t>
            </a:r>
            <a:endParaRPr sz="2100"/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Noto Sans Symbols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List three coding techniques that can make your SQL code easier to read and maintain.</a:t>
            </a:r>
            <a:endParaRPr sz="2100"/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Noto Sans Symbols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a database driver.</a:t>
            </a:r>
            <a:endParaRPr sz="210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adds a row to the Invoices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0" name="Google Shape;360;p30"/>
          <p:cNvSpPr txBox="1">
            <a:spLocks noGrp="1"/>
          </p:cNvSpPr>
          <p:nvPr>
            <p:ph type="body" idx="1"/>
          </p:nvPr>
        </p:nvSpPr>
        <p:spPr>
          <a:xfrm>
            <a:off x="838200" y="1066799"/>
            <a:ext cx="5029200" cy="516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invoices</a:t>
            </a:r>
            <a:endParaRPr>
              <a:solidFill>
                <a:srgbClr val="525252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 (vendor_id, invoice_number, invoice_date, invoice_total, terms_id, invoice_due_date)</a:t>
            </a:r>
            <a:endParaRPr>
              <a:solidFill>
                <a:srgbClr val="525252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>
              <a:solidFill>
                <a:srgbClr val="5252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VALUES (12, '3289175', '2018-07-18', 165, 3, '2018-08-17')</a:t>
            </a:r>
            <a:endParaRPr>
              <a:solidFill>
                <a:srgbClr val="52525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361" name="Google Shape;361;p3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changes the value of a column for one row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UPDATE invoices</a:t>
            </a:r>
            <a:endParaRPr dirty="0">
              <a:solidFill>
                <a:srgbClr val="525252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dirty="0" err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= 35.89</a:t>
            </a:r>
            <a:endParaRPr dirty="0">
              <a:solidFill>
                <a:srgbClr val="525252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= '367447'</a:t>
            </a:r>
            <a:endParaRPr dirty="0">
              <a:solidFill>
                <a:srgbClr val="52525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changes the value of a column for multiple rows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UPDATE invoices</a:t>
            </a:r>
            <a:endParaRPr dirty="0">
              <a:solidFill>
                <a:srgbClr val="525252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dirty="0" err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invoice_due_date</a:t>
            </a: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solidFill>
                <a:srgbClr val="525252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   = DATE_ADD(</a:t>
            </a:r>
            <a:r>
              <a:rPr lang="en-US" sz="1600" b="1" dirty="0" err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invoice_due_date</a:t>
            </a: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, INTERVAL 30 DAY)</a:t>
            </a:r>
            <a:endParaRPr dirty="0">
              <a:solidFill>
                <a:srgbClr val="525252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  <a:endParaRPr dirty="0">
              <a:solidFill>
                <a:srgbClr val="52525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deletes a selected invoice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from the Invoices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4" name="Google Shape;374;p32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65757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invoices</a:t>
            </a:r>
            <a:endParaRPr dirty="0">
              <a:solidFill>
                <a:srgbClr val="525252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= '4-342-8069'</a:t>
            </a:r>
            <a:endParaRPr dirty="0">
              <a:solidFill>
                <a:srgbClr val="52525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 statement that deletes all paid invoices </a:t>
            </a:r>
            <a:br>
              <a:rPr lang="en-US" sz="24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from the Invoices table</a:t>
            </a:r>
            <a:endParaRPr dirty="0">
              <a:solidFill>
                <a:schemeClr val="accent4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invoices</a:t>
            </a:r>
            <a:endParaRPr dirty="0">
              <a:solidFill>
                <a:srgbClr val="525252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endParaRPr dirty="0">
              <a:solidFill>
                <a:srgbClr val="52525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that’s difficult to read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334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balance_due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from invoices where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&gt; 0 order by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that’s easy to read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AS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balance_due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FROM invoices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&gt; 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>
            <a:spLocks noGrp="1"/>
          </p:cNvSpPr>
          <p:nvPr>
            <p:ph type="title"/>
          </p:nvPr>
        </p:nvSpPr>
        <p:spPr>
          <a:xfrm>
            <a:off x="484833" y="68407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with a block comment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8" name="Google Shape;388;p3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64515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Author: Aspen Olmsted</a:t>
            </a:r>
            <a:b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Date: 8/22/2018</a:t>
            </a:r>
            <a:b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b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AS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balance_due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FROM invoices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with a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single-line comment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9144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-- The fourth column calculates the balance due</a:t>
            </a:r>
            <a:endParaRPr dirty="0"/>
          </a:p>
          <a:p>
            <a:pPr marL="347345" marR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AS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balance_due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FROM invoices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389" name="Google Shape;389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Coding recommendations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5" name="Google Shape;395;p3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410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27432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Capitalize all keywords.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Use lowercase for the other code.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Separate the words in names with underscores.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Start each clause on a new line.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Break long clauses into multiple lines.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Indent continued lines.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Use comments only for code that is difficult to understand.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Make sure that the comments are correct and up-to-date.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*Note</a:t>
            </a:r>
            <a:endParaRPr>
              <a:solidFill>
                <a:schemeClr val="accent4"/>
              </a:solidFill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Line breaks, white space, indentation, and capitalization have no effect on the operation of a statement.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396" name="Google Shape;396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-235150" y="2388600"/>
            <a:ext cx="45720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Call Level  Interfaces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670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Common options for accessing MySQL data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08" name="Google Shape;408;p37" descr="See page 35 in book. 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92868"/>
            <a:ext cx="4284883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commonly used MySQL drivers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5" name="Google Shape;415;p3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Connector/J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Connector/Net	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416" name="Google Shape;416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Terms to know about accessing MySQL data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2" name="Google Shape;422;p3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Data access API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mysqli API (for PHP)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PDO API (for PHP)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JDBC API (for Java)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ADO.NET API (for .NET languages)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Database driver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423" name="Google Shape;423;p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39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simple client/server system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5" name="Google Shape;175;p4" descr="See page 5 in boo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5775" y="1198100"/>
            <a:ext cx="5623800" cy="46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PHP code that gets data from MySQL (part 1)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9" name="Google Shape;429;p4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410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$query =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"SELECT vendor_name, invoice_number, invoice_total</a:t>
            </a: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FROM vendors INNER JOIN invoices 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ON vendors.vendor_id = invoices.vendor_id 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WHERE invoice_total &gt;= 500 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ORDER BY vendor_name, invoice_total DESC";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$dsn = 'mysql:host=localhost;dbname=ap';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$username = 'root';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$password = 'sesame';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try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$db = new PDO($dsn, $username, $password);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} catch (PDOException $e)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$error_message = $e-&gt;getMessage();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echo $error_message;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exit();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$statement = $db-&gt;prepare($query);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$statement-&gt;execute();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$rows = $statement-&gt;fetchAll();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40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PHP code that gets data from MySQL (part 2)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6" name="Google Shape;436;p4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486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&lt;title&gt;DB Test&lt;/title&gt;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&lt;h1&gt;Invoices with totals over 500:&lt;/h1&gt;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&lt;?php foreach ($rows as $row) : ?&gt;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&lt;p&gt;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Vendor: &lt;?php echo $row['vendor_name']; ?&gt;&lt;br/&gt;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Invoice No: &lt;?php echo $row['invoice_number']; ?&gt;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&lt;br/&gt;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Total: $&lt;?php echo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number_format($row['invoice_total'], 2); ?&gt;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&lt;/p&gt;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&lt;?php endforeach; ?&gt;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437" name="Google Shape;437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41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Java code that gets data from MySQL (part 1)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3" name="Google Shape;443;p42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6324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import java.sql.*;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import java.text.NumberFormat;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public class DBTestApp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public static void main(String args[])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String query =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"SELECT vendor_name, invoice_number, invoice_total " +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"FROM vendors INNER JOIN invoices " +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"ON vendors.vendor_id = invoices.vendor_id " +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"WHERE invoice_total &gt;= 500 " +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"ORDER BY vendor_name, invoice_total DESC";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String dbUrl = "jdbc:mysql://localhost:3306/ap";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String username = "root";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String password = "sesame";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try (Connection connection =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 DriverManager.getConnection(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     dbUrl, username, password);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PreparedStatement ps =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 connection.prepareStatement(query);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ResultSet rs = ps.executeQuery())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42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Java code that gets data from MySQL (part 2)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0" name="Google Shape;450;p4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6477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System.out.println("Invoices with totals over 500:\n");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while(rs.next())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String vendorName = rs.getString("vendor_name");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String invoiceNumber =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    rs.getString("invoice_number");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double invoiceTotal = rs.getDouble("invoice_total");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NumberFormat currency =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    NumberFormat.getCurrencyInstance();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String invoiceTotalString =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    currency.format(invoiceTotal);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System.out.println(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    "Vendor:     " + vendorName + "\n" +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    "Invoice No: " + invoiceNumber + "\n" +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        "Total:      " + invoiceTotalString + "\n");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catch(SQLException 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    System.out.println(e.getMessage());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451" name="Google Shape;451;p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43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three hardware components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of a client/server system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4572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Clients 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Server 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Network 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Terms to know about client/server systems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Local area network (LAN)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Wide area network (WAN)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Enterprise system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Client software, server software,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and the SQL interface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9" name="Google Shape;189;p6" descr="See page 7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399" y="1583900"/>
            <a:ext cx="5777700" cy="27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Server software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6" name="Google Shape;196;p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334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Database management system (DBMS)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The DBMS does the </a:t>
            </a:r>
            <a:r>
              <a:rPr lang="en-US" sz="2100" i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back-end processing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Client software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Application software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Data access API (application programming interface)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The client software does the </a:t>
            </a:r>
            <a:r>
              <a:rPr lang="en-US" sz="2100" i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front-end processing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SQL interface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181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The application software communicates with the DBMS by sending SQL queries through the data access API.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When the DBMS receives a query, it provides a service like returning the requested data (the query results) to the client.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i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SQL</a:t>
            </a: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stands for </a:t>
            </a:r>
            <a:r>
              <a:rPr lang="en-US" sz="2100" i="1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Structured Query Language</a:t>
            </a: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, which is the standard language for working with a relational database.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04" name="Google Shape;204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networked system with an application server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0" name="Google Shape;210;p9" descr="See page 9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398" y="1348001"/>
            <a:ext cx="5780700" cy="2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1541</Words>
  <Application>Microsoft Office PowerPoint</Application>
  <PresentationFormat>On-screen Show (4:3)</PresentationFormat>
  <Paragraphs>404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Courier New</vt:lpstr>
      <vt:lpstr>Rockwell</vt:lpstr>
      <vt:lpstr>Arial</vt:lpstr>
      <vt:lpstr>Calibri</vt:lpstr>
      <vt:lpstr>Arial Narrow</vt:lpstr>
      <vt:lpstr>Times New Roman</vt:lpstr>
      <vt:lpstr>Noto Sans Symbols</vt:lpstr>
      <vt:lpstr>Custom Design</vt:lpstr>
      <vt:lpstr>Lesson 1</vt:lpstr>
      <vt:lpstr>Objectives</vt:lpstr>
      <vt:lpstr>Objectives (continued)</vt:lpstr>
      <vt:lpstr>A simple client/server system</vt:lpstr>
      <vt:lpstr>The three hardware components  of a client/server system</vt:lpstr>
      <vt:lpstr>Client software, server software,  and the SQL interface</vt:lpstr>
      <vt:lpstr>Server software</vt:lpstr>
      <vt:lpstr>The SQL interface</vt:lpstr>
      <vt:lpstr>A networked system with an application server</vt:lpstr>
      <vt:lpstr>A simple web-based system</vt:lpstr>
      <vt:lpstr>The Vendors table in an  Accounts Payable (AP) database</vt:lpstr>
      <vt:lpstr>Terms to know about database tables</vt:lpstr>
      <vt:lpstr>The relationship between two tables</vt:lpstr>
      <vt:lpstr>Terms to know about table relationships</vt:lpstr>
      <vt:lpstr>The columns of the Invoices table</vt:lpstr>
      <vt:lpstr>Common MySQL data types</vt:lpstr>
      <vt:lpstr>Terms to know about columns</vt:lpstr>
      <vt:lpstr>An EER diagram for the AP database</vt:lpstr>
      <vt:lpstr>How knowing “standard SQL” helps you</vt:lpstr>
      <vt:lpstr>First database releases</vt:lpstr>
      <vt:lpstr>PowerPoint Presentation</vt:lpstr>
      <vt:lpstr>SQL DML statements</vt:lpstr>
      <vt:lpstr>A statement that creates a new database</vt:lpstr>
      <vt:lpstr>A statement that creates a new table</vt:lpstr>
      <vt:lpstr>A statement that adds a new column to a table</vt:lpstr>
      <vt:lpstr>The Invoices base table</vt:lpstr>
      <vt:lpstr>A SELECT statement that retrieves and sorts selected columns and rows</vt:lpstr>
      <vt:lpstr>A SELECT statement that joins data</vt:lpstr>
      <vt:lpstr>Terms to know about SQL</vt:lpstr>
      <vt:lpstr>A statement that adds a row to the Invoices table</vt:lpstr>
      <vt:lpstr>A statement that changes the value of a column for one row</vt:lpstr>
      <vt:lpstr>A statement that deletes a selected invoice  from the Invoices table</vt:lpstr>
      <vt:lpstr>A SELECT statement that’s difficult to read</vt:lpstr>
      <vt:lpstr>A SELECT statement with a block comment</vt:lpstr>
      <vt:lpstr>Coding recommendations</vt:lpstr>
      <vt:lpstr>PowerPoint Presentation</vt:lpstr>
      <vt:lpstr>Common options for accessing MySQL data</vt:lpstr>
      <vt:lpstr>Two commonly used MySQL drivers</vt:lpstr>
      <vt:lpstr>Terms to know about accessing MySQL data</vt:lpstr>
      <vt:lpstr>PHP code that gets data from MySQL (part 1)</vt:lpstr>
      <vt:lpstr>PHP code that gets data from MySQL (part 2)</vt:lpstr>
      <vt:lpstr>Java code that gets data from MySQL (part 1)</vt:lpstr>
      <vt:lpstr>Java code that gets data from MySQL (part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Samantha Walker</dc:creator>
  <cp:lastModifiedBy>Aspen Olmsted</cp:lastModifiedBy>
  <cp:revision>2</cp:revision>
  <dcterms:created xsi:type="dcterms:W3CDTF">2019-02-06T18:22:47Z</dcterms:created>
  <dcterms:modified xsi:type="dcterms:W3CDTF">2020-06-24T18:39:39Z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0x010100BFD78BE5B8160447BDDFC084B8FBB468</vt:lpwstr>
  </property>
</Properties>
</file>