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319" r:id="rId35"/>
    <p:sldId id="289" r:id="rId36"/>
    <p:sldId id="290" r:id="rId37"/>
    <p:sldId id="291" r:id="rId38"/>
    <p:sldId id="320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6858000" type="screen4x3"/>
  <p:notesSz cx="7010400" cy="9296400"/>
  <p:embeddedFontLst>
    <p:embeddedFont>
      <p:font typeface="Rockwell" panose="02060603020205020403" pitchFamily="18" charset="0"/>
      <p:regular r:id="rId67"/>
      <p:bold r:id="rId68"/>
      <p:italic r:id="rId69"/>
      <p:boldItalic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Arial Narrow" panose="020B060602020203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jdxwebSB8oFOOa9kDVAVRMzZv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679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0" name="Google Shape;80;p7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8" name="Google Shape;98;p7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9" name="Google Shape;99;p7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7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6" name="Google Shape;106;p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0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8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8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82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82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8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83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83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83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83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8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4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8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Text_layout">
  <p:cSld name="Text_Text_layou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5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5"/>
          <p:cNvSpPr txBox="1">
            <a:spLocks noGrp="1"/>
          </p:cNvSpPr>
          <p:nvPr>
            <p:ph type="body" idx="3"/>
          </p:nvPr>
        </p:nvSpPr>
        <p:spPr>
          <a:xfrm>
            <a:off x="838200" y="3810000"/>
            <a:ext cx="7391400" cy="204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86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6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6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8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87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87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87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8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8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8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body" idx="2"/>
          </p:nvPr>
        </p:nvSpPr>
        <p:spPr>
          <a:xfrm>
            <a:off x="812800" y="29718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3"/>
          </p:nvPr>
        </p:nvSpPr>
        <p:spPr>
          <a:xfrm>
            <a:off x="786808" y="48006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7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7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_Image_Layout">
  <p:cSld name="Text_Image_Text__Image_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07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2"/>
          </p:nvPr>
        </p:nvSpPr>
        <p:spPr>
          <a:xfrm>
            <a:off x="812800" y="22098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" name="Google Shape;50;p68"/>
          <p:cNvSpPr txBox="1">
            <a:spLocks noGrp="1"/>
          </p:cNvSpPr>
          <p:nvPr>
            <p:ph type="body" idx="3"/>
          </p:nvPr>
        </p:nvSpPr>
        <p:spPr>
          <a:xfrm>
            <a:off x="838200" y="37338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8"/>
          <p:cNvSpPr txBox="1">
            <a:spLocks noGrp="1"/>
          </p:cNvSpPr>
          <p:nvPr>
            <p:ph type="body" idx="4"/>
          </p:nvPr>
        </p:nvSpPr>
        <p:spPr>
          <a:xfrm>
            <a:off x="838200" y="4495800"/>
            <a:ext cx="7315200" cy="107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7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title"/>
          </p:nvPr>
        </p:nvSpPr>
        <p:spPr>
          <a:xfrm>
            <a:off x="0" y="1638850"/>
            <a:ext cx="521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Chapter 3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Google Shape;185;p1"/>
          <p:cNvSpPr txBox="1">
            <a:spLocks noGrp="1"/>
          </p:cNvSpPr>
          <p:nvPr>
            <p:ph type="body" idx="1"/>
          </p:nvPr>
        </p:nvSpPr>
        <p:spPr>
          <a:xfrm>
            <a:off x="281700" y="2192950"/>
            <a:ext cx="48999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How to retrieve data</a:t>
            </a:r>
            <a:b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from a single table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F8115-9DCA-46F9-BB62-2D69A199F531}"/>
              </a:ext>
            </a:extLst>
          </p:cNvPr>
          <p:cNvSpPr txBox="1"/>
          <p:nvPr/>
        </p:nvSpPr>
        <p:spPr>
          <a:xfrm>
            <a:off x="350982" y="637482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Lecture adapted from </a:t>
            </a:r>
            <a:r>
              <a:rPr lang="en-US" sz="1200" dirty="0" err="1"/>
              <a:t>Murach’s</a:t>
            </a:r>
            <a:r>
              <a:rPr lang="en-US" sz="1200" dirty="0"/>
              <a:t> MySQL Textbooks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expanded syntax of the SELECT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[</a:t>
            </a:r>
            <a:r>
              <a:rPr lang="en-US" sz="1600" b="1" u="sng" dirty="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|DISTINCT]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column_specification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[[AS]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result_column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[,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column_specification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[[AS]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result_column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]] ...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Four ways to code column specifications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All columns in a base table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Column name in a base table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Calculation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Function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Column specifications that use base table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7217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The * is used to retrieve all columns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Column names are used to retrieve specific columns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Column specifications that use calculated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9" name="Google Shape;259;p1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An arithmetic expression that calculates the balance due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balance_due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 function that returns the full name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CONCAT(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' ',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full_name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renames the columns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the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5" name="Google Shape;265;p13"/>
          <p:cNvSpPr txBox="1">
            <a:spLocks noGrp="1"/>
          </p:cNvSpPr>
          <p:nvPr>
            <p:ph type="body" idx="1"/>
          </p:nvPr>
        </p:nvSpPr>
        <p:spPr>
          <a:xfrm>
            <a:off x="812800" y="1524000"/>
            <a:ext cx="7391400" cy="121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invoice_number AS "Invoice Number",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invoice_date AS Date, invoice_total AS Total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</p:txBody>
      </p:sp>
      <p:pic>
        <p:nvPicPr>
          <p:cNvPr id="266" name="Google Shape;266;p13" descr="See page 81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5564" y="2362200"/>
            <a:ext cx="6785436" cy="13229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3"/>
          <p:cNvSpPr txBox="1">
            <a:spLocks noGrp="1"/>
          </p:cNvSpPr>
          <p:nvPr>
            <p:ph type="body" idx="3"/>
          </p:nvPr>
        </p:nvSpPr>
        <p:spPr>
          <a:xfrm>
            <a:off x="786808" y="37338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(114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747400" y="3049875"/>
            <a:ext cx="46614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5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Calculated Columns</a:t>
            </a:r>
            <a:endParaRPr sz="35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doesn’t name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calculated column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invoice_number, invoice_date, invoice_total,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invoice_total - payment_total - credit_total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</p:txBody>
      </p:sp>
      <p:pic>
        <p:nvPicPr>
          <p:cNvPr id="279" name="Google Shape;279;p15" descr="See page 81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5564" y="2286000"/>
            <a:ext cx="6785436" cy="132294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 txBox="1">
            <a:spLocks noGrp="1"/>
          </p:cNvSpPr>
          <p:nvPr>
            <p:ph type="body" idx="3"/>
          </p:nvPr>
        </p:nvSpPr>
        <p:spPr>
          <a:xfrm>
            <a:off x="786808" y="36576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(114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arithmetic operators in order of precedence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0" marR="0" lvl="0" indent="-3657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Operator</a:t>
            </a: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100" b="1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      Name</a:t>
            </a: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2100" b="1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Order </a:t>
            </a: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of precedence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9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*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 Multiplication                           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  /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 Division   	                                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DIV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 Integer division                        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% (</a:t>
            </a:r>
            <a:r>
              <a:rPr lang="en-US" sz="2100" b="1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MOD)  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Modulo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(remainder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)                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 +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Addition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        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-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Subtraction	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calculates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balance due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p17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invoice_total, payment_total, credit_total,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invoice_total - payment_total - credit_total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AS balance_due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</p:txBody>
      </p:sp>
      <p:pic>
        <p:nvPicPr>
          <p:cNvPr id="293" name="Google Shape;293;p17" descr="See page 8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8998" y="2514600"/>
            <a:ext cx="6669602" cy="78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Use parentheses to control the sequence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of operations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invoice_id,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invoice_id + 7 * 3 AS multiply_first,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(invoice_id + 7) * 3 AS add_first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invoice_id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0" name="Google Shape;300;p18" descr="See page 8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819400"/>
            <a:ext cx="6998815" cy="81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276273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Code SELECT statements that require any of the language elements presented in this chapter</a:t>
            </a: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sz="2100" dirty="0" smtClean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 b="1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 dirty="0" smtClean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 smtClean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Distinguish </a:t>
            </a: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between the base table values and the calculated values in SELECT statements.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a column alias.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order of precedence and the use of parentheses for arithmetic expressions.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the CONCAT function in string expressions.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functions with strings, dates, and numbers.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the DISTINCT keyword.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Use the DIV and modulo operators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invoice_id,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invoice_id / 3 AS decimal_quotient,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invoice_id DIV 3 AS integer_quotient,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invoice_id % 3 AS remainder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invoice_id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7" name="Google Shape;307;p19" descr="See page 8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585" y="2667000"/>
            <a:ext cx="6998815" cy="81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What determines the sequence of operations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3" name="Google Shape;313;p2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Order of precedence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Parentheses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CONCAT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9" name="Google Shape;319;p21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CONCAT(string1[, string2]...)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concatenate string data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vendor_city, vendor_state,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CONCAT(vendor_city, vendor_state)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320" name="Google Shape;320;p21" descr="See page 8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4233" y="2895600"/>
            <a:ext cx="6730567" cy="6096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>
            <a:spLocks noGrp="1"/>
          </p:cNvSpPr>
          <p:nvPr>
            <p:ph type="body" idx="3"/>
          </p:nvPr>
        </p:nvSpPr>
        <p:spPr>
          <a:xfrm>
            <a:off x="786808" y="35814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(122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format string data using literal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CONCAT(vendor_city, ', ', vendor_state, ' ',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  vendor_zip_code) AS address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</p:txBody>
      </p:sp>
      <p:pic>
        <p:nvPicPr>
          <p:cNvPr id="328" name="Google Shape;328;p22" descr="See page 8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1647" y="2179265"/>
            <a:ext cx="6931753" cy="64013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 txBox="1">
            <a:spLocks noGrp="1"/>
          </p:cNvSpPr>
          <p:nvPr>
            <p:ph type="body" idx="3"/>
          </p:nvPr>
        </p:nvSpPr>
        <p:spPr>
          <a:xfrm>
            <a:off x="786808" y="28956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(122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include apostrophes in literal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5" name="Google Shape;335;p2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CONCAT(vendor_name, '''s Address: ') AS Vendor,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CONCAT(vendor_city, ', ', vendor_state, ' ',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  vendor_zip_code) AS Address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</p:txBody>
      </p:sp>
      <p:pic>
        <p:nvPicPr>
          <p:cNvPr id="336" name="Google Shape;336;p23" descr="See page 8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1281" y="2179265"/>
            <a:ext cx="6815919" cy="64013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>
            <a:spLocks noGrp="1"/>
          </p:cNvSpPr>
          <p:nvPr>
            <p:ph type="body" idx="3"/>
          </p:nvPr>
        </p:nvSpPr>
        <p:spPr>
          <a:xfrm>
            <a:off x="786808" y="28956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(122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3" name="Google Shape;343;p2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Function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Parameter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Argument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Concatenate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LEFT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569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LEFT(string,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number_of_characters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220"/>
              <a:buNone/>
            </a:pPr>
            <a:r>
              <a:rPr lang="en-US" sz="222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the LEFT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vendor_contact_first_name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vendor_contact_last_name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       CONCAT(LEFT(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vendor_contact_first_name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, 1),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              LEFT(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vendor_contact_last_name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, 1)) AS initials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 dirty="0"/>
          </a:p>
        </p:txBody>
      </p:sp>
      <p:pic>
        <p:nvPicPr>
          <p:cNvPr id="350" name="Google Shape;350;p25" descr="See page 8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5060" y="3124200"/>
            <a:ext cx="6602540" cy="76206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>
            <a:spLocks noGrp="1"/>
          </p:cNvSpPr>
          <p:nvPr>
            <p:ph type="body" idx="3"/>
          </p:nvPr>
        </p:nvSpPr>
        <p:spPr>
          <a:xfrm>
            <a:off x="786808" y="39624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(122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DATE_FORMAT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7" name="Google Shape;357;p26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DATE_FORMAT(date,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format_string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1860"/>
              <a:buNone/>
            </a:pPr>
            <a:r>
              <a:rPr lang="en-US" sz="186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</a:t>
            </a:r>
            <a:br>
              <a:rPr lang="en-US" sz="186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6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DATE_FORMAT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 DATE_FORMAT(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 '%m/%d/%y') AS 'MM/DD/YY',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 DATE_FORMAT(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 '%e-%b-%Y') AS 'DD-Mon-YYYY'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endParaRPr sz="155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8" name="Google Shape;358;p26" descr="See page 8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5971" y="3413725"/>
            <a:ext cx="6748857" cy="7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 txBox="1">
            <a:spLocks noGrp="1"/>
          </p:cNvSpPr>
          <p:nvPr>
            <p:ph type="body" idx="3"/>
          </p:nvPr>
        </p:nvSpPr>
        <p:spPr>
          <a:xfrm>
            <a:off x="786809" y="4572000"/>
            <a:ext cx="409922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(114 rows)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Note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∙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specify the format of a date, you use the percent sign (%) to identify a format code.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ROUND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5" name="Google Shape;365;p27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ROUND(number[,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number_of_decimal_places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1860"/>
              <a:buNone/>
            </a:pPr>
            <a:r>
              <a:rPr lang="en-US" sz="186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</a:t>
            </a:r>
            <a:br>
              <a:rPr lang="en-US" sz="186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6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ROUND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      ROUND(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nearest_dollar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       ROUND(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, 1) AS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nearest_dime</a:t>
            </a:r>
            <a:endParaRPr sz="124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None/>
            </a:pPr>
            <a:r>
              <a:rPr lang="en-US" sz="1240" b="1" dirty="0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24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endParaRPr sz="124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6" name="Google Shape;366;p27" descr="See page 8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9130" y="3428967"/>
            <a:ext cx="6602540" cy="76206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>
            <a:spLocks noGrp="1"/>
          </p:cNvSpPr>
          <p:nvPr>
            <p:ph type="body" idx="3"/>
          </p:nvPr>
        </p:nvSpPr>
        <p:spPr>
          <a:xfrm>
            <a:off x="786808" y="45720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(114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tests a calculation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3" name="Google Shape;373;p2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1000 * (1 + .1) AS "10% More Than 1000"</a:t>
            </a:r>
            <a:endParaRPr/>
          </a:p>
        </p:txBody>
      </p:sp>
      <p:pic>
        <p:nvPicPr>
          <p:cNvPr id="374" name="Google Shape;374;p28" descr="See page 89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88110" y="1447800"/>
            <a:ext cx="7041490" cy="50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340927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274320" lvl="0" indent="-463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 startAt="7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comparison operators, logical operators, and parentheses in WHERE clauses.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274320" lvl="0" indent="-463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 startAt="7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the IN, BETWEEN, and LIKE operators in WHERE clauses.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274320" lvl="0" indent="-463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 startAt="7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IS NULL in a WHERE clause.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274320" lvl="0" indent="-463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AutoNum type="arabicPeriod" startAt="7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Describe the use of column names, column aliases, calculated values, and column numbers in ORDER BY clauses.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tests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CONCAT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0" name="Google Shape;380;p29"/>
          <p:cNvSpPr txBox="1">
            <a:spLocks noGrp="1"/>
          </p:cNvSpPr>
          <p:nvPr>
            <p:ph type="body" idx="1"/>
          </p:nvPr>
        </p:nvSpPr>
        <p:spPr>
          <a:xfrm>
            <a:off x="812800" y="1524000"/>
            <a:ext cx="7391400" cy="121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"Ed" AS first_name, "Williams" AS last_name,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CONCAT(LEFT("Ed", 1), LEFT("Williams", 1)) AS initials</a:t>
            </a:r>
            <a:endParaRPr/>
          </a:p>
        </p:txBody>
      </p:sp>
      <p:pic>
        <p:nvPicPr>
          <p:cNvPr id="381" name="Google Shape;381;p29" descr="See page 89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9937" y="2438400"/>
            <a:ext cx="6913463" cy="48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tests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DATE_FORMAT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7" name="Google Shape;387;p30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CURRENT_DATE,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DATE_FORMAT(CURRENT_DATE, '%m/%d/%y') AS 'MM/DD/YY',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DATE_FORMAT(CURRENT_DATE, '%e-%b-%Y') AS 'DD-Mon-YYYY'</a:t>
            </a:r>
            <a:endParaRPr/>
          </a:p>
        </p:txBody>
      </p:sp>
      <p:pic>
        <p:nvPicPr>
          <p:cNvPr id="388" name="Google Shape;388;p30" descr="See page 89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359106"/>
            <a:ext cx="7279255" cy="53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returns all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1" name="Google Shape;401;p3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vendor_city, vendor_state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vendor_city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2" name="Google Shape;402;p32" descr="See page 91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9088" y="1917061"/>
            <a:ext cx="6828112" cy="151193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2"/>
          <p:cNvSpPr txBox="1">
            <a:spLocks noGrp="1"/>
          </p:cNvSpPr>
          <p:nvPr>
            <p:ph type="body" idx="3"/>
          </p:nvPr>
        </p:nvSpPr>
        <p:spPr>
          <a:xfrm>
            <a:off x="786808" y="35052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(122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eliminates duplicate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9" name="Google Shape;409;p33"/>
          <p:cNvSpPr txBox="1">
            <a:spLocks noGrp="1"/>
          </p:cNvSpPr>
          <p:nvPr>
            <p:ph type="body" idx="1"/>
          </p:nvPr>
        </p:nvSpPr>
        <p:spPr>
          <a:xfrm>
            <a:off x="812800" y="1331386"/>
            <a:ext cx="7391400" cy="14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DISTINCT vendor_city, vendor_state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vendor_city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0" name="Google Shape;410;p33" descr="See page 91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7391" y="2209800"/>
            <a:ext cx="6657409" cy="14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3"/>
          <p:cNvSpPr txBox="1">
            <a:spLocks noGrp="1"/>
          </p:cNvSpPr>
          <p:nvPr>
            <p:ph type="body" idx="3"/>
          </p:nvPr>
        </p:nvSpPr>
        <p:spPr>
          <a:xfrm>
            <a:off x="786808" y="37338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(53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2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>
            <a:spLocks noGrp="1"/>
          </p:cNvSpPr>
          <p:nvPr>
            <p:ph type="title"/>
          </p:nvPr>
        </p:nvSpPr>
        <p:spPr>
          <a:xfrm>
            <a:off x="983300" y="2166328"/>
            <a:ext cx="73152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500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Where, Order By, and Limit Clauses</a:t>
            </a:r>
            <a:endParaRPr sz="35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comparison operators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2" name="Google Shape;422;p35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expression_1 operator expression_2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comparison operators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=	</a:t>
            </a:r>
            <a:endParaRPr dirty="0"/>
          </a:p>
          <a:p>
            <a:pPr marL="347663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&lt;	</a:t>
            </a:r>
            <a:endParaRPr dirty="0"/>
          </a:p>
          <a:p>
            <a:pPr marL="347663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&gt;	</a:t>
            </a:r>
            <a:endParaRPr dirty="0"/>
          </a:p>
          <a:p>
            <a:pPr marL="347663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&lt;=	</a:t>
            </a:r>
            <a:endParaRPr dirty="0"/>
          </a:p>
          <a:p>
            <a:pPr marL="347663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&gt;=	</a:t>
            </a:r>
            <a:endParaRPr dirty="0"/>
          </a:p>
          <a:p>
            <a:pPr marL="347663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&lt;&gt;	</a:t>
            </a:r>
            <a:endParaRPr dirty="0"/>
          </a:p>
          <a:p>
            <a:pPr marL="347663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WHERE clauses that retrieve…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8" name="Google Shape;428;p36"/>
          <p:cNvSpPr txBox="1">
            <a:spLocks noGrp="1"/>
          </p:cNvSpPr>
          <p:nvPr>
            <p:ph type="body" idx="1"/>
          </p:nvPr>
        </p:nvSpPr>
        <p:spPr>
          <a:xfrm>
            <a:off x="838201" y="1682373"/>
            <a:ext cx="4842164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Vendors located in Iowa</a:t>
            </a:r>
            <a:endParaRPr sz="2100" i="0" u="none" strike="noStrike" cap="none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'IA’</a:t>
            </a:r>
            <a:endParaRPr dirty="0"/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Invoices with a balance due (two variations)</a:t>
            </a:r>
            <a:endParaRPr sz="2100" i="0" u="none" strike="noStrike" cap="none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0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endParaRPr sz="16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Vendors with names from A to L</a:t>
            </a:r>
            <a:endParaRPr sz="2100" i="0" u="none" strike="noStrike" cap="none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'M’</a:t>
            </a:r>
            <a:endParaRPr dirty="0"/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>
            <a:spLocks noGrp="1"/>
          </p:cNvSpPr>
          <p:nvPr>
            <p:ph type="title"/>
          </p:nvPr>
        </p:nvSpPr>
        <p:spPr>
          <a:xfrm>
            <a:off x="914400" y="477256"/>
            <a:ext cx="73152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WHERE clauses that </a:t>
            </a:r>
            <a:r>
              <a:rPr lang="en-US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retrieve (continued) 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8" name="Google Shape;428;p36"/>
          <p:cNvSpPr txBox="1">
            <a:spLocks noGrp="1"/>
          </p:cNvSpPr>
          <p:nvPr>
            <p:ph type="body" idx="1"/>
          </p:nvPr>
        </p:nvSpPr>
        <p:spPr>
          <a:xfrm>
            <a:off x="838201" y="1605429"/>
            <a:ext cx="4740564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Invoices on or before a specified date</a:t>
            </a:r>
            <a:endParaRPr sz="2100" i="0" u="none" strike="noStrike" cap="none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&lt;= '2018-07-31’</a:t>
            </a:r>
            <a:endParaRPr dirty="0"/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Invoices on or after a specified date</a:t>
            </a:r>
            <a:endParaRPr sz="2100" i="0" u="none" strike="noStrike" cap="none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&gt;= '2018-07-01’</a:t>
            </a:r>
            <a:endParaRPr dirty="0"/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Invoices with credits that don’t equal zero (two variations)</a:t>
            </a:r>
            <a:endParaRPr sz="2100" i="0" u="none" strike="noStrike" cap="none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&lt;&gt; 0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!= 0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8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logical operators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4" name="Google Shape;434;p37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5220855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[NOT] search_condition_1 {AND|OR}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[NOT] search_condition_2 ...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WHERE clauses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use logical operators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The AND operator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'NJ' AND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'Springfield'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The OR operator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'NJ' OR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'Pittsburg'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The NOT operator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NOT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'CA'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basic syntax of the SELECT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select_list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table_source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search_condition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[ORDER BY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order_by_list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[LIMIT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row_limit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five clauses of the SELECT statement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SELECT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FROM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WHERE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ORDER BY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LIMIT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WHERE clauses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use logical operators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0" name="Google Shape;440;p38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The NOT operator in a </a:t>
            </a:r>
            <a:b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complex search condition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NOT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&gt;= 5000 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OR NOT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&lt;= '2018-08-01')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The same condition rephrased </a:t>
            </a:r>
            <a:b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to eliminate the NOT operator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&lt; 5000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AND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&lt;= '2018-08-01'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compound condition without parentheses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6" name="Google Shape;446;p39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&gt; '2018-07-03' OR invoice_total &gt; 500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AND invoice_total - payment_total - credit_total &gt; 0</a:t>
            </a:r>
            <a:endParaRPr/>
          </a:p>
        </p:txBody>
      </p:sp>
      <p:pic>
        <p:nvPicPr>
          <p:cNvPr id="447" name="Google Shape;447;p39" descr="See page 9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5198" y="1752600"/>
            <a:ext cx="6669602" cy="78035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 txBox="1">
            <a:spLocks noGrp="1"/>
          </p:cNvSpPr>
          <p:nvPr>
            <p:ph type="body" idx="3"/>
          </p:nvPr>
        </p:nvSpPr>
        <p:spPr>
          <a:xfrm>
            <a:off x="786808" y="25908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r>
              <a:rPr lang="en-US" sz="350" b="1">
                <a:latin typeface="Courier New"/>
                <a:ea typeface="Courier New"/>
                <a:cs typeface="Courier New"/>
                <a:sym typeface="Courier New"/>
              </a:rPr>
              <a:t>(33 rows)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600"/>
              <a:buNone/>
            </a:pPr>
            <a:r>
              <a:rPr lang="en-US" sz="6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order of precedence </a:t>
            </a:r>
            <a:br>
              <a:rPr lang="en-US" sz="6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 compound conditions</a:t>
            </a:r>
            <a:endParaRPr/>
          </a:p>
          <a:p>
            <a:pPr marL="342900" marR="274320" lvl="0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Noto Sans Symbols"/>
              <a:buChar char="∙"/>
            </a:pPr>
            <a:r>
              <a:rPr lang="en-US" sz="450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/>
          </a:p>
          <a:p>
            <a:pPr marL="342900" marR="274320" lvl="0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Noto Sans Symbols"/>
              <a:buChar char="∙"/>
            </a:pPr>
            <a:r>
              <a:rPr lang="en-US" sz="45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  <a:p>
            <a:pPr marL="342900" marR="274320" lvl="0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Noto Sans Symbols"/>
              <a:buChar char="∙"/>
            </a:pPr>
            <a:r>
              <a:rPr lang="en-US" sz="450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same compound condition with parentheses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4" name="Google Shape;454;p4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(invoice_date &gt; '2018-07-03' OR invoice_total &gt; 500)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AND invoice_total - payment_total - credit_total &gt; 0</a:t>
            </a:r>
            <a:endParaRPr/>
          </a:p>
        </p:txBody>
      </p:sp>
      <p:pic>
        <p:nvPicPr>
          <p:cNvPr id="455" name="Google Shape;455;p40" descr="See page 9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703762"/>
            <a:ext cx="6913463" cy="81083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0"/>
          <p:cNvSpPr txBox="1">
            <a:spLocks noGrp="1"/>
          </p:cNvSpPr>
          <p:nvPr>
            <p:ph type="body" idx="3"/>
          </p:nvPr>
        </p:nvSpPr>
        <p:spPr>
          <a:xfrm>
            <a:off x="838200" y="25908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(11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an IN phrase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2" name="Google Shape;462;p41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5479473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test_expression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[NOT] IN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({subquery|expression_1 [, expression_2]...})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the IN phrase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An IN phrase with a list of numeric literals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IN (1, 3, 4)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An IN phrase preceded by NOT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NOT IN ('CA', 'NV', 'OR')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An IN phrase with a subquery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(SELECT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FROM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'2018-07-18')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a BETWEEN phrase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8" name="Google Shape;468;p42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5110018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test_expression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[NOT] BETWEEN 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begin_expression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end_expression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the BETWEEN phrase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rgbClr val="000099"/>
              </a:buClr>
              <a:buSzPts val="18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 BETWEEN phrase with literal values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BETWEEN '2018-06-01' AND '2018-06-30'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18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 BETWEEN phrase preceded by NOT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vendor_zip_code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NOT BETWEEN 93600 AND 93799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18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 BETWEEN phrase with a test expression </a:t>
            </a:r>
            <a:b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coded as a calculated value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BETWEEN 200 AND 500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18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 BETWEEN phrase with upper and lower limits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BETWEEN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+ 500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a LIKE phrase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4" name="Google Shape;474;p43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match_expression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[NOT] LIKE pattern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Wildcard symbols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000" b="1" dirty="0" smtClean="0"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2400" b="1" dirty="0" smtClean="0">
                <a:latin typeface="Courier New"/>
                <a:ea typeface="Courier New"/>
                <a:cs typeface="Courier New"/>
                <a:sym typeface="Courier New"/>
              </a:rPr>
              <a:t>- 0 or more</a:t>
            </a:r>
            <a:endParaRPr sz="2400" dirty="0"/>
          </a:p>
          <a:p>
            <a:pPr marL="347663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000" b="1" dirty="0" smtClean="0">
                <a:latin typeface="Courier New"/>
                <a:ea typeface="Courier New"/>
                <a:cs typeface="Courier New"/>
                <a:sym typeface="Courier New"/>
              </a:rPr>
              <a:t>_ </a:t>
            </a:r>
            <a:r>
              <a:rPr lang="en-US" sz="2400" b="1" dirty="0" smtClean="0">
                <a:latin typeface="Courier New"/>
                <a:ea typeface="Courier New"/>
                <a:cs typeface="Courier New"/>
                <a:sym typeface="Courier New"/>
              </a:rPr>
              <a:t>- exactly one char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WHERE clauses that use the LIKE operator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0" name="Google Shape;480;p4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1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LIKE 'SAN%'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Cities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Diego”, “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ta Ana”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2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LIKE 'COMPU_ER%'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Vendors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Compu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u="sng" dirty="0" err="1"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”, “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Compu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world”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a REGEXP phrase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6" name="Google Shape;486;p45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match_expression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[NOT] REGEXP pattern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REGEXP special characters and constructs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^ - Beginning of the string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663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$ - End of the string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663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. – Any Character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663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charlist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663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[char1–char2]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663" marR="27432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| - Or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>
            <a:spLocks noGrp="1"/>
          </p:cNvSpPr>
          <p:nvPr>
            <p:ph type="title"/>
          </p:nvPr>
        </p:nvSpPr>
        <p:spPr>
          <a:xfrm>
            <a:off x="914400" y="718066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WHERE clauses that use REGEXP (part 1)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2" name="Google Shape;492;p46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1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REGEXP 'SA'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Cities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“Pa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dena”, “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nta Ana”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2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REGEXP '^SA'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Cities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nta Ana”, “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cramento”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3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REGEXP 'NA$'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Cities that will be retrieved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“Garde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”, “Pasade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”, “Santa A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>
            <a:spLocks noGrp="1"/>
          </p:cNvSpPr>
          <p:nvPr>
            <p:ph type="title"/>
          </p:nvPr>
        </p:nvSpPr>
        <p:spPr>
          <a:xfrm>
            <a:off x="914400" y="641866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WHERE clauses that use REGEXP (part 2)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8" name="Google Shape;498;p47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7391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4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REGEXP 'RS|SN'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Cities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“Trave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 City”, “Fre</a:t>
            </a: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sn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5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REGEXP 'N[CV]'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States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“NC” and “NV” but not “NJ” or “NY”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6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REGEXP 'N[A-J]'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States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“NC” and “NJ” but not “NV” or “NY”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simple SELECT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5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76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invoices</a:t>
            </a:r>
            <a:endParaRPr/>
          </a:p>
        </p:txBody>
      </p:sp>
      <p:pic>
        <p:nvPicPr>
          <p:cNvPr id="210" name="Google Shape;210;p5" descr="See page 7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524000"/>
            <a:ext cx="6852498" cy="96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"/>
          <p:cNvSpPr txBox="1">
            <a:spLocks noGrp="1"/>
          </p:cNvSpPr>
          <p:nvPr>
            <p:ph type="body" idx="3"/>
          </p:nvPr>
        </p:nvSpPr>
        <p:spPr>
          <a:xfrm>
            <a:off x="786808" y="25908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(114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"/>
          <p:cNvSpPr txBox="1">
            <a:spLocks noGrp="1"/>
          </p:cNvSpPr>
          <p:nvPr>
            <p:ph type="title"/>
          </p:nvPr>
        </p:nvSpPr>
        <p:spPr>
          <a:xfrm>
            <a:off x="914400" y="817602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WHERE clauses that use REGEXP (part 3)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04" name="Google Shape;504;p48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5276273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7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vendor_contact_last_name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REGEXP 'DAMI[EO]N'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Last names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“Damien” and “Damion”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Example 8</a:t>
            </a:r>
            <a:endParaRPr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REGEXP '[A-Z][AEIOU]N$'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Cities that will be retrieved</a:t>
            </a:r>
            <a:endParaRPr sz="2100" dirty="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18288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“Bos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ton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”, “Mcl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ean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”, “Ober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lin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WHERE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the IS NULL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0" name="Google Shape;510;p49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expression IS [NOT] NULL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contents of the </a:t>
            </a:r>
            <a:r>
              <a:rPr lang="en-US" sz="2400" b="1" dirty="0" err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Null_Sample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null_sample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1" name="Google Shape;511;p49" descr="See page 103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743200"/>
            <a:ext cx="6840305" cy="115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retrieves rows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zero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7" name="Google Shape;517;p50"/>
          <p:cNvSpPr txBox="1">
            <a:spLocks noGrp="1"/>
          </p:cNvSpPr>
          <p:nvPr>
            <p:ph type="body" idx="1"/>
          </p:nvPr>
        </p:nvSpPr>
        <p:spPr>
          <a:xfrm>
            <a:off x="838200" y="1291358"/>
            <a:ext cx="7391400" cy="107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null_sample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dirty="0"/>
          </a:p>
        </p:txBody>
      </p:sp>
      <p:pic>
        <p:nvPicPr>
          <p:cNvPr id="518" name="Google Shape;518;p50" descr="See page 103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905000"/>
            <a:ext cx="6874594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 txBox="1">
            <a:spLocks noGrp="1"/>
          </p:cNvSpPr>
          <p:nvPr>
            <p:ph type="body" idx="3"/>
          </p:nvPr>
        </p:nvSpPr>
        <p:spPr>
          <a:xfrm>
            <a:off x="838200" y="2667000"/>
            <a:ext cx="73665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800"/>
              <a:buNone/>
            </a:pPr>
            <a:r>
              <a:rPr lang="en-US" sz="21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SELECT statement that retrieves rows </a:t>
            </a:r>
            <a:br>
              <a:rPr lang="en-US" sz="21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with non-zero values</a:t>
            </a:r>
            <a:endParaRPr sz="2100" dirty="0">
              <a:solidFill>
                <a:schemeClr val="accent4"/>
              </a:solidFill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4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null_sample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&lt;&gt; 0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dirty="0"/>
          </a:p>
        </p:txBody>
      </p:sp>
      <p:pic>
        <p:nvPicPr>
          <p:cNvPr id="520" name="Google Shape;520;p50" descr="See page 103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85654" y="4000473"/>
            <a:ext cx="6846401" cy="60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uiExpand="1" build="p"/>
      <p:bldP spid="51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1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retrieves rows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null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6" name="Google Shape;526;p51"/>
          <p:cNvSpPr txBox="1">
            <a:spLocks noGrp="1"/>
          </p:cNvSpPr>
          <p:nvPr>
            <p:ph type="body" idx="1"/>
          </p:nvPr>
        </p:nvSpPr>
        <p:spPr>
          <a:xfrm>
            <a:off x="762000" y="1443758"/>
            <a:ext cx="7391400" cy="84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null_sample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invoice_total IS NULL</a:t>
            </a:r>
            <a:endParaRPr/>
          </a:p>
        </p:txBody>
      </p:sp>
      <p:pic>
        <p:nvPicPr>
          <p:cNvPr id="527" name="Google Shape;527;p51" descr="See page 103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6413" y="2316443"/>
            <a:ext cx="6870787" cy="426757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1"/>
          <p:cNvSpPr txBox="1">
            <a:spLocks noGrp="1"/>
          </p:cNvSpPr>
          <p:nvPr>
            <p:ph type="body" idx="3"/>
          </p:nvPr>
        </p:nvSpPr>
        <p:spPr>
          <a:xfrm>
            <a:off x="838200" y="2932258"/>
            <a:ext cx="7366591" cy="133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700"/>
              <a:buNone/>
            </a:pPr>
            <a:r>
              <a:rPr lang="en-US" sz="21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retrieves rows </a:t>
            </a:r>
            <a:br>
              <a:rPr lang="en-US" sz="21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without null values</a:t>
            </a:r>
            <a:endParaRPr sz="21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663" lvl="0" indent="0" algn="l" rtl="0">
              <a:lnSpc>
                <a:spcPct val="7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rPr lang="en-US" sz="1360" b="1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marL="347663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rPr lang="en-US" sz="1360" b="1">
                <a:latin typeface="Courier New"/>
                <a:ea typeface="Courier New"/>
                <a:cs typeface="Courier New"/>
                <a:sym typeface="Courier New"/>
              </a:rPr>
              <a:t>FROM null_sample</a:t>
            </a:r>
            <a:endParaRPr sz="136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663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rPr lang="en-US" sz="1360" b="1">
                <a:latin typeface="Courier New"/>
                <a:ea typeface="Courier New"/>
                <a:cs typeface="Courier New"/>
                <a:sym typeface="Courier New"/>
              </a:rPr>
              <a:t>WHERE invoice_total IS NOT NULL</a:t>
            </a:r>
            <a:endParaRPr sz="136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29" name="Google Shape;529;p51" descr="See page 103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42709" y="4556052"/>
            <a:ext cx="6706181" cy="95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expanded syntax of the ORDER BY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5" name="Google Shape;535;p5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ORDER BY expression [</a:t>
            </a:r>
            <a:r>
              <a:rPr lang="en-US" sz="1480" b="1" u="sng" dirty="0"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|DESC][, expression [</a:t>
            </a:r>
            <a:r>
              <a:rPr lang="en-US" sz="1480" b="1" u="sng" dirty="0"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|DESC]] ...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22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ORDER BY clause that sorts by one column</a:t>
            </a:r>
            <a:endParaRPr sz="24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    CONCAT(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, ', ',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, ' ',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vendor_zip_code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) AS address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endParaRPr sz="148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6" name="Google Shape;536;p52" descr="See page 10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3778" y="3328374"/>
            <a:ext cx="6773243" cy="9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default sequence for an ascending sort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4241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Null values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Special characters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Numbers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Letters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*Note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525252"/>
                </a:solidFill>
                <a:latin typeface="Rockwell"/>
                <a:ea typeface="Rockwell"/>
                <a:cs typeface="Rockwell"/>
                <a:sym typeface="Rockwell"/>
              </a:rPr>
              <a:t>Null values appear first in the sort sequence, even if you’re using DESC.</a:t>
            </a:r>
            <a:endParaRPr sz="2100" dirty="0">
              <a:solidFill>
                <a:srgbClr val="52525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ORDER BY clause that sorts by one column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in descending sequence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8" name="Google Shape;548;p54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4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CONCAT(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', ',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' ',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vendor_zip_code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AS address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DESC</a:t>
            </a:r>
            <a:endParaRPr dirty="0"/>
          </a:p>
        </p:txBody>
      </p:sp>
      <p:pic>
        <p:nvPicPr>
          <p:cNvPr id="549" name="Google Shape;549;p54" descr="See page 10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73448" y="2819400"/>
            <a:ext cx="6958068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>
            <a:spLocks noGrp="1"/>
          </p:cNvSpPr>
          <p:nvPr>
            <p:ph type="title"/>
          </p:nvPr>
        </p:nvSpPr>
        <p:spPr>
          <a:xfrm>
            <a:off x="914400" y="741402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ORDER BY clause that sorts by three columns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body" idx="1"/>
          </p:nvPr>
        </p:nvSpPr>
        <p:spPr>
          <a:xfrm>
            <a:off x="812800" y="1219200"/>
            <a:ext cx="7391400" cy="140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CONCAT(vendor_city, ', ', vendor_state, ' ',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vendor_zip_code) AS address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vendor_state, vendor_city, vendor_name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6" name="Google Shape;556;p55" descr="See page 10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90800"/>
            <a:ext cx="6985000" cy="9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ORDER BY clause that uses an alias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2" name="Google Shape;562;p56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CONCAT(vendor_city, ', ', vendor_state, ' ',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vendor_zip_code) AS address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 BY address, vendor_name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3" name="Google Shape;563;p56" descr="See page 10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407838"/>
            <a:ext cx="6985000" cy="99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ORDER BY clause that uses an expression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9" name="Google Shape;569;p57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CONCAT(vendor_city, ', ', vendor_state, ' ',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vendor_zip_code) AS address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 BY CONCAT(vendor_contact_last_name,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       vendor_contact_first_name)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570" name="Google Shape;570;p57" descr="See page 10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88110" y="2667000"/>
            <a:ext cx="7041490" cy="99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914400" y="625000"/>
            <a:ext cx="786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retrieves and sorts rows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7" name="Google Shape;217;p6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invoice_number, invoice_date,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invoice_total DESC</a:t>
            </a:r>
            <a:endParaRPr/>
          </a:p>
        </p:txBody>
      </p:sp>
      <p:pic>
        <p:nvPicPr>
          <p:cNvPr id="218" name="Google Shape;218;p6" descr="See page 7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3853" y="1962844"/>
            <a:ext cx="6767147" cy="78035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>
            <a:spLocks noGrp="1"/>
          </p:cNvSpPr>
          <p:nvPr>
            <p:ph type="body" idx="3"/>
          </p:nvPr>
        </p:nvSpPr>
        <p:spPr>
          <a:xfrm>
            <a:off x="786808" y="28194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(114 rows)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ORDER BY clause that uses column positions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6" name="Google Shape;576;p5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375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CONCAT(vendor_city, ', ', vendor_state, ' ',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vendor_zip_code) AS address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 BY 2,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577" name="Google Shape;577;p58" descr="See page 10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5172" y="2435266"/>
            <a:ext cx="6974428" cy="99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expanded syntax of the LIMIT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83" name="Google Shape;583;p59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LIMIT [offset,] row_count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59"/>
          <p:cNvSpPr txBox="1">
            <a:spLocks noGrp="1"/>
          </p:cNvSpPr>
          <p:nvPr>
            <p:ph type="body" idx="2"/>
          </p:nvPr>
        </p:nvSpPr>
        <p:spPr>
          <a:xfrm>
            <a:off x="812800" y="1524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600"/>
              <a:buNone/>
            </a:pPr>
            <a:r>
              <a:rPr lang="en-US" sz="2100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with a LIMIT clause </a:t>
            </a:r>
            <a:br>
              <a:rPr lang="en-US" sz="2100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starts with the first row</a:t>
            </a:r>
            <a:endParaRPr sz="21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sz="2000"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</a:t>
            </a:r>
            <a:endParaRPr sz="2000" dirty="0"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 5</a:t>
            </a:r>
            <a:endParaRPr sz="2000" dirty="0"/>
          </a:p>
        </p:txBody>
      </p:sp>
      <p:pic>
        <p:nvPicPr>
          <p:cNvPr id="585" name="Google Shape;585;p59" descr="See page 10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6895" y="3428999"/>
            <a:ext cx="6967305" cy="11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with a LIMIT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starts with the third row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91" name="Google Shape;591;p60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invoice_id, vendor_id,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invoice_id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LIMIT 2, 3</a:t>
            </a:r>
            <a:endParaRPr/>
          </a:p>
        </p:txBody>
      </p:sp>
      <p:pic>
        <p:nvPicPr>
          <p:cNvPr id="592" name="Google Shape;592;p60" descr="See page 109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8592" y="2541962"/>
            <a:ext cx="7011008" cy="81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1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with a LIMIT clause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starts with the 101</a:t>
            </a:r>
            <a:r>
              <a:rPr lang="en-US" baseline="300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st</a:t>
            </a: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 row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98" name="Google Shape;598;p61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invoice_id, vendor_id,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invoice_id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LIMIT 100, 1000</a:t>
            </a:r>
            <a:endParaRPr/>
          </a:p>
        </p:txBody>
      </p:sp>
      <p:pic>
        <p:nvPicPr>
          <p:cNvPr id="599" name="Google Shape;599;p61" descr="See page 109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8213" y="2569376"/>
            <a:ext cx="6945987" cy="99743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1"/>
          <p:cNvSpPr txBox="1">
            <a:spLocks noGrp="1"/>
          </p:cNvSpPr>
          <p:nvPr>
            <p:ph type="body" idx="3"/>
          </p:nvPr>
        </p:nvSpPr>
        <p:spPr>
          <a:xfrm>
            <a:off x="786808" y="36576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(14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914400" y="632925"/>
            <a:ext cx="80499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retrieves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calculated value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7"/>
          <p:cNvSpPr txBox="1">
            <a:spLocks noGrp="1"/>
          </p:cNvSpPr>
          <p:nvPr>
            <p:ph type="body" idx="1"/>
          </p:nvPr>
        </p:nvSpPr>
        <p:spPr>
          <a:xfrm>
            <a:off x="812800" y="1524000"/>
            <a:ext cx="7391400" cy="121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invoice_id, invoice_total,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credit_total + payment_total AS total_credits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invoice_id = 17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26" name="Google Shape;226;p7" descr="See page 7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6908" y="2685250"/>
            <a:ext cx="6687892" cy="4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retrieves all invoices between given dates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2" name="Google Shape;232;p8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invoice_number, invoice_date,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invoice_date BETWEEN '2018-06-01' AND '2018-06-30'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invoice_date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33" name="Google Shape;233;p8" descr="See page 7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90800"/>
            <a:ext cx="6852498" cy="78035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 txBox="1">
            <a:spLocks noGrp="1"/>
          </p:cNvSpPr>
          <p:nvPr>
            <p:ph type="body" idx="3"/>
          </p:nvPr>
        </p:nvSpPr>
        <p:spPr>
          <a:xfrm>
            <a:off x="786808" y="3429000"/>
            <a:ext cx="736659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(37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returns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empty result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9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invoice_number, invoice_date, invoice_total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invoice_total &gt; 50000</a:t>
            </a:r>
            <a:endParaRPr/>
          </a:p>
        </p:txBody>
      </p:sp>
      <p:pic>
        <p:nvPicPr>
          <p:cNvPr id="241" name="Google Shape;241;p9" descr="See page 77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4219" y="2362200"/>
            <a:ext cx="6882981" cy="59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1811</Words>
  <Application>Microsoft Office PowerPoint</Application>
  <PresentationFormat>On-screen Show (4:3)</PresentationFormat>
  <Paragraphs>405</Paragraphs>
  <Slides>64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Courier New</vt:lpstr>
      <vt:lpstr>Rockwell</vt:lpstr>
      <vt:lpstr>Arial</vt:lpstr>
      <vt:lpstr>Calibri</vt:lpstr>
      <vt:lpstr>Noto Sans Symbols</vt:lpstr>
      <vt:lpstr>Arial Narrow</vt:lpstr>
      <vt:lpstr>Times New Roman</vt:lpstr>
      <vt:lpstr>Office Theme</vt:lpstr>
      <vt:lpstr>Chapter 3</vt:lpstr>
      <vt:lpstr>Objectives</vt:lpstr>
      <vt:lpstr>Objectives (continued)</vt:lpstr>
      <vt:lpstr>The basic syntax of the SELECT statement</vt:lpstr>
      <vt:lpstr>A simple SELECT statement</vt:lpstr>
      <vt:lpstr>A SELECT statement that retrieves and sorts rows</vt:lpstr>
      <vt:lpstr>A SELECT statement that retrieves  a calculated value</vt:lpstr>
      <vt:lpstr>A SELECT statement that retrieves all invoices between given dates</vt:lpstr>
      <vt:lpstr>A SELECT statement that returns  an empty result set</vt:lpstr>
      <vt:lpstr>The expanded syntax of the SELECT clause</vt:lpstr>
      <vt:lpstr>Column specifications that use base table values</vt:lpstr>
      <vt:lpstr>Column specifications that use calculated values</vt:lpstr>
      <vt:lpstr>A SELECT statement that renames the columns  in the result set</vt:lpstr>
      <vt:lpstr>PowerPoint Presentation</vt:lpstr>
      <vt:lpstr>Calculated Columns</vt:lpstr>
      <vt:lpstr>A SELECT statement that doesn’t name  a calculated column</vt:lpstr>
      <vt:lpstr>The arithmetic operators in order of precedence</vt:lpstr>
      <vt:lpstr>A SELECT statement that calculates  the balance due</vt:lpstr>
      <vt:lpstr>Use parentheses to control the sequence  of operations</vt:lpstr>
      <vt:lpstr>Use the DIV and modulo operators</vt:lpstr>
      <vt:lpstr>What determines the sequence of operations</vt:lpstr>
      <vt:lpstr>The syntax of the CONCAT function</vt:lpstr>
      <vt:lpstr>How to format string data using literal values</vt:lpstr>
      <vt:lpstr>How to include apostrophes in literal values</vt:lpstr>
      <vt:lpstr>Terms to know</vt:lpstr>
      <vt:lpstr>The syntax of the LEFT function</vt:lpstr>
      <vt:lpstr>The syntax of the DATE_FORMAT function</vt:lpstr>
      <vt:lpstr>The syntax of the ROUND function</vt:lpstr>
      <vt:lpstr>A SELECT statement that tests a calculation</vt:lpstr>
      <vt:lpstr>A SELECT statement that tests  the CONCAT function</vt:lpstr>
      <vt:lpstr>A SELECT statement that tests  the DATE_FORMAT function</vt:lpstr>
      <vt:lpstr>A SELECT statement that returns all rows</vt:lpstr>
      <vt:lpstr>A SELECT statement  that eliminates duplicate rows</vt:lpstr>
      <vt:lpstr>PowerPoint Presentation</vt:lpstr>
      <vt:lpstr>Where, Order By, and Limit Clauses</vt:lpstr>
      <vt:lpstr>The syntax of the WHERE clause  with comparison operators</vt:lpstr>
      <vt:lpstr>Examples of WHERE clauses that retrieve…</vt:lpstr>
      <vt:lpstr>Examples of WHERE clauses that retrieve (continued) </vt:lpstr>
      <vt:lpstr>The syntax of the WHERE clause  with logical operators</vt:lpstr>
      <vt:lpstr>Examples of WHERE clauses  that use logical operators (continued)</vt:lpstr>
      <vt:lpstr>A compound condition without parentheses</vt:lpstr>
      <vt:lpstr>The same compound condition with parentheses</vt:lpstr>
      <vt:lpstr>The syntax of the WHERE clause  with an IN phrase</vt:lpstr>
      <vt:lpstr>The syntax of the WHERE clause  with a BETWEEN phrase</vt:lpstr>
      <vt:lpstr>The syntax of the WHERE clause  with a LIKE phrase</vt:lpstr>
      <vt:lpstr>WHERE clauses that use the LIKE operator</vt:lpstr>
      <vt:lpstr>The syntax of the WHERE clause  with a REGEXP phrase</vt:lpstr>
      <vt:lpstr>WHERE clauses that use REGEXP (part 1)</vt:lpstr>
      <vt:lpstr>WHERE clauses that use REGEXP (part 2)</vt:lpstr>
      <vt:lpstr>WHERE clauses that use REGEXP (part 3)</vt:lpstr>
      <vt:lpstr>The syntax of the WHERE clause  with the IS NULL clause</vt:lpstr>
      <vt:lpstr>A SELECT statement that retrieves rows  with zero values</vt:lpstr>
      <vt:lpstr>A SELECT statement that retrieves rows  with null values</vt:lpstr>
      <vt:lpstr>The expanded syntax of the ORDER BY clause</vt:lpstr>
      <vt:lpstr>The default sequence for an ascending sort</vt:lpstr>
      <vt:lpstr>An ORDER BY clause that sorts by one column  in descending sequence</vt:lpstr>
      <vt:lpstr>An ORDER BY clause that sorts by three columns</vt:lpstr>
      <vt:lpstr>An ORDER BY clause that uses an alias</vt:lpstr>
      <vt:lpstr>An ORDER BY clause that uses an expression</vt:lpstr>
      <vt:lpstr>An ORDER BY clause that uses column positions</vt:lpstr>
      <vt:lpstr>The expanded syntax of the LIMIT clause</vt:lpstr>
      <vt:lpstr>A SELECT statement with a LIMIT clause  that starts with the third row</vt:lpstr>
      <vt:lpstr>A SELECT statement with a LIMIT clause  that starts with the 101st row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Samantha Walker</dc:creator>
  <cp:lastModifiedBy>Aspen Olmsted</cp:lastModifiedBy>
  <cp:revision>8</cp:revision>
  <dcterms:created xsi:type="dcterms:W3CDTF">2019-02-06T21:58:00Z</dcterms:created>
  <dcterms:modified xsi:type="dcterms:W3CDTF">2020-06-26T18:22:09Z</dcterms:modified>
</cp:coreProperties>
</file>