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7010400" cy="9296400"/>
  <p:embeddedFontLst>
    <p:embeddedFont>
      <p:font typeface="Arial Narrow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inN0mVGoWy4vzCU0a+F42XrIop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ArialNarrow-bold.fntdata"/><Relationship Id="rId45" Type="http://schemas.openxmlformats.org/officeDocument/2006/relationships/font" Target="fonts/Arial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alNarrow-boldItalic.fntdata"/><Relationship Id="rId47" Type="http://schemas.openxmlformats.org/officeDocument/2006/relationships/font" Target="fonts/ArialNarrow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435" name="Google Shape;435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 number Layout">
  <p:cSld name="Chapter number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b="1" i="0" sz="36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body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C7,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5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5" name="Google Shape;115;p5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5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7" name="Google Shape;117;p5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3" name="Google Shape;133;p5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4" name="Google Shape;134;p5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5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1" name="Google Shape;141;p5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layout Layout">
  <p:cSld name="Text_layout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C7,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6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Console_layout Layout">
  <p:cSld name="Text_Console_layout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1"/>
          <p:cNvSpPr txBox="1"/>
          <p:nvPr>
            <p:ph idx="1" type="body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61"/>
          <p:cNvSpPr txBox="1"/>
          <p:nvPr>
            <p:ph idx="2" type="body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61"/>
          <p:cNvSpPr txBox="1"/>
          <p:nvPr>
            <p:ph idx="3" type="body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6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C7,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_Console_layout Layout">
  <p:cSld name="1_Text_Console_layout Layou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2"/>
          <p:cNvSpPr txBox="1"/>
          <p:nvPr>
            <p:ph idx="1" type="body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62"/>
          <p:cNvSpPr txBox="1"/>
          <p:nvPr>
            <p:ph idx="2" type="body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62"/>
          <p:cNvSpPr txBox="1"/>
          <p:nvPr>
            <p:ph idx="3" type="body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62"/>
          <p:cNvSpPr txBox="1"/>
          <p:nvPr>
            <p:ph idx="4" type="body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62"/>
          <p:cNvSpPr txBox="1"/>
          <p:nvPr>
            <p:ph idx="5" type="body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C7,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sole_layout Layout">
  <p:cSld name="Console_layout Layou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3"/>
          <p:cNvSpPr txBox="1"/>
          <p:nvPr>
            <p:ph idx="1" type="body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6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C7,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_Text_layout">
  <p:cSld name="Image_Text_layou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4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64"/>
          <p:cNvSpPr txBox="1"/>
          <p:nvPr>
            <p:ph idx="2" type="body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64"/>
          <p:cNvSpPr txBox="1"/>
          <p:nvPr>
            <p:ph idx="3" type="body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6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C7,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_Image_layout">
  <p:cSld name="Image_Image_layou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5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65"/>
          <p:cNvSpPr txBox="1"/>
          <p:nvPr>
            <p:ph idx="2" type="body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65"/>
          <p:cNvSpPr txBox="1"/>
          <p:nvPr>
            <p:ph idx="3" type="body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C7,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Image_layout">
  <p:cSld name="Text_Image_layou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6"/>
          <p:cNvSpPr txBox="1"/>
          <p:nvPr>
            <p:ph idx="1" type="body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66"/>
          <p:cNvSpPr txBox="1"/>
          <p:nvPr>
            <p:ph idx="2" type="body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66"/>
          <p:cNvSpPr txBox="1"/>
          <p:nvPr>
            <p:ph idx="3" type="body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6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C7,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Image_Text_layout">
  <p:cSld name="Text_Image_Text_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2" type="body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3" type="body"/>
          </p:nvPr>
        </p:nvSpPr>
        <p:spPr>
          <a:xfrm>
            <a:off x="812800" y="33195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C7,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43"/>
          <p:cNvSpPr txBox="1"/>
          <p:nvPr>
            <p:ph idx="4" type="body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Image_Text_Image">
  <p:cSld name="Text_Image_Text_Imag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812800" y="4419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812800" y="4923520"/>
            <a:ext cx="7315200" cy="79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C7,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" name="Google Shape;43;p44"/>
          <p:cNvSpPr txBox="1"/>
          <p:nvPr>
            <p:ph idx="3" type="body"/>
          </p:nvPr>
        </p:nvSpPr>
        <p:spPr>
          <a:xfrm>
            <a:off x="812800" y="5715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4" type="body"/>
          </p:nvPr>
        </p:nvSpPr>
        <p:spPr>
          <a:xfrm>
            <a:off x="812800" y="3581400"/>
            <a:ext cx="7315200" cy="8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5" type="body"/>
          </p:nvPr>
        </p:nvSpPr>
        <p:spPr>
          <a:xfrm>
            <a:off x="914400" y="1066799"/>
            <a:ext cx="73914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6" type="body"/>
          </p:nvPr>
        </p:nvSpPr>
        <p:spPr>
          <a:xfrm>
            <a:off x="838200" y="3048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Image_Text_Image_Image">
  <p:cSld name="Text_Image_Text_Image_Imag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" type="body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2" type="body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3" type="body"/>
          </p:nvPr>
        </p:nvSpPr>
        <p:spPr>
          <a:xfrm>
            <a:off x="812800" y="3319598"/>
            <a:ext cx="7315200" cy="795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C7,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45"/>
          <p:cNvSpPr txBox="1"/>
          <p:nvPr>
            <p:ph idx="4" type="body"/>
          </p:nvPr>
        </p:nvSpPr>
        <p:spPr>
          <a:xfrm>
            <a:off x="812800" y="4191000"/>
            <a:ext cx="7391400" cy="424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5" type="body"/>
          </p:nvPr>
        </p:nvSpPr>
        <p:spPr>
          <a:xfrm>
            <a:off x="838200" y="47244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6" type="body"/>
          </p:nvPr>
        </p:nvSpPr>
        <p:spPr>
          <a:xfrm>
            <a:off x="838200" y="5181600"/>
            <a:ext cx="7315200" cy="84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Image_Text_Image_Text">
  <p:cSld name="Text_Image_Text_Image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812800" y="25908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b="1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812800" y="3094720"/>
            <a:ext cx="7315200" cy="79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C7,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" name="Google Shape;65;p46"/>
          <p:cNvSpPr txBox="1"/>
          <p:nvPr>
            <p:ph idx="3" type="body"/>
          </p:nvPr>
        </p:nvSpPr>
        <p:spPr>
          <a:xfrm>
            <a:off x="812800" y="3886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4" type="body"/>
          </p:nvPr>
        </p:nvSpPr>
        <p:spPr>
          <a:xfrm>
            <a:off x="812800" y="1143000"/>
            <a:ext cx="7315200" cy="8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5" type="body"/>
          </p:nvPr>
        </p:nvSpPr>
        <p:spPr>
          <a:xfrm>
            <a:off x="838200" y="20574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Image">
  <p:cSld name="Text_Imag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" type="body"/>
          </p:nvPr>
        </p:nvSpPr>
        <p:spPr>
          <a:xfrm>
            <a:off x="990600" y="1143000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C7,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" name="Google Shape;74;p47"/>
          <p:cNvSpPr txBox="1"/>
          <p:nvPr>
            <p:ph idx="2" type="body"/>
          </p:nvPr>
        </p:nvSpPr>
        <p:spPr>
          <a:xfrm>
            <a:off x="990600" y="2852602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layout Layout">
  <p:cSld name="1_Text_layout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_layout Layout">
  <p:cSld name="Image_layout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b="1" i="0" sz="240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" type="body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C7,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/>
          <p:nvPr>
            <p:ph type="title"/>
          </p:nvPr>
        </p:nvSpPr>
        <p:spPr>
          <a:xfrm>
            <a:off x="1281600" y="1655700"/>
            <a:ext cx="231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Chapter 7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p1"/>
          <p:cNvSpPr txBox="1"/>
          <p:nvPr>
            <p:ph idx="1" type="body"/>
          </p:nvPr>
        </p:nvSpPr>
        <p:spPr>
          <a:xfrm>
            <a:off x="533400" y="220980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How</a:t>
            </a:r>
            <a: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to code</a:t>
            </a:r>
            <a:b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subqueries</a:t>
            </a:r>
            <a:endParaRPr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0" name="Google Shape;210;p1"/>
          <p:cNvSpPr txBox="1"/>
          <p:nvPr/>
        </p:nvSpPr>
        <p:spPr>
          <a:xfrm>
            <a:off x="304800" y="6356350"/>
            <a:ext cx="3505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adapted from Murach’s MySQL Textbooks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query restated without a subquery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4" name="Google Shape;274;p1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v.vendor_id, vendor_name, vendor_state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 vendors v LEFT JOIN invoices i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ON v.vendor_id = i.vendor_id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WHERE i.vendor_id IS NULL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ORDER BY v.vendor_id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/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a WHERE clause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uses a comparison operator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0" name="Google Shape;280;p11"/>
          <p:cNvSpPr txBox="1"/>
          <p:nvPr>
            <p:ph idx="1" type="body"/>
          </p:nvPr>
        </p:nvSpPr>
        <p:spPr>
          <a:xfrm>
            <a:off x="838200" y="1447800"/>
            <a:ext cx="5486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WHERE expression comparison_operator [SOME|ANY|ALL] (subquery)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220"/>
              <a:buNone/>
            </a:pPr>
            <a:r>
              <a:rPr b="1" lang="en-US" sz="24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with a subquery in a WHERE condition</a:t>
            </a:r>
            <a:endParaRPr sz="24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SELECT invoice_number, invoice_date,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invoice_total - payment_total –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credit_total</a:t>
            </a:r>
            <a:endParaRPr b="1" sz="14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AS balance_due</a:t>
            </a:r>
            <a:endParaRPr b="1" sz="14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WHERE invoice_total - payment_total –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credit_total &gt; 0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AND invoice_total - payment_total –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credit_total &lt;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endParaRPr b="1" sz="14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SELECT AVG(invoice_total - payment_total –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            credit_total)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 FROM invoices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 WHERE invoice_total - payment_total –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  credit_total &gt; 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ORDER BY invoice_total DESC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value returned by the subquery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6" name="Google Shape;286;p12"/>
          <p:cNvSpPr txBox="1"/>
          <p:nvPr>
            <p:ph idx="1" type="body"/>
          </p:nvPr>
        </p:nvSpPr>
        <p:spPr>
          <a:xfrm>
            <a:off x="9144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2910.947273</a:t>
            </a:r>
            <a:endParaRPr/>
          </a:p>
        </p:txBody>
      </p:sp>
      <p:sp>
        <p:nvSpPr>
          <p:cNvPr id="287" name="Google Shape;287;p12"/>
          <p:cNvSpPr txBox="1"/>
          <p:nvPr>
            <p:ph idx="2" type="body"/>
          </p:nvPr>
        </p:nvSpPr>
        <p:spPr>
          <a:xfrm>
            <a:off x="812800" y="1600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07 in book." id="288" name="Google Shape;288;p12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106996"/>
            <a:ext cx="6895174" cy="124978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2"/>
          <p:cNvSpPr txBox="1"/>
          <p:nvPr>
            <p:ph idx="4" type="body"/>
          </p:nvPr>
        </p:nvSpPr>
        <p:spPr>
          <a:xfrm>
            <a:off x="914400" y="34290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(9 rows)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the ALL keyword works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5" name="Google Shape;295;p1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12109" lvl="0" marL="3255009" marR="11874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Condition	Equivalent expression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x &gt; ALL (1, 2)	x &gt; 2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x &lt; ALL (1, 2)	x &lt; 1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x = ALL (1, 2)	(x = 1) AND (x = 2)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x &lt;&gt; ALL (1, 2)	x NOT IN (1, 2)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ALL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1" name="Google Shape;301;p14"/>
          <p:cNvSpPr txBox="1"/>
          <p:nvPr>
            <p:ph idx="1" type="body"/>
          </p:nvPr>
        </p:nvSpPr>
        <p:spPr>
          <a:xfrm>
            <a:off x="812800" y="4267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09 in book." id="302" name="Google Shape;302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770438"/>
            <a:ext cx="6050765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4"/>
          <p:cNvSpPr txBox="1"/>
          <p:nvPr>
            <p:ph idx="3" type="body"/>
          </p:nvPr>
        </p:nvSpPr>
        <p:spPr>
          <a:xfrm>
            <a:off x="914400" y="56388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(25 rows)</a:t>
            </a:r>
            <a:endParaRPr/>
          </a:p>
        </p:txBody>
      </p:sp>
      <p:pic>
        <p:nvPicPr>
          <p:cNvPr descr="See page 209 in book." id="304" name="Google Shape;304;p14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881" y="3581400"/>
            <a:ext cx="6107989" cy="49918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4"/>
          <p:cNvSpPr txBox="1"/>
          <p:nvPr>
            <p:ph idx="5" type="body"/>
          </p:nvPr>
        </p:nvSpPr>
        <p:spPr>
          <a:xfrm>
            <a:off x="838200" y="1066799"/>
            <a:ext cx="74676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vendor_name, invoice_number, invoice_total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 invoices i JOIN vendors v ON i.vendor_id = v.vendor_id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WHERE invoice_total &gt; ALL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(SELECT invoice_total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FROM invoices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WHERE vendor_id = 34)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ORDER BY vendor_name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14"/>
          <p:cNvSpPr txBox="1"/>
          <p:nvPr>
            <p:ph idx="6" type="body"/>
          </p:nvPr>
        </p:nvSpPr>
        <p:spPr>
          <a:xfrm>
            <a:off x="838200" y="3048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of the subquery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the ANY keyword works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2" name="Google Shape;312;p1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0" lvl="0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Condition	Equivalent expression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x &gt; ANY (1, 2)	x &gt; 1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x &lt; ANY (1, 2)	x &lt; 2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x = ANY (1, 2)	x IN (1, 2)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x &lt;&gt; ANY (1, 2)	(x &lt;&gt; 1) OR (x &lt;&gt; 2)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ANY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vendor_name, invoice_number, invoice_total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 vendors JOIN invoices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ON vendors.vendor_id = invoices.vendor_id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WHERE invoice_total &lt; ANY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(SELECT invoice_total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FROM invoices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WHERE vendor_id = 115)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of the subquery with invoice totals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vendor 115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11 in book." id="324" name="Google Shape;324;p17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914" y="1295400"/>
            <a:ext cx="6974428" cy="908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7"/>
          <p:cNvSpPr txBox="1"/>
          <p:nvPr>
            <p:ph idx="4" type="body"/>
          </p:nvPr>
        </p:nvSpPr>
        <p:spPr>
          <a:xfrm>
            <a:off x="838200" y="4376141"/>
            <a:ext cx="7391400" cy="424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(17 rows)</a:t>
            </a:r>
            <a:endParaRPr/>
          </a:p>
        </p:txBody>
      </p:sp>
      <p:sp>
        <p:nvSpPr>
          <p:cNvPr id="326" name="Google Shape;326;p17"/>
          <p:cNvSpPr txBox="1"/>
          <p:nvPr>
            <p:ph idx="5" type="body"/>
          </p:nvPr>
        </p:nvSpPr>
        <p:spPr>
          <a:xfrm>
            <a:off x="838200" y="2461800"/>
            <a:ext cx="7391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79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 for invoices with totals less than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any invoice for vendor 115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11 in book." id="327" name="Google Shape;327;p17"/>
          <p:cNvPicPr preferRelativeResize="0"/>
          <p:nvPr>
            <p:ph idx="6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3200399"/>
            <a:ext cx="6931753" cy="108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a correlated subquery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3" name="Google Shape;333;p18"/>
          <p:cNvSpPr txBox="1"/>
          <p:nvPr>
            <p:ph idx="1" type="body"/>
          </p:nvPr>
        </p:nvSpPr>
        <p:spPr>
          <a:xfrm>
            <a:off x="812800" y="1062757"/>
            <a:ext cx="7391400" cy="224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SELECT vendor_id, invoice_number, invoice_total</a:t>
            </a:r>
            <a:endParaRPr b="1" sz="14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FROM invoices i</a:t>
            </a:r>
            <a:endParaRPr b="1" sz="14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WHERE invoice_total &gt;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(SELECT AVG(invoice_total)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 FROM invoices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48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WHERE vendor_id = i.vendor_id)</a:t>
            </a:r>
            <a:endParaRPr b="1" sz="14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ORDER BY vendor_id, invoice_total</a:t>
            </a:r>
            <a:endParaRPr b="1" sz="14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220"/>
              <a:buNone/>
            </a:pPr>
            <a:r>
              <a:rPr b="1" lang="en-US" sz="24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value returned by the subquery for vendor 95</a:t>
            </a:r>
            <a:endParaRPr sz="24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b="1" lang="en-US" sz="1480">
                <a:latin typeface="Courier New"/>
                <a:ea typeface="Courier New"/>
                <a:cs typeface="Courier New"/>
                <a:sym typeface="Courier New"/>
              </a:rPr>
              <a:t>28.501667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/>
          </a:p>
        </p:txBody>
      </p:sp>
      <p:sp>
        <p:nvSpPr>
          <p:cNvPr id="334" name="Google Shape;334;p18"/>
          <p:cNvSpPr txBox="1"/>
          <p:nvPr>
            <p:ph idx="2" type="body"/>
          </p:nvPr>
        </p:nvSpPr>
        <p:spPr>
          <a:xfrm>
            <a:off x="812800" y="39624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13 in book." id="335" name="Google Shape;335;p18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140" y="4495800"/>
            <a:ext cx="632286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8"/>
          <p:cNvSpPr txBox="1"/>
          <p:nvPr>
            <p:ph idx="4" type="body"/>
          </p:nvPr>
        </p:nvSpPr>
        <p:spPr>
          <a:xfrm>
            <a:off x="914400" y="55626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(36 rows)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/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a subquery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uses the EXISTS operator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2" name="Google Shape;342;p19"/>
          <p:cNvSpPr txBox="1"/>
          <p:nvPr>
            <p:ph idx="1" type="body"/>
          </p:nvPr>
        </p:nvSpPr>
        <p:spPr>
          <a:xfrm>
            <a:off x="812800" y="1447800"/>
            <a:ext cx="73914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None/>
            </a:pPr>
            <a:r>
              <a:rPr b="1" lang="en-US" sz="1750">
                <a:latin typeface="Courier New"/>
                <a:ea typeface="Courier New"/>
                <a:cs typeface="Courier New"/>
                <a:sym typeface="Courier New"/>
              </a:rPr>
              <a:t>WHERE [NOT] EXISTS (subquery)</a:t>
            </a:r>
            <a:endParaRPr sz="1750"/>
          </a:p>
          <a:p>
            <a:pPr indent="0" lvl="0" marL="0" rtl="0" algn="l">
              <a:lnSpc>
                <a:spcPct val="7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1320"/>
              <a:buNone/>
            </a:pPr>
            <a:r>
              <a:rPr b="1" lang="en-US" sz="24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gets vendors without invoices</a:t>
            </a:r>
            <a:endParaRPr sz="24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734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80"/>
              <a:buNone/>
            </a:pPr>
            <a:r>
              <a:rPr b="1" lang="en-US" sz="1779">
                <a:latin typeface="Courier New"/>
                <a:ea typeface="Courier New"/>
                <a:cs typeface="Courier New"/>
                <a:sym typeface="Courier New"/>
              </a:rPr>
              <a:t>SELECT vendor_id, vendor_name, vendor_state</a:t>
            </a:r>
            <a:endParaRPr b="1" sz="17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None/>
            </a:pPr>
            <a:r>
              <a:rPr b="1" lang="en-US" sz="1779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 sz="2900"/>
          </a:p>
          <a:p>
            <a:pPr indent="0" lvl="0" marL="34734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None/>
            </a:pPr>
            <a:r>
              <a:rPr b="1" lang="en-US" sz="1779">
                <a:latin typeface="Courier New"/>
                <a:ea typeface="Courier New"/>
                <a:cs typeface="Courier New"/>
                <a:sym typeface="Courier New"/>
              </a:rPr>
              <a:t>WHERE NOT EXISTS</a:t>
            </a:r>
            <a:endParaRPr sz="2900"/>
          </a:p>
          <a:p>
            <a:pPr indent="0" lvl="0" marL="34734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None/>
            </a:pPr>
            <a:r>
              <a:rPr b="1" lang="en-US" sz="1779">
                <a:latin typeface="Courier New"/>
                <a:ea typeface="Courier New"/>
                <a:cs typeface="Courier New"/>
                <a:sym typeface="Courier New"/>
              </a:rPr>
              <a:t>    (SELECT * </a:t>
            </a:r>
            <a:endParaRPr sz="2900"/>
          </a:p>
          <a:p>
            <a:pPr indent="0" lvl="0" marL="34734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None/>
            </a:pPr>
            <a:r>
              <a:rPr b="1" lang="en-US" sz="1779">
                <a:latin typeface="Courier New"/>
                <a:ea typeface="Courier New"/>
                <a:cs typeface="Courier New"/>
                <a:sym typeface="Courier New"/>
              </a:rPr>
              <a:t>     FROM invoices</a:t>
            </a:r>
            <a:endParaRPr sz="2900"/>
          </a:p>
          <a:p>
            <a:pPr indent="0" lvl="0" marL="34734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None/>
            </a:pPr>
            <a:r>
              <a:rPr b="1" lang="en-US" sz="1779">
                <a:latin typeface="Courier New"/>
                <a:ea typeface="Courier New"/>
                <a:cs typeface="Courier New"/>
                <a:sym typeface="Courier New"/>
              </a:rPr>
              <a:t>     WHERE vendor_id = vendors.vendor_id)</a:t>
            </a:r>
            <a:endParaRPr sz="2900"/>
          </a:p>
        </p:txBody>
      </p:sp>
      <p:sp>
        <p:nvSpPr>
          <p:cNvPr id="343" name="Google Shape;343;p19"/>
          <p:cNvSpPr txBox="1"/>
          <p:nvPr>
            <p:ph idx="2" type="body"/>
          </p:nvPr>
        </p:nvSpPr>
        <p:spPr>
          <a:xfrm>
            <a:off x="812800" y="3995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15 in book." id="344" name="Google Shape;344;p19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46" y="4495800"/>
            <a:ext cx="5699766" cy="102421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9"/>
          <p:cNvSpPr txBox="1"/>
          <p:nvPr>
            <p:ph idx="4" type="body"/>
          </p:nvPr>
        </p:nvSpPr>
        <p:spPr>
          <a:xfrm>
            <a:off x="914400" y="55626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(88 rows)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2"/>
          <p:cNvSpPr txBox="1"/>
          <p:nvPr>
            <p:ph idx="1" type="body"/>
          </p:nvPr>
        </p:nvSpPr>
        <p:spPr>
          <a:xfrm>
            <a:off x="838200" y="1066800"/>
            <a:ext cx="510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Code SELECT statements that require subqueries.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Code SELECT statements that use common table expressions (CTEs) to define the subqueries.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way subqueries can be used in the WHERE, HAVING, FROM and SELECT clauses of a SELECT statement.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difference between a correlated subquery and a noncorrelated subquery.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common table expressions (CTEs).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type="title"/>
          </p:nvPr>
        </p:nvSpPr>
        <p:spPr>
          <a:xfrm>
            <a:off x="914400" y="817602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subquery in the SELECT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1" name="Google Shape;351;p20"/>
          <p:cNvSpPr txBox="1"/>
          <p:nvPr>
            <p:ph idx="1" type="body"/>
          </p:nvPr>
        </p:nvSpPr>
        <p:spPr>
          <a:xfrm>
            <a:off x="812800" y="1295400"/>
            <a:ext cx="7391400" cy="1535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vendor_name,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(SELECT MAX(invoice_date) FROM invoices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WHERE vendor_id = vendors.vendor_id) AS latest_inv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ORDER BY latest_inv DESC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20"/>
          <p:cNvSpPr txBox="1"/>
          <p:nvPr>
            <p:ph idx="2" type="body"/>
          </p:nvPr>
        </p:nvSpPr>
        <p:spPr>
          <a:xfrm>
            <a:off x="812800" y="2667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17 in book." id="353" name="Google Shape;353;p20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64" y="3124200"/>
            <a:ext cx="678543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0"/>
          <p:cNvSpPr txBox="1"/>
          <p:nvPr>
            <p:ph idx="4" type="body"/>
          </p:nvPr>
        </p:nvSpPr>
        <p:spPr>
          <a:xfrm>
            <a:off x="914400" y="44196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(122 rows)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type="title"/>
          </p:nvPr>
        </p:nvSpPr>
        <p:spPr>
          <a:xfrm>
            <a:off x="914400" y="817602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same query restated using a join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0" name="Google Shape;360;p21"/>
          <p:cNvSpPr txBox="1"/>
          <p:nvPr>
            <p:ph idx="1" type="body"/>
          </p:nvPr>
        </p:nvSpPr>
        <p:spPr>
          <a:xfrm>
            <a:off x="812800" y="1295400"/>
            <a:ext cx="7391400" cy="1535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vendor_name, MAX(invoice_date) AS latest_inv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 vendors v 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LEFT JOIN invoices i ON v.vendor_id = i.vendor_id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GROUP BY vendor_name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ORDER BY latest_inv DESC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21"/>
          <p:cNvSpPr txBox="1"/>
          <p:nvPr>
            <p:ph idx="2" type="body"/>
          </p:nvPr>
        </p:nvSpPr>
        <p:spPr>
          <a:xfrm>
            <a:off x="812800" y="2667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same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17 in book." id="362" name="Google Shape;362;p21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64" y="3124200"/>
            <a:ext cx="678543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1"/>
          <p:cNvSpPr txBox="1"/>
          <p:nvPr>
            <p:ph idx="4" type="body"/>
          </p:nvPr>
        </p:nvSpPr>
        <p:spPr>
          <a:xfrm>
            <a:off x="914400" y="44196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(122 rows)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an inline view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9" name="Google Shape;369;p2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vendor_state,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MAX(sum_of_invoices) AS max_sum_of_invoices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SELECT vendor_state, vendor_name,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SUM(invoice_total) AS sum_of_invoices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FROM vendors v JOIN invoices i 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ON v.vendor_id = i.vendor_id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GROUP BY vendor_state, vendor_name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 t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GROUP BY vendor_state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ORDER BY vendor_state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of the subquery (an inline view)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812800" y="3048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19 in book." id="376" name="Google Shape;376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489" y="3505200"/>
            <a:ext cx="6456224" cy="68890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 txBox="1"/>
          <p:nvPr>
            <p:ph idx="3" type="body"/>
          </p:nvPr>
        </p:nvSpPr>
        <p:spPr>
          <a:xfrm>
            <a:off x="914400" y="4267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(10 rows)</a:t>
            </a:r>
            <a:endParaRPr/>
          </a:p>
        </p:txBody>
      </p:sp>
      <p:pic>
        <p:nvPicPr>
          <p:cNvPr descr="See page 219 in book." id="378" name="Google Shape;378;p23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890" y="1001857"/>
            <a:ext cx="5752812" cy="131969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3"/>
          <p:cNvSpPr txBox="1"/>
          <p:nvPr>
            <p:ph idx="5" type="body"/>
          </p:nvPr>
        </p:nvSpPr>
        <p:spPr>
          <a:xfrm>
            <a:off x="914400" y="25908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(34 rows)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complex query that uses three subqueries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5" name="Google Shape;385;p2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t1.vendor_state, vendor_name, t1.sum_of_invoices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-- invoice totals by vendor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SELECT vendor_state, vendor_name,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SUM(invoice_total) AS sum_of_invoices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FROM vendors v JOIN invoices i 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ON v.vendor_id = i.vendor_id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GROUP BY vendor_state, vendor_name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) t1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complex query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1" name="Google Shape;391;p25"/>
          <p:cNvSpPr txBox="1"/>
          <p:nvPr>
            <p:ph idx="1" type="body"/>
          </p:nvPr>
        </p:nvSpPr>
        <p:spPr>
          <a:xfrm>
            <a:off x="838200" y="1066800"/>
            <a:ext cx="5410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-- top invoice totals by state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SELECT vendor_state,  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MAX(sum_of_invoices)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AS sum_of_invoices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FROM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(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-- invoice totals by vendor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SELECT vendor_state,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vendor_name,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SUM(invoice_total)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AS sum_of_invoices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FROM vendors v JOIN invoices i 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ON v.vendor_id =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i.vendor_id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GROUP BY vendor_state,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vendor_name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) t2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GROUP BY vendor_state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) t3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ON t1.vendor_state = t3.vendor_state AND 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t1.sum_of_invoices = t3.sum_of_invoices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ORDER BY vendor_state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21 in book." id="397" name="Google Shape;39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066800"/>
            <a:ext cx="6639119" cy="86570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6"/>
          <p:cNvSpPr txBox="1"/>
          <p:nvPr>
            <p:ph idx="2" type="body"/>
          </p:nvPr>
        </p:nvSpPr>
        <p:spPr>
          <a:xfrm>
            <a:off x="914400" y="1981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(10 rows)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procedure for building complex queries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4" name="Google Shape;404;p2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34734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State the problem to be solved by the query in English.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34734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Use pseudocode to outline the query.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34734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Code the subqueries and test them to be sure that they return the correct data.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34734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Code and test the final query.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Pseudocode for the 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0" name="Google Shape;410;p2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vendor_state, vendor_name, sum_of_invoices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 (subquery returning vendor_state, vendor_name,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sum_of_invoices)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JOIN (subquery returning vendor_state,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largest_sum_of_invoices)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ON vendor_state AND sum_of_invoices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ORDER BY vendor_state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code for the first subquery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6" name="Google Shape;416;p29"/>
          <p:cNvSpPr txBox="1"/>
          <p:nvPr>
            <p:ph idx="1" type="body"/>
          </p:nvPr>
        </p:nvSpPr>
        <p:spPr>
          <a:xfrm>
            <a:off x="812800" y="1062757"/>
            <a:ext cx="7391400" cy="224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vendor_state, vendor_name,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SUM(invoice_total) AS sum_of_invoices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 vendors v JOIN invoices i 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ON v.vendor_id = i.vendor_id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GROUP BY vendor_state, vendor_name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29"/>
          <p:cNvSpPr txBox="1"/>
          <p:nvPr>
            <p:ph idx="2" type="body"/>
          </p:nvPr>
        </p:nvSpPr>
        <p:spPr>
          <a:xfrm>
            <a:off x="812800" y="2514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 for the first subquery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23 in book." id="418" name="Google Shape;418;p29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529" y="3015259"/>
            <a:ext cx="6724471" cy="72548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9"/>
          <p:cNvSpPr txBox="1"/>
          <p:nvPr>
            <p:ph idx="4" type="body"/>
          </p:nvPr>
        </p:nvSpPr>
        <p:spPr>
          <a:xfrm>
            <a:off x="914400" y="3777259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(34 rows)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"/>
          <p:cNvSpPr txBox="1"/>
          <p:nvPr>
            <p:ph type="title"/>
          </p:nvPr>
        </p:nvSpPr>
        <p:spPr>
          <a:xfrm>
            <a:off x="914400" y="7051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Four ways to introduce a subquery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 a SELECT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3"/>
          <p:cNvSpPr txBox="1"/>
          <p:nvPr>
            <p:ph idx="1" type="body"/>
          </p:nvPr>
        </p:nvSpPr>
        <p:spPr>
          <a:xfrm>
            <a:off x="838200" y="1676400"/>
            <a:ext cx="7391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In a WHERE clause as a search condition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In a HAVING clause as a search condition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In the FROM clause as a table specification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In the SELECT clause as a column specification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code for the second subquery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5" name="Google Shape;425;p30"/>
          <p:cNvSpPr txBox="1"/>
          <p:nvPr>
            <p:ph idx="1" type="body"/>
          </p:nvPr>
        </p:nvSpPr>
        <p:spPr>
          <a:xfrm>
            <a:off x="812800" y="1062757"/>
            <a:ext cx="7391400" cy="224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vendor_state,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MAX(sum_of_invoices) AS sum_of_invoices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SELECT vendor_state, vendor_name,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SUM(invoice_total) AS sum_of_invoices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FROM vendors v JOIN invoices i 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ON v.vendor_id = i.vendor_id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GROUP BY vendor_state, vendor_name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 t</a:t>
            </a:r>
            <a:endParaRPr/>
          </a:p>
          <a:p>
            <a:pPr indent="0" lvl="0" marL="34734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GROUP BY vendor_state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30"/>
          <p:cNvSpPr txBox="1"/>
          <p:nvPr>
            <p:ph idx="2" type="body"/>
          </p:nvPr>
        </p:nvSpPr>
        <p:spPr>
          <a:xfrm>
            <a:off x="812800" y="3918950"/>
            <a:ext cx="672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4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 for the second subquery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23 in book." id="427" name="Google Shape;427;p30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4376141"/>
            <a:ext cx="6724471" cy="72548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0"/>
          <p:cNvSpPr txBox="1"/>
          <p:nvPr>
            <p:ph idx="4" type="body"/>
          </p:nvPr>
        </p:nvSpPr>
        <p:spPr>
          <a:xfrm>
            <a:off x="914400" y="52578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(10 rows)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 txBox="1"/>
          <p:nvPr>
            <p:ph type="title"/>
          </p:nvPr>
        </p:nvSpPr>
        <p:spPr>
          <a:xfrm>
            <a:off x="685801" y="1867980"/>
            <a:ext cx="3064164" cy="249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Common Table Expressions (CTE)</a:t>
            </a:r>
            <a:b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a CTE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3" name="Google Shape;443;p3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WITH [RECURSIVE] cte_name1 AS (subquery1)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[, cte_name2 AS (subquery2)]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sql_statement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CTEs and a query that uses them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9" name="Google Shape;449;p34"/>
          <p:cNvSpPr txBox="1"/>
          <p:nvPr>
            <p:ph idx="1" type="body"/>
          </p:nvPr>
        </p:nvSpPr>
        <p:spPr>
          <a:xfrm>
            <a:off x="838200" y="1066800"/>
            <a:ext cx="5715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WITH summary AS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SELECT vendor_state, vendor_name,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SUM(invoice_total) AS sum_of_invoices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FROM vendors v JOIN invoices i 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ON v.vendor_id = i.vendor_id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GROUP BY vendor_state, vendor_name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top_in_state AS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SELECT vendor_state,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MAX(sum_of_invoices) AS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sum_of_invoices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FROM summary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GROUP BY vendor_state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CTEs and a query that uses them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5" name="Google Shape;455;p35"/>
          <p:cNvSpPr txBox="1"/>
          <p:nvPr>
            <p:ph idx="1" type="body"/>
          </p:nvPr>
        </p:nvSpPr>
        <p:spPr>
          <a:xfrm>
            <a:off x="812800" y="1062758"/>
            <a:ext cx="7340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SELECT summary.vendor_state, summary.vendor_name,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top_in_state.sum_of_invoices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FROM summary JOIN top_in_state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ON summary.vendor_state = top_in_state.vendor_state AND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summary.sum_of_invoices = top_in_state.sum_of_invoices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ORDER BY summary.vendor_state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 txBox="1"/>
          <p:nvPr>
            <p:ph idx="2" type="body"/>
          </p:nvPr>
        </p:nvSpPr>
        <p:spPr>
          <a:xfrm>
            <a:off x="812800" y="25908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25 in book." id="457" name="Google Shape;457;p35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895" y="3094535"/>
            <a:ext cx="6840305" cy="156071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5"/>
          <p:cNvSpPr txBox="1"/>
          <p:nvPr>
            <p:ph idx="4" type="body"/>
          </p:nvPr>
        </p:nvSpPr>
        <p:spPr>
          <a:xfrm>
            <a:off x="838200" y="4691659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(10 rows)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Employees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27 in book." id="464" name="Google Shape;46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735" y="1066800"/>
            <a:ext cx="6559865" cy="167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recursive CTE that returns hierarchical data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0" name="Google Shape;470;p37"/>
          <p:cNvSpPr txBox="1"/>
          <p:nvPr>
            <p:ph idx="1" type="body"/>
          </p:nvPr>
        </p:nvSpPr>
        <p:spPr>
          <a:xfrm>
            <a:off x="838200" y="1066800"/>
            <a:ext cx="5410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RECURSIVE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employees_cte AS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-- Nonrecursive query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SELECT employee_id, 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CONCAT(first_name, ' ',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last_name) AS employee_name,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1 AS ranking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FROM employees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WHERE manager_id IS NULL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UNION ALL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-- Recursive query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SELECT employees.employee_id, 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CONCAT(first_name, ' ', last_name), 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ranking + 1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FROM employees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JOIN employees_cte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ON employees.manager_id =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employees_cte.employee_id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FROM employees_cte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ORDER BY ranking, employee_id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final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27 in book." id="476" name="Google Shape;476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226" y="1066800"/>
            <a:ext cx="6895174" cy="176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subquery in the WHERE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p4"/>
          <p:cNvSpPr txBox="1"/>
          <p:nvPr>
            <p:ph idx="1" type="body"/>
          </p:nvPr>
        </p:nvSpPr>
        <p:spPr>
          <a:xfrm>
            <a:off x="812800" y="1062758"/>
            <a:ext cx="7391400" cy="3585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invoice_number, invoice_date, invoice_total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WHERE invoice_total &gt; 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(SELECT AVG(invoice_total)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FROM invoices)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ORDER BY invoice_total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b="1" lang="en-US" sz="24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value returned by the subquery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1879.741316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result set</a:t>
            </a:r>
            <a:endParaRPr b="1" sz="32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See page 201 in book." id="229" name="Google Shape;229;p4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13" y="3511337"/>
            <a:ext cx="6895174" cy="124978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"/>
          <p:cNvSpPr txBox="1"/>
          <p:nvPr>
            <p:ph idx="4" type="body"/>
          </p:nvPr>
        </p:nvSpPr>
        <p:spPr>
          <a:xfrm>
            <a:off x="914400" y="55626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(21 rows)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an inner join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6" name="Google Shape;236;p5"/>
          <p:cNvSpPr txBox="1"/>
          <p:nvPr>
            <p:ph idx="1" type="body"/>
          </p:nvPr>
        </p:nvSpPr>
        <p:spPr>
          <a:xfrm>
            <a:off x="812800" y="1062758"/>
            <a:ext cx="7391400" cy="206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invoice_number, invoice_date, invoice_total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 invoices JOIN vendors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ON invoices.vendor_id = vendors.vendor_id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WHERE vendor_state = 'CA'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ORDER BY invoice_date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b="1" lang="en-US" sz="24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03 in book." id="237" name="Google Shape;237;p5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639" y="3048000"/>
            <a:ext cx="6565961" cy="85961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"/>
          <p:cNvSpPr txBox="1"/>
          <p:nvPr>
            <p:ph idx="4" type="body"/>
          </p:nvPr>
        </p:nvSpPr>
        <p:spPr>
          <a:xfrm>
            <a:off x="914400" y="39624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(40 rows)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same query restated with a subquery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812800" y="1062758"/>
            <a:ext cx="7391400" cy="2366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invoice_number, invoice_date, invoice_total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WHERE vendor_id IN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(SELECT 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WHERE vendor_state = 'CA')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ORDER BY invoice_date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b="1" lang="en-US" sz="24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same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See page 203 in book." id="245" name="Google Shape;245;p6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64" y="3535603"/>
            <a:ext cx="6785436" cy="8839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6"/>
          <p:cNvSpPr txBox="1"/>
          <p:nvPr>
            <p:ph idx="4" type="body"/>
          </p:nvPr>
        </p:nvSpPr>
        <p:spPr>
          <a:xfrm>
            <a:off x="914400" y="44958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(40 rows)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Advantages of joins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2" name="Google Shape;252;p7"/>
          <p:cNvSpPr txBox="1"/>
          <p:nvPr>
            <p:ph idx="1" type="body"/>
          </p:nvPr>
        </p:nvSpPr>
        <p:spPr>
          <a:xfrm>
            <a:off x="838200" y="1066800"/>
            <a:ext cx="5181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 join can include columns from both tables.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 join is more intuitive when it uses an existing relationship.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b="1" lang="en-US" sz="24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Advantages of subqueries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 subquery can pass an aggregate value to the main query.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 subquery is more intuitive when it uses an ad hoc relationship.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9250" lvl="0" marL="342900" marR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Long, complex queries can be easier to code using subqueries.</a:t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10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title"/>
          </p:nvPr>
        </p:nvSpPr>
        <p:spPr>
          <a:xfrm>
            <a:off x="914400" y="7091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a WHERE clause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uses an IN phrase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8" name="Google Shape;258;p8"/>
          <p:cNvSpPr txBox="1"/>
          <p:nvPr>
            <p:ph idx="1" type="body"/>
          </p:nvPr>
        </p:nvSpPr>
        <p:spPr>
          <a:xfrm>
            <a:off x="838200" y="1676400"/>
            <a:ext cx="7391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WHERE test_expression [NOT] IN (subquery)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b="1" lang="en-US" sz="24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gets vendors without invoices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SELECT vendor_id, vendor_name, vendor_state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WHERE vendor_id NOT IN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(SELECT DISTINCT 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FROM invoices)</a:t>
            </a:r>
            <a:endParaRPr/>
          </a:p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ORDER BY vendor_id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of the subquery that gets distinct vendor ids with invoices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4" name="Google Shape;264;p9"/>
          <p:cNvSpPr txBox="1"/>
          <p:nvPr>
            <p:ph idx="1" type="body"/>
          </p:nvPr>
        </p:nvSpPr>
        <p:spPr>
          <a:xfrm>
            <a:off x="812800" y="3048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set that gets vendors without invoices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ee page 205 in book." id="265" name="Google Shape;265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587" y="3540177"/>
            <a:ext cx="6419644" cy="116443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9"/>
          <p:cNvSpPr txBox="1"/>
          <p:nvPr>
            <p:ph idx="3" type="body"/>
          </p:nvPr>
        </p:nvSpPr>
        <p:spPr>
          <a:xfrm>
            <a:off x="914400" y="4800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73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(88 rows)</a:t>
            </a:r>
            <a:endParaRPr/>
          </a:p>
        </p:txBody>
      </p:sp>
      <p:pic>
        <p:nvPicPr>
          <p:cNvPr descr="See page 205 in book." id="267" name="Google Shape;267;p9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6587" y="1295400"/>
            <a:ext cx="6492803" cy="13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9"/>
          <p:cNvSpPr txBox="1"/>
          <p:nvPr>
            <p:ph idx="5" type="body"/>
          </p:nvPr>
        </p:nvSpPr>
        <p:spPr>
          <a:xfrm>
            <a:off x="1295400" y="25908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44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(34 rows)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2019-02-07T19:47:13Z</dcterms:created>
  <dc:creator>Samantha Walker</dc:creator>
</cp:coreProperties>
</file>