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7010400" cy="9296400"/>
  <p:embeddedFontLst>
    <p:embeddedFont>
      <p:font typeface="Arial Narrow" panose="020B0606020202030204" pitchFamily="34" charset="0"/>
      <p:regular r:id="rId70"/>
      <p:bold r:id="rId71"/>
      <p:italic r:id="rId72"/>
      <p:boldItalic r:id="rId73"/>
    </p:embeddedFont>
    <p:embeddedFont>
      <p:font typeface="Rockwell" panose="02060603020205020403" pitchFamily="18" charset="0"/>
      <p:regular r:id="rId74"/>
      <p:bold r:id="rId75"/>
      <p:italic r:id="rId76"/>
      <p:boldItalic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N/P6nt5pKL8QLmFAmk0mqfFp2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7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310" name="Google Shape;3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2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2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448" name="Google Shape;4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452" name="Google Shape;4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500" name="Google Shape;50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504" name="Google Shape;50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551" name="Google Shape;55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555" name="Google Shape;55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628" name="Google Shape;62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9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9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C9,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8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8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8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8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5" name="Google Shape;105;p8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8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1" name="Google Shape;121;p8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22" name="Google Shape;122;p8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8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8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8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29" name="Google Shape;129;p8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86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8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8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7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7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8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8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C9,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88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88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8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C9,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89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7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9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9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9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3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C9,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90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9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C9,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91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91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91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9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9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C9,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2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92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92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9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C9,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1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1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1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C9,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_Image_layout">
  <p:cSld name="Image_Text__Image_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2"/>
          <p:cNvSpPr txBox="1">
            <a:spLocks noGrp="1"/>
          </p:cNvSpPr>
          <p:nvPr>
            <p:ph type="body" idx="1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2"/>
          <p:cNvSpPr txBox="1">
            <a:spLocks noGrp="1"/>
          </p:cNvSpPr>
          <p:nvPr>
            <p:ph type="body" idx="2"/>
          </p:nvPr>
        </p:nvSpPr>
        <p:spPr>
          <a:xfrm>
            <a:off x="812800" y="4477037"/>
            <a:ext cx="73152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C9,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" name="Google Shape;42;p72"/>
          <p:cNvSpPr txBox="1">
            <a:spLocks noGrp="1"/>
          </p:cNvSpPr>
          <p:nvPr>
            <p:ph type="body" idx="3"/>
          </p:nvPr>
        </p:nvSpPr>
        <p:spPr>
          <a:xfrm>
            <a:off x="812800" y="3333394"/>
            <a:ext cx="73914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2"/>
          <p:cNvSpPr txBox="1">
            <a:spLocks noGrp="1"/>
          </p:cNvSpPr>
          <p:nvPr>
            <p:ph type="body" idx="4"/>
          </p:nvPr>
        </p:nvSpPr>
        <p:spPr>
          <a:xfrm>
            <a:off x="838200" y="1185998"/>
            <a:ext cx="7315200" cy="16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_Image_Text_Imagelayout">
  <p:cSld name="Image_Text__Image_Text_Imagelayou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3"/>
          <p:cNvSpPr txBox="1">
            <a:spLocks noGrp="1"/>
          </p:cNvSpPr>
          <p:nvPr>
            <p:ph type="body" idx="1"/>
          </p:nvPr>
        </p:nvSpPr>
        <p:spPr>
          <a:xfrm>
            <a:off x="812800" y="3276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3"/>
          <p:cNvSpPr txBox="1">
            <a:spLocks noGrp="1"/>
          </p:cNvSpPr>
          <p:nvPr>
            <p:ph type="body" idx="2"/>
          </p:nvPr>
        </p:nvSpPr>
        <p:spPr>
          <a:xfrm>
            <a:off x="812800" y="4934237"/>
            <a:ext cx="73152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C9,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1" name="Google Shape;51;p73"/>
          <p:cNvSpPr txBox="1">
            <a:spLocks noGrp="1"/>
          </p:cNvSpPr>
          <p:nvPr>
            <p:ph type="body" idx="3"/>
          </p:nvPr>
        </p:nvSpPr>
        <p:spPr>
          <a:xfrm>
            <a:off x="812800" y="3790594"/>
            <a:ext cx="73914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body" idx="4"/>
          </p:nvPr>
        </p:nvSpPr>
        <p:spPr>
          <a:xfrm>
            <a:off x="812800" y="2213520"/>
            <a:ext cx="73152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3"/>
          <p:cNvSpPr txBox="1">
            <a:spLocks noGrp="1"/>
          </p:cNvSpPr>
          <p:nvPr>
            <p:ph type="body" idx="5"/>
          </p:nvPr>
        </p:nvSpPr>
        <p:spPr>
          <a:xfrm>
            <a:off x="812800" y="1066801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1_Text_layout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5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5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5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C9,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" name="Google Shape;68;p75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6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7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C9,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7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8" name="Google Shape;78;p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>
            <a:spLocks noGrp="1"/>
          </p:cNvSpPr>
          <p:nvPr>
            <p:ph type="title"/>
          </p:nvPr>
        </p:nvSpPr>
        <p:spPr>
          <a:xfrm>
            <a:off x="900300" y="1711200"/>
            <a:ext cx="21618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9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1"/>
          <p:cNvSpPr txBox="1">
            <a:spLocks noGrp="1"/>
          </p:cNvSpPr>
          <p:nvPr>
            <p:ph type="body" idx="1"/>
          </p:nvPr>
        </p:nvSpPr>
        <p:spPr>
          <a:xfrm>
            <a:off x="152400" y="2209800"/>
            <a:ext cx="3657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How to use functions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sort by a string column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contains numbers (part 3)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10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56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Sorted by the emp_id column implicitly cast as an integer</a:t>
            </a:r>
            <a:endParaRPr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string_sample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emp_id + 0</a:t>
            </a:r>
            <a:endParaRPr/>
          </a:p>
        </p:txBody>
      </p:sp>
      <p:pic>
        <p:nvPicPr>
          <p:cNvPr id="248" name="Google Shape;248;p10" descr="See page 26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 r="73558"/>
          <a:stretch/>
        </p:blipFill>
        <p:spPr>
          <a:xfrm>
            <a:off x="914400" y="2852350"/>
            <a:ext cx="3652500" cy="21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sort by a string column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contains numbers (part 4)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p11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56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Sorted by the emp_id column after it has been padded with leading zeros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LPAD(emp_id, 2, '0') AS emp_id, emp_name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string_sample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emp_id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p11" descr="See page 26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 r="73824"/>
          <a:stretch/>
        </p:blipFill>
        <p:spPr>
          <a:xfrm>
            <a:off x="914400" y="2837000"/>
            <a:ext cx="3837300" cy="22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use the SUBSTRING_INDEX function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to parse a string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1" name="Google Shape;261;p12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56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emp_name,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SUBSTRING_INDEX(emp_name, ' ', 1) AS first_name,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SUBSTRING_INDEX(emp_name, ' ', -1) AS last_name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string_sample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2" name="Google Shape;262;p12" descr="See page 26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 r="59324"/>
          <a:stretch/>
        </p:blipFill>
        <p:spPr>
          <a:xfrm>
            <a:off x="914400" y="2514600"/>
            <a:ext cx="47406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use the LOCATE function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to find a character in a string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56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emp_name,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LOCATE(' ', emp_name) AS first_space,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LOCATE(' ', emp_name, LOCATE(' ', emp_name) + 1)</a:t>
            </a:r>
            <a:b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AS second_space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string_sample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9" name="Google Shape;269;p13" descr="See page 264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 r="58298"/>
          <a:stretch/>
        </p:blipFill>
        <p:spPr>
          <a:xfrm>
            <a:off x="812800" y="2744600"/>
            <a:ext cx="48603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use the SUBSTRING function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to parse a string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5" name="Google Shape;275;p14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56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emp_name,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SUBSTRING(emp_name, 1, LOCATE(' ', emp_name) - 1)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AS first_name,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SUBSTRING(emp_name, LOCATE(' ', emp_name) + 1)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AS last_name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string_sample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14" descr="See page 26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 r="59753"/>
          <a:stretch/>
        </p:blipFill>
        <p:spPr>
          <a:xfrm>
            <a:off x="914401" y="2942325"/>
            <a:ext cx="46869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Some of the numeric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2" name="Google Shape;282;p15"/>
          <p:cNvSpPr txBox="1">
            <a:spLocks noGrp="1"/>
          </p:cNvSpPr>
          <p:nvPr>
            <p:ph type="body" idx="1"/>
          </p:nvPr>
        </p:nvSpPr>
        <p:spPr>
          <a:xfrm>
            <a:off x="838200" y="975211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ROUND(number[,length])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TRUNCATE(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number,length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CEILING(number)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FLOOR(number)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ABS(number)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SIGN(number)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SQRT(number)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POWER(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number,power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RAND([integer])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that use the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 numeric functions</a:t>
            </a:r>
            <a:endParaRPr sz="24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Function	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             Result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ROUND(12.49,0)	12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ROUND(12.50,0)	13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ROUND(12.49,1)	12.5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TRUNCATE(12.51,0)	12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TRUNCATE(12.49,1)	12.4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that use the numeric functions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7391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Function	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          Result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CEILING(12.5)	13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CEILING(-12.5)	-12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FLOOR(-12.5)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-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FLOOR(12.5)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12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ABS(-1.25)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1.25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ABS(1.25)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1.25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SIGN(-1.25)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-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SIGN(1.25)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SQRT(125.43)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11.199553562530964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POWER(9,2)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81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RAND()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0.2444132019248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Float_Sample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4" name="Google Shape;294;p17"/>
          <p:cNvSpPr txBox="1">
            <a:spLocks noGrp="1"/>
          </p:cNvSpPr>
          <p:nvPr>
            <p:ph type="body" idx="1"/>
          </p:nvPr>
        </p:nvSpPr>
        <p:spPr>
          <a:xfrm>
            <a:off x="812800" y="2362200"/>
            <a:ext cx="7391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search for an exact value</a:t>
            </a:r>
            <a:b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doesn’t include two approximate values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95" name="Google Shape;295;p17" descr="See page 269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3045" y="4187919"/>
            <a:ext cx="6224555" cy="38408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7"/>
          <p:cNvSpPr txBox="1">
            <a:spLocks noGrp="1"/>
          </p:cNvSpPr>
          <p:nvPr>
            <p:ph type="body" idx="3"/>
          </p:nvPr>
        </p:nvSpPr>
        <p:spPr>
          <a:xfrm>
            <a:off x="812800" y="3254113"/>
            <a:ext cx="7391400" cy="10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float_sample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float_value = 1</a:t>
            </a:r>
            <a:endParaRPr/>
          </a:p>
        </p:txBody>
      </p:sp>
      <p:pic>
        <p:nvPicPr>
          <p:cNvPr id="297" name="Google Shape;297;p17" descr="See page 269 in book.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143000"/>
            <a:ext cx="6157494" cy="111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  <p:bldP spid="29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search for approximate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3" name="Google Shape;303;p18"/>
          <p:cNvSpPr txBox="1">
            <a:spLocks noGrp="1"/>
          </p:cNvSpPr>
          <p:nvPr>
            <p:ph type="body" idx="1"/>
          </p:nvPr>
        </p:nvSpPr>
        <p:spPr>
          <a:xfrm>
            <a:off x="812800" y="32004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Search for rounded values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04" name="Google Shape;304;p18" descr="See page 269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4009" y="4483350"/>
            <a:ext cx="6547671" cy="70719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8"/>
          <p:cNvSpPr txBox="1">
            <a:spLocks noGrp="1"/>
          </p:cNvSpPr>
          <p:nvPr>
            <p:ph type="body" idx="3"/>
          </p:nvPr>
        </p:nvSpPr>
        <p:spPr>
          <a:xfrm>
            <a:off x="812800" y="3581400"/>
            <a:ext cx="7391400" cy="10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float_sample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ROUND(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float_value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2) = 1.00</a:t>
            </a:r>
            <a:endParaRPr dirty="0"/>
          </a:p>
        </p:txBody>
      </p:sp>
      <p:pic>
        <p:nvPicPr>
          <p:cNvPr id="306" name="Google Shape;306;p18" descr="See page 269 in book. 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0105" y="2348394"/>
            <a:ext cx="6541575" cy="69500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8"/>
          <p:cNvSpPr txBox="1">
            <a:spLocks noGrp="1"/>
          </p:cNvSpPr>
          <p:nvPr>
            <p:ph type="body" idx="5"/>
          </p:nvPr>
        </p:nvSpPr>
        <p:spPr>
          <a:xfrm>
            <a:off x="812800" y="1066801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5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Search for a range of values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FROM float_sample</a:t>
            </a:r>
            <a:endParaRPr sz="148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WHERE float_value BETWEEN 0.99 AND 1.01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  <p:bldP spid="30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1"/>
          </p:nvPr>
        </p:nvSpPr>
        <p:spPr>
          <a:xfrm>
            <a:off x="821350" y="1083650"/>
            <a:ext cx="53457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587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Code queries that format numeric or date/time data.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587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Code queries that require any of the scalar functions presented in this chapter.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587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Code queries that require any of the ranking or analytic functions presented in this chapter.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7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587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how the use of functions can solve the problems associated with (1) sorting string data that contains numeric values, and (2) doing date or time searches.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587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use of the ranking functions for ranking the rows returned by a result set.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587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use of the analytic functions for performing calculations on ordered sets of data.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>
            <a:spLocks noGrp="1"/>
          </p:cNvSpPr>
          <p:nvPr>
            <p:ph type="title"/>
          </p:nvPr>
        </p:nvSpPr>
        <p:spPr>
          <a:xfrm>
            <a:off x="685801" y="2615877"/>
            <a:ext cx="306416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Date &amp; Time</a:t>
            </a:r>
            <a:b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Functions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Functions that get the current date and time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2" name="Google Shape;322;p2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NOW()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SYSDATE()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CURRENT_TIMESTAMP()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CURDATE()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CURRENT_DATE()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CURTIME()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CURRENT_TIME()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UTC_DATE()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UTC_TIME()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that get the current date and time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9" name="Google Shape;329;p22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Function	              Result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968625" marR="0" lvl="0" indent="-2622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NOW()               2018-12-06 14:12:04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SYSDATE()	        2018-12-06 14:12:04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CURDATE()	        2018-12-06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CURTIME()	        14:12:04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UTC_DATE()	        2018-12-06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UTC_TIME()	        21:12:04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CURRENT_TIMESTAMP()	2018-12-06 14:12:04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CURRENT_DATE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()    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2018-12-06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CURRENT_TIME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()    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14:12:04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Some of the date/time parsing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5" name="Google Shape;335;p2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DAYOFMONTH(date)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MONTH(date)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YEAR(date)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HOUR(time)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MINUTE(time)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SECOND(time)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DAYOFWEEK(date)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QUARTER(date)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DAYOFYEAR(date)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WEEK(date[,first])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LAST_DAY(date)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DAYNAME(date)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MONTHNAME(date)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914400" y="4805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that use the date/time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parsing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Function	Result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DAYOFMONTH('2018-12-03')	3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MONTH('2018-12-03')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12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YEAR('2018-12-03')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2018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HOUR('11:35:00')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11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MINUTE('11:35:00')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35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SECOND('11:35:00')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DAYOFWEEK('2018-12-03')	2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QUARTER('2018-12-03')	4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DAYOFYEAR('2018-12-03')	337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WEEK('2018-12-03')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48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LAST_DAY('2018-12-03')	31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DAYNAME('2018-12-03')	Monday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MONTHNAME('2018-12-03')	December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>
            <a:spLocks noGrp="1"/>
          </p:cNvSpPr>
          <p:nvPr>
            <p:ph type="title"/>
          </p:nvPr>
        </p:nvSpPr>
        <p:spPr>
          <a:xfrm>
            <a:off x="304800" y="534237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EXTRACT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7" name="Google Shape;347;p25"/>
          <p:cNvSpPr txBox="1">
            <a:spLocks noGrp="1"/>
          </p:cNvSpPr>
          <p:nvPr>
            <p:ph type="body" idx="1"/>
          </p:nvPr>
        </p:nvSpPr>
        <p:spPr>
          <a:xfrm>
            <a:off x="152400" y="902732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EXTRACT(unit FROM date)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Date/time units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Unit	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            Description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SECOND	Seconds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MINUTE	Minutes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HOUR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Hours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DAY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Day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MONTH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Month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YEAR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Year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MINUTE_SECOND	Minutes and seconds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HOUR_MINUTE	Hour and minutes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DAY_HOUR	Day and hours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YEAR_MONTH	Year and month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HOUR_SECOND	Hours, minutes, and seconds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DAY_MINUTE	Day, hours, and minutes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DAY_SECOND	Day, hours, minutes, and seconds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that use the EXTRACT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4" name="Google Shape;354;p2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Function                                            Result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EXTRACT(SECOND FROM '2018-12-03 11:35:00')          0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EXTRACT(MINUTE FROM '2018-12-03 11:35:00')          35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EXTRACT(HOUR FROM '2018-12-03 11:35:00')            11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EXTRACT(DAY FROM '2018-12-03 11:35:00')             3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EXTRACT(MONTH FROM '2018-12-03 11:35:00')           12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EXTRACT(YEAR FROM '2018-12-03 11:35:00')            2018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EXTRACT(MINUTE_SECOND FROM '2018-12-03 11:35:00')   3500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EXTRACT(HOUR_MINUTE FROM '2018-12-03 11:35:00')     1135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EXTRACT(DAY_HOUR FROM '2018-12-03 11:35:00')        311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EXTRACT(YEAR_MONTH FROM '2018-12-03 11:35:00')      201812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EXTRACT(HOUR_SECOND FROM '2018-12-03 11:35:00')     113500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EXTRACT(DAY_MINUTE FROM '2018-12-03 11:35:00')      31135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EXTRACT(DAY_SECOND FROM '2018-12-03 11:35:00’)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3113500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functions for formatting dates and times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0" name="Google Shape;360;p27"/>
          <p:cNvSpPr txBox="1">
            <a:spLocks noGrp="1"/>
          </p:cNvSpPr>
          <p:nvPr>
            <p:ph type="body" idx="1"/>
          </p:nvPr>
        </p:nvSpPr>
        <p:spPr>
          <a:xfrm>
            <a:off x="152400" y="826532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DATE_FORMAT(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date,format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TIME_FORMAT(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time,format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Common codes for date/time format strings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Code	Description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0" lvl="0" indent="-14827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%m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      Month, numeric (01…12)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%c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Month, numeric (1…12)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%M 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   Month name (January…December)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%b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Abbreviated month name (Jan…Dec)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%d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Day of the month, numeric (00…31)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%e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Day of the month, numeric (0…31)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%D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Day of the month with suffix (1st, 2nd, 3rd, etc.)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%y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Year, numeric, 2 digits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%Y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Year, numeric, 4 digits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Common codes for date/time format strings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6" name="Google Shape;366;p28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Code	Description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0" lvl="0" indent="-1482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%W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       Weekday name (Sunday…Saturday)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%a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Abbreviated weekday name (Sun…Sat)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%H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Hour (00…23)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%k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Hour (0…23)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%h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Hour (01…12)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%l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Hour (1…12)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</a:t>
            </a:r>
            <a:r>
              <a:rPr lang="en-US" sz="2100" b="1" dirty="0" err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Minutes (00…59)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%r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Time, 12-hour (</a:t>
            </a:r>
            <a:r>
              <a:rPr lang="en-US" sz="2100" dirty="0" err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hh:mm:ss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AM or PM)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%T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Time, 24-hour (</a:t>
            </a:r>
            <a:r>
              <a:rPr lang="en-US" sz="2100" dirty="0" err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hh:mm:ss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%S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Seconds (00…59)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0" marR="0" lvl="0" indent="-19431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1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%p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       AM or PM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that use the date/time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formatting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2" name="Google Shape;372;p29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46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Function	</a:t>
            </a:r>
            <a:r>
              <a:rPr lang="en-US" sz="2100" b="1" dirty="0" smtClean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                                Result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DATE_FORMAT('2018-12-03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',’%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m/%d/%y')	12/03/18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DATE_FORMAT('2018-129-03',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'%W, %M %D, %Y')	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   Monday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, December 3rd, 2018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DATE_FORMAT('2018-12-03', '%e-%b-%y')	3-Dec-18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DATE_FORMAT('2018-12-03 16:45', '%r')	04:45:00 PM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TIME_FORMAT('16:45', '%r')	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04:45:00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TIME_FORMAT('16:45', '%l:%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%p')	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   4:45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PM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Some of the string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2" name="Google Shape;202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CONCAT(str1[,str2]...)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CONCAT_WS(sep,str1[,str2]...)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LTRIM(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RTRIM(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TRIM([[BOTH|LEADING|TRAILING] [remove] FROM]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LENGTH(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LOCATE(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find,search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[,start])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LEFT(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str,length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RIGHT(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str,length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SUBSTRING_INDEX(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str,delimiter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count)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SUBSTRING(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str,start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[,length])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Some of the functions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calculating dates and times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DATE_ADD(date,INTERVAL expression unit)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DATE_SUB(date,INTERVAL expression unit)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DATEDIFF(date1, date2)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TO_DAYS(date)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TIME_TO_SEC(time)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of the functions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calculating dates and times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4" name="Google Shape;384;p31"/>
          <p:cNvSpPr txBox="1">
            <a:spLocks noGrp="1"/>
          </p:cNvSpPr>
          <p:nvPr>
            <p:ph type="body" idx="1"/>
          </p:nvPr>
        </p:nvSpPr>
        <p:spPr>
          <a:xfrm>
            <a:off x="640300" y="150715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0" marR="0" lvl="0" indent="-42246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Function	Result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DATE_ADD('2018-12-31',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INTERVAL 1 DAY)	                 2019-01-01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DATE_ADD('2018-12-31',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INTERVAL 3 MONTH)	                 2019-03-31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DATE_ADD('2018-12-31 23:59:59',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INTERVAL 1 SECOND)	                 2019-01-01 00:00:00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DATE_ADD('2019-01-01',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INTERVAL -1 DAY)	                 2018-12-31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DATE_SUB('2019-01-01',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INTERVAL 1 DAY)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  2018-12-31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DATE_ADD('2016-02-29',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INTERVAL 1 YEAR)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  2017-02-28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DATE_ADD('2018-02-29',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INTERVAL 1 YEAR)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  NULL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DATE_ADD('2018-12-31 12:00',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INTERVAL '2 12' DAY_HOUR)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2019-01-03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00:00:00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of the functions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calculating dates and times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7391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57800" marR="0" lvl="0" indent="-4910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Function	Result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DATEDIFF('2018-12-30', '2018-12-03')	27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DATEDIFF('2018-12-30 23:59:59',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'2018-12-03')	27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DATEDIFF('2018-12-03', '2018-12-30')	-27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TO_DAYS('2018-12-30')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- TO_DAYS('2018-12-03')	27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TIME_TO_SEC('10:00')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- TIME_TO_SEC('09:59')	60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contents of the Date_Sample table with times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6" name="Google Shape;396;p33"/>
          <p:cNvSpPr txBox="1">
            <a:spLocks noGrp="1"/>
          </p:cNvSpPr>
          <p:nvPr>
            <p:ph type="body" idx="1"/>
          </p:nvPr>
        </p:nvSpPr>
        <p:spPr>
          <a:xfrm>
            <a:off x="838200" y="2418603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fails to return a row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97" name="Google Shape;397;p33" descr="See page 281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5897" y="3614238"/>
            <a:ext cx="6316003" cy="38408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>
            <a:spLocks noGrp="1"/>
          </p:cNvSpPr>
          <p:nvPr>
            <p:ph type="body" idx="3"/>
          </p:nvPr>
        </p:nvSpPr>
        <p:spPr>
          <a:xfrm>
            <a:off x="812800" y="2720074"/>
            <a:ext cx="7391400" cy="10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date_sample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start_date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'2018-02-28'</a:t>
            </a:r>
            <a:endParaRPr dirty="0"/>
          </a:p>
        </p:txBody>
      </p:sp>
      <p:pic>
        <p:nvPicPr>
          <p:cNvPr id="399" name="Google Shape;399;p33" descr="See page 281 in book.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96296" y="1130312"/>
            <a:ext cx="6364800" cy="11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build="p"/>
      <p:bldP spid="39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Three techniques for ignoring time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5" name="Google Shape;405;p34"/>
          <p:cNvSpPr txBox="1">
            <a:spLocks noGrp="1"/>
          </p:cNvSpPr>
          <p:nvPr>
            <p:ph type="body" idx="1"/>
          </p:nvPr>
        </p:nvSpPr>
        <p:spPr>
          <a:xfrm>
            <a:off x="812800" y="3124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Search for month, day, and year integers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06" name="Google Shape;406;p34" descr="See page 281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4876800"/>
            <a:ext cx="6803726" cy="40237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>
            <a:spLocks noGrp="1"/>
          </p:cNvSpPr>
          <p:nvPr>
            <p:ph type="body" idx="3"/>
          </p:nvPr>
        </p:nvSpPr>
        <p:spPr>
          <a:xfrm>
            <a:off x="812800" y="3505200"/>
            <a:ext cx="7391400" cy="10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date_sample</a:t>
            </a:r>
            <a:endParaRPr sz="148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WHERE MONTH(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start_date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) = 2 AND 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      DAYOFMONTH(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start_date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) = 28 AND 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      YEAR(</a:t>
            </a:r>
            <a:r>
              <a:rPr lang="en-US" sz="1480" b="1" dirty="0" err="1">
                <a:latin typeface="Courier New"/>
                <a:ea typeface="Courier New"/>
                <a:cs typeface="Courier New"/>
                <a:sym typeface="Courier New"/>
              </a:rPr>
              <a:t>start_date</a:t>
            </a:r>
            <a:r>
              <a:rPr lang="en-US" sz="1480" b="1" dirty="0">
                <a:latin typeface="Courier New"/>
                <a:ea typeface="Courier New"/>
                <a:cs typeface="Courier New"/>
                <a:sym typeface="Courier New"/>
              </a:rPr>
              <a:t>) = 2018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 dirty="0"/>
          </a:p>
        </p:txBody>
      </p:sp>
      <p:pic>
        <p:nvPicPr>
          <p:cNvPr id="408" name="Google Shape;408;p34" descr="See page 281 in book.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8537" y="2518996"/>
            <a:ext cx="6803726" cy="40237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4"/>
          <p:cNvSpPr txBox="1">
            <a:spLocks noGrp="1"/>
          </p:cNvSpPr>
          <p:nvPr>
            <p:ph type="body" idx="5"/>
          </p:nvPr>
        </p:nvSpPr>
        <p:spPr>
          <a:xfrm>
            <a:off x="812800" y="1066801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7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Search for a range of dates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r>
              <a:rPr lang="en-US" sz="1360" b="1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r>
              <a:rPr lang="en-US" sz="1360" b="1">
                <a:latin typeface="Courier New"/>
                <a:ea typeface="Courier New"/>
                <a:cs typeface="Courier New"/>
                <a:sym typeface="Courier New"/>
              </a:rPr>
              <a:t>FROM date_sample</a:t>
            </a:r>
            <a:endParaRPr sz="136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r>
              <a:rPr lang="en-US" sz="1360" b="1">
                <a:latin typeface="Courier New"/>
                <a:ea typeface="Courier New"/>
                <a:cs typeface="Courier New"/>
                <a:sym typeface="Courier New"/>
              </a:rPr>
              <a:t>WHERE start_date &gt;= '2018-02-28'</a:t>
            </a:r>
            <a:endParaRPr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</a:pPr>
            <a:r>
              <a:rPr lang="en-US" sz="1360" b="1">
                <a:latin typeface="Courier New"/>
                <a:ea typeface="Courier New"/>
                <a:cs typeface="Courier New"/>
                <a:sym typeface="Courier New"/>
              </a:rPr>
              <a:t>  AND start_date &lt; '2018-03-01'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 build="p"/>
      <p:bldP spid="4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Three techniques for ignoring time values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13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Search for a formatted date</a:t>
            </a:r>
            <a:endParaRPr sz="2100">
              <a:solidFill>
                <a:schemeClr val="accent5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date_sample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DATE_FORMAT(start_date, '%m-%d-%Y') = '02-28-2018'</a:t>
            </a:r>
            <a:endParaRPr/>
          </a:p>
        </p:txBody>
      </p:sp>
      <p:pic>
        <p:nvPicPr>
          <p:cNvPr id="416" name="Google Shape;416;p35" descr="See page 28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7365" y="2641553"/>
            <a:ext cx="6962235" cy="40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contents of the Date_Sample table with dates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2" name="Google Shape;422;p36"/>
          <p:cNvSpPr txBox="1">
            <a:spLocks noGrp="1"/>
          </p:cNvSpPr>
          <p:nvPr>
            <p:ph type="body" idx="1"/>
          </p:nvPr>
        </p:nvSpPr>
        <p:spPr>
          <a:xfrm>
            <a:off x="812800" y="220608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fails to return a row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23" name="Google Shape;423;p36" descr="See page 283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5897" y="3402419"/>
            <a:ext cx="6316003" cy="38408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 txBox="1">
            <a:spLocks noGrp="1"/>
          </p:cNvSpPr>
          <p:nvPr>
            <p:ph type="body" idx="3"/>
          </p:nvPr>
        </p:nvSpPr>
        <p:spPr>
          <a:xfrm>
            <a:off x="812800" y="2720075"/>
            <a:ext cx="7391400" cy="70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date_sample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start_date = '10:00:00'</a:t>
            </a:r>
            <a:endParaRPr/>
          </a:p>
        </p:txBody>
      </p:sp>
      <p:pic>
        <p:nvPicPr>
          <p:cNvPr id="425" name="Google Shape;425;p36" descr="See page 283 in book.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65896" y="1119187"/>
            <a:ext cx="6364776" cy="114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 build="p"/>
      <p:bldP spid="42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that ignore date values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812800" y="2667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Search for a time that hasn’t been formatted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32" name="Google Shape;432;p37" descr="See page 283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5681" y="3829406"/>
            <a:ext cx="6639119" cy="39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7"/>
          <p:cNvSpPr txBox="1">
            <a:spLocks noGrp="1"/>
          </p:cNvSpPr>
          <p:nvPr>
            <p:ph type="body" idx="3"/>
          </p:nvPr>
        </p:nvSpPr>
        <p:spPr>
          <a:xfrm>
            <a:off x="812800" y="3124200"/>
            <a:ext cx="7391400" cy="10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date_sample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EXTRACT(HOUR_SECOND FROM start_date) = 100000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4" name="Google Shape;434;p37" descr="See page 283 in book.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0997" y="2114195"/>
            <a:ext cx="6639119" cy="39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7"/>
          <p:cNvSpPr txBox="1">
            <a:spLocks noGrp="1"/>
          </p:cNvSpPr>
          <p:nvPr>
            <p:ph type="body" idx="5"/>
          </p:nvPr>
        </p:nvSpPr>
        <p:spPr>
          <a:xfrm>
            <a:off x="812800" y="1066801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Search for a time that has been formatted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date_sample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DATE_FORMAT(start_date, '%T') = '10:00:00'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that ignore date values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body" idx="1"/>
          </p:nvPr>
        </p:nvSpPr>
        <p:spPr>
          <a:xfrm>
            <a:off x="812800" y="28194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Search for a range of times</a:t>
            </a:r>
            <a:endParaRPr sz="25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42" name="Google Shape;442;p38" descr="See page 283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8832" y="4063203"/>
            <a:ext cx="6748857" cy="55478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8"/>
          <p:cNvSpPr txBox="1">
            <a:spLocks noGrp="1"/>
          </p:cNvSpPr>
          <p:nvPr>
            <p:ph type="body" idx="3"/>
          </p:nvPr>
        </p:nvSpPr>
        <p:spPr>
          <a:xfrm>
            <a:off x="812800" y="3200400"/>
            <a:ext cx="7391400" cy="10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date_sample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EXTRACT(HOUR_MINUTE FROM start_date)</a:t>
            </a:r>
            <a:b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BETWEEN 900 AND 1200</a:t>
            </a:r>
            <a:endParaRPr/>
          </a:p>
        </p:txBody>
      </p:sp>
      <p:pic>
        <p:nvPicPr>
          <p:cNvPr id="444" name="Google Shape;444;p38" descr="See page 283 in book.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88832" y="2139645"/>
            <a:ext cx="6803726" cy="40237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body" idx="5"/>
          </p:nvPr>
        </p:nvSpPr>
        <p:spPr>
          <a:xfrm>
            <a:off x="812800" y="1066801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Search for an hour of the day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FROM date_sample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HOUR(start_date) = 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build="p"/>
      <p:bldP spid="4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Some of the string functions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REPLACE(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search,find,replace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INSERT(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str,start,length,insert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REVERSE(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LOWER(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UPPER(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LPAD(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str,length,pad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RPAD(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str,length,pad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SPACE(count)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REPEAT(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str,count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685801" y="2366578"/>
            <a:ext cx="3064164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Decision Branching</a:t>
            </a:r>
            <a:b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Functions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simple CASE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0" name="Google Shape;460;p41"/>
          <p:cNvSpPr txBox="1">
            <a:spLocks noGrp="1"/>
          </p:cNvSpPr>
          <p:nvPr>
            <p:ph type="body" idx="1"/>
          </p:nvPr>
        </p:nvSpPr>
        <p:spPr>
          <a:xfrm>
            <a:off x="812800" y="2286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uses a simple CASE function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61" name="Google Shape;461;p41" descr="See page 285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9240" y="4800600"/>
            <a:ext cx="6462320" cy="69500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1"/>
          <p:cNvSpPr txBox="1">
            <a:spLocks noGrp="1"/>
          </p:cNvSpPr>
          <p:nvPr>
            <p:ph type="body" idx="3"/>
          </p:nvPr>
        </p:nvSpPr>
        <p:spPr>
          <a:xfrm>
            <a:off x="1143000" y="2769275"/>
            <a:ext cx="73152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invoice_number, terms_id,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terms_id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WHEN 1 THEN 'Net due 10 days'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WHEN 2 THEN 'Net due 20 days'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WHEN 3 THEN 'Net due 30 days'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WHEN 4 THEN 'Net due 60 days'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WHEN 5 THEN 'Net due 90 days'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 AS terms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1"/>
          <p:cNvSpPr txBox="1">
            <a:spLocks noGrp="1"/>
          </p:cNvSpPr>
          <p:nvPr>
            <p:ph type="body" idx="5"/>
          </p:nvPr>
        </p:nvSpPr>
        <p:spPr>
          <a:xfrm>
            <a:off x="812800" y="1066801"/>
            <a:ext cx="7391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CASE input_expression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WHEN when_expression_1 THEN result_expression_1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[WHEN when_expression_2 THEN result_expression_2]...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[ELSE else_result_expression]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" grpId="0" build="p"/>
      <p:bldP spid="46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searched CASE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9" name="Google Shape;469;p4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WHEN conditional_expression_1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THEN result_expression_1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[WHEN conditional_expression_2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THEN result_expression_2]...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[ELSE else_result_expression]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uses a searched CASE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5" name="Google Shape;475;p4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SELECT invoice_number, invoice_total, invoice_date,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invoice_due_date,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WHEN DATEDIFF(NOW(), invoice_due_date) &gt; 30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THEN 'Over 30 days past due'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WHEN DATEDIFF(NOW(), invoice_due_date) &gt; 0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THEN '1 to 30 days past due'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ELSE 'Current'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END AS invoice_status</a:t>
            </a:r>
            <a:endParaRPr sz="148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WHERE invoice_total - payment_total - credit_total &gt;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pic>
        <p:nvPicPr>
          <p:cNvPr id="476" name="Google Shape;476;p43" descr="See page 28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6264" y="3423950"/>
            <a:ext cx="6724471" cy="72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IF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2" name="Google Shape;482;p44"/>
          <p:cNvSpPr txBox="1">
            <a:spLocks noGrp="1"/>
          </p:cNvSpPr>
          <p:nvPr>
            <p:ph type="body" idx="1"/>
          </p:nvPr>
        </p:nvSpPr>
        <p:spPr>
          <a:xfrm>
            <a:off x="812800" y="1094363"/>
            <a:ext cx="7493000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test_expression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if_true_expression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else_expression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the IF function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IF(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'Fresno', 'Yes', 'No')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AS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is_city_fresno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44" descr="See page 28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5488" y="2971800"/>
            <a:ext cx="6633023" cy="103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IFNULL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9" name="Google Shape;489;p45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IFNULL(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test_expression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replacement_value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IFNULL function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IFNULL(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'No Payment')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new_date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pic>
        <p:nvPicPr>
          <p:cNvPr id="490" name="Google Shape;490;p45" descr="See page 28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2440" y="3072353"/>
            <a:ext cx="6639119" cy="71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COALESCE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96" name="Google Shape;496;p46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COALESCE(expression_1[, expression_2]...)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COALESCE function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COALESCE(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payment_date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'No Payment') AS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new_date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pic>
        <p:nvPicPr>
          <p:cNvPr id="497" name="Google Shape;497;p46" descr="See page 28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2440" y="3072353"/>
            <a:ext cx="6639119" cy="71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>
            <a:spLocks noGrp="1"/>
          </p:cNvSpPr>
          <p:nvPr>
            <p:ph type="title"/>
          </p:nvPr>
        </p:nvSpPr>
        <p:spPr>
          <a:xfrm>
            <a:off x="685801" y="2366578"/>
            <a:ext cx="3064164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Regular Expression</a:t>
            </a:r>
            <a:b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Functions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regular expression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2" name="Google Shape;512;p4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REGEXP_LIKE(expr, pattern)</a:t>
            </a:r>
            <a:endParaRPr dirty="0"/>
          </a:p>
          <a:p>
            <a:pPr marL="0" lvl="0" indent="33972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REGEXP_INSTR(expr, pattern [, start])</a:t>
            </a:r>
            <a:endParaRPr dirty="0"/>
          </a:p>
          <a:p>
            <a:pPr marL="0" lvl="0" indent="33972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REGEXP_SUBSTR(expr, pattern [, start])</a:t>
            </a:r>
            <a:endParaRPr dirty="0"/>
          </a:p>
          <a:p>
            <a:pPr marL="0" lvl="0" indent="33972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REGEXP_REPLACE(expr, pattern, replace[, start])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String function examples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body" idx="1"/>
          </p:nvPr>
        </p:nvSpPr>
        <p:spPr>
          <a:xfrm>
            <a:off x="837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29200" marR="0" lvl="0" indent="-46818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Function                                             Result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CONCAT('Last', 'First')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'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LastFirst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CONCAT_WS(', ', 'Last', 'First')	'Last, First'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LTRIM('  MySQL  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'MySQL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RTRIM('  MySQL  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'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MySQL'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TRIM('  MySQL  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'MySQL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TRIM(BOTH '*' FROM '****MySQL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****')'MySQL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LOWER('MySQL')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'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UPPER('ca')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        'CA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 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LEFT('MySQL', 3)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'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MyS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RIGHT('MySQL', 3)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       'SQL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Regular expression special characters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and constructs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8" name="Google Shape;518;p50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696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Character/ </a:t>
            </a:r>
            <a:br>
              <a:rPr lang="en-US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Construct </a:t>
            </a:r>
            <a:r>
              <a:rPr lang="en-US" b="1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    Description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^</a:t>
            </a: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    </a:t>
            </a:r>
            <a:r>
              <a:rPr lang="en-US" sz="18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Matches </a:t>
            </a:r>
            <a:r>
              <a:rPr lang="en-US" sz="18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the pattern to the beginning of the value.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$</a:t>
            </a: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    </a:t>
            </a:r>
            <a:r>
              <a:rPr lang="en-US" sz="18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Matches </a:t>
            </a:r>
            <a:r>
              <a:rPr lang="en-US" sz="18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the pattern to the end of the value.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    </a:t>
            </a:r>
            <a:r>
              <a:rPr lang="en-US" sz="18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Matches </a:t>
            </a:r>
            <a:r>
              <a:rPr lang="en-US" sz="18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any single character.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[</a:t>
            </a:r>
            <a:r>
              <a:rPr lang="en-US" sz="1600" b="1" dirty="0" err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charlist</a:t>
            </a:r>
            <a:r>
              <a:rPr lang="en-US" sz="16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]</a:t>
            </a: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r>
              <a:rPr lang="en-US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   </a:t>
            </a:r>
            <a:r>
              <a:rPr lang="en-US" sz="18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Matches </a:t>
            </a:r>
            <a:r>
              <a:rPr lang="en-US" sz="18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any single character listed within the brackets.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[char1–char2</a:t>
            </a:r>
            <a:r>
              <a:rPr lang="en-US" sz="1600" b="1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]     </a:t>
            </a:r>
            <a:r>
              <a:rPr lang="en-US" sz="18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Matches </a:t>
            </a:r>
            <a:r>
              <a:rPr lang="en-US" sz="18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any single character within the given range.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|</a:t>
            </a: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     </a:t>
            </a:r>
            <a:r>
              <a:rPr lang="en-US" sz="18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Separates </a:t>
            </a:r>
            <a:r>
              <a:rPr lang="en-US" sz="18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two string patterns and matches either one.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char*</a:t>
            </a:r>
            <a:r>
              <a:rPr lang="en-US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  </a:t>
            </a:r>
            <a:r>
              <a:rPr lang="en-US" b="1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    </a:t>
            </a:r>
            <a:r>
              <a:rPr lang="en-US" sz="18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Matches </a:t>
            </a:r>
            <a:r>
              <a:rPr lang="en-US" sz="18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zero or more occurrences of the character.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1600" b="1" dirty="0" err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charlist</a:t>
            </a:r>
            <a:r>
              <a:rPr lang="en-US" sz="1600" b="1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)*</a:t>
            </a:r>
            <a:r>
              <a:rPr lang="en-US" b="1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b="1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         </a:t>
            </a:r>
            <a:r>
              <a:rPr lang="en-US" sz="18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Matches </a:t>
            </a:r>
            <a:r>
              <a:rPr lang="en-US" sz="18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zero or more occurrences of the sequence of 			        characters in parentheses.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Examples of the regular expression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4" name="Google Shape;524;p5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Example	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                                                  Result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REGEXP_LIKE('abc123', '123')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REGEXP_LIKE('abc123', '^123')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0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REGEXP_INSTR('abc123', '123')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 4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REGEXP_SUBSTR('abc123', '[A-Z][1-9]*$')	c123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REGEXP_REPLACE('abc123', '1|2', '3')	abc333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2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uses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REGEXP_INSTR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30" name="Google Shape;530;p52"/>
          <p:cNvSpPr txBox="1">
            <a:spLocks noGrp="1"/>
          </p:cNvSpPr>
          <p:nvPr>
            <p:ph type="body" idx="1"/>
          </p:nvPr>
        </p:nvSpPr>
        <p:spPr>
          <a:xfrm>
            <a:off x="812800" y="1295400"/>
            <a:ext cx="7391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DISTINCT vendor_city,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REGEXP_INSTR(vendor_city, ' ') AS space_index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REGEXP_INSTR(vendor_city, ' ') &gt; 0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vendor_city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1" name="Google Shape;531;p52" descr="See page 29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661810"/>
            <a:ext cx="6681795" cy="118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2"/>
          <p:cNvSpPr txBox="1">
            <a:spLocks noGrp="1"/>
          </p:cNvSpPr>
          <p:nvPr>
            <p:ph type="body" idx="4"/>
          </p:nvPr>
        </p:nvSpPr>
        <p:spPr>
          <a:xfrm>
            <a:off x="812800" y="3886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730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"/>
                <a:ea typeface="Courier"/>
                <a:cs typeface="Courier"/>
                <a:sym typeface="Courier"/>
              </a:rPr>
              <a:t>(17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3"/>
          <p:cNvSpPr txBox="1">
            <a:spLocks noGrp="1"/>
          </p:cNvSpPr>
          <p:nvPr>
            <p:ph type="title"/>
          </p:nvPr>
        </p:nvSpPr>
        <p:spPr>
          <a:xfrm>
            <a:off x="914400" y="5908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uses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REGEXP_SUBSTR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38" name="Google Shape;538;p53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vendor_city,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REGEXP_SUBSTR(vendor_city, '^SAN|LOS') AS city_match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REGEXP_SUBSTR(vendor_city, '^SAN|LOS') IS NOT NULL</a:t>
            </a:r>
            <a:endParaRPr/>
          </a:p>
        </p:txBody>
      </p:sp>
      <p:pic>
        <p:nvPicPr>
          <p:cNvPr id="539" name="Google Shape;539;p53" descr="See page 29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514600"/>
            <a:ext cx="6718374" cy="8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3"/>
          <p:cNvSpPr txBox="1">
            <a:spLocks noGrp="1"/>
          </p:cNvSpPr>
          <p:nvPr>
            <p:ph type="body" idx="4"/>
          </p:nvPr>
        </p:nvSpPr>
        <p:spPr>
          <a:xfrm>
            <a:off x="812800" y="34290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730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"/>
                <a:ea typeface="Courier"/>
                <a:cs typeface="Courier"/>
                <a:sym typeface="Courier"/>
              </a:rPr>
              <a:t>(12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4"/>
          <p:cNvSpPr txBox="1">
            <a:spLocks noGrp="1"/>
          </p:cNvSpPr>
          <p:nvPr>
            <p:ph type="title"/>
          </p:nvPr>
        </p:nvSpPr>
        <p:spPr>
          <a:xfrm>
            <a:off x="914400" y="6670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uses the REGEXP_REPLACE and REGEXP_LIKE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6" name="Google Shape;546;p54"/>
          <p:cNvSpPr txBox="1">
            <a:spLocks noGrp="1"/>
          </p:cNvSpPr>
          <p:nvPr>
            <p:ph type="body" idx="1"/>
          </p:nvPr>
        </p:nvSpPr>
        <p:spPr>
          <a:xfrm>
            <a:off x="812800" y="1524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vendor_name, vendor_address1,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REGEXP_REPLACE(vendor_address1, 'STREET', 'St')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AS new_address1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REGEXP_LIKE(vendor_address1, 'STREET')</a:t>
            </a:r>
            <a:endParaRPr/>
          </a:p>
        </p:txBody>
      </p:sp>
      <p:pic>
        <p:nvPicPr>
          <p:cNvPr id="547" name="Google Shape;547;p54" descr="See page 29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19880"/>
            <a:ext cx="6608637" cy="119492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4"/>
          <p:cNvSpPr txBox="1">
            <a:spLocks noGrp="1"/>
          </p:cNvSpPr>
          <p:nvPr>
            <p:ph type="body" idx="4"/>
          </p:nvPr>
        </p:nvSpPr>
        <p:spPr>
          <a:xfrm>
            <a:off x="838200" y="41910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730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"/>
                <a:ea typeface="Courier"/>
                <a:cs typeface="Courier"/>
                <a:sym typeface="Courier"/>
              </a:rPr>
              <a:t>(4 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6"/>
          <p:cNvSpPr txBox="1">
            <a:spLocks noGrp="1"/>
          </p:cNvSpPr>
          <p:nvPr>
            <p:ph type="title"/>
          </p:nvPr>
        </p:nvSpPr>
        <p:spPr>
          <a:xfrm>
            <a:off x="685801" y="2615877"/>
            <a:ext cx="306416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Window</a:t>
            </a:r>
            <a:b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Functions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four ranking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63" name="Google Shape;563;p5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ROW_NUMBER()              OVER([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partition_clause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order_clause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RANK()                    OVER([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partition_clause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order_clause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DENSE_RANK()              OVER([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partition_clause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order_clause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NTILE(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integer_expression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 OVER([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partition_clause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order_clause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the ROW_NUMBER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69" name="Google Shape;569;p58"/>
          <p:cNvSpPr txBox="1">
            <a:spLocks noGrp="1"/>
          </p:cNvSpPr>
          <p:nvPr>
            <p:ph type="body" idx="1"/>
          </p:nvPr>
        </p:nvSpPr>
        <p:spPr>
          <a:xfrm>
            <a:off x="812800" y="3124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the PARTITION BY clause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70" name="Google Shape;570;p58" descr="See page 293 in book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2903" y="4724399"/>
            <a:ext cx="6578154" cy="118272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8"/>
          <p:cNvSpPr txBox="1">
            <a:spLocks noGrp="1"/>
          </p:cNvSpPr>
          <p:nvPr>
            <p:ph type="body" idx="3"/>
          </p:nvPr>
        </p:nvSpPr>
        <p:spPr>
          <a:xfrm>
            <a:off x="812800" y="3638194"/>
            <a:ext cx="7391400" cy="108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ROW_NUMBER() OVER(PARTITION BY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ORDER BY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AS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row_number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pic>
        <p:nvPicPr>
          <p:cNvPr id="572" name="Google Shape;572;p58" descr="See page 293 in book.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1131" y="1905000"/>
            <a:ext cx="6438537" cy="1014413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>
            <a:spLocks noGrp="1"/>
          </p:cNvSpPr>
          <p:nvPr>
            <p:ph type="body" idx="5"/>
          </p:nvPr>
        </p:nvSpPr>
        <p:spPr>
          <a:xfrm>
            <a:off x="812800" y="1066801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ROW_NUMBER() OVER(ORDER BY vendor_name)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AS 'row_number', vendor_name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0" build="p"/>
      <p:bldP spid="57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9"/>
          <p:cNvSpPr txBox="1">
            <a:spLocks noGrp="1"/>
          </p:cNvSpPr>
          <p:nvPr>
            <p:ph type="title"/>
          </p:nvPr>
        </p:nvSpPr>
        <p:spPr>
          <a:xfrm>
            <a:off x="914400" y="5527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the RANK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and DENSE_RANK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9" name="Google Shape;579;p59"/>
          <p:cNvSpPr txBox="1">
            <a:spLocks noGrp="1"/>
          </p:cNvSpPr>
          <p:nvPr>
            <p:ph type="body" idx="1"/>
          </p:nvPr>
        </p:nvSpPr>
        <p:spPr>
          <a:xfrm>
            <a:off x="812800" y="1410556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RANK() OVER (ORDER BY invoice_total) AS 'rank',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DENSE_RANK() OVER (ORDER BY invoice_total)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AS 'dense_rank', invoice_total, invoice_number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0" name="Google Shape;580;p59" descr="See page 29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5488" y="2514600"/>
            <a:ext cx="6633023" cy="103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372627" y="3810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String function examples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0" name="Google Shape;220;p6"/>
          <p:cNvSpPr txBox="1">
            <a:spLocks noGrp="1"/>
          </p:cNvSpPr>
          <p:nvPr>
            <p:ph type="body" idx="1"/>
          </p:nvPr>
        </p:nvSpPr>
        <p:spPr>
          <a:xfrm>
            <a:off x="-28470" y="10668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9763" marR="0" lvl="0" indent="-53800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Function	Result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SUBSTRING('(559) 555-1212', 7, 8)	 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'555-1212'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SUBSTRING_INDEX('http://www.murach.com', '.', -2) 'murach.com' 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LENGTH('MySQL')	                         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LENGTH('  MySQL  ')                            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LOCATE('SQL', '  MySQL')                       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LOCATE('-', '(559) 555-1212')	                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REPLACE(RIGHT('(559) 555-1212', 13),') ', '-')	'559-555-1212'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INSERT("MySQL", 1, 0, "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Murach's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")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"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Murach's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MySQL"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INSERT('MySQL', 1, 0, '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Murach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''s ')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  "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Murach's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MySQL"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the NTILE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86" name="Google Shape;586;p6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terms_description,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NTILE(2) OVER (ORDER BY terms_id) AS tile2,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NTILE(3) OVER (ORDER BY terms_id) AS tile3,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NTILE(4) OVER (ORDER BY terms_id) AS tile4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terms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587" name="Google Shape;587;p60" descr="See page 29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7404" y="2416976"/>
            <a:ext cx="6504996" cy="101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analytic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93" name="Google Shape;593;p6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{FIRST_VALUE|LAST_VALUE|NTH_VALUE}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scalar_expression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[,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numeric_literal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OVER ([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partition_clause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order_clause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frame_clause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{LEAD|LAG}(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scalar_expression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[, offset [, default]])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OVER ([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partition_clause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order_clause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{PERCENT_RANK()|CUME_DIST()}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OVER ([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partition_clause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order_clause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columns in the Sales_Reps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99" name="Google Shape;599;p6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6286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Column name	Data type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rep_id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INT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rep_first_name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VARCHAR(50)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rep_last_name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VARCHAR(50)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columns in the </a:t>
            </a:r>
            <a:r>
              <a:rPr lang="en-US" sz="2400" b="1" dirty="0" err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Sales_Totals</a:t>
            </a: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 table</a:t>
            </a:r>
            <a:endParaRPr sz="2400" b="1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62865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Column name	Data type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rep_id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INT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sales_year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YEAR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sales_total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DECIMAL(9,2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3"/>
          <p:cNvSpPr txBox="1">
            <a:spLocks noGrp="1"/>
          </p:cNvSpPr>
          <p:nvPr>
            <p:ph type="title"/>
          </p:nvPr>
        </p:nvSpPr>
        <p:spPr>
          <a:xfrm>
            <a:off x="914400" y="6289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the FIRST_VALUE, NTH_VALUE, and LAST_VALUE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05" name="Google Shape;605;p63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SELECT sales_year, CONCAT(rep_first_name, ' ', rep_last_name)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AS rep_name, sales_total,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FIRST_VALUE(CONCAT(rep_first_name, ' ', rep_last_name))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OVER (PARTITION BY sales_year ORDER BY sales_total DESC)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AS highest_sales,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NTH_VALUE(CONCAT(rep_first_name, ' ', rep_last_name), 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OVER (PARTITION BY sales_year ORDER BY sales_total DESC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RANGE BETWEEN UNBOUNDED PRECEDING AND UNBOUNDED FOLLOWING)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AS second_highest_sales,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LAST_VALUE(CONCAT(rep_first_name, ' ', rep_last_name))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OVER (PARTITION BY sales_year ORDER BY sales_total DESC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RANGE BETWEEN UNBOUNDED PRECEDING AND UNBOUNDED FOLLOWING)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AS lowest_sales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FROM sales_totals JOIN sales_reps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ON sales_totals.rep_id = sales_reps.rep_id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result of the query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11" name="Google Shape;611;p64" descr="See page 297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39760"/>
            <a:ext cx="6773243" cy="221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the LAG function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17" name="Google Shape;617;p65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SELECT rep_id, sales_year, sales_total AS current_sales,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LAG(sales_total, 1, 0)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OVER (PARTITION BY rep_id ORDER BY sales_year)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AS last_sales,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Sales_total - LAG(sales_total, 1, 0)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OVER (PARTITION BY rep_id ORDER BY sales_year)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AS 'change'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FROM sales_totals</a:t>
            </a:r>
            <a:endParaRPr sz="148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pic>
        <p:nvPicPr>
          <p:cNvPr id="618" name="Google Shape;618;p65" descr="See page 299 in book. 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1102" y="3212487"/>
            <a:ext cx="6681795" cy="120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query that uses the PERCENT_RANK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and CUME_DIST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24" name="Google Shape;624;p66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SELECT sales_year, rep_id, sales_total,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PERCENT_RANK()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OVER (PARTITION BY sales_year ORDER BY sales_total)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AS pct_rank,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CUME_DIST()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OVER (PARTITION BY sales_year ORDER BY sales_total)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AS 'cume_dist'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FROM sales_totals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625" name="Google Shape;625;p66" descr="See page 29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299936"/>
            <a:ext cx="5006444" cy="163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SELECT statement that uses three functions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6" name="Google Shape;226;p7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SELECT vendor_name,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CONCAT_WS(', ', vendor_contact_last_name,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         vendor_contact_first_name) AS contact_name,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RIGHT(vendor_phone, 8) AS phone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WHERE LEFT(vendor_phone, 4) = '(559'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ORDER BY contact_name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27" name="Google Shape;227;p7" descr="See page 26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5336" y="2667000"/>
            <a:ext cx="6450127" cy="841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sort by a string column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contains numbers (part 1)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3" name="Google Shape;233;p8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Sorted by the emp_id column</a:t>
            </a:r>
            <a:endParaRPr sz="2100">
              <a:solidFill>
                <a:schemeClr val="accent5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string_sample</a:t>
            </a:r>
            <a:b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emp_id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4" name="Google Shape;234;p8" descr="See page 26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 r="72782"/>
          <a:stretch/>
        </p:blipFill>
        <p:spPr>
          <a:xfrm>
            <a:off x="914398" y="2708325"/>
            <a:ext cx="4399800" cy="25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sort by a string column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that contains numbers (part 2)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0" name="Google Shape;240;p9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Sorted by the emp_id column explicitly cast as an integer</a:t>
            </a:r>
            <a:endParaRPr sz="28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string_sample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ORDER BY CAST(emp_id AS SIGNED)</a:t>
            </a:r>
            <a:endParaRPr/>
          </a:p>
        </p:txBody>
      </p:sp>
      <p:pic>
        <p:nvPicPr>
          <p:cNvPr id="241" name="Google Shape;241;p9" descr="See page 26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 r="72896"/>
          <a:stretch/>
        </p:blipFill>
        <p:spPr>
          <a:xfrm>
            <a:off x="914400" y="3015050"/>
            <a:ext cx="4292400" cy="24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1862</Words>
  <Application>Microsoft Office PowerPoint</Application>
  <PresentationFormat>On-screen Show (4:3)</PresentationFormat>
  <Paragraphs>524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 Narrow</vt:lpstr>
      <vt:lpstr>Times New Roman</vt:lpstr>
      <vt:lpstr>Courier New</vt:lpstr>
      <vt:lpstr>Courier</vt:lpstr>
      <vt:lpstr>Rockwell</vt:lpstr>
      <vt:lpstr>Arial</vt:lpstr>
      <vt:lpstr>Calibri</vt:lpstr>
      <vt:lpstr>Office Theme</vt:lpstr>
      <vt:lpstr>Lesson 9</vt:lpstr>
      <vt:lpstr>Objectives</vt:lpstr>
      <vt:lpstr>Some of the string functions</vt:lpstr>
      <vt:lpstr>Some of the string functions (continued)</vt:lpstr>
      <vt:lpstr>String function examples</vt:lpstr>
      <vt:lpstr>String function examples (continued)</vt:lpstr>
      <vt:lpstr>A SELECT statement that uses three functions</vt:lpstr>
      <vt:lpstr>How to sort by a string column  that contains numbers (part 1)</vt:lpstr>
      <vt:lpstr>How to sort by a string column  that contains numbers (part 2)</vt:lpstr>
      <vt:lpstr>How to sort by a string column  that contains numbers (part 3)</vt:lpstr>
      <vt:lpstr>How to sort by a string column  that contains numbers (part 4)</vt:lpstr>
      <vt:lpstr>How to use the SUBSTRING_INDEX function  to parse a string</vt:lpstr>
      <vt:lpstr>How to use the LOCATE function  to find a character in a string</vt:lpstr>
      <vt:lpstr>How to use the SUBSTRING function  to parse a string</vt:lpstr>
      <vt:lpstr>Some of the numeric functions</vt:lpstr>
      <vt:lpstr>Examples that use the numeric functions (continued)</vt:lpstr>
      <vt:lpstr>The Float_Sample table</vt:lpstr>
      <vt:lpstr>How to search for approximate values</vt:lpstr>
      <vt:lpstr>PowerPoint Presentation</vt:lpstr>
      <vt:lpstr>Date &amp; Time Functions</vt:lpstr>
      <vt:lpstr>Functions that get the current date and time</vt:lpstr>
      <vt:lpstr>Examples that get the current date and time</vt:lpstr>
      <vt:lpstr>Some of the date/time parsing functions</vt:lpstr>
      <vt:lpstr>Examples that use the date/time parsing functions</vt:lpstr>
      <vt:lpstr>The EXTRACT function</vt:lpstr>
      <vt:lpstr>Examples that use the EXTRACT function</vt:lpstr>
      <vt:lpstr>Two functions for formatting dates and times</vt:lpstr>
      <vt:lpstr>Common codes for date/time format strings (continued)</vt:lpstr>
      <vt:lpstr>Examples that use the date/time formatting functions</vt:lpstr>
      <vt:lpstr>Some of the functions  for calculating dates and times</vt:lpstr>
      <vt:lpstr>Examples of the functions for calculating dates and times</vt:lpstr>
      <vt:lpstr>Examples of the functions for calculating dates and times (continued)</vt:lpstr>
      <vt:lpstr>The contents of the Date_Sample table with times</vt:lpstr>
      <vt:lpstr>Three techniques for ignoring time values</vt:lpstr>
      <vt:lpstr>Three techniques for ignoring time values (continued)</vt:lpstr>
      <vt:lpstr>The contents of the Date_Sample table with dates</vt:lpstr>
      <vt:lpstr>Examples that ignore date values</vt:lpstr>
      <vt:lpstr>Examples that ignore date values (continued)</vt:lpstr>
      <vt:lpstr>PowerPoint Presentation</vt:lpstr>
      <vt:lpstr>Decision Branching Functions</vt:lpstr>
      <vt:lpstr>The syntax of the simple CASE function</vt:lpstr>
      <vt:lpstr>The syntax of the searched CASE function</vt:lpstr>
      <vt:lpstr>A statement that uses a searched CASE function</vt:lpstr>
      <vt:lpstr>The syntax of the IF function</vt:lpstr>
      <vt:lpstr>The syntax of the IFNULL function</vt:lpstr>
      <vt:lpstr>The syntax of the COALESCE function</vt:lpstr>
      <vt:lpstr>PowerPoint Presentation</vt:lpstr>
      <vt:lpstr>Regular Expression Functions</vt:lpstr>
      <vt:lpstr>The syntax of the regular expression functions</vt:lpstr>
      <vt:lpstr>Regular expression special characters  and constructs</vt:lpstr>
      <vt:lpstr>Examples of the regular expression functions</vt:lpstr>
      <vt:lpstr>A statement that uses  the REGEXP_INSTR function</vt:lpstr>
      <vt:lpstr>A statement that uses  the REGEXP_SUBSTR function</vt:lpstr>
      <vt:lpstr>A statement that uses the REGEXP_REPLACE and REGEXP_LIKE functions</vt:lpstr>
      <vt:lpstr>PowerPoint Presentation</vt:lpstr>
      <vt:lpstr>Window Functions</vt:lpstr>
      <vt:lpstr>The syntax of the four ranking functions</vt:lpstr>
      <vt:lpstr>A query that uses the ROW_NUMBER function</vt:lpstr>
      <vt:lpstr>A query that uses the RANK  and DENSE_RANK functions</vt:lpstr>
      <vt:lpstr>A query that uses the NTILE function</vt:lpstr>
      <vt:lpstr>The syntax of the analytic functions</vt:lpstr>
      <vt:lpstr>The columns in the Sales_Reps table</vt:lpstr>
      <vt:lpstr>A query that uses the FIRST_VALUE, NTH_VALUE, and LAST_VALUE functions</vt:lpstr>
      <vt:lpstr>The result of the query</vt:lpstr>
      <vt:lpstr>A query that uses the LAG function</vt:lpstr>
      <vt:lpstr>A query that uses the PERCENT_RANK  and CUME_DIST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</dc:title>
  <dc:creator>Samantha Walker</dc:creator>
  <cp:lastModifiedBy>Aspen Olmsted</cp:lastModifiedBy>
  <cp:revision>5</cp:revision>
  <dcterms:created xsi:type="dcterms:W3CDTF">2019-02-09T00:19:26Z</dcterms:created>
  <dcterms:modified xsi:type="dcterms:W3CDTF">2020-07-02T19:37:08Z</dcterms:modified>
</cp:coreProperties>
</file>