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12" r:id="rId53"/>
    <p:sldId id="313" r:id="rId54"/>
    <p:sldId id="307" r:id="rId55"/>
    <p:sldId id="308" r:id="rId56"/>
    <p:sldId id="309" r:id="rId57"/>
    <p:sldId id="310" r:id="rId58"/>
    <p:sldId id="311" r:id="rId59"/>
  </p:sldIdLst>
  <p:sldSz cx="9144000" cy="6858000" type="screen4x3"/>
  <p:notesSz cx="7010400" cy="9296400"/>
  <p:embeddedFontLst>
    <p:embeddedFont>
      <p:font typeface="Arial Narrow" panose="020B0606020202030204" pitchFamily="34" charset="0"/>
      <p:regular r:id="rId61"/>
      <p:bold r:id="rId62"/>
      <p:italic r:id="rId63"/>
      <p:boldItalic r:id="rId64"/>
    </p:embeddedFont>
    <p:embeddedFont>
      <p:font typeface="Rockwell" panose="02060603020205020403" pitchFamily="18" charset="0"/>
      <p:regular r:id="rId65"/>
      <p:bold r:id="rId66"/>
      <p:italic r:id="rId67"/>
      <p:boldItalic r:id="rId68"/>
    </p:embeddedFont>
    <p:embeddedFont>
      <p:font typeface="Calibri" panose="020F0502020204030204" pitchFamily="34" charset="0"/>
      <p:regular r:id="rId69"/>
      <p:bold r:id="rId70"/>
      <p:italic r:id="rId71"/>
      <p:boldItalic r:id="rId7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3" roundtripDataSignature="AMtx7mh9FdKYuMGXe4dvECQe+qcWjiRU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3.fntdata"/><Relationship Id="rId68" Type="http://schemas.openxmlformats.org/officeDocument/2006/relationships/font" Target="fonts/font8.fntdata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6.fntdata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font" Target="fonts/font5.fntdata"/><Relationship Id="rId73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4.fntdata"/><Relationship Id="rId69" Type="http://schemas.openxmlformats.org/officeDocument/2006/relationships/font" Target="fonts/font9.fntdata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2.fntdata"/><Relationship Id="rId70" Type="http://schemas.openxmlformats.org/officeDocument/2006/relationships/font" Target="fonts/font10.fntdata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256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2560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/>
          </a:p>
        </p:txBody>
      </p:sp>
      <p:sp>
        <p:nvSpPr>
          <p:cNvPr id="231" name="Google Shape;23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1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/>
          </a:p>
        </p:txBody>
      </p:sp>
      <p:sp>
        <p:nvSpPr>
          <p:cNvPr id="235" name="Google Shape;23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3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4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5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6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7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8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9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0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1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2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3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5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6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7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8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9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0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1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2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3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4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5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6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7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8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/>
          </a:p>
        </p:txBody>
      </p:sp>
      <p:sp>
        <p:nvSpPr>
          <p:cNvPr id="396" name="Google Shape;39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9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/>
          </a:p>
        </p:txBody>
      </p:sp>
      <p:sp>
        <p:nvSpPr>
          <p:cNvPr id="400" name="Google Shape;400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0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1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2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3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4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5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6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7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8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9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0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1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8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/>
          </a:p>
        </p:txBody>
      </p:sp>
      <p:sp>
        <p:nvSpPr>
          <p:cNvPr id="396" name="Google Shape;39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5485830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9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/>
          </a:p>
        </p:txBody>
      </p:sp>
      <p:sp>
        <p:nvSpPr>
          <p:cNvPr id="400" name="Google Shape;400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7847103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2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3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4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5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6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/>
          </a:p>
        </p:txBody>
      </p:sp>
      <p:sp>
        <p:nvSpPr>
          <p:cNvPr id="512" name="Google Shape;512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number Layout">
  <p:cSld name="Chapter number 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8"/>
          <p:cNvSpPr txBox="1">
            <a:spLocks noGrp="1"/>
          </p:cNvSpPr>
          <p:nvPr>
            <p:ph type="title"/>
          </p:nvPr>
        </p:nvSpPr>
        <p:spPr>
          <a:xfrm>
            <a:off x="685800" y="1143000"/>
            <a:ext cx="77724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libri"/>
              <a:buNone/>
              <a:defRPr sz="36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8"/>
          <p:cNvSpPr txBox="1">
            <a:spLocks noGrp="1"/>
          </p:cNvSpPr>
          <p:nvPr>
            <p:ph type="body" idx="1"/>
          </p:nvPr>
        </p:nvSpPr>
        <p:spPr>
          <a:xfrm>
            <a:off x="1905000" y="2209800"/>
            <a:ext cx="5334000" cy="2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5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6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67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6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6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6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8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68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68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68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68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6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6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6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6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6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6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7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7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1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71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71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03" name="Google Shape;103;p7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7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7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2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72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72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10" name="Google Shape;110;p7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7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7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73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7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7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7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4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74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7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7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7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Console_layout Layout">
  <p:cSld name="Text_Console_layout Layou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5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75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213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75"/>
          <p:cNvSpPr txBox="1">
            <a:spLocks noGrp="1"/>
          </p:cNvSpPr>
          <p:nvPr>
            <p:ph type="body" idx="2"/>
          </p:nvPr>
        </p:nvSpPr>
        <p:spPr>
          <a:xfrm>
            <a:off x="838200" y="3354978"/>
            <a:ext cx="7391400" cy="38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  <a:defRPr sz="2400" b="1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75"/>
          <p:cNvSpPr txBox="1">
            <a:spLocks noGrp="1"/>
          </p:cNvSpPr>
          <p:nvPr>
            <p:ph type="body" idx="3"/>
          </p:nvPr>
        </p:nvSpPr>
        <p:spPr>
          <a:xfrm>
            <a:off x="1295400" y="3892100"/>
            <a:ext cx="6934200" cy="2049956"/>
          </a:xfrm>
          <a:prstGeom prst="rect">
            <a:avLst/>
          </a:prstGeom>
          <a:solidFill>
            <a:srgbClr val="F2F2F2"/>
          </a:solidFill>
          <a:ln w="31750" cap="flat" cmpd="thickThin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7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7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7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ext_Console_layout Layout">
  <p:cSld name="1_Text_Console_layout Layou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6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76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99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76"/>
          <p:cNvSpPr txBox="1">
            <a:spLocks noGrp="1"/>
          </p:cNvSpPr>
          <p:nvPr>
            <p:ph type="body" idx="2"/>
          </p:nvPr>
        </p:nvSpPr>
        <p:spPr>
          <a:xfrm>
            <a:off x="1295400" y="2150899"/>
            <a:ext cx="6934200" cy="815635"/>
          </a:xfrm>
          <a:prstGeom prst="rect">
            <a:avLst/>
          </a:prstGeom>
          <a:solidFill>
            <a:srgbClr val="F2F2F2"/>
          </a:solidFill>
          <a:ln w="31750" cap="flat" cmpd="thickThin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76"/>
          <p:cNvSpPr txBox="1">
            <a:spLocks noGrp="1"/>
          </p:cNvSpPr>
          <p:nvPr>
            <p:ph type="body" idx="3"/>
          </p:nvPr>
        </p:nvSpPr>
        <p:spPr>
          <a:xfrm>
            <a:off x="838200" y="3354978"/>
            <a:ext cx="7391400" cy="38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  <a:defRPr sz="2400" b="1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76"/>
          <p:cNvSpPr txBox="1">
            <a:spLocks noGrp="1"/>
          </p:cNvSpPr>
          <p:nvPr>
            <p:ph type="body" idx="4"/>
          </p:nvPr>
        </p:nvSpPr>
        <p:spPr>
          <a:xfrm>
            <a:off x="838200" y="3853668"/>
            <a:ext cx="7391400" cy="99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76"/>
          <p:cNvSpPr txBox="1">
            <a:spLocks noGrp="1"/>
          </p:cNvSpPr>
          <p:nvPr>
            <p:ph type="body" idx="5"/>
          </p:nvPr>
        </p:nvSpPr>
        <p:spPr>
          <a:xfrm>
            <a:off x="1295400" y="4982112"/>
            <a:ext cx="6934200" cy="885288"/>
          </a:xfrm>
          <a:prstGeom prst="rect">
            <a:avLst/>
          </a:prstGeom>
          <a:solidFill>
            <a:srgbClr val="F2F2F2"/>
          </a:solidFill>
          <a:ln w="31750" cap="flat" cmpd="thickThin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7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7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7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layout Layout">
  <p:cSld name="Text_layout Layou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9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9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sole_layout Layout">
  <p:cSld name="Console_layout Layou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7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77"/>
          <p:cNvSpPr txBox="1">
            <a:spLocks noGrp="1"/>
          </p:cNvSpPr>
          <p:nvPr>
            <p:ph type="body" idx="1"/>
          </p:nvPr>
        </p:nvSpPr>
        <p:spPr>
          <a:xfrm>
            <a:off x="1295400" y="1143000"/>
            <a:ext cx="6934200" cy="3200400"/>
          </a:xfrm>
          <a:prstGeom prst="rect">
            <a:avLst/>
          </a:prstGeom>
          <a:solidFill>
            <a:srgbClr val="F2F2F2"/>
          </a:solidFill>
          <a:ln w="31750" cap="flat" cmpd="thickThin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7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7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7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_Text_layout">
  <p:cSld name="Image_Text_layou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8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78"/>
          <p:cNvSpPr txBox="1">
            <a:spLocks noGrp="1"/>
          </p:cNvSpPr>
          <p:nvPr>
            <p:ph type="body" idx="1"/>
          </p:nvPr>
        </p:nvSpPr>
        <p:spPr>
          <a:xfrm>
            <a:off x="914400" y="1066800"/>
            <a:ext cx="731520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78"/>
          <p:cNvSpPr txBox="1">
            <a:spLocks noGrp="1"/>
          </p:cNvSpPr>
          <p:nvPr>
            <p:ph type="body" idx="2"/>
          </p:nvPr>
        </p:nvSpPr>
        <p:spPr>
          <a:xfrm>
            <a:off x="838200" y="3730079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  <a:defRPr sz="2400" b="1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78"/>
          <p:cNvSpPr txBox="1">
            <a:spLocks noGrp="1"/>
          </p:cNvSpPr>
          <p:nvPr>
            <p:ph type="body" idx="3"/>
          </p:nvPr>
        </p:nvSpPr>
        <p:spPr>
          <a:xfrm>
            <a:off x="838200" y="4187278"/>
            <a:ext cx="7391400" cy="175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7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7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7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C11,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_Image_layout">
  <p:cSld name="Image_Image_layou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9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79"/>
          <p:cNvSpPr txBox="1">
            <a:spLocks noGrp="1"/>
          </p:cNvSpPr>
          <p:nvPr>
            <p:ph type="body" idx="1"/>
          </p:nvPr>
        </p:nvSpPr>
        <p:spPr>
          <a:xfrm>
            <a:off x="914400" y="1066800"/>
            <a:ext cx="731520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79"/>
          <p:cNvSpPr txBox="1">
            <a:spLocks noGrp="1"/>
          </p:cNvSpPr>
          <p:nvPr>
            <p:ph type="body" idx="2"/>
          </p:nvPr>
        </p:nvSpPr>
        <p:spPr>
          <a:xfrm>
            <a:off x="838200" y="3730079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  <a:defRPr sz="2400" b="1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79"/>
          <p:cNvSpPr txBox="1">
            <a:spLocks noGrp="1"/>
          </p:cNvSpPr>
          <p:nvPr>
            <p:ph type="body" idx="3"/>
          </p:nvPr>
        </p:nvSpPr>
        <p:spPr>
          <a:xfrm>
            <a:off x="914400" y="4267200"/>
            <a:ext cx="73152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7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7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7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C11,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Image_Text_layout">
  <p:cSld name="Text_Image_Text_layou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0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80"/>
          <p:cNvSpPr txBox="1">
            <a:spLocks noGrp="1"/>
          </p:cNvSpPr>
          <p:nvPr>
            <p:ph type="body" idx="1"/>
          </p:nvPr>
        </p:nvSpPr>
        <p:spPr>
          <a:xfrm>
            <a:off x="812800" y="1062758"/>
            <a:ext cx="73914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8" name="Google Shape;168;p80"/>
          <p:cNvSpPr txBox="1">
            <a:spLocks noGrp="1"/>
          </p:cNvSpPr>
          <p:nvPr>
            <p:ph type="body" idx="2"/>
          </p:nvPr>
        </p:nvSpPr>
        <p:spPr>
          <a:xfrm>
            <a:off x="812800" y="2852141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  <a:defRPr sz="2400" b="1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80"/>
          <p:cNvSpPr txBox="1">
            <a:spLocks noGrp="1"/>
          </p:cNvSpPr>
          <p:nvPr>
            <p:ph type="body" idx="3"/>
          </p:nvPr>
        </p:nvSpPr>
        <p:spPr>
          <a:xfrm>
            <a:off x="812800" y="3319598"/>
            <a:ext cx="7315200" cy="1633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0" name="Google Shape;170;p8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8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8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C11,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73" name="Google Shape;173;p80"/>
          <p:cNvSpPr txBox="1">
            <a:spLocks noGrp="1"/>
          </p:cNvSpPr>
          <p:nvPr>
            <p:ph type="body" idx="4"/>
          </p:nvPr>
        </p:nvSpPr>
        <p:spPr>
          <a:xfrm>
            <a:off x="812800" y="5029200"/>
            <a:ext cx="7391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layout Layout">
  <p:cSld name="1_Text_layout Layou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0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0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6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</a:pPr>
            <a:r>
              <a:rPr lang="en-US">
                <a:solidFill>
                  <a:schemeClr val="lt1"/>
                </a:solidFill>
              </a:rPr>
              <a:t>C5,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_layout Layout">
  <p:cSld name="Image_layout Layou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1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1"/>
          <p:cNvSpPr txBox="1">
            <a:spLocks noGrp="1"/>
          </p:cNvSpPr>
          <p:nvPr>
            <p:ph type="body" idx="1"/>
          </p:nvPr>
        </p:nvSpPr>
        <p:spPr>
          <a:xfrm>
            <a:off x="914400" y="1143000"/>
            <a:ext cx="73152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ext_Image_Text_layout">
  <p:cSld name="1_Text_Image_Text_layou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2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2"/>
          <p:cNvSpPr txBox="1">
            <a:spLocks noGrp="1"/>
          </p:cNvSpPr>
          <p:nvPr>
            <p:ph type="body" idx="1"/>
          </p:nvPr>
        </p:nvSpPr>
        <p:spPr>
          <a:xfrm>
            <a:off x="812800" y="1062758"/>
            <a:ext cx="73914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2"/>
          <p:cNvSpPr txBox="1">
            <a:spLocks noGrp="1"/>
          </p:cNvSpPr>
          <p:nvPr>
            <p:ph type="body" idx="2"/>
          </p:nvPr>
        </p:nvSpPr>
        <p:spPr>
          <a:xfrm>
            <a:off x="812800" y="2852141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  <a:defRPr sz="2400" b="1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62"/>
          <p:cNvSpPr txBox="1">
            <a:spLocks noGrp="1"/>
          </p:cNvSpPr>
          <p:nvPr>
            <p:ph type="body" idx="3"/>
          </p:nvPr>
        </p:nvSpPr>
        <p:spPr>
          <a:xfrm>
            <a:off x="812800" y="3319598"/>
            <a:ext cx="7315200" cy="1633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C11,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7" name="Google Shape;47;p62"/>
          <p:cNvSpPr txBox="1">
            <a:spLocks noGrp="1"/>
          </p:cNvSpPr>
          <p:nvPr>
            <p:ph type="body" idx="4"/>
          </p:nvPr>
        </p:nvSpPr>
        <p:spPr>
          <a:xfrm>
            <a:off x="812800" y="5029200"/>
            <a:ext cx="7391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Image_layout">
  <p:cSld name="Text_Image_layou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3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3"/>
          <p:cNvSpPr txBox="1">
            <a:spLocks noGrp="1"/>
          </p:cNvSpPr>
          <p:nvPr>
            <p:ph type="body" idx="1"/>
          </p:nvPr>
        </p:nvSpPr>
        <p:spPr>
          <a:xfrm>
            <a:off x="812800" y="1062758"/>
            <a:ext cx="73914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63"/>
          <p:cNvSpPr txBox="1">
            <a:spLocks noGrp="1"/>
          </p:cNvSpPr>
          <p:nvPr>
            <p:ph type="body" idx="2"/>
          </p:nvPr>
        </p:nvSpPr>
        <p:spPr>
          <a:xfrm>
            <a:off x="812800" y="2852141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  <a:defRPr sz="2400" b="1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63"/>
          <p:cNvSpPr txBox="1">
            <a:spLocks noGrp="1"/>
          </p:cNvSpPr>
          <p:nvPr>
            <p:ph type="body" idx="3"/>
          </p:nvPr>
        </p:nvSpPr>
        <p:spPr>
          <a:xfrm>
            <a:off x="812800" y="3319598"/>
            <a:ext cx="7315200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6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C11,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4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4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6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6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6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6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66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6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6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6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C1,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"/>
          <p:cNvSpPr txBox="1">
            <a:spLocks noGrp="1"/>
          </p:cNvSpPr>
          <p:nvPr>
            <p:ph type="title"/>
          </p:nvPr>
        </p:nvSpPr>
        <p:spPr>
          <a:xfrm>
            <a:off x="1434750" y="1711200"/>
            <a:ext cx="23979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Lesson 11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9" name="Google Shape;179;p1"/>
          <p:cNvSpPr txBox="1">
            <a:spLocks noGrp="1"/>
          </p:cNvSpPr>
          <p:nvPr>
            <p:ph type="body" idx="1"/>
          </p:nvPr>
        </p:nvSpPr>
        <p:spPr>
          <a:xfrm>
            <a:off x="381000" y="2209800"/>
            <a:ext cx="4505400" cy="2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</a:pPr>
            <a:r>
              <a:rPr lang="en-US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How to create databases, tables,</a:t>
            </a:r>
            <a:br>
              <a:rPr lang="en-US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and indexes</a:t>
            </a:r>
            <a:endParaRPr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ctr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endParaRPr/>
          </a:p>
        </p:txBody>
      </p:sp>
      <p:sp>
        <p:nvSpPr>
          <p:cNvPr id="180" name="Google Shape;180;p1"/>
          <p:cNvSpPr txBox="1"/>
          <p:nvPr/>
        </p:nvSpPr>
        <p:spPr>
          <a:xfrm>
            <a:off x="304800" y="6324600"/>
            <a:ext cx="35052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Lecture adapted from Murach’s MySQL Textbooks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"/>
          <p:cNvSpPr txBox="1">
            <a:spLocks noGrp="1"/>
          </p:cNvSpPr>
          <p:nvPr>
            <p:ph type="title"/>
          </p:nvPr>
        </p:nvSpPr>
        <p:spPr>
          <a:xfrm>
            <a:off x="685801" y="2117279"/>
            <a:ext cx="3064164" cy="1994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</a:pPr>
            <a:r>
              <a:rPr lang="en-US" sz="3600" dirty="0" smtClean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Constraints, Modifying Tables and Indexes </a:t>
            </a:r>
            <a:endParaRPr sz="3600"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2"/>
          <p:cNvSpPr txBox="1">
            <a:spLocks noGrp="1"/>
          </p:cNvSpPr>
          <p:nvPr>
            <p:ph type="title"/>
          </p:nvPr>
        </p:nvSpPr>
        <p:spPr>
          <a:xfrm>
            <a:off x="914400" y="632925"/>
            <a:ext cx="75780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syntax of a column-level </a:t>
            </a:r>
            <a:b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primary key constraint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43" name="Google Shape;243;p12"/>
          <p:cNvSpPr txBox="1">
            <a:spLocks noGrp="1"/>
          </p:cNvSpPr>
          <p:nvPr>
            <p:ph type="body" idx="1"/>
          </p:nvPr>
        </p:nvSpPr>
        <p:spPr>
          <a:xfrm>
            <a:off x="838200" y="1447800"/>
            <a:ext cx="7391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column_name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data_type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PRIMARY KEY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column_attributes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table with column-level constraints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CREATE TABLE vendors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vendor_id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INT         PRIMARY KEY   AUTO_INCREMENT,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vendor_name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VARCHAR(50) NOT NULL      UNIQUE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3"/>
          <p:cNvSpPr txBox="1">
            <a:spLocks noGrp="1"/>
          </p:cNvSpPr>
          <p:nvPr>
            <p:ph type="title"/>
          </p:nvPr>
        </p:nvSpPr>
        <p:spPr>
          <a:xfrm>
            <a:off x="914400" y="387553"/>
            <a:ext cx="73152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syntax of a table-level primary key constraint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49" name="Google Shape;249;p13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[CONSTRAINT [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constraint_name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]] 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PRIMARY KEY (column_name_1[, column_name_2]...)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table with table-level constraints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CREATE TABLE vendors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vendor_id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 INT            AUTO_INCREMENT,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vendor_name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VARCHAR(50)    NOT NULL,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CONSTRAINT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vendors_pk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PRIMARY KEY (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vendor_id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CONSTRAINT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vendor_name_uq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UNIQUE (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vendor_name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"/>
          <p:cNvSpPr txBox="1">
            <a:spLocks noGrp="1"/>
          </p:cNvSpPr>
          <p:nvPr>
            <p:ph type="title"/>
          </p:nvPr>
        </p:nvSpPr>
        <p:spPr>
          <a:xfrm>
            <a:off x="914400" y="505501"/>
            <a:ext cx="7315200" cy="4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table with a two-column primary key constraint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55" name="Google Shape;255;p14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CREATE TABLE invoice_line_items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invoice_id              INT           NOT NULL,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invoice_sequence        INT           NOT NULL,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line_item_description   VARCHAR(100)  NOT NULL,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CONSTRAINT line_items_pk 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  PRIMARY KEY (invoice_id, invoice_sequence)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5"/>
          <p:cNvSpPr txBox="1"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syntax of a column-level </a:t>
            </a:r>
            <a:b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foreign key constraint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61" name="Google Shape;261;p15"/>
          <p:cNvSpPr txBox="1">
            <a:spLocks noGrp="1"/>
          </p:cNvSpPr>
          <p:nvPr>
            <p:ph type="body" idx="1"/>
          </p:nvPr>
        </p:nvSpPr>
        <p:spPr>
          <a:xfrm>
            <a:off x="838200" y="1524000"/>
            <a:ext cx="8025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[CONSTRAINT] REFERENCES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table_name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column_name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[ON DELETE {CASCADE|SET NULL}]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table with a column-level foreign key constraint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CREATE TABLE invoices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invoice_id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   INT    PRIMARY KEY,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vendor_id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    INT    REFERENCES vendors (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vendor_id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invoice_number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VARCHAR(50)    NOT NULL    UNIQUE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6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syntax of a table-level foreign key constraint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67" name="Google Shape;267;p16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[CONSTRAINT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constraint_name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] 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FOREIGN KEY (column_name_1[, column_name_2]...)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REFERENCES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table_name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(column_name_1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                  [, column_name_2]...)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[ON DELETE {CASCADE|SET NULL}]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table with a table-level foreign key constraint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CREATE TABLE invoices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invoice_id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   INT           PRIMARY KEY,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vendor_id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    INT           NOT NULL,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invoice_number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VARCHAR(50)   NOT NULL    UNIQUE,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CONSTRAINT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invoices_fk_vendors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FOREIGN KEY (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vendor_id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    REFERENCES vendors (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vendor_id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"/>
          <p:cNvSpPr txBox="1">
            <a:spLocks noGrp="1"/>
          </p:cNvSpPr>
          <p:nvPr>
            <p:ph type="title"/>
          </p:nvPr>
        </p:nvSpPr>
        <p:spPr>
          <a:xfrm>
            <a:off x="914400" y="609600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An INSERT statement that fails </a:t>
            </a:r>
            <a:b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because a related row doesn’t exist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73" name="Google Shape;273;p17"/>
          <p:cNvSpPr txBox="1">
            <a:spLocks noGrp="1"/>
          </p:cNvSpPr>
          <p:nvPr>
            <p:ph type="body" idx="1"/>
          </p:nvPr>
        </p:nvSpPr>
        <p:spPr>
          <a:xfrm>
            <a:off x="838200" y="1371600"/>
            <a:ext cx="75438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INSERT INTO invoices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VALUES (1, 1, '1')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99"/>
              </a:buClr>
              <a:buSzPts val="2000"/>
              <a:buNone/>
            </a:pPr>
            <a:r>
              <a:rPr lang="en-US" sz="2100" b="1">
                <a:solidFill>
                  <a:schemeClr val="accent5"/>
                </a:solidFill>
                <a:latin typeface="Rockwell"/>
                <a:ea typeface="Rockwell"/>
                <a:cs typeface="Rockwell"/>
                <a:sym typeface="Rockwell"/>
              </a:rPr>
              <a:t>The response from the system</a:t>
            </a:r>
            <a:endParaRPr sz="2100">
              <a:solidFill>
                <a:schemeClr val="accent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Error Code: 1452. Cannot add or update a child row: a foreign key constraint fails ('ex'.'invoices', CONSTRAINT 'invoices_fk_vendors' FOREIGN KEY ('vendor_id') REFERENCES 'vendors' ('vendor_id'))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8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constraint that uses the ON DELETE clause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79" name="Google Shape;279;p18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CONSTRAINT invoices_fk_vendors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FOREIGN KEY (vendor_id) REFERENCES vendors (vendor_id)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ON DELETE CASCADE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9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Terms to know about constraints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85" name="Google Shape;285;p19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27432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Char char="∙"/>
            </a:pP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Column-level constraint</a:t>
            </a: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Char char="∙"/>
            </a:pP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Table-level constraint</a:t>
            </a: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Char char="∙"/>
            </a:pP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Not null constraint</a:t>
            </a: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Char char="∙"/>
            </a:pP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Unique constraint</a:t>
            </a: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Char char="∙"/>
            </a:pP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Primary key constraint</a:t>
            </a: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Char char="∙"/>
            </a:pP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Foreign key constraint</a:t>
            </a: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Objectives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6" name="Google Shape;186;p2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5257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100" b="1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Applied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AutoNum type="arabicPeriod"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Given the design for a database, write the DDL statements to create the tables, constraints, and indexes that are required.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AutoNum type="arabicPeriod"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Write a script that includes all of the DDL statements for creating the tables of a database.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AutoNum type="arabicPeriod"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Use MySQL Workbench to work with the columns, data, constraints, and indexes for a table.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0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syntax for modifying the columns of a table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91" name="Google Shape;291;p20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543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ALTER TABLE  [db_name.]table_name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ADD           column_name data_type [column_attributes] |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DROP COLUMN   column_name |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MODIFY        column_name data_type [column_attributes] |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RENAME COLUMN old_column_name TO new_column_name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1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statement that adds a new column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97" name="Google Shape;297;p21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ALTER TABLE vendors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ADD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last_transaction_date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DATE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statement that drops a column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ALTER TABLE vendors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DROP COLUMN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last_transaction_date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2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statement that changes the length of a column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03" name="Google Shape;303;p22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ALTER TABLE vendors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MODIFY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vendor_name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VARCHAR(100) NOT NULL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statement that changes the type of a column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ALTER TABLE vendors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MODIFY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vendor_name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CHAR(100) NOT NULL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statement that changes the default value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ALTER TABLE vendors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MODIFY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vendor_name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VARCHAR(100) NOT NULL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               DEFAULT 'New Vendor'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3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statement that changes the name of a column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09" name="Google Shape;309;p23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ALTER TABLE vendors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RENAME COLUMN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vendor_name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TO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v_name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statement that fails because it would lose data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ALTER TABLE vendors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MODIFY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v_name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VARCHAR(10) NOT NULL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99"/>
              </a:buClr>
              <a:buSzPts val="2000"/>
              <a:buNone/>
            </a:pPr>
            <a:r>
              <a:rPr lang="en-US" sz="2100" b="1" dirty="0">
                <a:solidFill>
                  <a:schemeClr val="accent5"/>
                </a:solidFill>
                <a:latin typeface="Rockwell"/>
                <a:ea typeface="Rockwell"/>
                <a:cs typeface="Rockwell"/>
                <a:sym typeface="Rockwell"/>
              </a:rPr>
              <a:t>The response from the system</a:t>
            </a:r>
            <a:endParaRPr sz="2100" dirty="0">
              <a:solidFill>
                <a:schemeClr val="accent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Error Code: 1265. Data truncated for column '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v_name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' at row 1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4"/>
          <p:cNvSpPr txBox="1"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syntax for modifying the constraints </a:t>
            </a:r>
            <a:b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of a table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15" name="Google Shape;315;p24"/>
          <p:cNvSpPr txBox="1">
            <a:spLocks noGrp="1"/>
          </p:cNvSpPr>
          <p:nvPr>
            <p:ph type="body" idx="1"/>
          </p:nvPr>
        </p:nvSpPr>
        <p:spPr>
          <a:xfrm>
            <a:off x="838200" y="1524000"/>
            <a:ext cx="73914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ALTER TABLE [dbname.]table_name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ADD  PRIMARY KEY constraint_definition |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ADD  [CONSTRAINT constraint_name]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 FOREIGN KEY constraint_definition |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DROP PRIMARY KEY |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DROP FOREIGN KEY constraint_name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5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statement that adds a primary key constraint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21" name="Google Shape;321;p25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ALTER TABLE vendors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ADD PRIMARY KEY (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vendor_id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statement that adds a foreign key constraint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ALTER TABLE invoices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ADD CONSTRAINT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invoices_fk_vendors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FOREIGN KEY (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vendor_id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) REFERENCES vendors (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vendor_id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6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statement that drops a primary key constraint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27" name="Google Shape;327;p26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ALTER TABLE vendors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DROP PRIMARY KEY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statement that drops a foreign key constraint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ALTER TABLE invoices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DROP FOREIGN KEY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invoices_fk_vendors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7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statement that renames a table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33" name="Google Shape;333;p27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RENAME TABLE vendors TO vendor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statement that deletes all data from a table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TRUNCATE TABLE vendor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statement that deletes a table from the current database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DROP TABLE vendor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8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statement that qualifies the table to be deleted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39" name="Google Shape;339;p28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DROP TABLE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ex.vendor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 dirty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A statement that returns an error due to a foreign key reference</a:t>
            </a:r>
            <a:endParaRPr dirty="0">
              <a:solidFill>
                <a:schemeClr val="accent4"/>
              </a:solidFill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DROP TABLE vendors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99"/>
              </a:buClr>
              <a:buSzPts val="2000"/>
              <a:buNone/>
            </a:pPr>
            <a:r>
              <a:rPr lang="en-US" sz="2100" b="1" dirty="0">
                <a:solidFill>
                  <a:schemeClr val="accent5"/>
                </a:solidFill>
                <a:latin typeface="Rockwell"/>
                <a:ea typeface="Rockwell"/>
                <a:cs typeface="Rockwell"/>
                <a:sym typeface="Rockwell"/>
              </a:rPr>
              <a:t>The response from the system</a:t>
            </a:r>
            <a:endParaRPr sz="2100" dirty="0">
              <a:solidFill>
                <a:schemeClr val="accent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Error Code: 3730. Cannot drop table 'vendors' referenced by a foreign key constraint '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invoices_fk_vendors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' on table 'invoices'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9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syntax of the CREATE INDEX statement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45" name="Google Shape;345;p29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CREATE [UNIQUE] INDEX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index_name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ON [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dbname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.]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table_name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(column_name_1 [</a:t>
            </a:r>
            <a:r>
              <a:rPr lang="en-US" sz="1600" b="1" u="sng" dirty="0">
                <a:latin typeface="Courier New"/>
                <a:ea typeface="Courier New"/>
                <a:cs typeface="Courier New"/>
                <a:sym typeface="Courier New"/>
              </a:rPr>
              <a:t>ASC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|DESC][,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                      column_name_2 [</a:t>
            </a:r>
            <a:r>
              <a:rPr lang="en-US" sz="1600" b="1" u="sng" dirty="0">
                <a:latin typeface="Courier New"/>
                <a:ea typeface="Courier New"/>
                <a:cs typeface="Courier New"/>
                <a:sym typeface="Courier New"/>
              </a:rPr>
              <a:t>ASC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|DESC]]...)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statement that creates an index based on a single column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CREATE INDEX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invoices_invoice_date_ix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ON invoices (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invoice_date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statement that creates an index based </a:t>
            </a:r>
            <a:r>
              <a:rPr lang="en-US" sz="2400" b="1" dirty="0" smtClean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/>
            </a:r>
            <a:br>
              <a:rPr lang="en-US" sz="2400" b="1" dirty="0" smtClean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2400" b="1" dirty="0" smtClean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on </a:t>
            </a: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two columns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CREATE INDEX </a:t>
            </a:r>
            <a:r>
              <a:rPr lang="en-US" sz="1600" b="1" dirty="0" err="1" smtClean="0">
                <a:latin typeface="Courier New"/>
                <a:ea typeface="Courier New"/>
                <a:cs typeface="Courier New"/>
                <a:sym typeface="Courier New"/>
              </a:rPr>
              <a:t>invs_ven_id_inv_num_ix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ON invoices (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vendor_id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invoice_number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Objectives (continued)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2" name="Google Shape;192;p3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57912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100" b="1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Knowledge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AutoNum type="arabicPeriod"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Describe how each of these types of constraints restricts the values that can be stored in a table: not null, unique, primary key, and foreign key.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AutoNum type="arabicPeriod"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Describe the difference between a column-level constraint and a table-level constraint.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AutoNum type="arabicPeriod"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Describe the use of an index.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AutoNum type="arabicPeriod"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Describe the use of a script for creating the tables of a database.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AutoNum type="arabicPeriod"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Describe three character sets that are commonly used with MySQL and the pros and cons of each character set.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AutoNum type="arabicPeriod"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Describe how a collation works with a character set.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AutoNum type="arabicPeriod"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Describe two storage engines that are commonly used with MySQL and the pros and cons of each engine.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8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0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statement that creates a unique index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51" name="Google Shape;351;p30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CREATE UNIQUE INDEX </a:t>
            </a:r>
            <a:r>
              <a:rPr lang="en-US" sz="1600" b="1" dirty="0" err="1" smtClean="0">
                <a:latin typeface="Courier New"/>
                <a:ea typeface="Courier New"/>
                <a:cs typeface="Courier New"/>
                <a:sym typeface="Courier New"/>
              </a:rPr>
              <a:t>vens_ven_phone_ix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ON vendors (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vendor_phone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statement that creates an index that’s sorted in descending order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CREATE INDEX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invoices_invoice_total_ix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ON invoices (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invoice_total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DESC)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statement that drops an index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DROP INDEX </a:t>
            </a:r>
            <a:r>
              <a:rPr lang="en-US" sz="1600" b="1" dirty="0" err="1" smtClean="0">
                <a:latin typeface="Courier New"/>
                <a:ea typeface="Courier New"/>
                <a:cs typeface="Courier New"/>
                <a:sym typeface="Courier New"/>
              </a:rPr>
              <a:t>vens_ven_phone_ix</a:t>
            </a: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ON vendors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1"/>
          <p:cNvSpPr txBox="1">
            <a:spLocks noGrp="1"/>
          </p:cNvSpPr>
          <p:nvPr>
            <p:ph type="title"/>
          </p:nvPr>
        </p:nvSpPr>
        <p:spPr>
          <a:xfrm>
            <a:off x="212437" y="615753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script that creates the AP database (part 1)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57" name="Google Shape;357;p31"/>
          <p:cNvSpPr txBox="1">
            <a:spLocks noGrp="1"/>
          </p:cNvSpPr>
          <p:nvPr>
            <p:ph type="body" idx="1"/>
          </p:nvPr>
        </p:nvSpPr>
        <p:spPr>
          <a:xfrm>
            <a:off x="-140855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-- create the database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DROP DATABASE IF EXISTS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ap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CREATE DATABASE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ap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-- select the database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USE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ap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-- create the tables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CREATE TABLE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general_ledger_accounts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account_number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INT            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PRIMARY KEY,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account_description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VARCHAR(50) </a:t>
            </a: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UNIQUE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CREATE TABLE terms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terms_id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          INT            PRIMARY KEY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                                   AUTO_INCREMENT,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terms_description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 VARCHAR(50)    NOT NULL,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terms_due_days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    INT            NOT NULL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2"/>
          <p:cNvSpPr txBox="1">
            <a:spLocks noGrp="1"/>
          </p:cNvSpPr>
          <p:nvPr>
            <p:ph type="title"/>
          </p:nvPr>
        </p:nvSpPr>
        <p:spPr>
          <a:xfrm>
            <a:off x="92364" y="597280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script that creates the AP database (part 2)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63" name="Google Shape;363;p32"/>
          <p:cNvSpPr txBox="1">
            <a:spLocks noGrp="1"/>
          </p:cNvSpPr>
          <p:nvPr>
            <p:ph type="body" idx="1"/>
          </p:nvPr>
        </p:nvSpPr>
        <p:spPr>
          <a:xfrm>
            <a:off x="-362528" y="1085273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CREATE TABLE vendors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vendor_id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                 INT            PRIMARY KEY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AUTO_INCREMENT,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vendor_name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               VARCHAR(50)    NOT NULL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UNIQUE,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vendor_address1               VARCHAR(50),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vendor_address2               VARCHAR(50),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vendor_city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               VARCHAR(50)    NOT NULL,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vendor_state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              CHAR(2)        NOT NULL,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vendor_zip_code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           VARCHAR(20)    NOT NULL,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vendor_phone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              VARCHAR(50),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vendor_contact_last_name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  VARCHAR(50),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vendor_contact_first_name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 VARCHAR(50),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default_terms_id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          INT            NOT NULL,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default_account_number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    INT            NOT NULL,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CONSTRAINT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vendors_fk_terms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FOREIGN KEY (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default_terms_id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REFERENCES terms (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terms_id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CONSTRAINT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vendors_fk_accounts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FOREIGN KEY (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default_account_number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REFERENCES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general_ledger_accounts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account_number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3"/>
          <p:cNvSpPr txBox="1">
            <a:spLocks noGrp="1"/>
          </p:cNvSpPr>
          <p:nvPr>
            <p:ph type="title"/>
          </p:nvPr>
        </p:nvSpPr>
        <p:spPr>
          <a:xfrm>
            <a:off x="120073" y="615752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script that creates the AP database (part 3)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69" name="Google Shape;369;p33"/>
          <p:cNvSpPr txBox="1">
            <a:spLocks noGrp="1"/>
          </p:cNvSpPr>
          <p:nvPr>
            <p:ph type="body" idx="1"/>
          </p:nvPr>
        </p:nvSpPr>
        <p:spPr>
          <a:xfrm>
            <a:off x="-297872" y="1085273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CREATE TABLE invoices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invoice_id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        INT            PRIMARY KEY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                                   AUTO_INCREMENT,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vendor_id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         INT            NOT NULL,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invoice_number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    VARCHAR(50)    NOT NULL,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invoice_date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      DATE           NOT NULL,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invoice_total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     DECIMAL(9,2)   NOT NULL,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payment_total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     DECIMAL(9,2)   NOT NULL      DEFAULT 0,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credit_total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      DECIMAL(9,2)   NOT NULL      DEFAULT 0,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terms_id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          INT            NOT NULL,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invoice_due_date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  DATE           NOT NULL,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payment_date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      DATE,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CONSTRAINT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invoices_fk_vendors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FOREIGN KEY (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vendor_id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REFERENCES vendors (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vendor_id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CONSTRAINT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invoices_fk_terms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FOREIGN KEY (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terms_id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REFERENCES terms (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terms_id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4"/>
          <p:cNvSpPr txBox="1">
            <a:spLocks noGrp="1"/>
          </p:cNvSpPr>
          <p:nvPr>
            <p:ph type="title"/>
          </p:nvPr>
        </p:nvSpPr>
        <p:spPr>
          <a:xfrm>
            <a:off x="129309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script that creates the AP database (part 4)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75" name="Google Shape;375;p34"/>
          <p:cNvSpPr txBox="1">
            <a:spLocks noGrp="1"/>
          </p:cNvSpPr>
          <p:nvPr>
            <p:ph type="body" idx="1"/>
          </p:nvPr>
        </p:nvSpPr>
        <p:spPr>
          <a:xfrm>
            <a:off x="-307109" y="1085273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CREATE TABLE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invoice_line_items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invoice_id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          INT            NOT NULL,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invoice_sequence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    INT            NOT NULL,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account_number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      INT            NOT NULL,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line_item_amount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    DECIMAL(9,2)   NOT NULL,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line_item_description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VARCHAR(100)   NOT NULL,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CONSTRAINT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line_items_pk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PRIMARY KEY (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invoice_id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invoice_sequence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CONSTRAINT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line_items_fk_invoices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FOREIGN KEY (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invoice_id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REFERENCES invoices (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invoice_id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CONSTRAINT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line_items_fk_acounts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FOREIGN KEY (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account_number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REFERENCES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general_ledger_accounts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account_number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-- create an index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CREATE INDEX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invoices_invoice_date_ix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ON invoices (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invoice_date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DESC);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5"/>
          <p:cNvSpPr txBox="1">
            <a:spLocks noGrp="1"/>
          </p:cNvSpPr>
          <p:nvPr>
            <p:ph type="title"/>
          </p:nvPr>
        </p:nvSpPr>
        <p:spPr>
          <a:xfrm>
            <a:off x="220614" y="615752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column definitions for the Invoices table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381" name="Google Shape;381;p35" descr="See page 363 in book.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0614" y="1177636"/>
            <a:ext cx="6889077" cy="4548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/>
          <p:cNvSpPr txBox="1">
            <a:spLocks noGrp="1"/>
          </p:cNvSpPr>
          <p:nvPr>
            <p:ph type="title"/>
          </p:nvPr>
        </p:nvSpPr>
        <p:spPr>
          <a:xfrm>
            <a:off x="128531" y="661935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indexes for the Invoices table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387" name="Google Shape;387;p36" descr="See page 365 in book.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8531" y="1250581"/>
            <a:ext cx="6840305" cy="4517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7"/>
          <p:cNvSpPr txBox="1">
            <a:spLocks noGrp="1"/>
          </p:cNvSpPr>
          <p:nvPr>
            <p:ph type="title"/>
          </p:nvPr>
        </p:nvSpPr>
        <p:spPr>
          <a:xfrm>
            <a:off x="157018" y="615752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foreign keys for the Invoices table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393" name="Google Shape;393;p37" descr="See page 267 in book.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7018" y="1207259"/>
            <a:ext cx="6919560" cy="4572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9"/>
          <p:cNvSpPr txBox="1">
            <a:spLocks noGrp="1"/>
          </p:cNvSpPr>
          <p:nvPr>
            <p:ph type="title"/>
          </p:nvPr>
        </p:nvSpPr>
        <p:spPr>
          <a:xfrm>
            <a:off x="685801" y="2366578"/>
            <a:ext cx="3064164" cy="1495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</a:pPr>
            <a:r>
              <a:rPr lang="en-US" sz="360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Collations &amp; Character Sets</a:t>
            </a:r>
            <a:endParaRPr sz="360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How to use the CREATE DATABASE statement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8" name="Google Shape;198;p4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None/>
            </a:pPr>
            <a:r>
              <a:rPr lang="en-US" sz="2100" b="1">
                <a:solidFill>
                  <a:schemeClr val="accent5"/>
                </a:solidFill>
                <a:latin typeface="Rockwell"/>
                <a:ea typeface="Rockwell"/>
                <a:cs typeface="Rockwell"/>
                <a:sym typeface="Rockwell"/>
              </a:rPr>
              <a:t>Syntax</a:t>
            </a:r>
            <a:endParaRPr sz="2100">
              <a:solidFill>
                <a:schemeClr val="accent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CREATE DATABASE [IF NOT EXISTS] db_name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99"/>
              </a:buClr>
              <a:buSzPts val="2000"/>
              <a:buNone/>
            </a:pPr>
            <a:r>
              <a:rPr lang="en-US" sz="2100" b="1">
                <a:solidFill>
                  <a:schemeClr val="accent5"/>
                </a:solidFill>
                <a:latin typeface="Rockwell"/>
                <a:ea typeface="Rockwell"/>
                <a:cs typeface="Rockwell"/>
                <a:sym typeface="Rockwell"/>
              </a:rPr>
              <a:t>Attempt to create a database named AP</a:t>
            </a:r>
            <a:endParaRPr sz="2100">
              <a:solidFill>
                <a:schemeClr val="accent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CREATE DATABASE ap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99"/>
              </a:buClr>
              <a:buSzPts val="2000"/>
              <a:buNone/>
            </a:pPr>
            <a:r>
              <a:rPr lang="en-US" sz="2100" b="1">
                <a:solidFill>
                  <a:schemeClr val="accent5"/>
                </a:solidFill>
                <a:latin typeface="Rockwell"/>
                <a:ea typeface="Rockwell"/>
                <a:cs typeface="Rockwell"/>
                <a:sym typeface="Rockwell"/>
              </a:rPr>
              <a:t>Create a database named AP only if it doesn’t exist</a:t>
            </a:r>
            <a:endParaRPr sz="2100">
              <a:solidFill>
                <a:schemeClr val="accent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CREATE DATABASE IF NOT EXISTS ap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0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Three commonly used character sets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08" name="Google Shape;408;p40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27432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latin1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utf8mb3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utf8mb4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1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Four collations for the latin1 character set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14" name="Google Shape;414;p41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27432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latin1_swedish_ci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latin1_general_ci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latin1_general_cs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latin1_bin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2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Four collations for the utf8mb3 character set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20" name="Google Shape;420;p42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27432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utf8_general_ci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utf8_unicode_ci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utf8_spanish_ci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utf8_bin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3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Three collations for the utf8mb4 character set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26" name="Google Shape;426;p43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27432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utf8mb4_0900_ai_ci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utf8mb4_0900_as_cs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utf8mb4_bin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4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Collation names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32" name="Google Shape;432;p44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5387109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27432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Char char="∙"/>
            </a:pP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If the name ends with ci, the collation is case-insensitive.</a:t>
            </a: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Char char="∙"/>
            </a:pP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If the name ends with </a:t>
            </a:r>
            <a:r>
              <a:rPr lang="en-US" sz="2100" dirty="0" err="1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cs</a:t>
            </a: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, the collation is case-sensitive.</a:t>
            </a: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Char char="∙"/>
            </a:pP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If the name includes </a:t>
            </a:r>
            <a:r>
              <a:rPr lang="en-US" sz="2100" dirty="0" err="1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ai</a:t>
            </a: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, the collation is accent-insensitive.</a:t>
            </a: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Char char="∙"/>
            </a:pP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If the name includes as, the collation is accent-sensitive.</a:t>
            </a: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Char char="∙"/>
            </a:pP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If the name ends with bin, the collation is binary.</a:t>
            </a: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5"/>
          <p:cNvSpPr txBox="1"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How to view all available character sets </a:t>
            </a:r>
            <a:b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for a server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38" name="Google Shape;438;p45"/>
          <p:cNvSpPr txBox="1">
            <a:spLocks noGrp="1"/>
          </p:cNvSpPr>
          <p:nvPr>
            <p:ph type="body" idx="1"/>
          </p:nvPr>
        </p:nvSpPr>
        <p:spPr>
          <a:xfrm>
            <a:off x="812800" y="1255187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SHOW CHARSET</a:t>
            </a:r>
            <a:endParaRPr/>
          </a:p>
        </p:txBody>
      </p:sp>
      <p:sp>
        <p:nvSpPr>
          <p:cNvPr id="439" name="Google Shape;439;p45"/>
          <p:cNvSpPr txBox="1">
            <a:spLocks noGrp="1"/>
          </p:cNvSpPr>
          <p:nvPr>
            <p:ph type="body" idx="2"/>
          </p:nvPr>
        </p:nvSpPr>
        <p:spPr>
          <a:xfrm>
            <a:off x="812800" y="2895600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How to view a specific character set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440" name="Google Shape;440;p45" descr="See page 371 in book."/>
          <p:cNvPicPr preferRelativeResize="0">
            <a:picLocks noGrp="1"/>
          </p:cNvPicPr>
          <p:nvPr>
            <p:ph type="body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95400" y="1600200"/>
            <a:ext cx="6669602" cy="1103472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45"/>
          <p:cNvSpPr txBox="1">
            <a:spLocks noGrp="1"/>
          </p:cNvSpPr>
          <p:nvPr>
            <p:ph type="body" idx="4"/>
          </p:nvPr>
        </p:nvSpPr>
        <p:spPr>
          <a:xfrm>
            <a:off x="812800" y="3429000"/>
            <a:ext cx="7391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SHOW CHARSET LIKE 'utf8mb4'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" grpId="0" build="p"/>
      <p:bldP spid="441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6"/>
          <p:cNvSpPr txBox="1">
            <a:spLocks noGrp="1"/>
          </p:cNvSpPr>
          <p:nvPr>
            <p:ph type="title"/>
          </p:nvPr>
        </p:nvSpPr>
        <p:spPr>
          <a:xfrm>
            <a:off x="914400" y="773668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How to view all available collations for a server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47" name="Google Shape;447;p46"/>
          <p:cNvSpPr txBox="1">
            <a:spLocks noGrp="1"/>
          </p:cNvSpPr>
          <p:nvPr>
            <p:ph type="body" idx="1"/>
          </p:nvPr>
        </p:nvSpPr>
        <p:spPr>
          <a:xfrm>
            <a:off x="812800" y="1255187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SHOW CHARSET</a:t>
            </a:r>
            <a:endParaRPr/>
          </a:p>
        </p:txBody>
      </p:sp>
      <p:sp>
        <p:nvSpPr>
          <p:cNvPr id="448" name="Google Shape;448;p46"/>
          <p:cNvSpPr txBox="1">
            <a:spLocks noGrp="1"/>
          </p:cNvSpPr>
          <p:nvPr>
            <p:ph type="body" idx="2"/>
          </p:nvPr>
        </p:nvSpPr>
        <p:spPr>
          <a:xfrm>
            <a:off x="812800" y="3505200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79"/>
              <a:buNone/>
            </a:pPr>
            <a:r>
              <a:rPr lang="en-US" dirty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How to view all available collations for a specific character set</a:t>
            </a:r>
            <a:endParaRPr dirty="0">
              <a:solidFill>
                <a:schemeClr val="accent4"/>
              </a:solidFill>
            </a:endParaRPr>
          </a:p>
        </p:txBody>
      </p:sp>
      <p:pic>
        <p:nvPicPr>
          <p:cNvPr id="449" name="Google Shape;449;p46" descr="See page 371 in book."/>
          <p:cNvPicPr preferRelativeResize="0">
            <a:picLocks noGrp="1"/>
          </p:cNvPicPr>
          <p:nvPr>
            <p:ph type="body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95400" y="1600200"/>
            <a:ext cx="6110431" cy="1633537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46"/>
          <p:cNvSpPr txBox="1">
            <a:spLocks noGrp="1"/>
          </p:cNvSpPr>
          <p:nvPr>
            <p:ph type="body" idx="4"/>
          </p:nvPr>
        </p:nvSpPr>
        <p:spPr>
          <a:xfrm>
            <a:off x="812800" y="4343400"/>
            <a:ext cx="7391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SHOW CHARSET LIKE 'utf8mb4'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" grpId="0" build="p"/>
      <p:bldP spid="450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7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How to view the default character set for a server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56" name="Google Shape;456;p47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SHOW VARIABLES LIKE '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character_set_server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How to view the default collation for a server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SHOW VARIABLES LIKE '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collation_server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How to view the default character set </a:t>
            </a:r>
            <a:b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for a database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SHOW VARIABLES LIKE '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character_set_database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How to view the default collation for a database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SHOW VARIABLES LIKE '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collation_database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8"/>
          <p:cNvSpPr txBox="1">
            <a:spLocks noGrp="1"/>
          </p:cNvSpPr>
          <p:nvPr>
            <p:ph type="title"/>
          </p:nvPr>
        </p:nvSpPr>
        <p:spPr>
          <a:xfrm>
            <a:off x="914400" y="556736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How to view the character set and collation </a:t>
            </a:r>
            <a:b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for all the tables in a database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62" name="Google Shape;462;p48"/>
          <p:cNvSpPr txBox="1">
            <a:spLocks noGrp="1"/>
          </p:cNvSpPr>
          <p:nvPr>
            <p:ph type="body" idx="1"/>
          </p:nvPr>
        </p:nvSpPr>
        <p:spPr>
          <a:xfrm>
            <a:off x="812800" y="1447800"/>
            <a:ext cx="7391400" cy="918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SELECT table_name, table_collation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FROM information_schema.tables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WHERE table_schema = 'ap'</a:t>
            </a:r>
            <a:endParaRPr/>
          </a:p>
        </p:txBody>
      </p:sp>
      <p:pic>
        <p:nvPicPr>
          <p:cNvPr id="463" name="Google Shape;463;p48" descr="See page 375 in book."/>
          <p:cNvPicPr preferRelativeResize="0">
            <a:picLocks noGrp="1"/>
          </p:cNvPicPr>
          <p:nvPr>
            <p:ph type="body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95400" y="2366242"/>
            <a:ext cx="6822015" cy="786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9"/>
          <p:cNvSpPr txBox="1">
            <a:spLocks noGrp="1"/>
          </p:cNvSpPr>
          <p:nvPr>
            <p:ph type="title"/>
          </p:nvPr>
        </p:nvSpPr>
        <p:spPr>
          <a:xfrm>
            <a:off x="914400" y="556736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clauses used to specify a character set </a:t>
            </a:r>
            <a:b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and collation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69" name="Google Shape;469;p49"/>
          <p:cNvSpPr txBox="1">
            <a:spLocks noGrp="1"/>
          </p:cNvSpPr>
          <p:nvPr>
            <p:ph type="body" idx="1"/>
          </p:nvPr>
        </p:nvSpPr>
        <p:spPr>
          <a:xfrm>
            <a:off x="838200" y="1371600"/>
            <a:ext cx="7391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[CHARSET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character_set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] [COLLATE collation]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000"/>
              <a:buNone/>
            </a:pP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How to specify a character set and collation </a:t>
            </a:r>
            <a:b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at the database level</a:t>
            </a:r>
            <a:endParaRPr sz="2400"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99"/>
              </a:buClr>
              <a:buSzPts val="1800"/>
              <a:buNone/>
            </a:pPr>
            <a:r>
              <a:rPr lang="en-US" sz="2100" b="1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For a new database</a:t>
            </a:r>
            <a:endParaRPr sz="2100" dirty="0">
              <a:solidFill>
                <a:schemeClr val="accent5"/>
              </a:solidFill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CREATE DATABASE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ar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CHARSET latin1</a:t>
            </a:r>
            <a:b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               COLLATE latin1_general_ci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99"/>
              </a:buClr>
              <a:buSzPts val="1800"/>
              <a:buNone/>
            </a:pPr>
            <a:r>
              <a:rPr lang="en-US" sz="2100" b="1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For an existing database</a:t>
            </a:r>
            <a:endParaRPr sz="2100" dirty="0">
              <a:solidFill>
                <a:schemeClr val="accent5"/>
              </a:solidFill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ALTER DATABASE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ar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CHARSET utf8mb4</a:t>
            </a:r>
            <a:b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              COLLATE utf8mb4_0900_ai_ci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99"/>
              </a:buClr>
              <a:buSzPts val="1800"/>
              <a:buNone/>
            </a:pPr>
            <a:r>
              <a:rPr lang="en-US" sz="2100" b="1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For an existing database </a:t>
            </a:r>
            <a:r>
              <a:rPr lang="en-US" sz="2100" b="1" dirty="0" smtClean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br>
              <a:rPr lang="en-US" sz="2100" b="1" dirty="0" smtClean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100" b="1" dirty="0" smtClean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00" b="1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the CHARSET clause only</a:t>
            </a:r>
            <a:endParaRPr sz="2100" dirty="0">
              <a:solidFill>
                <a:schemeClr val="accent5"/>
              </a:solidFill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ALTER DATABASE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ar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CHARSET </a:t>
            </a:r>
            <a:r>
              <a:rPr lang="en-US" sz="1400" b="1" i="1" dirty="0">
                <a:latin typeface="Courier New"/>
                <a:ea typeface="Courier New"/>
                <a:cs typeface="Courier New"/>
                <a:sym typeface="Courier New"/>
              </a:rPr>
              <a:t>utf8mb4</a:t>
            </a:r>
            <a:endParaRPr i="1" dirty="0"/>
          </a:p>
          <a:p>
            <a:pPr marL="347345" marR="0" lvl="0" indent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99"/>
              </a:buClr>
              <a:buSzPts val="1800"/>
              <a:buNone/>
            </a:pPr>
            <a:r>
              <a:rPr lang="en-US" sz="2100" b="1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For an existing database </a:t>
            </a:r>
            <a:r>
              <a:rPr lang="en-US" sz="2100" b="1" dirty="0" smtClean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br>
              <a:rPr lang="en-US" sz="2100" b="1" dirty="0" smtClean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100" b="1" dirty="0" smtClean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00" b="1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the COLLATE clause only</a:t>
            </a:r>
            <a:endParaRPr sz="2100" dirty="0">
              <a:solidFill>
                <a:schemeClr val="accent5"/>
              </a:solidFill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ALTER DATABASE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ar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COLLATE utf8mb4_0900_ai_ci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How to use the DROP DATABASE statement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4" name="Google Shape;204;p5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None/>
            </a:pPr>
            <a:r>
              <a:rPr lang="en-US" sz="2100" b="1">
                <a:solidFill>
                  <a:schemeClr val="accent5"/>
                </a:solidFill>
                <a:latin typeface="Rockwell"/>
                <a:ea typeface="Rockwell"/>
                <a:cs typeface="Rockwell"/>
                <a:sym typeface="Rockwell"/>
              </a:rPr>
              <a:t>Syntax</a:t>
            </a:r>
            <a:endParaRPr sz="2100">
              <a:solidFill>
                <a:schemeClr val="accent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DROP DATABASE [IF EXISTS] db_name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99"/>
              </a:buClr>
              <a:buSzPts val="2000"/>
              <a:buNone/>
            </a:pPr>
            <a:r>
              <a:rPr lang="en-US" sz="2100" b="1">
                <a:solidFill>
                  <a:schemeClr val="accent5"/>
                </a:solidFill>
                <a:latin typeface="Rockwell"/>
                <a:ea typeface="Rockwell"/>
                <a:cs typeface="Rockwell"/>
                <a:sym typeface="Rockwell"/>
              </a:rPr>
              <a:t>Attempt to drop a database named AP</a:t>
            </a:r>
            <a:endParaRPr sz="2100">
              <a:solidFill>
                <a:schemeClr val="accent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DROP DATABASE ap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99"/>
              </a:buClr>
              <a:buSzPts val="2000"/>
              <a:buNone/>
            </a:pPr>
            <a:r>
              <a:rPr lang="en-US" sz="2100" b="1">
                <a:solidFill>
                  <a:schemeClr val="accent5"/>
                </a:solidFill>
                <a:latin typeface="Rockwell"/>
                <a:ea typeface="Rockwell"/>
                <a:cs typeface="Rockwell"/>
                <a:sym typeface="Rockwell"/>
              </a:rPr>
              <a:t>Drop a database named AP only if it exists</a:t>
            </a:r>
            <a:endParaRPr sz="2100">
              <a:solidFill>
                <a:schemeClr val="accent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DROP DATABASE IF EXISTS ap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0"/>
          <p:cNvSpPr txBox="1">
            <a:spLocks noGrp="1"/>
          </p:cNvSpPr>
          <p:nvPr>
            <p:ph type="title"/>
          </p:nvPr>
        </p:nvSpPr>
        <p:spPr>
          <a:xfrm>
            <a:off x="914400" y="705162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How to specify a character set and collation </a:t>
            </a:r>
            <a:b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at the table level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75" name="Google Shape;475;p50"/>
          <p:cNvSpPr txBox="1">
            <a:spLocks noGrp="1"/>
          </p:cNvSpPr>
          <p:nvPr>
            <p:ph type="body" idx="1"/>
          </p:nvPr>
        </p:nvSpPr>
        <p:spPr>
          <a:xfrm>
            <a:off x="838200" y="1600200"/>
            <a:ext cx="73914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None/>
            </a:pPr>
            <a:r>
              <a:rPr lang="en-US" sz="2100" b="1" dirty="0">
                <a:solidFill>
                  <a:schemeClr val="accent5"/>
                </a:solidFill>
                <a:latin typeface="Rockwell"/>
                <a:ea typeface="Rockwell"/>
                <a:cs typeface="Rockwell"/>
                <a:sym typeface="Rockwell"/>
              </a:rPr>
              <a:t>For a new table</a:t>
            </a:r>
            <a:endParaRPr sz="2100" dirty="0">
              <a:solidFill>
                <a:schemeClr val="accent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CREATE TABLE employees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emp_id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    INT          PRIMARY KEY,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emp_name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  VARCHAR(25)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CHARSET latin1 COLLATE latin1_general_ci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99"/>
              </a:buClr>
              <a:buSzPts val="2000"/>
              <a:buNone/>
            </a:pPr>
            <a:r>
              <a:rPr lang="en-US" sz="2100" b="1" dirty="0">
                <a:solidFill>
                  <a:schemeClr val="accent5"/>
                </a:solidFill>
                <a:latin typeface="Rockwell"/>
                <a:ea typeface="Rockwell"/>
                <a:cs typeface="Rockwell"/>
                <a:sym typeface="Rockwell"/>
              </a:rPr>
              <a:t>For an existing table</a:t>
            </a:r>
            <a:endParaRPr sz="2100" dirty="0">
              <a:solidFill>
                <a:schemeClr val="accent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ALTER TABLE employees 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CHARSET </a:t>
            </a: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utf8mb4</a:t>
            </a:r>
            <a:b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COLLATE utf8mb4_0900_ai_ci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1"/>
          <p:cNvSpPr txBox="1">
            <a:spLocks noGrp="1"/>
          </p:cNvSpPr>
          <p:nvPr>
            <p:ph type="title"/>
          </p:nvPr>
        </p:nvSpPr>
        <p:spPr>
          <a:xfrm>
            <a:off x="914400" y="705162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How to specify a character set and collation </a:t>
            </a:r>
            <a:b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at the column level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81" name="Google Shape;481;p51"/>
          <p:cNvSpPr txBox="1">
            <a:spLocks noGrp="1"/>
          </p:cNvSpPr>
          <p:nvPr>
            <p:ph type="body" idx="1"/>
          </p:nvPr>
        </p:nvSpPr>
        <p:spPr>
          <a:xfrm>
            <a:off x="838200" y="1600200"/>
            <a:ext cx="73914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None/>
            </a:pPr>
            <a:r>
              <a:rPr lang="en-US" sz="2100" b="1" dirty="0">
                <a:solidFill>
                  <a:schemeClr val="accent5"/>
                </a:solidFill>
                <a:latin typeface="Rockwell"/>
                <a:ea typeface="Rockwell"/>
                <a:cs typeface="Rockwell"/>
                <a:sym typeface="Rockwell"/>
              </a:rPr>
              <a:t>For a column in a new table</a:t>
            </a:r>
            <a:endParaRPr sz="2100" dirty="0">
              <a:solidFill>
                <a:schemeClr val="accent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CREATE TABLE employees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emp_id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    INT          PRIMARY KEY,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emp_name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  VARCHAR(25)  CHARSET latin1</a:t>
            </a:r>
            <a:b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                         COLLATE latin1_general_ci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99"/>
              </a:buClr>
              <a:buSzPts val="2000"/>
              <a:buNone/>
            </a:pPr>
            <a:r>
              <a:rPr lang="en-US" sz="2100" b="1" dirty="0">
                <a:solidFill>
                  <a:schemeClr val="accent5"/>
                </a:solidFill>
                <a:latin typeface="Rockwell"/>
                <a:ea typeface="Rockwell"/>
                <a:cs typeface="Rockwell"/>
                <a:sym typeface="Rockwell"/>
              </a:rPr>
              <a:t>For a column in an existing table</a:t>
            </a:r>
            <a:endParaRPr sz="2100" dirty="0">
              <a:solidFill>
                <a:schemeClr val="accent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ALTER TABLE employees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MODIFY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emp_name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VARCHAR(25) </a:t>
            </a: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  CHARSET utf8mb4</a:t>
            </a:r>
            <a:b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  COLLATE 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utf8mb4_0900_ai_ci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0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9"/>
          <p:cNvSpPr txBox="1">
            <a:spLocks noGrp="1"/>
          </p:cNvSpPr>
          <p:nvPr>
            <p:ph type="title"/>
          </p:nvPr>
        </p:nvSpPr>
        <p:spPr>
          <a:xfrm>
            <a:off x="685801" y="2615877"/>
            <a:ext cx="3064164" cy="997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</a:pPr>
            <a:r>
              <a:rPr lang="en-US" sz="3600" dirty="0" smtClean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Storage Engines</a:t>
            </a:r>
            <a:endParaRPr sz="3600"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401104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2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Two commonly used storage engines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87" name="Google Shape;487;p52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27432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InnoDB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MyISAM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3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How to view all storage engines for a server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93" name="Google Shape;493;p53"/>
          <p:cNvSpPr txBox="1">
            <a:spLocks noGrp="1"/>
          </p:cNvSpPr>
          <p:nvPr>
            <p:ph type="body" idx="1"/>
          </p:nvPr>
        </p:nvSpPr>
        <p:spPr>
          <a:xfrm>
            <a:off x="812800" y="1062758"/>
            <a:ext cx="7391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SHOW ENGINES</a:t>
            </a:r>
            <a:endParaRPr/>
          </a:p>
        </p:txBody>
      </p:sp>
      <p:sp>
        <p:nvSpPr>
          <p:cNvPr id="494" name="Google Shape;494;p53"/>
          <p:cNvSpPr txBox="1">
            <a:spLocks noGrp="1"/>
          </p:cNvSpPr>
          <p:nvPr>
            <p:ph type="body" idx="2"/>
          </p:nvPr>
        </p:nvSpPr>
        <p:spPr>
          <a:xfrm>
            <a:off x="812800" y="3276600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79"/>
              <a:buNone/>
            </a:pPr>
            <a:r>
              <a:rPr lang="en-US" sz="210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How to view the default storage engine </a:t>
            </a:r>
            <a:br>
              <a:rPr lang="en-US" sz="210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210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for a server</a:t>
            </a:r>
            <a:endParaRPr sz="210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495" name="Google Shape;495;p53" descr="See page 375 in book. "/>
          <p:cNvPicPr preferRelativeResize="0">
            <a:picLocks noGrp="1"/>
          </p:cNvPicPr>
          <p:nvPr>
            <p:ph type="body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95400" y="1447800"/>
            <a:ext cx="5545959" cy="1633537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53"/>
          <p:cNvSpPr txBox="1">
            <a:spLocks noGrp="1"/>
          </p:cNvSpPr>
          <p:nvPr>
            <p:ph type="body" idx="4"/>
          </p:nvPr>
        </p:nvSpPr>
        <p:spPr>
          <a:xfrm>
            <a:off x="812800" y="4114800"/>
            <a:ext cx="7391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SHOW VARIABLES </a:t>
            </a: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LIKE</a:t>
            </a:r>
            <a:b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default_storage_engine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4"/>
          <p:cNvSpPr txBox="1"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How to view the storage engine </a:t>
            </a:r>
            <a:b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for all the tables in a database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02" name="Google Shape;502;p54"/>
          <p:cNvSpPr txBox="1">
            <a:spLocks noGrp="1"/>
          </p:cNvSpPr>
          <p:nvPr>
            <p:ph type="body" idx="1"/>
          </p:nvPr>
        </p:nvSpPr>
        <p:spPr>
          <a:xfrm>
            <a:off x="812800" y="1447800"/>
            <a:ext cx="7391400" cy="1291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SELECT table_name, engine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FROM information_schema.tables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WHERE table_schema = 'ap'</a:t>
            </a:r>
            <a:endParaRPr/>
          </a:p>
        </p:txBody>
      </p:sp>
      <p:pic>
        <p:nvPicPr>
          <p:cNvPr id="503" name="Google Shape;503;p54" descr="See page 375 in book."/>
          <p:cNvPicPr preferRelativeResize="0">
            <a:picLocks noGrp="1"/>
          </p:cNvPicPr>
          <p:nvPr>
            <p:ph type="body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96833" y="2339769"/>
            <a:ext cx="6907367" cy="786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5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clause used to specify a storage engine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09" name="Google Shape;509;p55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ENGINE =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engine_name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How to specify a storage engine for a table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99"/>
              </a:buClr>
              <a:buSzPts val="2000"/>
              <a:buNone/>
            </a:pPr>
            <a:r>
              <a:rPr lang="en-US" sz="2100" b="1" dirty="0">
                <a:solidFill>
                  <a:schemeClr val="accent5"/>
                </a:solidFill>
                <a:latin typeface="Rockwell"/>
                <a:ea typeface="Rockwell"/>
                <a:cs typeface="Rockwell"/>
                <a:sym typeface="Rockwell"/>
              </a:rPr>
              <a:t>For a new table</a:t>
            </a:r>
            <a:endParaRPr sz="2100" dirty="0">
              <a:solidFill>
                <a:schemeClr val="accent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CREATE TABLE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product_descriptions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product_id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        INT           PRIMARY KEY,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product_description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VARCHAR(200)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ENGINE =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MyISAM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99"/>
              </a:buClr>
              <a:buSzPts val="2000"/>
              <a:buNone/>
            </a:pPr>
            <a:r>
              <a:rPr lang="en-US" sz="2100" b="1" dirty="0">
                <a:solidFill>
                  <a:schemeClr val="accent5"/>
                </a:solidFill>
                <a:latin typeface="Rockwell"/>
                <a:ea typeface="Rockwell"/>
                <a:cs typeface="Rockwell"/>
                <a:sym typeface="Rockwell"/>
              </a:rPr>
              <a:t>For an existing table</a:t>
            </a:r>
            <a:endParaRPr sz="2100" dirty="0">
              <a:solidFill>
                <a:schemeClr val="accent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 smtClean="0">
                <a:latin typeface="Courier New"/>
                <a:ea typeface="Courier New"/>
                <a:cs typeface="Courier New"/>
                <a:sym typeface="Courier New"/>
              </a:rPr>
              <a:t>ALTER 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TABLE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product_descriptions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dirty="0" smtClean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400" b="1" dirty="0" smtClean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1" dirty="0" smtClean="0">
                <a:latin typeface="Courier New"/>
                <a:ea typeface="Courier New"/>
                <a:cs typeface="Courier New"/>
                <a:sym typeface="Courier New"/>
              </a:rPr>
              <a:t>  ENGINE 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InnoDB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How to set the default storage engine </a:t>
            </a:r>
            <a:r>
              <a:rPr lang="en-US" sz="32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/>
            </a:r>
            <a:br>
              <a:rPr lang="en-US" sz="32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for the current session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SET SESSION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default_storage_engine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InnoDB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How to use the USE statement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0" name="Google Shape;210;p6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None/>
            </a:pPr>
            <a:r>
              <a:rPr lang="en-US" sz="2100" b="1">
                <a:solidFill>
                  <a:schemeClr val="accent5"/>
                </a:solidFill>
                <a:latin typeface="Rockwell"/>
                <a:ea typeface="Rockwell"/>
                <a:cs typeface="Rockwell"/>
                <a:sym typeface="Rockwell"/>
              </a:rPr>
              <a:t>Syntax</a:t>
            </a:r>
            <a:endParaRPr sz="2100">
              <a:solidFill>
                <a:schemeClr val="accent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USE db_name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99"/>
              </a:buClr>
              <a:buSzPts val="2000"/>
              <a:buNone/>
            </a:pPr>
            <a:r>
              <a:rPr lang="en-US" sz="2100" b="1">
                <a:solidFill>
                  <a:schemeClr val="accent5"/>
                </a:solidFill>
                <a:latin typeface="Rockwell"/>
                <a:ea typeface="Rockwell"/>
                <a:cs typeface="Rockwell"/>
                <a:sym typeface="Rockwell"/>
              </a:rPr>
              <a:t>Select a database named AP</a:t>
            </a:r>
            <a:endParaRPr sz="2100">
              <a:solidFill>
                <a:schemeClr val="accent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USE ap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7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syntax of the CREATE TABLE statement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CREATE TABLE [db_name.]table_name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column_name_1 data_type [column_attributes] 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[, column_name_2 data_type [column_attributes]]...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[, table_level_constraints]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Common column attributes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NOT NULL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UNIQUE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DEFAULT default_value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AUTO_INCREMENT	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8"/>
          <p:cNvSpPr txBox="1"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statement that creates a table </a:t>
            </a:r>
            <a:b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without column attributes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22" name="Google Shape;222;p8"/>
          <p:cNvSpPr txBox="1">
            <a:spLocks noGrp="1"/>
          </p:cNvSpPr>
          <p:nvPr>
            <p:ph type="body" idx="1"/>
          </p:nvPr>
        </p:nvSpPr>
        <p:spPr>
          <a:xfrm>
            <a:off x="838200" y="1447800"/>
            <a:ext cx="7391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CREATE TABLE vendors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vendor_id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 INT,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vendor_name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VARCHAR(50)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statement that creates a table </a:t>
            </a:r>
            <a:b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with column attributes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CREATE TABLE vendors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vendor_id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INT  </a:t>
            </a: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NOT NULL UNIQUE AUTO_INCREMENT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vendor_name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VARCHAR(50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)    </a:t>
            </a: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     NOT 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NULL    UNIQUE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"/>
          <p:cNvSpPr txBox="1"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Another statement that creates a table </a:t>
            </a:r>
            <a:b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with column attributes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28" name="Google Shape;228;p9"/>
          <p:cNvSpPr txBox="1">
            <a:spLocks noGrp="1"/>
          </p:cNvSpPr>
          <p:nvPr>
            <p:ph type="body" idx="1"/>
          </p:nvPr>
        </p:nvSpPr>
        <p:spPr>
          <a:xfrm>
            <a:off x="838200" y="1524000"/>
            <a:ext cx="73914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CREATE TABLE invoices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invoice_id       INT            NOT NULL    UNIQUE,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vendor_id        INT            NOT NULL,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invoice_number   VARCHAR(50)    NOT NULL,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invoice_date     DATE,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invoice_total    DECIMAL(9,2)   NOT NULL,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payment_total    DECIMAL(9,2)               DEFAULT 0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2031</Words>
  <Application>Microsoft Office PowerPoint</Application>
  <PresentationFormat>On-screen Show (4:3)</PresentationFormat>
  <Paragraphs>419</Paragraphs>
  <Slides>58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Arial Narrow</vt:lpstr>
      <vt:lpstr>Times New Roman</vt:lpstr>
      <vt:lpstr>Courier New</vt:lpstr>
      <vt:lpstr>Rockwell</vt:lpstr>
      <vt:lpstr>Arial</vt:lpstr>
      <vt:lpstr>Calibri</vt:lpstr>
      <vt:lpstr>Office Theme</vt:lpstr>
      <vt:lpstr>Lesson 11</vt:lpstr>
      <vt:lpstr>Objectives</vt:lpstr>
      <vt:lpstr>Objectives (continued)</vt:lpstr>
      <vt:lpstr>How to use the CREATE DATABASE statement</vt:lpstr>
      <vt:lpstr>How to use the DROP DATABASE statement</vt:lpstr>
      <vt:lpstr>How to use the USE statement</vt:lpstr>
      <vt:lpstr>The syntax of the CREATE TABLE statement</vt:lpstr>
      <vt:lpstr>A statement that creates a table  without column attributes</vt:lpstr>
      <vt:lpstr>Another statement that creates a table  with column attributes</vt:lpstr>
      <vt:lpstr>PowerPoint Presentation</vt:lpstr>
      <vt:lpstr>Constraints, Modifying Tables and Indexes </vt:lpstr>
      <vt:lpstr>The syntax of a column-level  primary key constraint</vt:lpstr>
      <vt:lpstr>The syntax of a table-level primary key constraint</vt:lpstr>
      <vt:lpstr>A table with a two-column primary key constraint</vt:lpstr>
      <vt:lpstr>The syntax of a column-level  foreign key constraint</vt:lpstr>
      <vt:lpstr>The syntax of a table-level foreign key constraint</vt:lpstr>
      <vt:lpstr>An INSERT statement that fails  because a related row doesn’t exist</vt:lpstr>
      <vt:lpstr>A constraint that uses the ON DELETE clause</vt:lpstr>
      <vt:lpstr>Terms to know about constraints</vt:lpstr>
      <vt:lpstr>The syntax for modifying the columns of a table</vt:lpstr>
      <vt:lpstr>A statement that adds a new column</vt:lpstr>
      <vt:lpstr>A statement that changes the length of a column</vt:lpstr>
      <vt:lpstr>A statement that changes the name of a column</vt:lpstr>
      <vt:lpstr>The syntax for modifying the constraints  of a table</vt:lpstr>
      <vt:lpstr>A statement that adds a primary key constraint</vt:lpstr>
      <vt:lpstr>A statement that drops a primary key constraint</vt:lpstr>
      <vt:lpstr>A statement that renames a table</vt:lpstr>
      <vt:lpstr>A statement that qualifies the table to be deleted</vt:lpstr>
      <vt:lpstr>The syntax of the CREATE INDEX statement</vt:lpstr>
      <vt:lpstr>A statement that creates a unique index</vt:lpstr>
      <vt:lpstr>The script that creates the AP database (part 1)</vt:lpstr>
      <vt:lpstr>The script that creates the AP database (part 2)</vt:lpstr>
      <vt:lpstr>The script that creates the AP database (part 3)</vt:lpstr>
      <vt:lpstr>The script that creates the AP database (part 4)</vt:lpstr>
      <vt:lpstr>The column definitions for the Invoices table</vt:lpstr>
      <vt:lpstr>The indexes for the Invoices table</vt:lpstr>
      <vt:lpstr>The foreign keys for the Invoices table</vt:lpstr>
      <vt:lpstr>PowerPoint Presentation</vt:lpstr>
      <vt:lpstr>Collations &amp; Character Sets</vt:lpstr>
      <vt:lpstr>Three commonly used character sets</vt:lpstr>
      <vt:lpstr>Four collations for the latin1 character set</vt:lpstr>
      <vt:lpstr>Four collations for the utf8mb3 character set</vt:lpstr>
      <vt:lpstr>Three collations for the utf8mb4 character set</vt:lpstr>
      <vt:lpstr>Collation names</vt:lpstr>
      <vt:lpstr>How to view all available character sets  for a server</vt:lpstr>
      <vt:lpstr>How to view all available collations for a server</vt:lpstr>
      <vt:lpstr>How to view the default character set for a server</vt:lpstr>
      <vt:lpstr>How to view the character set and collation  for all the tables in a database</vt:lpstr>
      <vt:lpstr>The clauses used to specify a character set  and collation</vt:lpstr>
      <vt:lpstr>How to specify a character set and collation  at the table level</vt:lpstr>
      <vt:lpstr>How to specify a character set and collation  at the column level</vt:lpstr>
      <vt:lpstr>PowerPoint Presentation</vt:lpstr>
      <vt:lpstr>Storage Engines</vt:lpstr>
      <vt:lpstr>Two commonly used storage engines</vt:lpstr>
      <vt:lpstr>How to view all storage engines for a server</vt:lpstr>
      <vt:lpstr>How to view the storage engine  for all the tables in a database</vt:lpstr>
      <vt:lpstr>The clause used to specify a storage engine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11</dc:title>
  <dc:creator>Samantha Walker</dc:creator>
  <cp:lastModifiedBy>Aspen Olmsted</cp:lastModifiedBy>
  <cp:revision>5</cp:revision>
  <dcterms:created xsi:type="dcterms:W3CDTF">2019-02-11T21:34:35Z</dcterms:created>
  <dcterms:modified xsi:type="dcterms:W3CDTF">2020-07-06T18:31:03Z</dcterms:modified>
</cp:coreProperties>
</file>