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1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7010400" cy="9296400"/>
  <p:embeddedFontLst>
    <p:embeddedFont>
      <p:font typeface="Arial Narrow" panose="020B0606020202030204" pitchFamily="34" charset="0"/>
      <p:regular r:id="rId40"/>
      <p:bold r:id="rId41"/>
      <p:italic r:id="rId42"/>
      <p:boldItalic r:id="rId43"/>
    </p:embeddedFont>
    <p:embeddedFont>
      <p:font typeface="Rockwell" panose="02060603020205020403" pitchFamily="18" charset="0"/>
      <p:regular r:id="rId44"/>
      <p:bold r:id="rId45"/>
      <p:italic r:id="rId46"/>
      <p:boldItalic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gxkbQc/kst5wFg1dj96GWw+2Gp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C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</p:txBody>
      </p:sp>
      <p:sp>
        <p:nvSpPr>
          <p:cNvPr id="274" name="Google Shape;27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</p:txBody>
      </p:sp>
      <p:sp>
        <p:nvSpPr>
          <p:cNvPr id="278" name="Google Shape;27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3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</p:txBody>
      </p:sp>
      <p:sp>
        <p:nvSpPr>
          <p:cNvPr id="401" name="Google Shape;40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>
            <a:spLocks noGrp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number Layout">
  <p:cSld name="Chapter number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libri"/>
              <a:buNone/>
              <a:defRPr sz="36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9"/>
          <p:cNvSpPr txBox="1">
            <a:spLocks noGrp="1"/>
          </p:cNvSpPr>
          <p:nvPr>
            <p:ph type="body" idx="1"/>
          </p:nvPr>
        </p:nvSpPr>
        <p:spPr>
          <a:xfrm>
            <a:off x="1905000" y="2209800"/>
            <a:ext cx="53340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C13,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8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4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9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9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4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4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4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2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52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3" name="Google Shape;103;p5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3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53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10" name="Google Shape;110;p5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5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5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5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5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5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5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5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Console_layout Layout">
  <p:cSld name="Text_Console_layout Layou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6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6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213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56"/>
          <p:cNvSpPr txBox="1">
            <a:spLocks noGrp="1"/>
          </p:cNvSpPr>
          <p:nvPr>
            <p:ph type="body" idx="2"/>
          </p:nvPr>
        </p:nvSpPr>
        <p:spPr>
          <a:xfrm>
            <a:off x="838200" y="3354978"/>
            <a:ext cx="7391400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56"/>
          <p:cNvSpPr txBox="1">
            <a:spLocks noGrp="1"/>
          </p:cNvSpPr>
          <p:nvPr>
            <p:ph type="body" idx="3"/>
          </p:nvPr>
        </p:nvSpPr>
        <p:spPr>
          <a:xfrm>
            <a:off x="1295400" y="3892100"/>
            <a:ext cx="6934200" cy="2049956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5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C13,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xt_Console_layout Layout">
  <p:cSld name="1_Text_Console_layout Layou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7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57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57"/>
          <p:cNvSpPr txBox="1">
            <a:spLocks noGrp="1"/>
          </p:cNvSpPr>
          <p:nvPr>
            <p:ph type="body" idx="2"/>
          </p:nvPr>
        </p:nvSpPr>
        <p:spPr>
          <a:xfrm>
            <a:off x="1295400" y="2150899"/>
            <a:ext cx="6934200" cy="815635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57"/>
          <p:cNvSpPr txBox="1">
            <a:spLocks noGrp="1"/>
          </p:cNvSpPr>
          <p:nvPr>
            <p:ph type="body" idx="3"/>
          </p:nvPr>
        </p:nvSpPr>
        <p:spPr>
          <a:xfrm>
            <a:off x="838200" y="3354978"/>
            <a:ext cx="7391400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57"/>
          <p:cNvSpPr txBox="1">
            <a:spLocks noGrp="1"/>
          </p:cNvSpPr>
          <p:nvPr>
            <p:ph type="body" idx="4"/>
          </p:nvPr>
        </p:nvSpPr>
        <p:spPr>
          <a:xfrm>
            <a:off x="838200" y="3853668"/>
            <a:ext cx="73914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57"/>
          <p:cNvSpPr txBox="1">
            <a:spLocks noGrp="1"/>
          </p:cNvSpPr>
          <p:nvPr>
            <p:ph type="body" idx="5"/>
          </p:nvPr>
        </p:nvSpPr>
        <p:spPr>
          <a:xfrm>
            <a:off x="1295400" y="4982112"/>
            <a:ext cx="6934200" cy="885288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5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C13,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layout Layout">
  <p:cSld name="Text_layout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0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C13,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sole_layout Layout">
  <p:cSld name="Console_layout Layou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8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8"/>
          <p:cNvSpPr txBox="1">
            <a:spLocks noGrp="1"/>
          </p:cNvSpPr>
          <p:nvPr>
            <p:ph type="body" idx="1"/>
          </p:nvPr>
        </p:nvSpPr>
        <p:spPr>
          <a:xfrm>
            <a:off x="1295400" y="1143000"/>
            <a:ext cx="6934200" cy="3200400"/>
          </a:xfrm>
          <a:prstGeom prst="rect">
            <a:avLst/>
          </a:prstGeom>
          <a:solidFill>
            <a:srgbClr val="F2F2F2"/>
          </a:solidFill>
          <a:ln w="317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5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5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5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C13,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_Text_layout">
  <p:cSld name="Image_Text_layou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9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59"/>
          <p:cNvSpPr txBox="1">
            <a:spLocks noGrp="1"/>
          </p:cNvSpPr>
          <p:nvPr>
            <p:ph type="body" idx="1"/>
          </p:nvPr>
        </p:nvSpPr>
        <p:spPr>
          <a:xfrm>
            <a:off x="914400" y="1066800"/>
            <a:ext cx="73152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59"/>
          <p:cNvSpPr txBox="1">
            <a:spLocks noGrp="1"/>
          </p:cNvSpPr>
          <p:nvPr>
            <p:ph type="body" idx="2"/>
          </p:nvPr>
        </p:nvSpPr>
        <p:spPr>
          <a:xfrm>
            <a:off x="838200" y="3730079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59"/>
          <p:cNvSpPr txBox="1">
            <a:spLocks noGrp="1"/>
          </p:cNvSpPr>
          <p:nvPr>
            <p:ph type="body" idx="3"/>
          </p:nvPr>
        </p:nvSpPr>
        <p:spPr>
          <a:xfrm>
            <a:off x="838200" y="4187278"/>
            <a:ext cx="7391400" cy="175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5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5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_Image_layout">
  <p:cSld name="Image_Image_layou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0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0"/>
          <p:cNvSpPr txBox="1">
            <a:spLocks noGrp="1"/>
          </p:cNvSpPr>
          <p:nvPr>
            <p:ph type="body" idx="1"/>
          </p:nvPr>
        </p:nvSpPr>
        <p:spPr>
          <a:xfrm>
            <a:off x="914400" y="1066800"/>
            <a:ext cx="73152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60"/>
          <p:cNvSpPr txBox="1">
            <a:spLocks noGrp="1"/>
          </p:cNvSpPr>
          <p:nvPr>
            <p:ph type="body" idx="2"/>
          </p:nvPr>
        </p:nvSpPr>
        <p:spPr>
          <a:xfrm>
            <a:off x="838200" y="3730079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60"/>
          <p:cNvSpPr txBox="1">
            <a:spLocks noGrp="1"/>
          </p:cNvSpPr>
          <p:nvPr>
            <p:ph type="body" idx="3"/>
          </p:nvPr>
        </p:nvSpPr>
        <p:spPr>
          <a:xfrm>
            <a:off x="914400" y="4267200"/>
            <a:ext cx="73152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6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6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6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Image_Text_layout">
  <p:cSld name="Text_Image_Text_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1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1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1"/>
          <p:cNvSpPr txBox="1">
            <a:spLocks noGrp="1"/>
          </p:cNvSpPr>
          <p:nvPr>
            <p:ph type="body" idx="2"/>
          </p:nvPr>
        </p:nvSpPr>
        <p:spPr>
          <a:xfrm>
            <a:off x="812800" y="2852141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1"/>
          <p:cNvSpPr txBox="1">
            <a:spLocks noGrp="1"/>
          </p:cNvSpPr>
          <p:nvPr>
            <p:ph type="body" idx="3"/>
          </p:nvPr>
        </p:nvSpPr>
        <p:spPr>
          <a:xfrm>
            <a:off x="812800" y="3319598"/>
            <a:ext cx="7315200" cy="1633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" name="Google Shape;35;p41"/>
          <p:cNvSpPr txBox="1">
            <a:spLocks noGrp="1"/>
          </p:cNvSpPr>
          <p:nvPr>
            <p:ph type="body" idx="4"/>
          </p:nvPr>
        </p:nvSpPr>
        <p:spPr>
          <a:xfrm>
            <a:off x="812800" y="5029200"/>
            <a:ext cx="7391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Image_layout">
  <p:cSld name="Text_Image_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2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2"/>
          <p:cNvSpPr txBox="1">
            <a:spLocks noGrp="1"/>
          </p:cNvSpPr>
          <p:nvPr>
            <p:ph type="body" idx="2"/>
          </p:nvPr>
        </p:nvSpPr>
        <p:spPr>
          <a:xfrm>
            <a:off x="812800" y="2852141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  <a:defRPr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2"/>
          <p:cNvSpPr txBox="1">
            <a:spLocks noGrp="1"/>
          </p:cNvSpPr>
          <p:nvPr>
            <p:ph type="body" idx="3"/>
          </p:nvPr>
        </p:nvSpPr>
        <p:spPr>
          <a:xfrm>
            <a:off x="812800" y="3319598"/>
            <a:ext cx="73152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4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layout Layout">
  <p:cSld name="1_Text_layout Layou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3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4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_layout Layout">
  <p:cSld name="Image_layout Layou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4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  <a:defRPr sz="2400" b="1" i="0"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4"/>
          <p:cNvSpPr txBox="1">
            <a:spLocks noGrp="1"/>
          </p:cNvSpPr>
          <p:nvPr>
            <p:ph type="body" idx="1"/>
          </p:nvPr>
        </p:nvSpPr>
        <p:spPr>
          <a:xfrm>
            <a:off x="914400" y="1143000"/>
            <a:ext cx="73152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4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C13,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5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5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4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4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7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7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4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C1,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"/>
          <p:cNvSpPr txBox="1">
            <a:spLocks noGrp="1"/>
          </p:cNvSpPr>
          <p:nvPr>
            <p:ph type="title"/>
          </p:nvPr>
        </p:nvSpPr>
        <p:spPr>
          <a:xfrm>
            <a:off x="1112400" y="1635000"/>
            <a:ext cx="23472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Lesson 13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0" name="Google Shape;170;p1"/>
          <p:cNvSpPr txBox="1">
            <a:spLocks noGrp="1"/>
          </p:cNvSpPr>
          <p:nvPr>
            <p:ph type="body" idx="1"/>
          </p:nvPr>
        </p:nvSpPr>
        <p:spPr>
          <a:xfrm>
            <a:off x="533400" y="2133600"/>
            <a:ext cx="35052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40"/>
              <a:buNone/>
            </a:pPr>
            <a:r>
              <a:rPr lang="en-US" sz="444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Language skills</a:t>
            </a:r>
            <a:br>
              <a:rPr lang="en-US" sz="444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444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for writing</a:t>
            </a:r>
            <a:br>
              <a:rPr lang="en-US" sz="444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444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stored programs</a:t>
            </a:r>
            <a:endParaRPr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ctr" rtl="0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4440"/>
              <a:buNone/>
            </a:pPr>
            <a:endParaRPr sz="4440"/>
          </a:p>
        </p:txBody>
      </p:sp>
      <p:sp>
        <p:nvSpPr>
          <p:cNvPr id="171" name="Google Shape;171;p1"/>
          <p:cNvSpPr txBox="1"/>
          <p:nvPr/>
        </p:nvSpPr>
        <p:spPr>
          <a:xfrm>
            <a:off x="304800" y="6356350"/>
            <a:ext cx="3505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adapted from Murach’s MySQL Textbooks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stored procedure that uses variables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9" name="Google Shape;229;p10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DELIMITER //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CREATE PROCEDURE test()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DECLARE max_invoice_total  DECIMAL(9,2);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DECLARE min_invoice_total  DECIMAL(9,2);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DECLARE percent_difference DECIMAL(9,4);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DECLARE count_invoice_id   INT;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DECLARE vendor_id_var      INT;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SET vendor_id_var = 95;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SELECT MAX(invoice_total), MIN(invoice_total),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  COUNT(invoice_id)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INTO max_invoice_total, min_invoice_total,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count_invoice_id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FROM invoices WHERE vendor_id = vendor_id_var;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stored procedure that uses variables (cont.)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5" name="Google Shape;235;p11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251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  SET percent_difference =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      (max_invoice_total - min_invoice_total) /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      min_invoice_total * 100;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  SELECT CONCAT('$', max_invoice_total)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         AS 'Maximum invoice',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         CONCAT('$', min_invoice_total)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         AS 'Minimum invoice',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         CONCAT('%', ROUND(percent_difference, 2))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         AS 'Percent difference',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         count_invoice_id AS 'Number of invoices';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rPr lang="en-US" sz="1480" b="1">
                <a:latin typeface="Courier New"/>
                <a:ea typeface="Courier New"/>
                <a:cs typeface="Courier New"/>
                <a:sym typeface="Courier New"/>
              </a:rPr>
              <a:t>END//</a:t>
            </a:r>
            <a:endParaRPr sz="148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11"/>
          <p:cNvSpPr txBox="1">
            <a:spLocks noGrp="1"/>
          </p:cNvSpPr>
          <p:nvPr>
            <p:ph type="body" idx="2"/>
          </p:nvPr>
        </p:nvSpPr>
        <p:spPr>
          <a:xfrm>
            <a:off x="812800" y="4215978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response from the system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37" name="Google Shape;237;p11" descr="See page 409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53440" y="4779216"/>
            <a:ext cx="6742760" cy="554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the IF statement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3" name="Google Shape;243;p12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boolean_expression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THEN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statement_1;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[statement_2;]...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[ELSEIF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boolean_expression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THEN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statement_1;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[statement_2;]...]...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[ELSE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statement_1;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[statement_2;]...]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END IF;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Note</a:t>
            </a:r>
            <a:endParaRPr sz="3200" b="1"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ockwell"/>
              <a:buChar char="∙"/>
            </a:pPr>
            <a:r>
              <a:rPr lang="en-US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You can also code parentheses around the Boolean expressions in an IF statement.</a:t>
            </a:r>
            <a:endParaRPr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stored procedure that uses an IF statement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9" name="Google Shape;249;p13"/>
          <p:cNvSpPr txBox="1">
            <a:spLocks noGrp="1"/>
          </p:cNvSpPr>
          <p:nvPr>
            <p:ph type="body" idx="1"/>
          </p:nvPr>
        </p:nvSpPr>
        <p:spPr>
          <a:xfrm>
            <a:off x="812800" y="1062757"/>
            <a:ext cx="7391400" cy="293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DELIMITER //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CREATE PROCEDURE test()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DECLARE first_invoice_due_date DATE;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SELECT MIN(invoice_due_date)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INTO first_invoice_due_date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FROM invoices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WHERE invoice_total - payment_total - credit_total &gt; 0;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IF first_invoice_due_date &lt; NOW() THEN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SELECT 'Outstanding invoices are overdue!';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ELSEIF first_invoice_due_date = NOW() THEN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SELECT 'Outstanding invoices are due today!';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SELECT 'No invoices are overdue.';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END IF;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END//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body" idx="2"/>
          </p:nvPr>
        </p:nvSpPr>
        <p:spPr>
          <a:xfrm>
            <a:off x="812800" y="47244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response from the system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51" name="Google Shape;251;p13" descr="See page 411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13668" y="4313091"/>
            <a:ext cx="6913463" cy="451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the simple CASE statement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7" name="Google Shape;257;p14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CASE expression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WHEN expression_value_1 THEN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statement_1;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[statement_2;]...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[WHEN expression_value_2 THEN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statement_1;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[statement_2;]...]...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[ELSE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statement_1;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[statement_2;]...]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END CASE;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"/>
          <p:cNvSpPr txBox="1">
            <a:spLocks noGrp="1"/>
          </p:cNvSpPr>
          <p:nvPr>
            <p:ph type="title"/>
          </p:nvPr>
        </p:nvSpPr>
        <p:spPr>
          <a:xfrm>
            <a:off x="914400" y="533400"/>
            <a:ext cx="831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stored procedure with a simple CASE statement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3" name="Google Shape;263;p15"/>
          <p:cNvSpPr txBox="1">
            <a:spLocks noGrp="1"/>
          </p:cNvSpPr>
          <p:nvPr>
            <p:ph type="body" idx="1"/>
          </p:nvPr>
        </p:nvSpPr>
        <p:spPr>
          <a:xfrm>
            <a:off x="812800" y="971169"/>
            <a:ext cx="7391400" cy="31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DELIMITER //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CREATE PROCEDURE test()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DECLARE terms_id_var INT;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SELECT terms_id INTO terms_id_var 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FROM invoices WHERE invoice_id = 4;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CASE terms_id_var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WHEN 1 THEN 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SELECT 'Net due 10 days' AS Terms;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WHEN 2 THEN 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SELECT 'Net due 20 days' AS Terms;      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WHEN 3 THEN 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SELECT 'Net due 30 days' AS Terms;      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SELECT 'Net due more than 30 days' AS Terms;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END CASE;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END//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264" name="Google Shape;264;p15"/>
          <p:cNvSpPr txBox="1">
            <a:spLocks noGrp="1"/>
          </p:cNvSpPr>
          <p:nvPr>
            <p:ph type="body" idx="2"/>
          </p:nvPr>
        </p:nvSpPr>
        <p:spPr>
          <a:xfrm>
            <a:off x="812800" y="4665552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response from the system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65" name="Google Shape;265;p15" descr="See page 413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5202751"/>
            <a:ext cx="6297714" cy="420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a searched CASE statement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1" name="Google Shape;271;p16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WHEN boolean_expression THEN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statement_1;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[statement_2;]...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[WHEN boolean_expression THEN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statement_1;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[statement_2;]...]...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[ELSE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statement_1;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[statement_2;]...]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END CASE;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"/>
          <p:cNvSpPr txBox="1">
            <a:spLocks noGrp="1"/>
          </p:cNvSpPr>
          <p:nvPr>
            <p:ph type="title"/>
          </p:nvPr>
        </p:nvSpPr>
        <p:spPr>
          <a:xfrm>
            <a:off x="685801" y="2366578"/>
            <a:ext cx="3064164" cy="149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 sz="360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Iteration &amp; Error Handling</a:t>
            </a:r>
            <a:endParaRPr sz="360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of the WHILE loop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6" name="Google Shape;286;p19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WHILE boolean_expression DO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statement_1;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[statement_2;]...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END WHILE;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Objectives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7" name="Google Shape;177;p2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 b="1" dirty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Applied</a:t>
            </a:r>
            <a:endParaRPr sz="2100" dirty="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Write a script that creates and calls a stored procedure that can be used to test MySQL’s language features.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Use MySQL to write procedural code that uses IF statements, CASE statements, loops, cursors, and condition handlers.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stored procedure that uses a WHILE loop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2" name="Google Shape;292;p20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309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DELIMITER //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CREATE PROCEDURE test()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DECLARE i INT DEFAULT 1;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DECLARE s VARCHAR(400) DEFAULT '';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WHILE i &lt; 4 DO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SET s = CONCAT(s, 'i=', i, ' | ');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SET i = i + 1;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END WHILE;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SELECT s AS message;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END//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body" idx="2"/>
          </p:nvPr>
        </p:nvSpPr>
        <p:spPr>
          <a:xfrm>
            <a:off x="812800" y="4452341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output for this code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94" name="Google Shape;294;p20" descr="See page 415 in book. 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67602" y="4909561"/>
            <a:ext cx="6681900" cy="4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REPEAT loop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00" name="Google Shape;300;p21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REPEAT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SET s = CONCAT(s, 'i=', i, ' | ');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SET i = i + 1;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UNTIL i = 4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END REPEAT;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simple loop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06" name="Google Shape;306;p22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testLoop : LOOP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SET s = CONCAT(s, 'i=', i, ' | ');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SET i = i + 1;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IF i = 4 THEN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LEAVE testLoop;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END IF;       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END LOOP testLoop;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"/>
          <p:cNvSpPr txBox="1">
            <a:spLocks noGrp="1"/>
          </p:cNvSpPr>
          <p:nvPr>
            <p:ph type="title"/>
          </p:nvPr>
        </p:nvSpPr>
        <p:spPr>
          <a:xfrm>
            <a:off x="914400" y="533400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for using a cursor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2" name="Google Shape;312;p23"/>
          <p:cNvSpPr txBox="1">
            <a:spLocks noGrp="1"/>
          </p:cNvSpPr>
          <p:nvPr>
            <p:ph type="body" idx="1"/>
          </p:nvPr>
        </p:nvSpPr>
        <p:spPr>
          <a:xfrm>
            <a:off x="838200" y="975211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 dirty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Declare a cursor</a:t>
            </a:r>
            <a:endParaRPr sz="2100" dirty="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DECLARE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cursor_name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CURSOR FOR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select_statement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 dirty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Declare an error handler for when no rows are found </a:t>
            </a:r>
            <a:br>
              <a:rPr lang="en-US" sz="2100" b="1" dirty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100" b="1" dirty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in the cursor</a:t>
            </a:r>
            <a:endParaRPr sz="2100" dirty="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DECLARE CONTINUE HANDLER FOR NOT FOUND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handler_statement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 dirty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Open the cursor</a:t>
            </a:r>
            <a:endParaRPr sz="2100" dirty="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OPEN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cursor_name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 dirty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Get column values from the row and </a:t>
            </a:r>
            <a:r>
              <a:rPr lang="en-US" sz="2100" b="1" dirty="0" smtClean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/>
            </a:r>
            <a:br>
              <a:rPr lang="en-US" sz="2100" b="1" dirty="0" smtClean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100" b="1" dirty="0" smtClean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store </a:t>
            </a:r>
            <a:r>
              <a:rPr lang="en-US" sz="2100" b="1" dirty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them </a:t>
            </a:r>
            <a:r>
              <a:rPr lang="en-US" sz="2100" b="1" dirty="0" smtClean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in </a:t>
            </a:r>
            <a:r>
              <a:rPr lang="en-US" sz="2100" b="1" dirty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a series of variables</a:t>
            </a:r>
            <a:endParaRPr sz="2100" dirty="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FETCH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cursor_name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INTO variable1[, </a:t>
            </a: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variable2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][, variable3]...;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100" b="1" dirty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Close the cursor</a:t>
            </a:r>
            <a:endParaRPr sz="2100" dirty="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CLOSE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cursor_name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stored procedure that uses a cursor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8" name="Google Shape;318;p24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DELIMITER //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CREATE PROCEDURE test()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DECLARE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invoice_id_var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INT;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DECLARE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invoice_total_var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DECIMAL(9,2);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DECLARE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row_not_found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TINYINT DEFAULT FALSE;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DECLARE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update_count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INT DEFAULT 0;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DECLARE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invoices_cursor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CURSOR FOR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SELECT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invoice_id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FROM invoices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WHERE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invoice_total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payment_total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credit_total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&gt; 0;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DECLARE CONTINUE HANDLER FOR NOT FOUND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SET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row_not_found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= TRUE;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OPEN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invoices_cursor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WHILE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row_not_found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= FALSE DO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FETCH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invoices_cursor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INTO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invoice_id_var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dirty="0" err="1" smtClean="0">
                <a:latin typeface="Courier New"/>
                <a:ea typeface="Courier New"/>
                <a:cs typeface="Courier New"/>
                <a:sym typeface="Courier New"/>
              </a:rPr>
              <a:t>invoice_total_var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stored procedure that uses a cursor (continued)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4" name="Google Shape;324;p25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569200" cy="2899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IF invoice_total_var &gt; 1000 THEN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UPDATE invoices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SET credit_total = credit_total + (invoice_total * .1)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WHERE invoice_id = invoice_id_var;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SET update_count = update_count + 1;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END IF;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END WHILE;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CLOSE invoices_cursor;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SELECT CONCAT(update_count, ' row(s) updated.');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END//</a:t>
            </a:r>
            <a:endParaRPr sz="1400"/>
          </a:p>
        </p:txBody>
      </p:sp>
      <p:sp>
        <p:nvSpPr>
          <p:cNvPr id="325" name="Google Shape;325;p25"/>
          <p:cNvSpPr txBox="1">
            <a:spLocks noGrp="1"/>
          </p:cNvSpPr>
          <p:nvPr>
            <p:ph type="body" idx="2"/>
          </p:nvPr>
        </p:nvSpPr>
        <p:spPr>
          <a:xfrm>
            <a:off x="812800" y="3918941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response from the system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26" name="Google Shape;326;p25" descr="See page 417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38205" y="4443946"/>
            <a:ext cx="6681795" cy="432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Built-in named conditions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38" name="Google Shape;338;p27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NOT FOUND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SQLEXCEPTION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SQLWARNING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for declaring a condition handler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4" name="Google Shape;344;p28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DECLARE {CONTINUE|EXIT} HANDLER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FOR {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mysql_error_code|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SQLSTATE sqlstate_code|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 named_condition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handler_actions;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6"/>
          <p:cNvSpPr txBox="1">
            <a:spLocks noGrp="1"/>
          </p:cNvSpPr>
          <p:nvPr>
            <p:ph type="title"/>
          </p:nvPr>
        </p:nvSpPr>
        <p:spPr>
          <a:xfrm>
            <a:off x="369455" y="533400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Commonly used MySQL error codes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32" name="Google Shape;332;p26"/>
          <p:cNvSpPr txBox="1">
            <a:spLocks noGrp="1"/>
          </p:cNvSpPr>
          <p:nvPr>
            <p:ph type="body" idx="1"/>
          </p:nvPr>
        </p:nvSpPr>
        <p:spPr>
          <a:xfrm>
            <a:off x="293255" y="1057563"/>
            <a:ext cx="7467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	</a:t>
            </a:r>
            <a:br>
              <a:rPr lang="en-US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Error </a:t>
            </a:r>
            <a:r>
              <a:rPr lang="en-US" b="1" dirty="0" err="1" smtClean="0">
                <a:latin typeface="Arial"/>
                <a:ea typeface="Arial"/>
                <a:cs typeface="Arial"/>
                <a:sym typeface="Arial"/>
              </a:rPr>
              <a:t>SQLState</a:t>
            </a: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b="1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code  code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Occurs 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when a program…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1329  02000    </a:t>
            </a:r>
            <a:r>
              <a:rPr lang="en-US" sz="2100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attempts 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to fetch data from a row that </a:t>
            </a:r>
            <a:r>
              <a:rPr lang="en-US" sz="2100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		doesn’t exist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1062  23000    </a:t>
            </a:r>
            <a:r>
              <a:rPr lang="en-US" sz="2100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attempts 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to store duplicate values in a </a:t>
            </a:r>
            <a:r>
              <a:rPr lang="en-US" sz="2100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		column that 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has a unique constraint.</a:t>
            </a:r>
            <a:endParaRPr sz="23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lain" startAt="1048"/>
            </a:pP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23000    </a:t>
            </a:r>
            <a:r>
              <a:rPr lang="en-US" sz="2100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attempts 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to insert a NULL </a:t>
            </a:r>
            <a:r>
              <a:rPr lang="en-US" sz="2100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/>
            </a:r>
            <a:br>
              <a:rPr lang="en-US" sz="2100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100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	     	value 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into a </a:t>
            </a:r>
            <a:r>
              <a:rPr lang="en-US" sz="2100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column 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that 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/>
            </a:r>
            <a:b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100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		</a:t>
            </a:r>
            <a:r>
              <a:rPr lang="en-US" sz="1900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doesn’t </a:t>
            </a:r>
            <a:r>
              <a:rPr lang="en-US" sz="19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accept </a:t>
            </a:r>
            <a:r>
              <a:rPr lang="en-US" sz="1900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NULL </a:t>
            </a:r>
            <a:r>
              <a:rPr lang="en-US" sz="19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values.</a:t>
            </a:r>
            <a:endParaRPr sz="19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lain" startAt="1216"/>
            </a:pP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  23000    </a:t>
            </a:r>
            <a:r>
              <a:rPr lang="en-US" sz="2100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attempts 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to add or update 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/>
            </a:r>
            <a:b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100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		</a:t>
            </a:r>
            <a:r>
              <a:rPr lang="en-US" sz="2100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a 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child row but </a:t>
            </a:r>
            <a:r>
              <a:rPr lang="en-US" sz="2100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can’t because </a:t>
            </a:r>
            <a:br>
              <a:rPr lang="en-US" sz="2100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100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		of 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a foreign key constraint.</a:t>
            </a:r>
            <a:endParaRPr sz="23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 smtClean="0">
                <a:latin typeface="Courier New"/>
                <a:ea typeface="Courier New"/>
                <a:cs typeface="Courier New"/>
                <a:sym typeface="Courier New"/>
              </a:rPr>
              <a:t>1217  23000    </a:t>
            </a:r>
            <a:r>
              <a:rPr lang="en-US" sz="2100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attempts 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to delete or update a </a:t>
            </a:r>
            <a:r>
              <a:rPr lang="en-US" sz="2100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/>
            </a:r>
            <a:br>
              <a:rPr lang="en-US" sz="2100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100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		parent 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row but can’t because </a:t>
            </a:r>
            <a:r>
              <a:rPr lang="en-US" sz="2100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/>
            </a:r>
            <a:br>
              <a:rPr lang="en-US" sz="2100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100" dirty="0" smtClean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		of </a:t>
            </a: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a foreign key constraint.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9"/>
          <p:cNvSpPr txBox="1"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How to declare a condition handler for a MySQL error code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body" idx="1"/>
          </p:nvPr>
        </p:nvSpPr>
        <p:spPr>
          <a:xfrm>
            <a:off x="838200" y="1447800"/>
            <a:ext cx="7391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DECLARE CONTINUE HANDLER FOR 1329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SET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row_not_found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TRUE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How to declare a condition handler for a SQLSTATE code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DECLARE CONTINUE HANDLER FOR SQLSTATE '02000'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SET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row_not_found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TRUE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How to declare a condition handler </a:t>
            </a:r>
            <a:b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for a named condition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DECLARE CONTINUE HANDLER FOR NOT FOUND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SET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row_not_found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TRUE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Objectives (continued)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3" name="Google Shape;183;p3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5793509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 b="1" dirty="0">
                <a:solidFill>
                  <a:schemeClr val="accent5"/>
                </a:solidFill>
                <a:latin typeface="Rockwell"/>
                <a:ea typeface="Rockwell"/>
                <a:cs typeface="Rockwell"/>
                <a:sym typeface="Rockwell"/>
              </a:rPr>
              <a:t>Knowledge</a:t>
            </a:r>
            <a:endParaRPr sz="2100" dirty="0">
              <a:solidFill>
                <a:schemeClr val="accent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Distinguish between stored procedures, stored functions, triggers, and events.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Distinguish between the IF, CASE, WHILE, REPEAT, DECLARE CURSOR, and DECLARE…HANDLER statements.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Describe how a loop can be used to work with a cursor.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Distinguish between a simple CASE statement and a searched CASE statement.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AutoNum type="arabicPeriod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Distinguish between a CONTINUE handler and an EXIT handler.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0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stored procedure that doesn’t handle errors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56" name="Google Shape;356;p30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DELIMITER //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CREATE PROCEDURE test()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INSERT INTO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general_ledger_accounts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VALUES (130, 'Cash');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SELECT '1 row was inserted.';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END//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response from the system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Error Code: 1062. Duplicate entry 'Cash' for key '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account_description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stored procedure with a CONTINUE handler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2" name="Google Shape;362;p31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309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DELIMITER //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CREATE PROCEDURE test()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DECLARE duplicate_entry_for_key TINYINT DEFAULT FALSE;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DECLARE CONTINUE HANDLER FOR 1062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SET duplicate_entry_for_key = TRUE;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INSERT INTO general_ledger_accounts VALUES (130, 'Cash');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IF duplicate_entry_for_key = TRUE THEN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SELECT 'Row was not inserted - duplicate key encountered.'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  AS message;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SELECT '1 row was inserted.' AS message;    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END IF;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END//</a:t>
            </a:r>
            <a:endParaRPr/>
          </a:p>
        </p:txBody>
      </p:sp>
      <p:sp>
        <p:nvSpPr>
          <p:cNvPr id="363" name="Google Shape;363;p31"/>
          <p:cNvSpPr txBox="1">
            <a:spLocks noGrp="1"/>
          </p:cNvSpPr>
          <p:nvPr>
            <p:ph type="body" idx="2"/>
          </p:nvPr>
        </p:nvSpPr>
        <p:spPr>
          <a:xfrm>
            <a:off x="812800" y="4528541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response from the system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64" name="Google Shape;364;p31" descr="See page 423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46086" y="5105400"/>
            <a:ext cx="6297714" cy="420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2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stored procedure with an EXIT handler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70" name="Google Shape;370;p32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309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DELIMITER //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CREATE PROCEDURE test()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DECLARE duplicate_entry_for_key TINYINT DEFAULT FALSE;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BEGIN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DECLARE EXIT HANDLER FOR 1062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SET duplicate_entry_for_key = TRUE;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INSERT INTO general_ledger_accounts VALUES (130, 'Cash');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SELECT '1 row was inserted.' AS message;    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END;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IF duplicate_entry_for_key = TRUE THEN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SELECT 'Row was not inserted - duplicate key encountered.'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     AS message;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END IF;</a:t>
            </a:r>
            <a:endParaRPr/>
          </a:p>
          <a:p>
            <a:pPr marL="347345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END//</a:t>
            </a:r>
            <a:endParaRPr/>
          </a:p>
        </p:txBody>
      </p:sp>
      <p:sp>
        <p:nvSpPr>
          <p:cNvPr id="371" name="Google Shape;371;p32"/>
          <p:cNvSpPr txBox="1">
            <a:spLocks noGrp="1"/>
          </p:cNvSpPr>
          <p:nvPr>
            <p:ph type="body" idx="2"/>
          </p:nvPr>
        </p:nvSpPr>
        <p:spPr>
          <a:xfrm>
            <a:off x="812800" y="4693094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response from the system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72" name="Google Shape;372;p32" descr="See page 423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26454" y="4316139"/>
            <a:ext cx="6687892" cy="445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3"/>
          <p:cNvSpPr txBox="1">
            <a:spLocks noGrp="1"/>
          </p:cNvSpPr>
          <p:nvPr>
            <p:ph type="title"/>
          </p:nvPr>
        </p:nvSpPr>
        <p:spPr>
          <a:xfrm>
            <a:off x="914400" y="669869"/>
            <a:ext cx="7315200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lang="en-US" dirty="0">
                <a:solidFill>
                  <a:srgbClr val="FFC000"/>
                </a:solidFill>
                <a:latin typeface="Rockwell" panose="02060603020205020403" pitchFamily="18" charset="0"/>
              </a:rPr>
              <a:t>A stored procedure that uses a named condition to handle all errors</a:t>
            </a:r>
            <a:endParaRPr dirty="0">
              <a:solidFill>
                <a:srgbClr val="FFC000"/>
              </a:solidFill>
              <a:latin typeface="Rockwell" panose="02060603020205020403" pitchFamily="18" charset="0"/>
            </a:endParaRPr>
          </a:p>
        </p:txBody>
      </p:sp>
      <p:sp>
        <p:nvSpPr>
          <p:cNvPr id="378" name="Google Shape;378;p33"/>
          <p:cNvSpPr txBox="1">
            <a:spLocks noGrp="1"/>
          </p:cNvSpPr>
          <p:nvPr>
            <p:ph type="body" idx="1"/>
          </p:nvPr>
        </p:nvSpPr>
        <p:spPr>
          <a:xfrm>
            <a:off x="838200" y="1447800"/>
            <a:ext cx="7391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DELIMITER //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CREATE PROCEDURE test()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DECLARE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sql_error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TINYINT DEFAULT FALSE;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BEGIN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DECLARE EXIT HANDLER FOR SQLEXCEPTION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SET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sql_error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= TRUE;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INSERT INTO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general_ledger_accounts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VALUES (130, 'Cash');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SELECT '1 row was inserted.' AS message;   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END;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IF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sql_error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= TRUE THEN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SELECT 'Row was not inserted – SQL exception encountered.'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AS message;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END IF;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END//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4"/>
          <p:cNvSpPr txBox="1">
            <a:spLocks noGrp="1"/>
          </p:cNvSpPr>
          <p:nvPr>
            <p:ph type="title"/>
          </p:nvPr>
        </p:nvSpPr>
        <p:spPr>
          <a:xfrm>
            <a:off x="914400" y="643455"/>
            <a:ext cx="731520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C000"/>
                </a:solidFill>
                <a:latin typeface="Rockwell" panose="02060603020205020403" pitchFamily="18" charset="0"/>
                <a:ea typeface="Arial"/>
                <a:cs typeface="Arial"/>
                <a:sym typeface="Arial"/>
              </a:rPr>
              <a:t>The response from the system</a:t>
            </a:r>
            <a:endParaRPr dirty="0">
              <a:solidFill>
                <a:srgbClr val="FFC000"/>
              </a:solidFill>
              <a:latin typeface="Rockwell" panose="02060603020205020403" pitchFamily="18" charset="0"/>
            </a:endParaRPr>
          </a:p>
        </p:txBody>
      </p:sp>
      <p:pic>
        <p:nvPicPr>
          <p:cNvPr id="384" name="Google Shape;384;p34" descr="See page 421 in book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143000"/>
            <a:ext cx="6486706" cy="432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5"/>
          <p:cNvSpPr txBox="1">
            <a:spLocks noGrp="1"/>
          </p:cNvSpPr>
          <p:nvPr>
            <p:ph type="title"/>
          </p:nvPr>
        </p:nvSpPr>
        <p:spPr>
          <a:xfrm>
            <a:off x="600364" y="632924"/>
            <a:ext cx="7315200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C000"/>
                </a:solidFill>
                <a:latin typeface="Rockwell" panose="02060603020205020403" pitchFamily="18" charset="0"/>
                <a:ea typeface="Arial"/>
                <a:cs typeface="Arial"/>
                <a:sym typeface="Arial"/>
              </a:rPr>
              <a:t>A stored procedure that uses </a:t>
            </a:r>
            <a:br>
              <a:rPr lang="en-US" dirty="0">
                <a:solidFill>
                  <a:srgbClr val="FFC000"/>
                </a:solidFill>
                <a:latin typeface="Rockwell" panose="02060603020205020403" pitchFamily="18" charset="0"/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rgbClr val="FFC000"/>
                </a:solidFill>
                <a:latin typeface="Rockwell" panose="02060603020205020403" pitchFamily="18" charset="0"/>
                <a:ea typeface="Arial"/>
                <a:cs typeface="Arial"/>
                <a:sym typeface="Arial"/>
              </a:rPr>
              <a:t>multiple condition handlers</a:t>
            </a:r>
            <a:endParaRPr dirty="0">
              <a:solidFill>
                <a:srgbClr val="FFC000"/>
              </a:solidFill>
              <a:latin typeface="Rockwell" panose="02060603020205020403" pitchFamily="18" charset="0"/>
            </a:endParaRPr>
          </a:p>
        </p:txBody>
      </p:sp>
      <p:sp>
        <p:nvSpPr>
          <p:cNvPr id="390" name="Google Shape;390;p35"/>
          <p:cNvSpPr txBox="1">
            <a:spLocks noGrp="1"/>
          </p:cNvSpPr>
          <p:nvPr>
            <p:ph type="body" idx="1"/>
          </p:nvPr>
        </p:nvSpPr>
        <p:spPr>
          <a:xfrm>
            <a:off x="210128" y="1524000"/>
            <a:ext cx="7391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DELIMITER //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CREATE PROCEDURE test()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DECLARE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duplicate_entry_for_key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TINYINT DEFAULT FALSE;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DECLARE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column_cannot_be_null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TINYINT DEFAULT FALSE;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DECLARE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sql_exception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   TINYINT DEFAULT FALSE;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BEGIN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DECLARE EXIT HANDLER FOR 1062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SET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duplicate_entry_for_key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= TRUE;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DECLARE EXIT HANDLER FOR 1048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SET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column_cannot_be_null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= TRUE;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DECLARE EXIT HANDLER FOR SQLEXCEPTION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SET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sql_exception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= TRUE;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INSERT INTO </a:t>
            </a:r>
            <a:r>
              <a:rPr lang="en-US" sz="1400" b="1" dirty="0" err="1" smtClean="0">
                <a:latin typeface="Courier New"/>
                <a:ea typeface="Courier New"/>
                <a:cs typeface="Courier New"/>
                <a:sym typeface="Courier New"/>
              </a:rPr>
              <a:t>general_ledger_accounts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VALUES (NULL, 'Test');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SELECT '1 row was inserted.' AS message;    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END;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6"/>
          <p:cNvSpPr txBox="1">
            <a:spLocks noGrp="1"/>
          </p:cNvSpPr>
          <p:nvPr>
            <p:ph type="title"/>
          </p:nvPr>
        </p:nvSpPr>
        <p:spPr>
          <a:xfrm>
            <a:off x="711200" y="669868"/>
            <a:ext cx="7315200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C000"/>
                </a:solidFill>
                <a:latin typeface="Rockwell" panose="02060603020205020403" pitchFamily="18" charset="0"/>
                <a:ea typeface="Arial"/>
                <a:cs typeface="Arial"/>
                <a:sym typeface="Arial"/>
              </a:rPr>
              <a:t>A stored procedure that uses </a:t>
            </a:r>
            <a:br>
              <a:rPr lang="en-US" dirty="0">
                <a:solidFill>
                  <a:srgbClr val="FFC000"/>
                </a:solidFill>
                <a:latin typeface="Rockwell" panose="02060603020205020403" pitchFamily="18" charset="0"/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rgbClr val="FFC000"/>
                </a:solidFill>
                <a:latin typeface="Rockwell" panose="02060603020205020403" pitchFamily="18" charset="0"/>
                <a:ea typeface="Arial"/>
                <a:cs typeface="Arial"/>
                <a:sym typeface="Arial"/>
              </a:rPr>
              <a:t>multiple condition handlers (continued)</a:t>
            </a:r>
            <a:endParaRPr dirty="0">
              <a:solidFill>
                <a:srgbClr val="FFC000"/>
              </a:solidFill>
              <a:latin typeface="Rockwell" panose="02060603020205020403" pitchFamily="18" charset="0"/>
            </a:endParaRPr>
          </a:p>
        </p:txBody>
      </p:sp>
      <p:sp>
        <p:nvSpPr>
          <p:cNvPr id="396" name="Google Shape;396;p36"/>
          <p:cNvSpPr txBox="1">
            <a:spLocks noGrp="1"/>
          </p:cNvSpPr>
          <p:nvPr>
            <p:ph type="body" idx="1"/>
          </p:nvPr>
        </p:nvSpPr>
        <p:spPr>
          <a:xfrm>
            <a:off x="304800" y="1480771"/>
            <a:ext cx="7391400" cy="2481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IF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duplicate_entry_for_key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= TRUE THEN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SELECT 'Row was not inserted - duplicate key encountered.'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AS message;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ELSEIF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column_cannot_be_null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= TRUE THEN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SELECT 'Row was not inserted - column cannot be null.'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AS message;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ELSEIF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sql_exception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= TRUE THEN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SELECT 'Row was not inserted – SQL exception encountered.'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AS message;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END IF;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END//</a:t>
            </a:r>
            <a:endParaRPr dirty="0"/>
          </a:p>
        </p:txBody>
      </p:sp>
      <p:sp>
        <p:nvSpPr>
          <p:cNvPr id="397" name="Google Shape;397;p36"/>
          <p:cNvSpPr txBox="1">
            <a:spLocks noGrp="1"/>
          </p:cNvSpPr>
          <p:nvPr>
            <p:ph type="body" idx="2"/>
          </p:nvPr>
        </p:nvSpPr>
        <p:spPr>
          <a:xfrm>
            <a:off x="522218" y="4071341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dirty="0">
                <a:solidFill>
                  <a:srgbClr val="FFC000"/>
                </a:solidFill>
                <a:latin typeface="Rockwell" panose="02060603020205020403" pitchFamily="18" charset="0"/>
                <a:ea typeface="Arial"/>
                <a:cs typeface="Arial"/>
                <a:sym typeface="Arial"/>
              </a:rPr>
              <a:t>The response from the system</a:t>
            </a:r>
            <a:endParaRPr dirty="0">
              <a:solidFill>
                <a:srgbClr val="FFC000"/>
              </a:solidFill>
              <a:latin typeface="Rockwell" panose="02060603020205020403" pitchFamily="18" charset="0"/>
            </a:endParaRPr>
          </a:p>
        </p:txBody>
      </p:sp>
      <p:pic>
        <p:nvPicPr>
          <p:cNvPr id="398" name="Google Shape;398;p36" descr="See page 425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22218" y="4670684"/>
            <a:ext cx="6529382" cy="432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Four types of stored programs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9" name="Google Shape;189;p4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27432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Stored procedure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Stored function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Trigger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marR="27432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ckwell"/>
              <a:buChar char="∙"/>
            </a:pPr>
            <a:r>
              <a:rPr lang="en-US" sz="2100" dirty="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Event </a:t>
            </a: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100" dirty="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script that creates and calls a stored procedure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5" name="Google Shape;195;p5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USE ap;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DROP PROCEDURE IF EXISTS test;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-- Change statement delimiter from semicolon to double front slash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DELIMITER //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CREATE PROCEDURE test()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DECLARE sum_balance_due_var DECIMAL(9, 2);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SELECT SUM(invoice_total - payment_total - credit_total)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INTO sum_balance_due_var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FROM invoices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WHERE vendor_id = 95;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"/>
          <p:cNvSpPr txBox="1">
            <a:spLocks noGrp="1"/>
          </p:cNvSpPr>
          <p:nvPr>
            <p:ph type="title"/>
          </p:nvPr>
        </p:nvSpPr>
        <p:spPr>
          <a:xfrm>
            <a:off x="914400" y="7091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script that creates and calls a stored procedure (continued)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1" name="Google Shape;201;p6"/>
          <p:cNvSpPr txBox="1">
            <a:spLocks noGrp="1"/>
          </p:cNvSpPr>
          <p:nvPr>
            <p:ph type="body" idx="1"/>
          </p:nvPr>
        </p:nvSpPr>
        <p:spPr>
          <a:xfrm>
            <a:off x="812800" y="1532111"/>
            <a:ext cx="7493000" cy="2594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IF sum_balance_due_var &gt; 0 THEN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SELECT CONCAT('Balance due: $', sum_balance_due_var) AS message;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SELECT 'Balance paid in full' AS message;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END IF;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END//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-- Change statement delimiter from double front slash to semicolon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DELIMITER 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CALL test();</a:t>
            </a:r>
            <a:endParaRPr/>
          </a:p>
        </p:txBody>
      </p:sp>
      <p:sp>
        <p:nvSpPr>
          <p:cNvPr id="202" name="Google Shape;202;p6"/>
          <p:cNvSpPr txBox="1">
            <a:spLocks noGrp="1"/>
          </p:cNvSpPr>
          <p:nvPr>
            <p:ph type="body" idx="2"/>
          </p:nvPr>
        </p:nvSpPr>
        <p:spPr>
          <a:xfrm>
            <a:off x="812800" y="4235894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response from the system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03" name="Google Shape;203;p6" descr="See page 403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25999" y="4812753"/>
            <a:ext cx="6846401" cy="445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"/>
          <p:cNvSpPr txBox="1">
            <a:spLocks noGrp="1"/>
          </p:cNvSpPr>
          <p:nvPr>
            <p:ph type="title"/>
          </p:nvPr>
        </p:nvSpPr>
        <p:spPr>
          <a:xfrm>
            <a:off x="914400" y="556736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SQL statements for controlling the flow </a:t>
            </a:r>
            <a:b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of execution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9" name="Google Shape;209;p7"/>
          <p:cNvSpPr txBox="1">
            <a:spLocks noGrp="1"/>
          </p:cNvSpPr>
          <p:nvPr>
            <p:ph type="body" idx="1"/>
          </p:nvPr>
        </p:nvSpPr>
        <p:spPr>
          <a:xfrm>
            <a:off x="838200" y="1371600"/>
            <a:ext cx="7391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IF...ELSEIF...ELSE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CASE...WHEN...ELSE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WHILE...DO...LOOP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REPEAT...UNTIL...END REPEAT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DECLARE CURSOR FOR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DECLARE...HANDLER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SQL statement used within stored programs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A stored procedure that displays a message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5" name="Google Shape;215;p8"/>
          <p:cNvSpPr txBox="1">
            <a:spLocks noGrp="1"/>
          </p:cNvSpPr>
          <p:nvPr>
            <p:ph type="body" idx="1"/>
          </p:nvPr>
        </p:nvSpPr>
        <p:spPr>
          <a:xfrm>
            <a:off x="812800" y="1062758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DELIMITER //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CREATE PROCEDURE test()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SELECT 'This is a test.' AS message;</a:t>
            </a:r>
            <a:endParaRPr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END//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216" name="Google Shape;216;p8"/>
          <p:cNvSpPr txBox="1">
            <a:spLocks noGrp="1"/>
          </p:cNvSpPr>
          <p:nvPr>
            <p:ph type="body" idx="2"/>
          </p:nvPr>
        </p:nvSpPr>
        <p:spPr>
          <a:xfrm>
            <a:off x="812800" y="2852141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response from the system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17" name="Google Shape;217;p8" descr="See page 407 in book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3429000"/>
            <a:ext cx="6846401" cy="445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"/>
          <p:cNvSpPr txBox="1"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for declaring a variable</a:t>
            </a:r>
            <a:endParaRPr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3" name="Google Shape;223;p9"/>
          <p:cNvSpPr txBox="1">
            <a:spLocks noGrp="1"/>
          </p:cNvSpPr>
          <p:nvPr>
            <p:ph type="body" idx="1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DECLARE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variable_name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data_type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[DEFAULT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literal_value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for setting a variable </a:t>
            </a:r>
            <a:b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to a literal value or an expression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variable_name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literal_value|expression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None/>
            </a:pP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The syntax for setting a variable </a:t>
            </a:r>
            <a:b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2400" b="1" dirty="0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to a selected value</a:t>
            </a:r>
            <a:endParaRPr dirty="0">
              <a:solidFill>
                <a:schemeClr val="accent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7345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SELECT column_1[, column_2]...</a:t>
            </a:r>
            <a:endParaRPr dirty="0"/>
          </a:p>
          <a:p>
            <a:pPr marL="347345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INTO variable_name_1[, variable_name_2]...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969</Words>
  <Application>Microsoft Office PowerPoint</Application>
  <PresentationFormat>On-screen Show (4:3)</PresentationFormat>
  <Paragraphs>404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 Narrow</vt:lpstr>
      <vt:lpstr>Times New Roman</vt:lpstr>
      <vt:lpstr>Courier New</vt:lpstr>
      <vt:lpstr>Rockwell</vt:lpstr>
      <vt:lpstr>Arial</vt:lpstr>
      <vt:lpstr>Calibri</vt:lpstr>
      <vt:lpstr>Office Theme</vt:lpstr>
      <vt:lpstr>Lesson 13</vt:lpstr>
      <vt:lpstr>Objectives</vt:lpstr>
      <vt:lpstr>Objectives (continued)</vt:lpstr>
      <vt:lpstr>Four types of stored programs</vt:lpstr>
      <vt:lpstr>A script that creates and calls a stored procedure</vt:lpstr>
      <vt:lpstr>A script that creates and calls a stored procedure (continued)</vt:lpstr>
      <vt:lpstr>SQL statements for controlling the flow  of execution</vt:lpstr>
      <vt:lpstr>A stored procedure that displays a message</vt:lpstr>
      <vt:lpstr>The syntax for declaring a variable</vt:lpstr>
      <vt:lpstr>A stored procedure that uses variables</vt:lpstr>
      <vt:lpstr>A stored procedure that uses variables (cont.)</vt:lpstr>
      <vt:lpstr>The syntax of the IF statement</vt:lpstr>
      <vt:lpstr>A stored procedure that uses an IF statement</vt:lpstr>
      <vt:lpstr>The syntax of the simple CASE statement</vt:lpstr>
      <vt:lpstr>A stored procedure with a simple CASE statement</vt:lpstr>
      <vt:lpstr>The syntax of a searched CASE statement</vt:lpstr>
      <vt:lpstr>PowerPoint Presentation</vt:lpstr>
      <vt:lpstr>Iteration &amp; Error Handling</vt:lpstr>
      <vt:lpstr>The syntax of the WHILE loop</vt:lpstr>
      <vt:lpstr>A stored procedure that uses a WHILE loop</vt:lpstr>
      <vt:lpstr>A REPEAT loop</vt:lpstr>
      <vt:lpstr>A simple loop</vt:lpstr>
      <vt:lpstr>The syntax for using a cursor</vt:lpstr>
      <vt:lpstr>A stored procedure that uses a cursor</vt:lpstr>
      <vt:lpstr>A stored procedure that uses a cursor (continued)</vt:lpstr>
      <vt:lpstr>Built-in named conditions</vt:lpstr>
      <vt:lpstr>The syntax for declaring a condition handler</vt:lpstr>
      <vt:lpstr>Commonly used MySQL error codes</vt:lpstr>
      <vt:lpstr>How to declare a condition handler for a MySQL error code</vt:lpstr>
      <vt:lpstr>A stored procedure that doesn’t handle errors</vt:lpstr>
      <vt:lpstr>A stored procedure with a CONTINUE handler</vt:lpstr>
      <vt:lpstr>A stored procedure with an EXIT handler</vt:lpstr>
      <vt:lpstr>A stored procedure that uses a named condition to handle all errors</vt:lpstr>
      <vt:lpstr>The response from the system</vt:lpstr>
      <vt:lpstr>A stored procedure that uses  multiple condition handlers</vt:lpstr>
      <vt:lpstr>A stored procedure that uses  multiple condition handlers (continued)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13</dc:title>
  <dc:creator>Samantha Walker</dc:creator>
  <cp:lastModifiedBy>Aspen Olmsted</cp:lastModifiedBy>
  <cp:revision>5</cp:revision>
  <dcterms:created xsi:type="dcterms:W3CDTF">2019-02-12T18:56:49Z</dcterms:created>
  <dcterms:modified xsi:type="dcterms:W3CDTF">2020-07-07T17:21:36Z</dcterms:modified>
</cp:coreProperties>
</file>