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010400" cy="9296400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Rockwell" panose="02060603020205020403" pitchFamily="18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lbocD/el9GLJh1Gw1o27i/5p4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81" name="Google Shape;2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number Layout">
  <p:cSld name="Chapter number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sz="36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C8,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0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 Layout">
  <p:cSld name="Image_layout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C8,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 Layout">
  <p:cSld name="Text_Console_layout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3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C8,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Console_layout Layout">
  <p:cSld name="1_Text_Console_layout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43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43"/>
          <p:cNvSpPr txBox="1">
            <a:spLocks noGrp="1"/>
          </p:cNvSpPr>
          <p:nvPr>
            <p:ph type="body" idx="3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43"/>
          <p:cNvSpPr txBox="1">
            <a:spLocks noGrp="1"/>
          </p:cNvSpPr>
          <p:nvPr>
            <p:ph type="body" idx="4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43"/>
          <p:cNvSpPr txBox="1">
            <a:spLocks noGrp="1"/>
          </p:cNvSpPr>
          <p:nvPr>
            <p:ph type="body" idx="5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C8,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Text_layout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C8,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 Layout">
  <p:cSld name="Console_layout Layou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4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C8,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5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5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45"/>
          <p:cNvSpPr txBox="1">
            <a:spLocks noGrp="1"/>
          </p:cNvSpPr>
          <p:nvPr>
            <p:ph type="body" idx="3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C8,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6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46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46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C8,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47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47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C8,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7" name="Google Shape;177;p47"/>
          <p:cNvSpPr txBox="1">
            <a:spLocks noGrp="1"/>
          </p:cNvSpPr>
          <p:nvPr>
            <p:ph type="body" idx="4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Text_Image">
  <p:cSld name="Text_Image_Text_Text_Imag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68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48"/>
          <p:cNvSpPr txBox="1">
            <a:spLocks noGrp="1"/>
          </p:cNvSpPr>
          <p:nvPr>
            <p:ph type="body" idx="3"/>
          </p:nvPr>
        </p:nvSpPr>
        <p:spPr>
          <a:xfrm>
            <a:off x="812800" y="4691658"/>
            <a:ext cx="7315200" cy="132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4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C8,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6" name="Google Shape;186;p48"/>
          <p:cNvSpPr txBox="1">
            <a:spLocks noGrp="1"/>
          </p:cNvSpPr>
          <p:nvPr>
            <p:ph type="body" idx="4"/>
          </p:nvPr>
        </p:nvSpPr>
        <p:spPr>
          <a:xfrm>
            <a:off x="838200" y="3352800"/>
            <a:ext cx="7391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8"/>
          <p:cNvSpPr txBox="1">
            <a:spLocks noGrp="1"/>
          </p:cNvSpPr>
          <p:nvPr>
            <p:ph type="body" idx="5"/>
          </p:nvPr>
        </p:nvSpPr>
        <p:spPr>
          <a:xfrm>
            <a:off x="838200" y="1796059"/>
            <a:ext cx="7315200" cy="101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1_Text_layout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Text_Image_Text__Text_Image">
  <p:cSld name="Text_Text_Image_Text__Text_Imag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61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812800" y="2471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C8,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3"/>
          </p:nvPr>
        </p:nvSpPr>
        <p:spPr>
          <a:xfrm>
            <a:off x="794265" y="1756321"/>
            <a:ext cx="7315200" cy="64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4"/>
          </p:nvPr>
        </p:nvSpPr>
        <p:spPr>
          <a:xfrm>
            <a:off x="780535" y="2996778"/>
            <a:ext cx="7391400" cy="61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5"/>
          </p:nvPr>
        </p:nvSpPr>
        <p:spPr>
          <a:xfrm>
            <a:off x="762000" y="3690342"/>
            <a:ext cx="7315200" cy="78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6"/>
          </p:nvPr>
        </p:nvSpPr>
        <p:spPr>
          <a:xfrm>
            <a:off x="780535" y="4869037"/>
            <a:ext cx="7391400" cy="61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7"/>
          </p:nvPr>
        </p:nvSpPr>
        <p:spPr>
          <a:xfrm>
            <a:off x="762000" y="5554836"/>
            <a:ext cx="7315200" cy="61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8"/>
          </p:nvPr>
        </p:nvSpPr>
        <p:spPr>
          <a:xfrm>
            <a:off x="838200" y="44196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C8,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>
            <a:spLocks noGrp="1"/>
          </p:cNvSpPr>
          <p:nvPr>
            <p:ph type="title"/>
          </p:nvPr>
        </p:nvSpPr>
        <p:spPr>
          <a:xfrm>
            <a:off x="1582200" y="1635000"/>
            <a:ext cx="1941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Lesson 8 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body" idx="1"/>
          </p:nvPr>
        </p:nvSpPr>
        <p:spPr>
          <a:xfrm>
            <a:off x="533400" y="2133600"/>
            <a:ext cx="4038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How to work</a:t>
            </a:r>
            <a:b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with data types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date and time types</a:t>
            </a:r>
            <a:endParaRPr/>
          </a:p>
        </p:txBody>
      </p:sp>
      <p:sp>
        <p:nvSpPr>
          <p:cNvPr id="248" name="Google Shape;248;p1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Type	Bytes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DATE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3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TIME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   3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DATETIME    8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TIMESTAMP	4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YEAR[(4)]	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MySQL interprets literal date/time values</a:t>
            </a:r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Literal value		Value stored in DATE column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'2018-08-15'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2018-08-15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'2018-8-15'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2018-08-15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'18-8-15'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2018-08-15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'20180815'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2018-08-15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20180815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2018-08-15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'2018.08.15'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2018-08-15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'18/8/15'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2018-08-15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'8/15/18'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None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'2018-02-31'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None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>
            <a:spLocks noGrp="1"/>
          </p:cNvSpPr>
          <p:nvPr>
            <p:ph type="title"/>
          </p:nvPr>
        </p:nvSpPr>
        <p:spPr>
          <a:xfrm>
            <a:off x="628073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MySQL interprets literal date/time values (continued)</a:t>
            </a:r>
            <a:endParaRPr dirty="0"/>
          </a:p>
        </p:txBody>
      </p:sp>
      <p:sp>
        <p:nvSpPr>
          <p:cNvPr id="260" name="Google Shape;260;p12"/>
          <p:cNvSpPr txBox="1">
            <a:spLocks noGrp="1"/>
          </p:cNvSpPr>
          <p:nvPr>
            <p:ph type="body" idx="1"/>
          </p:nvPr>
        </p:nvSpPr>
        <p:spPr>
          <a:xfrm>
            <a:off x="173182" y="1496291"/>
            <a:ext cx="76962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Literal value	Value stored in TIME column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'7:32'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07:32:00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'19:32:11'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19:32:11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'193211'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19:32:11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193211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19:32:11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'19:61:11'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None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 smtClean="0"/>
              <a:t>			Value </a:t>
            </a:r>
            <a:r>
              <a:rPr lang="en-US" sz="2400" b="1" dirty="0"/>
              <a:t>stored in DATETIME or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Literal Value	TIMESTAMP column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'2018-08-15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19:32:11‘  2018-08-15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19:32:11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'2018-08-15'	2018-08-15 00:00:00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ENUM and SET types</a:t>
            </a:r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31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Type	Bytes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ENUM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1-2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1-8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values are stored in ENUM columns</a:t>
            </a:r>
            <a:endParaRPr dirty="0"/>
          </a:p>
          <a:p>
            <a:pPr marL="34290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	Stored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in column 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Value	ENUM ('Yes', 'No', 'Maybe')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'Yes'	'Yes'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'No'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'No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'Maybe'	'Maybe'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'Possibly'	''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values are stored in SET columns</a:t>
            </a: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		Stored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in column</a:t>
            </a:r>
            <a:br>
              <a:rPr lang="en-US" sz="18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Value	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		SET 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('Pepperoni', 'Mushrooms', 'Olives')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'Pepperoni'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'Pepperoni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'Mushrooms'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'Mushrooms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'Pepperoni, Bacon'	'Pepperoni'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'Olives, Pepperoni'	'Pepperoni, Olives'</a:t>
            </a:r>
            <a:endParaRPr sz="3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large object types</a:t>
            </a:r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Type	Bytes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LONGBLOB	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L+4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MEDIUMBLOB	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L+3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BLOB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L+2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TINYBLOB	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L+1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LONGTEXT	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L+4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MEDIUMTEXT	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L+3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TEXT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L+2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TINYTEXT	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L+1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Terms to know about</a:t>
            </a:r>
            <a:br>
              <a:rPr lang="en-US" sz="2400" b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large objects</a:t>
            </a:r>
            <a:endParaRPr dirty="0"/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BLOB (binary large object) types</a:t>
            </a:r>
            <a:endParaRPr dirty="0"/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CLOB (character large object) types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>
            <a:spLocks noGrp="1"/>
          </p:cNvSpPr>
          <p:nvPr>
            <p:ph type="title"/>
          </p:nvPr>
        </p:nvSpPr>
        <p:spPr>
          <a:xfrm>
            <a:off x="685801" y="2615877"/>
            <a:ext cx="306416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Converting</a:t>
            </a:r>
            <a:b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Data Types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440842" y="553385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Implicitly convert a number to a string</a:t>
            </a: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body" idx="1"/>
          </p:nvPr>
        </p:nvSpPr>
        <p:spPr>
          <a:xfrm>
            <a:off x="34442" y="1032545"/>
            <a:ext cx="7391400" cy="61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invoice_total, CONCAT('$', invoice_total)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body" idx="2"/>
          </p:nvPr>
        </p:nvSpPr>
        <p:spPr>
          <a:xfrm>
            <a:off x="333511" y="243140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Implicitly convert a string to a number</a:t>
            </a:r>
            <a:endParaRPr/>
          </a:p>
        </p:txBody>
      </p:sp>
      <p:pic>
        <p:nvPicPr>
          <p:cNvPr id="295" name="Google Shape;295;p18" descr="See page 249 in book. 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7757" y="1646187"/>
            <a:ext cx="5698547" cy="61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8"/>
          <p:cNvSpPr txBox="1">
            <a:spLocks noGrp="1"/>
          </p:cNvSpPr>
          <p:nvPr>
            <p:ph type="body" idx="4"/>
          </p:nvPr>
        </p:nvSpPr>
        <p:spPr>
          <a:xfrm>
            <a:off x="2177" y="2937545"/>
            <a:ext cx="7391400" cy="61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invoice_number, 989319/invoice_number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</p:txBody>
      </p:sp>
      <p:pic>
        <p:nvPicPr>
          <p:cNvPr id="297" name="Google Shape;297;p18" descr="See page 249 in book."/>
          <p:cNvPicPr preferRelativeResize="0">
            <a:picLocks noGrp="1"/>
          </p:cNvPicPr>
          <p:nvPr>
            <p:ph type="body" idx="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40842" y="3551187"/>
            <a:ext cx="5620023" cy="6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8"/>
          <p:cNvSpPr txBox="1">
            <a:spLocks noGrp="1"/>
          </p:cNvSpPr>
          <p:nvPr>
            <p:ph type="body" idx="6"/>
          </p:nvPr>
        </p:nvSpPr>
        <p:spPr>
          <a:xfrm>
            <a:off x="32657" y="4708700"/>
            <a:ext cx="7391400" cy="61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invoice_date, invoice_date + 1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</p:txBody>
      </p:sp>
      <p:pic>
        <p:nvPicPr>
          <p:cNvPr id="299" name="Google Shape;299;p18" descr="See page 249 in book."/>
          <p:cNvPicPr preferRelativeResize="0">
            <a:picLocks noGrp="1"/>
          </p:cNvPicPr>
          <p:nvPr>
            <p:ph type="body" idx="7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5305063"/>
            <a:ext cx="5535892" cy="5945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8"/>
          <p:cNvSpPr txBox="1">
            <a:spLocks noGrp="1"/>
          </p:cNvSpPr>
          <p:nvPr>
            <p:ph type="body" idx="8"/>
          </p:nvPr>
        </p:nvSpPr>
        <p:spPr>
          <a:xfrm>
            <a:off x="333511" y="433555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Implicitly convert a date to a number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syntax of the CAST function</a:t>
            </a: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CAST(expression AS cast_type)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syntax of the CONVERT function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CONVERT(expression, cast_type)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Cast types you can use in these functions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CHAR[(N)]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SIGNED [INTEGER]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UNSIGNED [INTEGER]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DECIMAL[(M[,D])]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Code queries that convert data from one data type to another.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the data that can be stored in any of the character, numeric, date/time, and large object data types.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ENUM and SET data types.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00" name="Google Shape;200;p2"/>
          <p:cNvSpPr txBox="1"/>
          <p:nvPr/>
        </p:nvSpPr>
        <p:spPr>
          <a:xfrm>
            <a:off x="304800" y="6356350"/>
            <a:ext cx="350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adapted from Murach’s MySQL Textbooks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statement that uses the CAST function</a:t>
            </a:r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76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None/>
            </a:pPr>
            <a:r>
              <a:rPr lang="en-US" sz="1375" b="1">
                <a:latin typeface="Courier New"/>
                <a:ea typeface="Courier New"/>
                <a:cs typeface="Courier New"/>
                <a:sym typeface="Courier New"/>
              </a:rPr>
              <a:t>SELECT invoice_id, invoice_date, invoice_total,</a:t>
            </a:r>
            <a:endParaRPr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None/>
            </a:pPr>
            <a:r>
              <a:rPr lang="en-US" sz="1375" b="1">
                <a:latin typeface="Courier New"/>
                <a:ea typeface="Courier New"/>
                <a:cs typeface="Courier New"/>
                <a:sym typeface="Courier New"/>
              </a:rPr>
              <a:t>    CAST(invoice_date AS CHAR(10)) AS char_date,</a:t>
            </a:r>
            <a:endParaRPr/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None/>
            </a:pPr>
            <a:r>
              <a:rPr lang="en-US" sz="1375" b="1">
                <a:latin typeface="Courier New"/>
                <a:ea typeface="Courier New"/>
                <a:cs typeface="Courier New"/>
                <a:sym typeface="Courier New"/>
              </a:rPr>
              <a:t>    CAST(invoice_total AS SIGNED) AS integer_total</a:t>
            </a:r>
            <a:endParaRPr sz="1375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None/>
            </a:pPr>
            <a:r>
              <a:rPr lang="en-US" sz="1375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endParaRPr sz="1250"/>
          </a:p>
        </p:txBody>
      </p:sp>
      <p:pic>
        <p:nvPicPr>
          <p:cNvPr id="313" name="Google Shape;313;p20" descr="See page 25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928230"/>
            <a:ext cx="5952721" cy="6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0"/>
          <p:cNvSpPr txBox="1">
            <a:spLocks noGrp="1"/>
          </p:cNvSpPr>
          <p:nvPr>
            <p:ph type="body" idx="6"/>
          </p:nvPr>
        </p:nvSpPr>
        <p:spPr>
          <a:xfrm>
            <a:off x="457200" y="3214775"/>
            <a:ext cx="7391400" cy="11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SELECT invoice_id, invoice_date, </a:t>
            </a:r>
            <a:b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invoice_total, CONVERT(invoice_date, </a:t>
            </a:r>
            <a:endParaRPr sz="148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CHAR(10)) AS char_date, CONVERT(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invoice_total, SIGNED) AS integer_total</a:t>
            </a:r>
            <a:endParaRPr sz="148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FROM invoices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pic>
        <p:nvPicPr>
          <p:cNvPr id="315" name="Google Shape;315;p20" descr="See page 251 in book."/>
          <p:cNvPicPr preferRelativeResize="0">
            <a:picLocks noGrp="1"/>
          </p:cNvPicPr>
          <p:nvPr>
            <p:ph type="body" idx="7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45457" y="4361495"/>
            <a:ext cx="6462320" cy="6950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0"/>
          <p:cNvSpPr txBox="1">
            <a:spLocks noGrp="1"/>
          </p:cNvSpPr>
          <p:nvPr>
            <p:ph type="body" idx="8"/>
          </p:nvPr>
        </p:nvSpPr>
        <p:spPr>
          <a:xfrm>
            <a:off x="780535" y="2757575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statement that uses the CONVERT function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FORMAT and CHAR functions</a:t>
            </a:r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FORMAT(number,decimal)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CHAR(value1[,value2]...)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FORMAT function examples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Function	Result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FORMAT(1234567.8901,2)	1,234,567.89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FORMAT(1234.56,4)	1,234.5600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FORMAT(1234.56,0)	1,235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CHAR function examples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for common control characters</a:t>
            </a:r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body" idx="1"/>
          </p:nvPr>
        </p:nvSpPr>
        <p:spPr>
          <a:xfrm>
            <a:off x="812800" y="1371600"/>
            <a:ext cx="7391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Function	Control character</a:t>
            </a:r>
            <a:endParaRPr sz="2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CHAR(9)	Tab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CHAR(10)	Line feed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CHAR(13)	Carriage return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statement that uses the CHAR function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SELECT CONCAT(vendor_name, CHAR(13,10),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vendor_address1, CHAR(13,10),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vendor_city, ', ', vendor_state,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' ', vendor_zip_code)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FROM vendors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WHERE vendor_id = 1</a:t>
            </a:r>
            <a:endParaRPr/>
          </a:p>
        </p:txBody>
      </p:sp>
      <p:pic>
        <p:nvPicPr>
          <p:cNvPr id="329" name="Google Shape;329;p22" descr="See page 25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4857630"/>
            <a:ext cx="3677163" cy="85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MySQL data type categories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Google Shape;206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Character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Numeric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Date and time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Large Object (LOB)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Spatial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JSON</a:t>
            </a:r>
            <a:endParaRPr sz="21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character types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2" name="Google Shape;212;p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39725" lvl="0" indent="-523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/>
              <a:t>Type	Bytes</a:t>
            </a:r>
            <a:endParaRPr/>
          </a:p>
          <a:p>
            <a:pPr marL="0" lvl="0" indent="33972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CHAR(M)	Mx4 </a:t>
            </a:r>
            <a:endParaRPr/>
          </a:p>
          <a:p>
            <a:pPr marL="0" lvl="0" indent="33972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VARCHAR(M)	L+1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the character types work with utf8mb4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28733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Data type   Original value	Value stored   Bytes used</a:t>
            </a:r>
            <a:endParaRPr/>
          </a:p>
          <a:p>
            <a:pPr marL="0" lvl="0" indent="28733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CHAR(2)     'CA’	           'CA’	      8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28733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CHAR(10)    'CA’		‘CA’	      40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28733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VARCHAR(10) 'CA’		'CA’	      3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28733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VARCHAR(20) 'California'	'California’     11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28733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VARCHAR(20) 'New York'	'New York’	      9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28733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VARCHAR(20) "Murach's MySQL"	"Murach's MySQL“ 15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Terms to know about character types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8" name="Google Shape;218;p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Latin1 character set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utf8mb3 character set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utf8mb4 character set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Unicode standard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integer types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4" name="Google Shape;224;p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Type	   Bytes</a:t>
            </a:r>
            <a:endParaRPr dirty="0"/>
          </a:p>
          <a:p>
            <a:pPr marL="346075" marR="0" lvl="0" indent="-63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BIGINT	  8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INT      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4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MEDIUMINT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  3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SMALLINT	  2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TINYINT	  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the UNSIGNED and ZEROFILL attributes work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7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76962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Data </a:t>
            </a:r>
            <a:r>
              <a:rPr lang="en-US" sz="1800" b="1" dirty="0" smtClean="0"/>
              <a:t>type Original value </a:t>
            </a:r>
            <a:r>
              <a:rPr lang="en-US" sz="1800" b="1" dirty="0" err="1" smtClean="0"/>
              <a:t>Value</a:t>
            </a:r>
            <a:r>
              <a:rPr lang="en-US" sz="1800" b="1" dirty="0" smtClean="0"/>
              <a:t> </a:t>
            </a:r>
            <a:r>
              <a:rPr lang="en-US" sz="1800" b="1" dirty="0"/>
              <a:t>stored	Value displayed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INT              99        99          99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INT		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99       -99         -99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INT UNSIGNED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99       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99          99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INT UNSIGNED    -99	    None     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INT ZEROFILL	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99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	     99   0000000099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INT(4) ZEROFILL  99	     99         0099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fixed-point type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6" name="Google Shape;236;p8"/>
          <p:cNvSpPr txBox="1">
            <a:spLocks noGrp="1"/>
          </p:cNvSpPr>
          <p:nvPr>
            <p:ph type="body" idx="1"/>
          </p:nvPr>
        </p:nvSpPr>
        <p:spPr>
          <a:xfrm>
            <a:off x="838200" y="990600"/>
            <a:ext cx="7772400" cy="516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400300" marR="0" lvl="0" indent="-205263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Type	Bytes</a:t>
            </a:r>
            <a:endParaRPr dirty="0"/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DECIMAL(M, D)	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Vary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floating-point types</a:t>
            </a:r>
            <a:endParaRPr b="1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0" marR="0" lvl="0" indent="-1481455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Type	Bytes</a:t>
            </a:r>
            <a:endParaRPr dirty="0"/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DOUBLE	    8</a:t>
            </a:r>
            <a:endParaRPr dirty="0"/>
          </a:p>
          <a:p>
            <a:pPr marL="347345" marR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FLOAT	     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the fixed-point and floating-point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types work</a:t>
            </a:r>
            <a:endParaRPr b="1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Data type Original Value    Bytes</a:t>
            </a:r>
            <a:b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       value    stored   used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DECIMAL(9,2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1.2          1.20	   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DECIMAL(9,2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1234567.89   1234567.89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DECIMAL(9,2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) -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1234567.89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1234567.89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DECIMAL(18,9) 1234567.89  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1234567.890000000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DOUBLE	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1234567.89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1234567.89        8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FLOAT	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1234567.89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1234570           4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/>
              <a:t>Terms to know about numeric data types</a:t>
            </a:r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Real number</a:t>
            </a:r>
            <a:endParaRPr/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endParaRPr/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Scale</a:t>
            </a:r>
            <a:endParaRPr/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Exact numeric type</a:t>
            </a:r>
            <a:endParaRPr/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Floating-point number</a:t>
            </a:r>
            <a:endParaRPr/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Approximate numeric type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On-screen Show (4:3)</PresentationFormat>
  <Paragraphs>176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Narrow</vt:lpstr>
      <vt:lpstr>Times New Roman</vt:lpstr>
      <vt:lpstr>Courier New</vt:lpstr>
      <vt:lpstr>Rockwell</vt:lpstr>
      <vt:lpstr>Arial</vt:lpstr>
      <vt:lpstr>Calibri</vt:lpstr>
      <vt:lpstr>Noto Sans Symbols</vt:lpstr>
      <vt:lpstr>Office Theme</vt:lpstr>
      <vt:lpstr>Lesson 8 </vt:lpstr>
      <vt:lpstr>Objectives</vt:lpstr>
      <vt:lpstr>MySQL data type categories</vt:lpstr>
      <vt:lpstr>The character types</vt:lpstr>
      <vt:lpstr>Terms to know about character types</vt:lpstr>
      <vt:lpstr>The integer types</vt:lpstr>
      <vt:lpstr>How the UNSIGNED and ZEROFILL attributes work</vt:lpstr>
      <vt:lpstr>The fixed-point type</vt:lpstr>
      <vt:lpstr>Terms to know about numeric data types</vt:lpstr>
      <vt:lpstr>The date and time types</vt:lpstr>
      <vt:lpstr>How MySQL interprets literal date/time values</vt:lpstr>
      <vt:lpstr>How MySQL interprets literal date/time values (continued)</vt:lpstr>
      <vt:lpstr>The ENUM and SET types</vt:lpstr>
      <vt:lpstr>How values are stored in SET columns</vt:lpstr>
      <vt:lpstr>The large object types</vt:lpstr>
      <vt:lpstr>PowerPoint Presentation</vt:lpstr>
      <vt:lpstr>Converting Data Types</vt:lpstr>
      <vt:lpstr>Implicitly convert a number to a string</vt:lpstr>
      <vt:lpstr>The syntax of the CAST function</vt:lpstr>
      <vt:lpstr>A statement that uses the CAST function</vt:lpstr>
      <vt:lpstr>The FORMAT and CHAR functions</vt:lpstr>
      <vt:lpstr>CHAR function examples for common control characters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 </dc:title>
  <dc:creator>Samantha Walker</dc:creator>
  <cp:lastModifiedBy>Aspen Olmsted</cp:lastModifiedBy>
  <cp:revision>1</cp:revision>
  <dcterms:created xsi:type="dcterms:W3CDTF">2019-02-08T19:21:40Z</dcterms:created>
  <dcterms:modified xsi:type="dcterms:W3CDTF">2020-07-01T19:57:52Z</dcterms:modified>
</cp:coreProperties>
</file>