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7010400" cy="9296400"/>
  <p:embeddedFontLst>
    <p:embeddedFont>
      <p:font typeface="Arial Narrow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dpH/TJo8BgqNYn69nR8Ysx8z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bold.fntdata"/><Relationship Id="rId50" Type="http://schemas.openxmlformats.org/officeDocument/2006/relationships/font" Target="fonts/ArialNarrow-regular.fntdata"/><Relationship Id="rId53" Type="http://schemas.openxmlformats.org/officeDocument/2006/relationships/font" Target="fonts/ArialNarrow-boldItalic.fntdata"/><Relationship Id="rId52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04" name="Google Shape;404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45" name="Google Shape;445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 number Layout">
  <p:cSld name="Chapter number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b="1" i="0" sz="36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C10,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5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5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5" name="Google Shape;95;p5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6" name="Google Shape;96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5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3" name="Google Shape;103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Console_layout Layout">
  <p:cSld name="Text_Console_layout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2"/>
          <p:cNvSpPr txBox="1"/>
          <p:nvPr>
            <p:ph idx="1" type="body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62"/>
          <p:cNvSpPr txBox="1"/>
          <p:nvPr>
            <p:ph idx="2" type="body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62"/>
          <p:cNvSpPr txBox="1"/>
          <p:nvPr>
            <p:ph idx="3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C10,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_Console_layout Layout">
  <p:cSld name="1_Text_Console_layout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3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63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63"/>
          <p:cNvSpPr txBox="1"/>
          <p:nvPr>
            <p:ph idx="3" type="body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63"/>
          <p:cNvSpPr txBox="1"/>
          <p:nvPr>
            <p:ph idx="4" type="body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63"/>
          <p:cNvSpPr txBox="1"/>
          <p:nvPr>
            <p:ph idx="5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C10,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sole_layout Layout">
  <p:cSld name="Console_layout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4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C10,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layout Layout">
  <p:cSld name="Text_layout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C10,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Text_layout">
  <p:cSld name="Image_Text_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5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65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5"/>
          <p:cNvSpPr txBox="1"/>
          <p:nvPr>
            <p:ph idx="3" type="body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C10,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Image_layout">
  <p:cSld name="Image_Image_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6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6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66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C10,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layout">
  <p:cSld name="Text_Image_layou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7"/>
          <p:cNvSpPr txBox="1"/>
          <p:nvPr>
            <p:ph idx="1" type="body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67"/>
          <p:cNvSpPr txBox="1"/>
          <p:nvPr>
            <p:ph idx="2" type="body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67"/>
          <p:cNvSpPr txBox="1"/>
          <p:nvPr>
            <p:ph idx="3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C10,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Text_layout">
  <p:cSld name="Text_Image_Text_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8"/>
          <p:cNvSpPr txBox="1"/>
          <p:nvPr>
            <p:ph idx="1" type="body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68"/>
          <p:cNvSpPr txBox="1"/>
          <p:nvPr>
            <p:ph idx="2" type="body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68"/>
          <p:cNvSpPr txBox="1"/>
          <p:nvPr>
            <p:ph idx="3" type="body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C10,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Google Shape;174;p68"/>
          <p:cNvSpPr txBox="1"/>
          <p:nvPr>
            <p:ph idx="4" type="body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_Image_layout">
  <p:cSld name="Image__Image_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9"/>
          <p:cNvSpPr txBox="1"/>
          <p:nvPr>
            <p:ph idx="1" type="body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69"/>
          <p:cNvSpPr txBox="1"/>
          <p:nvPr>
            <p:ph idx="2" type="body"/>
          </p:nvPr>
        </p:nvSpPr>
        <p:spPr>
          <a:xfrm>
            <a:off x="812800" y="4477037"/>
            <a:ext cx="7315200" cy="12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69"/>
          <p:cNvSpPr txBox="1"/>
          <p:nvPr>
            <p:ph idx="3" type="body"/>
          </p:nvPr>
        </p:nvSpPr>
        <p:spPr>
          <a:xfrm>
            <a:off x="812800" y="3333394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69"/>
          <p:cNvSpPr txBox="1"/>
          <p:nvPr>
            <p:ph idx="4" type="body"/>
          </p:nvPr>
        </p:nvSpPr>
        <p:spPr>
          <a:xfrm>
            <a:off x="838200" y="11859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layout Layout">
  <p:cSld name="Image_layout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C10,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layout Layout">
  <p:cSld name="1_Text_layout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_Image_Text_layout">
  <p:cSld name="Image__Image_Text_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" type="body"/>
          </p:nvPr>
        </p:nvSpPr>
        <p:spPr>
          <a:xfrm>
            <a:off x="812800" y="3276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2" type="body"/>
          </p:nvPr>
        </p:nvSpPr>
        <p:spPr>
          <a:xfrm>
            <a:off x="812800" y="4934237"/>
            <a:ext cx="7315200" cy="12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" name="Google Shape;46;p50"/>
          <p:cNvSpPr txBox="1"/>
          <p:nvPr>
            <p:ph idx="3" type="body"/>
          </p:nvPr>
        </p:nvSpPr>
        <p:spPr>
          <a:xfrm>
            <a:off x="812800" y="3790594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4" type="body"/>
          </p:nvPr>
        </p:nvSpPr>
        <p:spPr>
          <a:xfrm>
            <a:off x="812800" y="2213520"/>
            <a:ext cx="7315200" cy="1014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5" type="body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>
            <p:ph type="title"/>
          </p:nvPr>
        </p:nvSpPr>
        <p:spPr>
          <a:xfrm>
            <a:off x="1042200" y="1635000"/>
            <a:ext cx="2380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10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0" y="2133600"/>
            <a:ext cx="4465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design</a:t>
            </a:r>
            <a:b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 database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914400" y="4572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Possible tables and columns for an A/P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838200" y="9144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Vendors	                        Invoices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name	                 Invoice number*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address                 Invoice date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city	                        Terms*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state                       Invoice total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zip code	          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Payment date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phone number	   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Payment total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fax number</a:t>
            </a: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   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Invoice due date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web address</a:t>
            </a: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Credit total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contact first name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Account number</a:t>
            </a: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*	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contact last name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contact phone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AR first name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type="title"/>
          </p:nvPr>
        </p:nvSpPr>
        <p:spPr>
          <a:xfrm>
            <a:off x="304800" y="38100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Possible tables and columns for an A/P system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0" name="Google Shape;250;p11"/>
          <p:cNvSpPr txBox="1"/>
          <p:nvPr>
            <p:ph idx="1" type="body"/>
          </p:nvPr>
        </p:nvSpPr>
        <p:spPr>
          <a:xfrm>
            <a:off x="0" y="1371600"/>
            <a:ext cx="7315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Vendors	                    Invoice line items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AR last name</a:t>
            </a: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Invoice number*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AR phone</a:t>
            </a: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</a:t>
            </a:r>
            <a:r>
              <a:rPr lang="en-US" strike="sngStrike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Item part number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Terms</a:t>
            </a: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*	                           Item quantity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Account number</a:t>
            </a: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*           Item description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Item unit price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Item extension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i="1"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Account number*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Sequence number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notation for identifying data elements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Data elements that were previously identified but aren’t needed are crossed out.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Data elements that were added are displayed in italics.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Data elements that are related to two or more entities are followed by an asterisk.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relationships between the tables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5 in book." id="262" name="Google Shape;26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352583" cy="251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tables with a many-to-many relationship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5 in book." id="268" name="Google Shape;26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43000"/>
            <a:ext cx="6230652" cy="134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tables with a one-to-one relationship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5 in book." id="274" name="Google Shape;27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43000"/>
            <a:ext cx="3938357" cy="118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457200" y="4572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Operations that can violate referential integrity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57200" y="990596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Deleting a row from the primary key table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foreign key table contains one or more rows related to the deleted row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Inserting a row in the foreign key table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foreign key value doesn’t have a matching primary key value in the related table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Updating the value of a foreign key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new foreign key value doesn’t have a matching primary key value in the related table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Updating the value of a primary key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foreign key table contains one or more rows related to the row that’s changed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When to create an index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When the column is used frequently in search conditions or joins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When the column contains a large number of distinct values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When the column is updated infrequently 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data structures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Entity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Attribute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Instance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Entity-relationship (ER) modeling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Referential integrity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Declarative referential integrity (DRI)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Foreign key constraint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Orphaned row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Given the specifications for a database, identify the tables, columns, keys, relationships, and indexes for the database.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Given the tables for an unnormalized database, normalize the structure to the third normal form.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Use MySQL Workbench to create or work with an EER model for a database and any EER diagrams that are associated with that model.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Entity Relationship Diagrams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tables that need to be normalized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7" name="Google Shape;307;p21"/>
          <p:cNvSpPr txBox="1"/>
          <p:nvPr>
            <p:ph idx="1" type="body"/>
          </p:nvPr>
        </p:nvSpPr>
        <p:spPr>
          <a:xfrm>
            <a:off x="812800" y="2438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 table that contains redundant data</a:t>
            </a:r>
            <a:endParaRPr sz="25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9 in book." id="308" name="Google Shape;308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39902"/>
            <a:ext cx="6588203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page 319 in book." id="309" name="Google Shape;309;p2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587941"/>
            <a:ext cx="6840305" cy="77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1"/>
          <p:cNvSpPr txBox="1"/>
          <p:nvPr>
            <p:ph idx="5" type="body"/>
          </p:nvPr>
        </p:nvSpPr>
        <p:spPr>
          <a:xfrm>
            <a:off x="812800" y="106680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 table that contains repeating columns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533400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accounts payable system in third normal form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9 in book." id="316" name="Google Shape;31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6815919" cy="334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normalizing a data structure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p2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Normalization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Data redundancy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Unnormalized data structure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Normalized data structure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Normal form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first three normal forms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Normal form	Description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943100" lvl="0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First (1NF)	The value stored at the intersection of each row and column must be a scalar value, and a table must not contain any repeating columns.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943100" lvl="0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Second (2NF)	Every non-key column must depend on the entire primary key.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943100" lvl="0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Third (3NF)	Every non-key column must depend only on the primary key.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Note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Most designers stop at the third normal form.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title"/>
          </p:nvPr>
        </p:nvSpPr>
        <p:spPr>
          <a:xfrm>
            <a:off x="838200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next four normal forms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381000" y="1066800"/>
            <a:ext cx="7620000" cy="5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Normal form	Description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686050" lvl="0" marL="2971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Boyce-Codd (BCNF)	A non-key column can’t be dependent on another non-key column.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686050" lvl="0" marL="2971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Fourth (4NF)	A table must not have more than one 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multivalued dependency</a:t>
            </a: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, where the primary key has a one-to-many relationship to non-key columns.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686050" lvl="0" marL="2971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Fifth (5NF)	The data structure is split into smaller and smaller tables until all redundancy has been eliminated.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Domain-key (DKNF)	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Every constraint on the relationship is</a:t>
            </a:r>
            <a:b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or	dependent only on key constraints and</a:t>
            </a:r>
            <a:b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Sixth (6NF) 	domain constraints, where a </a:t>
            </a:r>
            <a:r>
              <a:rPr i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domain</a:t>
            </a: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is the</a:t>
            </a:r>
            <a:b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	set of allowable values for a column.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benefits of normalization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0" name="Google Shape;340;p2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More tables, and each table has an index on its primary key. That makes data retrieval more efficient.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Each table contains information about a single entity. That makes data retrieval and insert, update, and delete operations more efficient.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Each table has fewer indexes, which makes insert, update, and delete operations more efficient.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Data redundancy is minimized, which simplifies maintenance and reduces storage.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Unnormalized invoice data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6" name="Google Shape;346;p27"/>
          <p:cNvSpPr txBox="1"/>
          <p:nvPr>
            <p:ph idx="1" type="body"/>
          </p:nvPr>
        </p:nvSpPr>
        <p:spPr>
          <a:xfrm>
            <a:off x="1219200" y="2743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 invoice data with repeating columns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25 in book." id="347" name="Google Shape;347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488" y="3200400"/>
            <a:ext cx="6651312" cy="755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page 325 in book." id="348" name="Google Shape;348;p2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488" y="1828800"/>
            <a:ext cx="6651312" cy="75597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7"/>
          <p:cNvSpPr txBox="1"/>
          <p:nvPr>
            <p:ph idx="5" type="body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 invoice data with a column that contains </a:t>
            </a:r>
            <a:b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repeating values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invoice data in first normal form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25 in book." id="355" name="Google Shape;35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00" y="1586825"/>
            <a:ext cx="13973400" cy="2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invoice data in first normal form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keys added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27 in book." id="361" name="Google Shape;36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633" y="1524000"/>
            <a:ext cx="6614733" cy="124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Google Shape;202;p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Give three criteria for when a column should be indexed.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referential integrity.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Explain how MySQL uses declarative referential integrity to prevent deletion, insertion, and update problems.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Explain how normalizing a database to the third normal form affects database performance.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invoice data in second normal form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27 in book." id="367" name="Google Shape;36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7" y="1210400"/>
            <a:ext cx="8573400" cy="3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A/P system in second normal form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29 in book." id="373" name="Google Shape;37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102625" cy="23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Questions about the structure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Does the vendor information (vendor_name, vendor_address, etc.) depend only on the invoice_id column?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Does the terms column depend only on the invoice_id column?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Does the account_no column depend only on the invoice_id column?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Can the invoice_due_date and line_item_amount columns be derived from other data?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A/P system in third normal form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29 in book." id="385" name="Google Shape;38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551" y="1143000"/>
            <a:ext cx="6937849" cy="338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533400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A/P system in fifth normal form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31 in book." id="391" name="Google Shape;39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6785436" cy="407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When to denormalize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a column from a joined table is used repeatedly in search criteria.</a:t>
            </a:r>
            <a:endParaRPr/>
          </a:p>
          <a:p>
            <a:pPr indent="-34290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a table is updated infrequently.</a:t>
            </a:r>
            <a:endParaRPr/>
          </a:p>
          <a:p>
            <a:pPr indent="-34290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 columns with derived values when those values are used frequently in search conditions.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Entity Relationship Diagrams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Models tab of MySQL Workbench Home page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33 in book." id="412" name="Google Shape;412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247" y="1143000"/>
            <a:ext cx="6663506" cy="438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Operations you can perform from the Models tab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8" name="Google Shape;418;p3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Open an existing EER model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 blank EER model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an EER model from an existing database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an EER model from a SQL creation script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Remove an EER model from the list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database system is modeled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after a real-world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07 in book." id="208" name="Google Shape;20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6925656" cy="260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EER model for the AP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35 in book." id="424" name="Google Shape;42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066800"/>
            <a:ext cx="6040049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Operations for working with an EER model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Edit a table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Add a new table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Delete a table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Display a diagram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 new diagram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 database creation script from the model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EER diagram for the AP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37 in book." id="436" name="Google Shape;43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02" y="1096900"/>
            <a:ext cx="6681795" cy="43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Operations for working with an EER Diagram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2" name="Google Shape;442;p4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Add an existing table to the diagram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Add a new table to the diagram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Display the model for a table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Define the relationship between two tables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Edit and delete relationships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Remove a table from the diagram (and, optionally, the model)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six basic steps for designing a data structure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5"/>
          <p:cNvSpPr txBox="1"/>
          <p:nvPr>
            <p:ph idx="1" type="body"/>
          </p:nvPr>
        </p:nvSpPr>
        <p:spPr>
          <a:xfrm>
            <a:off x="876300" y="12353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Step 1:	Identify the data elements 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Step 2:	Subdivide each element into its smallest useful components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Step 3:	Identify the tables and assign columns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Step 4:	Identify the primary and foreign keys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Step 5:	Review whether the data structure is normalized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Step 6:	Identify the indexes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304800" y="6096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invoice that’s used to identify data elements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09 in book." id="220" name="Google Shape;2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6254174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457200" y="6096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data elements on the invoice document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6" name="Google Shape;226;p7"/>
          <p:cNvSpPr txBox="1"/>
          <p:nvPr>
            <p:ph idx="1" type="body"/>
          </p:nvPr>
        </p:nvSpPr>
        <p:spPr>
          <a:xfrm>
            <a:off x="419100" y="112615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marR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name	               Item quantity 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address	               Item description 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phone number  Item unit price 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fax number        Item extension	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Vendor web address	Vendor sales contact name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Invoice number	              Vendor sales contact extension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Invoice date	              Vendor AR contact name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Invoice terms 	              Vendor AR contact extension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2900" marR="182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Item part number	        Invoice total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name that’s divided into first and last names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1 in book." id="232" name="Google Shape;23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537" y="1097111"/>
            <a:ext cx="6626926" cy="195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address that’s divided into its components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311 in book." id="238" name="Google Shape;2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297714" cy="21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2019-02-11T18:50:30Z</dcterms:created>
  <dc:creator>Samantha Walker</dc:creator>
</cp:coreProperties>
</file>