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Arial Narrow" panose="020B0606020202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VKnTtXKcXDIO7OigbUBA4wsK+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6" name="Google Shape;96;p5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5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5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7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58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8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9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9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1073900" y="1655700"/>
            <a:ext cx="22293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</a:t>
            </a: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33669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How to code</a:t>
            </a:r>
            <a:b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summary queries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914400" y="5908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that calculates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average invoice amount by vendor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10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87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ROUND(AVG(invoice_total), 2) </a:t>
            </a:r>
            <a:b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AS average_invoice_amount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AVG(invoice_total) &gt; 2000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average_invoice_amount DESC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31" name="Google Shape;231;p10" descr="See page 17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3005" y="2971800"/>
            <a:ext cx="6681795" cy="152413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>
            <a:spLocks noGrp="1"/>
          </p:cNvSpPr>
          <p:nvPr>
            <p:ph type="body" idx="4"/>
          </p:nvPr>
        </p:nvSpPr>
        <p:spPr>
          <a:xfrm>
            <a:off x="812800" y="4572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(8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that includes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functionally dependent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11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, vendor_state,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ROUND(AVG(invoice_total), 2) AS average_invoice_amount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 JOIN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AVG(invoice_total) &gt; 2000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average_invoice_amount DESC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>
            <a:spLocks noGrp="1"/>
          </p:cNvSpPr>
          <p:nvPr>
            <p:ph type="title"/>
          </p:nvPr>
        </p:nvSpPr>
        <p:spPr>
          <a:xfrm>
            <a:off x="990600" y="6670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that counts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number of invoices by vendor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12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17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COUNT(*) AS invoice_qty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 BY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45" name="Google Shape;245;p12" descr="See page 17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2626" y="2362200"/>
            <a:ext cx="6718374" cy="8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>
            <a:spLocks noGrp="1"/>
          </p:cNvSpPr>
          <p:nvPr>
            <p:ph type="body" idx="4"/>
          </p:nvPr>
        </p:nvSpPr>
        <p:spPr>
          <a:xfrm>
            <a:off x="838200" y="3276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(34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join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1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vendor_state, vendor_city, COUNT(*) AS invoice_qty,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invoice_avg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 JOIN vendors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invoices.vendor_id = vendors.vendor_id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vendor_state,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vendor_state,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53" name="Google Shape;253;p13" descr="See page 17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8317" y="2667000"/>
            <a:ext cx="7084166" cy="92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>
            <a:spLocks noGrp="1"/>
          </p:cNvSpPr>
          <p:nvPr>
            <p:ph type="body" idx="4"/>
          </p:nvPr>
        </p:nvSpPr>
        <p:spPr>
          <a:xfrm>
            <a:off x="812800" y="3657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(20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914400" y="5527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that limits the groups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those with two or more invoices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9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vendor_state, vendor_city, COUNT(*) AS invoice_qty,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invoice_avg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 JOIN vendors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invoices.vendor_id = vendors.vendor_id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vendor_state,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COUNT(*) &gt;=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vendor_state,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61" name="Google Shape;261;p14" descr="See page 17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1738" y="3200400"/>
            <a:ext cx="7157324" cy="93276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>
            <a:spLocks noGrp="1"/>
          </p:cNvSpPr>
          <p:nvPr>
            <p:ph type="body" idx="4"/>
          </p:nvPr>
        </p:nvSpPr>
        <p:spPr>
          <a:xfrm>
            <a:off x="812800" y="4191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search condition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the HAVING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p15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7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invoice_qty,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invoice_avg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 JOIN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 BY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AVG(invoice_total) &gt; 500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invoice_qty DESC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69" name="Google Shape;269;p15" descr="See page 17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505200"/>
            <a:ext cx="6858594" cy="8961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>
            <a:spLocks noGrp="1"/>
          </p:cNvSpPr>
          <p:nvPr>
            <p:ph type="body" idx="4"/>
          </p:nvPr>
        </p:nvSpPr>
        <p:spPr>
          <a:xfrm>
            <a:off x="812800" y="4419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(19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title"/>
          </p:nvPr>
        </p:nvSpPr>
        <p:spPr>
          <a:xfrm>
            <a:off x="914400" y="5527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search condition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the WHERE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16"/>
          <p:cNvSpPr txBox="1">
            <a:spLocks noGrp="1"/>
          </p:cNvSpPr>
          <p:nvPr>
            <p:ph type="body" idx="1"/>
          </p:nvPr>
        </p:nvSpPr>
        <p:spPr>
          <a:xfrm>
            <a:off x="812800" y="1295400"/>
            <a:ext cx="7391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invoice_qty,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invoice_avg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 JOIN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&gt; 500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 BY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invoice_qty DESC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77" name="Google Shape;277;p16" descr="See page 17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64" y="3352800"/>
            <a:ext cx="6785436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 txBox="1">
            <a:spLocks noGrp="1"/>
          </p:cNvSpPr>
          <p:nvPr>
            <p:ph type="body" idx="4"/>
          </p:nvPr>
        </p:nvSpPr>
        <p:spPr>
          <a:xfrm>
            <a:off x="812800" y="4267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(20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914400" y="5527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compound condition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the HAVING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812800" y="1295400"/>
            <a:ext cx="7569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invoice_date,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invoice_qty,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invoice_sum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invoice_date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invoice_date BETWEEN '2018-05-01' AND '2018-05-31'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AND COUNT(*) &gt; 1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AND SUM(invoice_total) &gt; 100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invoice_date DESC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result set</a:t>
            </a:r>
            <a:endParaRPr/>
          </a:p>
        </p:txBody>
      </p:sp>
      <p:pic>
        <p:nvPicPr>
          <p:cNvPr id="285" name="Google Shape;285;p17" descr="See page 18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1745" y="4419600"/>
            <a:ext cx="626585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 txBox="1">
            <a:spLocks noGrp="1"/>
          </p:cNvSpPr>
          <p:nvPr>
            <p:ph type="body" idx="4"/>
          </p:nvPr>
        </p:nvSpPr>
        <p:spPr>
          <a:xfrm>
            <a:off x="812800" y="5715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(7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>
            <a:spLocks noGrp="1"/>
          </p:cNvSpPr>
          <p:nvPr>
            <p:ph type="title"/>
          </p:nvPr>
        </p:nvSpPr>
        <p:spPr>
          <a:xfrm>
            <a:off x="914400" y="737428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query coded with a WHERE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18"/>
          <p:cNvSpPr txBox="1">
            <a:spLocks noGrp="1"/>
          </p:cNvSpPr>
          <p:nvPr>
            <p:ph type="body" idx="1"/>
          </p:nvPr>
        </p:nvSpPr>
        <p:spPr>
          <a:xfrm>
            <a:off x="812800" y="1219200"/>
            <a:ext cx="7391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invoice_date,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invoice_qty,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invoice_sum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BETWEEN '2018-05-01' AND '2018-05-31'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invoice_date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HAVING COUNT(*) &gt; 1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AND SUM(invoice_total) &gt; 100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invoice_date DESC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result set</a:t>
            </a:r>
            <a:endParaRPr sz="21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3" name="Google Shape;293;p18" descr="See page 18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6" y="4074850"/>
            <a:ext cx="6693900" cy="13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8"/>
          <p:cNvSpPr txBox="1">
            <a:spLocks noGrp="1"/>
          </p:cNvSpPr>
          <p:nvPr>
            <p:ph type="body" idx="4"/>
          </p:nvPr>
        </p:nvSpPr>
        <p:spPr>
          <a:xfrm>
            <a:off x="812800" y="5715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(7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673436" cy="5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summary queries that use aggregate functions, including queries that use the WITH ROLLUP operator and the GROUPING and IF functions.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summary queries that use aggregate window functions, including functions that use frames and named windows.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summary queries.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differences between the HAVING clause and the WHERE clause.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WITH ROLLUP operator.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GROUPING and IF functions with the WITH ROLLUP operator.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aggregate window functions.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Roll Up &amp; Window</a:t>
            </a:r>
            <a:r>
              <a:rPr lang="en-US" sz="36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36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Functionality</a:t>
            </a:r>
            <a:endParaRPr sz="36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final summary row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COUNT(*) AS invoice_count,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vendor_id WITH ROLLUP</a:t>
            </a:r>
            <a:endParaRPr/>
          </a:p>
        </p:txBody>
      </p:sp>
      <p:pic>
        <p:nvPicPr>
          <p:cNvPr id="311" name="Google Shape;311;p21" descr="See page 1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378" y="2133600"/>
            <a:ext cx="6809822" cy="108518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 txBox="1">
            <a:spLocks noGrp="1"/>
          </p:cNvSpPr>
          <p:nvPr>
            <p:ph type="body" idx="4"/>
          </p:nvPr>
        </p:nvSpPr>
        <p:spPr>
          <a:xfrm>
            <a:off x="812800" y="3276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(35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a summary row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each grouping level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0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vendor_state, vendor_city, COUNT(*) AS qty_vendors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vendor_state IN ('IA', 'NJ')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GROUP BY vendor_state, vendor_city WITH ROLLUP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19" name="Google Shape;319;p22" descr="See page 1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895" y="2438400"/>
            <a:ext cx="6840305" cy="156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basic syntax of the GROUPING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8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GROUPING(expression)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that uses WITH ROLLUP </a:t>
            </a:r>
            <a:b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on a table with null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invoice_date, payment_date,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AS invoice_total,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 - credit_total - payment_total) AS balance_due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BETWEEN '2018-07-24' AND '2018-07-31'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invoice_date, payment_date WITH ROLLUP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26" name="Google Shape;326;p23" descr="See page 18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4191000"/>
            <a:ext cx="465235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substitutes literals for nulls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summary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812800" y="1291358"/>
            <a:ext cx="7391400" cy="28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IF(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GROUPING(invoice_date) = 1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 'Grand totals',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invoice_date) AS invoice_date,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IF(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GROUPING(payment_date) = 1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 'Invoice date totals',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payment_date) AS payment_date,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SUM(invoice_total) AS invoice_total,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 - credit_total - payment_total)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balance_due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invoice_date BETWEEN '2018-07-24' AND '2018-07-31'</a:t>
            </a:r>
            <a:endParaRPr/>
          </a:p>
          <a:p>
            <a:pPr marL="34448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GROUP BY invoice_date, payment_date WITH ROLLUP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33" name="Google Shape;333;p24" descr="See page 185 in book. 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2226" y="3581400"/>
            <a:ext cx="6082974" cy="229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displays only summary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7391400" cy="28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IF(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GROUPING(invoice_date) = 1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 'Grand totals', invoice_date)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invoice_date,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IF(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GROUPING(payment_date) = 1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 'Invoice date totals',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payment_date) AS payment_date,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SUM(invoice_total) AS invoice_total,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 - credit_total - payment_total)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balance_due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invoice_date BETWEEN '2018-07-24' AND '2018-07-31'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GROUP BY invoice_date, payment_date WITH ROLLUP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GROUPING(invoice_date) = 1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GROUPING(payment_date) = 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40" name="Google Shape;340;p25" descr="See page 18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4786" y="3486951"/>
            <a:ext cx="7151228" cy="129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basic syntax of the OVER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8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OVER([PARTITION BY expression1 [, expression2]...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[ORDER BY expression1 [ASC|DESC]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   [, expression2 [ASC|DESC]]...)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22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</a:t>
            </a:r>
            <a:b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two aggregate window functions</a:t>
            </a:r>
            <a:endParaRPr sz="24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SUM(invoice_total) </a:t>
            </a:r>
            <a:r>
              <a:rPr lang="en-US" sz="148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OVER()</a:t>
            </a: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AS total_invoices,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SUM(invoice_total) </a:t>
            </a:r>
            <a:r>
              <a:rPr lang="en-US" sz="148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OVER(PARTITION BY vendor_id)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  AS vendor_total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WHERE invoice_total &gt; 5000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pic>
        <p:nvPicPr>
          <p:cNvPr id="347" name="Google Shape;347;p26" descr="See page 18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5861" y="3752211"/>
            <a:ext cx="6889077" cy="157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cumulative total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3" name="Google Shape;353;p2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1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OVER()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AS total_invoices,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OVER(PARTITION BY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ORDER BY invoice_total)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AS vendor_total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&gt; 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54" name="Google Shape;354;p27" descr="See page 18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667000"/>
            <a:ext cx="6724471" cy="15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defining a frame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{ROWS | RANGE} {frame_start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    BETWEEN frame_start AND frame_end}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Possible values for frame_start and frame_end</a:t>
            </a:r>
            <a:endParaRPr sz="24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CURRENT ROW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UNBOUNDED PRECEDING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UNBOUNDED FOLLOWING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expr PRECEDING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expr FOLLOWING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defines a frame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OVER() AS total_invoices,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OVER(PARTITION BY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ORDER BY invoice_date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ROWS BETWEEN UNBOUNDED PRECEDING AND CURRENT ROW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AS vendor_total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BETWEEN '2018-04-01' AND '2018-04-30'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67" name="Google Shape;367;p29" descr="See page 19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97147"/>
            <a:ext cx="6681795" cy="236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aggregate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AVG([ALL|DISTINCT] expression)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SUM([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|DISTINCT] expression)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MIN([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|DISTINCT] expression)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MAX([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|DISTINCT] expression)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COUNT([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|DISTINCT] expression)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creates peer groups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416800" cy="21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OVER() AS total_invoices,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OVER(PARTITION BY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ORDER BY invoice_date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RANGE BETWEEN UNBOUNDED PRECEDING AND CURRENT ROW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AS vendor_total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BETWEEN '2018-04-01' AND '2018-04-30'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74" name="Google Shape;374;p30" descr="See page 19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200400"/>
            <a:ext cx="6657409" cy="235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xfrm>
            <a:off x="914400" y="569364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calculates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moving averages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0" name="Google Shape;380;p31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MONTH(invoice_date) AS month,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SUM(invoice_total) AS total_invoices,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ROUND(AVG(SUM(invoice_total))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OVER(ORDER BY MONTH(invoice_date)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RANGE BETWEEN 1 PRECEDING AND 1 FOLLOWING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), 2)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AS 3_month_avg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GROUP BY MONTH(invoice_date)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81" name="Google Shape;381;p31" descr="See page 19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505200"/>
            <a:ext cx="7053683" cy="111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naming a window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WINDOW window_name 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([partition_clause] [order_clause] [frame_clause])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title"/>
          </p:nvPr>
        </p:nvSpPr>
        <p:spPr>
          <a:xfrm>
            <a:off x="914400" y="60746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four functions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 the same window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3" name="Google Shape;393;p33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SUM(invoice_total) OVER(PARTITION BY vendor_id)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ROUND(AVG(invoice_total) OVER(PARTITION BY vendor_id), 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vendor_avg,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MAX(invoice_total) OVER(PARTITION BY vendor_id)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vendor_max,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MIN(invoice_total) OVER(PARTITION BY vendor_id)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vendor_min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invoice_total &gt; 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 sz="24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94" name="Google Shape;394;p33" descr="See page 19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3329" y="4376738"/>
            <a:ext cx="6528071" cy="149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named window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0" name="Google Shape;400;p34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5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vendor_id, invoice_date, invoice_total,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SUM(invoice_total) OVER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vendor_total,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ROUND(AVG(invoice_total) OVER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 2)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AS vendor_avg,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MAX(invoice_total) OVER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AS vendor_max,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MIN(invoice_total) OVER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AS vendor_min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invoice_total &gt; 5000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WINDOW vendor_window AS (PARTITION BY vendor_id)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1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result set</a:t>
            </a:r>
            <a:endParaRPr sz="21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401" name="Google Shape;401;p34" descr="See page 19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886200"/>
            <a:ext cx="6925656" cy="15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adds to the specification for a named window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563649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SUM(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 (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ASC)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invoice_date_asc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SUM(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OVER (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vendor_window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dirty="0" smtClean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DESC)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invoice_date_desc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&gt; 5000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WINDOW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vendor_window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 (PARTITION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BY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COUNT(*) AS number_of_invoices,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 – payment_total – credit_total)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AS total_due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– payment_total – credit_total &gt; 0</a:t>
            </a:r>
            <a:endParaRPr/>
          </a:p>
        </p:txBody>
      </p:sp>
      <p:pic>
        <p:nvPicPr>
          <p:cNvPr id="190" name="Google Shape;190;p4" descr="See page 17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474940"/>
            <a:ext cx="6797629" cy="42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COUNT(*), AVG, and SUM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'After 1/1/2018' AS selection_date,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number_of_invoices,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avg_invoice_amt,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total_invoice_amt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&gt; '2018-01-01'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Google Shape;197;p5" descr="See page 17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75" y="2667000"/>
            <a:ext cx="6135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MIN and MAX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'After 1/1/2018' AS selection_date,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number_of_invoices,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MAX(invoice_total) AS highest_invoice_total,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MIN(invoice_total) AS lowest_invoice_total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&gt; '2018-01-01'</a:t>
            </a:r>
            <a:endParaRPr/>
          </a:p>
        </p:txBody>
      </p:sp>
      <p:pic>
        <p:nvPicPr>
          <p:cNvPr id="204" name="Google Shape;204;p6" descr="See page 17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77" y="2667000"/>
            <a:ext cx="6633023" cy="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for non-numeric columns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14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MIN(vendor_name) AS first_vendor,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MAX(vendor_name) AS last_vendor,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COUNT(vendor_name) AS number_of_vendors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</p:txBody>
      </p:sp>
      <p:pic>
        <p:nvPicPr>
          <p:cNvPr id="211" name="Google Shape;211;p7" descr="See page 17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64" y="2133600"/>
            <a:ext cx="6785436" cy="4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summary query with the DISTINCT keyword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COUNT(DISTINCT vendor_id) AS number_of_vendors,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COUNT(vendor_id) AS number_of_invoices,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ROUND(AVG(invoice_total), 2) AS avg_invoice_amt,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total_invoice_amt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&gt; '2018-01-01'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18" name="Google Shape;218;p8" descr="See page 17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3384" y="2667000"/>
            <a:ext cx="6645216" cy="4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914400" y="705161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SELECT statement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GROUP BY and HAVING clauses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select_list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table_source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[WHERE search_condition]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[GROUP BY group_by_list]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[HAVING search_condition]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[ORDER BY order_by_list]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1407</Words>
  <Application>Microsoft Office PowerPoint</Application>
  <PresentationFormat>On-screen Show (4:3)</PresentationFormat>
  <Paragraphs>285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Times New Roman</vt:lpstr>
      <vt:lpstr>Courier New</vt:lpstr>
      <vt:lpstr>Rockwell</vt:lpstr>
      <vt:lpstr>Arial</vt:lpstr>
      <vt:lpstr>Calibri</vt:lpstr>
      <vt:lpstr>Arial Narrow</vt:lpstr>
      <vt:lpstr>Office Theme</vt:lpstr>
      <vt:lpstr>Lesson 6</vt:lpstr>
      <vt:lpstr>Objectives</vt:lpstr>
      <vt:lpstr>The syntax of the aggregate functions</vt:lpstr>
      <vt:lpstr>A summary query</vt:lpstr>
      <vt:lpstr>A summary query with COUNT(*), AVG, and SUM</vt:lpstr>
      <vt:lpstr>A summary query with MIN and MAX</vt:lpstr>
      <vt:lpstr>A summary query for non-numeric columns</vt:lpstr>
      <vt:lpstr>A summary query with the DISTINCT keyword</vt:lpstr>
      <vt:lpstr>The syntax of a SELECT statement  with GROUP BY and HAVING clauses</vt:lpstr>
      <vt:lpstr>A summary query that calculates  the average invoice amount by vendor</vt:lpstr>
      <vt:lpstr>A summary query that includes  a functionally dependent column</vt:lpstr>
      <vt:lpstr>A summary query that counts  the number of invoices by vendor</vt:lpstr>
      <vt:lpstr>A summary query with a join</vt:lpstr>
      <vt:lpstr>A summary query that limits the groups  to those with two or more invoices</vt:lpstr>
      <vt:lpstr>A summary query with a search condition  in the HAVING clause</vt:lpstr>
      <vt:lpstr>A summary query with a search condition  in the WHERE clause</vt:lpstr>
      <vt:lpstr>A summary query with a compound condition  in the HAVING clause</vt:lpstr>
      <vt:lpstr>The same query coded with a WHERE clause</vt:lpstr>
      <vt:lpstr>PowerPoint Presentation</vt:lpstr>
      <vt:lpstr>Roll Up &amp; Window Functionality</vt:lpstr>
      <vt:lpstr>A summary query with a final summary row</vt:lpstr>
      <vt:lpstr>A summary query with a summary row  for each grouping level</vt:lpstr>
      <vt:lpstr>The basic syntax of the GROUPING function</vt:lpstr>
      <vt:lpstr>A query that substitutes literals for nulls  in summary rows</vt:lpstr>
      <vt:lpstr>A query that displays only summary rows</vt:lpstr>
      <vt:lpstr>The basic syntax of the OVER clause</vt:lpstr>
      <vt:lpstr>A SELECT statement with a cumulative total</vt:lpstr>
      <vt:lpstr>The syntax for defining a frame</vt:lpstr>
      <vt:lpstr>A SELECT statement that defines a frame</vt:lpstr>
      <vt:lpstr>A SELECT statement that creates peer groups</vt:lpstr>
      <vt:lpstr>A SELECT statement that calculates  moving averages</vt:lpstr>
      <vt:lpstr>The syntax for naming a window</vt:lpstr>
      <vt:lpstr>A SELECT statement with four functions  that use the same window</vt:lpstr>
      <vt:lpstr>A SELECT statement with a named window</vt:lpstr>
      <vt:lpstr>A SELECT statement that adds to the specification for a named window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Aspen Olmsted</cp:lastModifiedBy>
  <cp:revision>4</cp:revision>
  <dcterms:created xsi:type="dcterms:W3CDTF">2019-02-07T18:02:41Z</dcterms:created>
  <dcterms:modified xsi:type="dcterms:W3CDTF">2020-06-30T17:08:19Z</dcterms:modified>
</cp:coreProperties>
</file>