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Montserrat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7.xml"/><Relationship Id="rId44" Type="http://schemas.openxmlformats.org/officeDocument/2006/relationships/font" Target="fonts/Lato-boldItalic.fntdata"/><Relationship Id="rId21" Type="http://schemas.openxmlformats.org/officeDocument/2006/relationships/slide" Target="slides/slide16.xml"/><Relationship Id="rId43" Type="http://schemas.openxmlformats.org/officeDocument/2006/relationships/font" Target="fonts/Lat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5da81638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5da81638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40a5d6dd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40a5d6dd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40a5d6dd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40a5d6dd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40a5d6dd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040a5d6dd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40a5d6dd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40a5d6dd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c5e7dc0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fc5e7dc0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40a5d6dd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040a5d6dd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220c4238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0220c4238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15da81638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015da81638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015da81638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015da81638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32c13b25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032c13b25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32c13b2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32c13b2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015da8163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015da8163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015da81638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015da81638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015da81638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015da81638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32c13b2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032c13b2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015da81638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015da81638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permissions to the groups intended to use the Model Registry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015da81638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015da81638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15da81638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15da81638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015da81638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015da81638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032c13b25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032c13b25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040a5d6ddd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040a5d6dd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15da8163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15da8163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32c13b25b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32c13b25b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015da81638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015da81638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15da81638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15da81638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15da81638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15da81638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15da81638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15da81638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32c13b25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32c13b25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32c13b25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32c13b25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40a5d6d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40a5d6d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18.png"/><Relationship Id="rId7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microsoft.com/en-us/azure/active-directory/develop/howto-create-service-principal-portal#register-an-application-with-azure-ad-and-create-a-service-principal" TargetMode="External"/><Relationship Id="rId4" Type="http://schemas.openxmlformats.org/officeDocument/2006/relationships/hyperlink" Target="https://docs.microsoft.com/en-us/azure/active-directory/develop/howto-create-service-principal-portal#option-2-create-a-new-application-secret" TargetMode="External"/><Relationship Id="rId5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s.microsoft.com/en-us/azure/databricks/dev-tools/api/latest/scim/scim-sp#add-service-principal" TargetMode="External"/><Relationship Id="rId4" Type="http://schemas.openxmlformats.org/officeDocument/2006/relationships/hyperlink" Target="https://redocly.github.io/redoc/?url=https://docs.microsoft.com/azure/databricks/_static/api-refs/permissions-azure.yaml#operation/set-tokens-permissions" TargetMode="External"/><Relationship Id="rId5" Type="http://schemas.openxmlformats.org/officeDocument/2006/relationships/hyperlink" Target="https://docs.microsoft.com/en-us/azure/databricks/dev-tools/api/latest/aad/service-prin-aad-token" TargetMode="External"/><Relationship Id="rId6" Type="http://schemas.openxmlformats.org/officeDocument/2006/relationships/image" Target="../media/image17.png"/><Relationship Id="rId7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Relationship Id="rId6" Type="http://schemas.openxmlformats.org/officeDocument/2006/relationships/image" Target="../media/image21.png"/><Relationship Id="rId7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Relationship Id="rId6" Type="http://schemas.openxmlformats.org/officeDocument/2006/relationships/image" Target="../media/image21.png"/><Relationship Id="rId7" Type="http://schemas.openxmlformats.org/officeDocument/2006/relationships/image" Target="../media/image20.png"/><Relationship Id="rId8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ocs.microsoft.com/en-us/azure/databricks/security/secrets/secret-scopes#--create-an-azure-key-vault-backed-secret-scope" TargetMode="External"/><Relationship Id="rId4" Type="http://schemas.openxmlformats.org/officeDocument/2006/relationships/hyperlink" Target="https://docs.microsoft.com/en-us/azure/databricks/applications/machine-learning/manage-model-lifecycle/multiple-workspaces#set-up-the-api-token-for-a-remote-registry" TargetMode="External"/><Relationship Id="rId10" Type="http://schemas.openxmlformats.org/officeDocument/2006/relationships/image" Target="../media/image20.png"/><Relationship Id="rId9" Type="http://schemas.openxmlformats.org/officeDocument/2006/relationships/image" Target="../media/image21.png"/><Relationship Id="rId5" Type="http://schemas.openxmlformats.org/officeDocument/2006/relationships/image" Target="../media/image17.png"/><Relationship Id="rId6" Type="http://schemas.openxmlformats.org/officeDocument/2006/relationships/image" Target="../media/image22.png"/><Relationship Id="rId7" Type="http://schemas.openxmlformats.org/officeDocument/2006/relationships/image" Target="../media/image19.png"/><Relationship Id="rId8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ocs.microsoft.com/en-us/azure/databricks/applications/machine-learning/manage-model-lifecycle/multiple-workspaces" TargetMode="External"/><Relationship Id="rId4" Type="http://schemas.openxmlformats.org/officeDocument/2006/relationships/hyperlink" Target="https://docs.google.com/document/d/1Tg8FwG2Gch7rL5aKTra0IEPqlhlUbJGGOiY6cUrDBwk/edit" TargetMode="External"/><Relationship Id="rId5" Type="http://schemas.openxmlformats.org/officeDocument/2006/relationships/hyperlink" Target="https://drive.google.com/file/d/1Z3cQBPv9sSCXP_QfVOZGEXd3O71eCdvz/view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Centralized Model Registry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Luis Moros - Solutions Architect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Perez - Customer Success Engineer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Flow</a:t>
            </a:r>
            <a:endParaRPr/>
          </a:p>
        </p:txBody>
      </p:sp>
      <p:sp>
        <p:nvSpPr>
          <p:cNvPr id="211" name="Google Shape;21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7038899" cy="3385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6790" y="2017749"/>
            <a:ext cx="744464" cy="7444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22"/>
          <p:cNvCxnSpPr/>
          <p:nvPr/>
        </p:nvCxnSpPr>
        <p:spPr>
          <a:xfrm>
            <a:off x="2175825" y="2754225"/>
            <a:ext cx="977700" cy="1335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2"/>
          <p:cNvCxnSpPr/>
          <p:nvPr/>
        </p:nvCxnSpPr>
        <p:spPr>
          <a:xfrm flipH="1" rot="10800000">
            <a:off x="3174225" y="4110950"/>
            <a:ext cx="1131600" cy="66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2"/>
          <p:cNvCxnSpPr/>
          <p:nvPr/>
        </p:nvCxnSpPr>
        <p:spPr>
          <a:xfrm rot="10800000">
            <a:off x="4472550" y="2968325"/>
            <a:ext cx="0" cy="11148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2"/>
          <p:cNvSpPr txBox="1"/>
          <p:nvPr/>
        </p:nvSpPr>
        <p:spPr>
          <a:xfrm>
            <a:off x="4618375" y="2953175"/>
            <a:ext cx="1927800" cy="7389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Model version:</a:t>
            </a:r>
            <a:endParaRPr sz="9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900"/>
              <a:buFont typeface="Lato"/>
              <a:buChar char="-"/>
            </a:pPr>
            <a:r>
              <a:rPr lang="en" sz="9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Downloaded from stage phase</a:t>
            </a:r>
            <a:endParaRPr sz="9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900"/>
              <a:buFont typeface="Lato"/>
              <a:buChar char="-"/>
            </a:pPr>
            <a:r>
              <a:rPr lang="en" sz="9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Tested</a:t>
            </a:r>
            <a:endParaRPr sz="9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3815520" y="2637608"/>
            <a:ext cx="119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3622"/>
                </a:solidFill>
                <a:latin typeface="Lato"/>
                <a:ea typeface="Lato"/>
                <a:cs typeface="Lato"/>
                <a:sym typeface="Lato"/>
              </a:rPr>
              <a:t>QA Engineer</a:t>
            </a:r>
            <a:endParaRPr b="1" sz="1000">
              <a:solidFill>
                <a:srgbClr val="FF36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2"/>
          <p:cNvSpPr/>
          <p:nvPr/>
        </p:nvSpPr>
        <p:spPr>
          <a:xfrm>
            <a:off x="4396350" y="2700975"/>
            <a:ext cx="351300" cy="344400"/>
          </a:xfrm>
          <a:prstGeom prst="flowChartConnector">
            <a:avLst/>
          </a:prstGeom>
          <a:solidFill>
            <a:srgbClr val="FFFFFF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3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Flow</a:t>
            </a:r>
            <a:endParaRPr/>
          </a:p>
        </p:txBody>
      </p:sp>
      <p:sp>
        <p:nvSpPr>
          <p:cNvPr id="225" name="Google Shape;22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7038899" cy="3385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6790" y="2017749"/>
            <a:ext cx="744464" cy="7444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23"/>
          <p:cNvCxnSpPr/>
          <p:nvPr/>
        </p:nvCxnSpPr>
        <p:spPr>
          <a:xfrm>
            <a:off x="2175825" y="2754225"/>
            <a:ext cx="977700" cy="1335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3"/>
          <p:cNvCxnSpPr/>
          <p:nvPr/>
        </p:nvCxnSpPr>
        <p:spPr>
          <a:xfrm flipH="1" rot="10800000">
            <a:off x="3174225" y="4110950"/>
            <a:ext cx="1131600" cy="66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3"/>
          <p:cNvCxnSpPr/>
          <p:nvPr/>
        </p:nvCxnSpPr>
        <p:spPr>
          <a:xfrm rot="10800000">
            <a:off x="4472550" y="2968325"/>
            <a:ext cx="0" cy="11148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3"/>
          <p:cNvCxnSpPr/>
          <p:nvPr/>
        </p:nvCxnSpPr>
        <p:spPr>
          <a:xfrm flipH="1" rot="10800000">
            <a:off x="4694575" y="4117413"/>
            <a:ext cx="1062600" cy="9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32" name="Google Shape;232;p23"/>
          <p:cNvSpPr txBox="1"/>
          <p:nvPr/>
        </p:nvSpPr>
        <p:spPr>
          <a:xfrm>
            <a:off x="4856400" y="4268150"/>
            <a:ext cx="1927800" cy="6003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Model version:</a:t>
            </a:r>
            <a:endParaRPr sz="9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900"/>
              <a:buFont typeface="Lato"/>
              <a:buChar char="-"/>
            </a:pPr>
            <a:r>
              <a:rPr lang="en" sz="9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Requested transition to production phase</a:t>
            </a:r>
            <a:endParaRPr sz="9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4643150" y="4083125"/>
            <a:ext cx="351300" cy="344400"/>
          </a:xfrm>
          <a:prstGeom prst="flowChartConnector">
            <a:avLst/>
          </a:prstGeom>
          <a:solidFill>
            <a:srgbClr val="FFFFFF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3815520" y="2637608"/>
            <a:ext cx="119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3622"/>
                </a:solidFill>
                <a:latin typeface="Lato"/>
                <a:ea typeface="Lato"/>
                <a:cs typeface="Lato"/>
                <a:sym typeface="Lato"/>
              </a:rPr>
              <a:t>QA Engineer</a:t>
            </a:r>
            <a:endParaRPr b="1" sz="1000">
              <a:solidFill>
                <a:srgbClr val="FF362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Flow</a:t>
            </a:r>
            <a:endParaRPr/>
          </a:p>
        </p:txBody>
      </p:sp>
      <p:sp>
        <p:nvSpPr>
          <p:cNvPr id="240" name="Google Shape;240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7038899" cy="3385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3831" y="2017749"/>
            <a:ext cx="744464" cy="7444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p24"/>
          <p:cNvCxnSpPr/>
          <p:nvPr/>
        </p:nvCxnSpPr>
        <p:spPr>
          <a:xfrm>
            <a:off x="2175825" y="2754225"/>
            <a:ext cx="977700" cy="1335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24"/>
          <p:cNvCxnSpPr/>
          <p:nvPr/>
        </p:nvCxnSpPr>
        <p:spPr>
          <a:xfrm flipH="1" rot="10800000">
            <a:off x="3174225" y="4110950"/>
            <a:ext cx="1131600" cy="66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24"/>
          <p:cNvCxnSpPr/>
          <p:nvPr/>
        </p:nvCxnSpPr>
        <p:spPr>
          <a:xfrm rot="10800000">
            <a:off x="4472550" y="2968325"/>
            <a:ext cx="0" cy="11148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24"/>
          <p:cNvCxnSpPr/>
          <p:nvPr/>
        </p:nvCxnSpPr>
        <p:spPr>
          <a:xfrm flipH="1" rot="10800000">
            <a:off x="4694575" y="4117413"/>
            <a:ext cx="1062600" cy="9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24"/>
          <p:cNvCxnSpPr/>
          <p:nvPr/>
        </p:nvCxnSpPr>
        <p:spPr>
          <a:xfrm flipH="1" rot="10800000">
            <a:off x="5836200" y="2919513"/>
            <a:ext cx="1738800" cy="1191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24"/>
          <p:cNvSpPr txBox="1"/>
          <p:nvPr/>
        </p:nvSpPr>
        <p:spPr>
          <a:xfrm>
            <a:off x="6867900" y="3518025"/>
            <a:ext cx="1927800" cy="7389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Model version:</a:t>
            </a:r>
            <a:endParaRPr sz="9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900"/>
              <a:buFont typeface="Lato"/>
              <a:buChar char="-"/>
            </a:pPr>
            <a:r>
              <a:rPr lang="en" sz="9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Downloaded from prod phase</a:t>
            </a:r>
            <a:endParaRPr sz="9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900"/>
              <a:buFont typeface="Lato"/>
              <a:buChar char="-"/>
            </a:pPr>
            <a:r>
              <a:rPr lang="en" sz="9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Deployed</a:t>
            </a:r>
            <a:endParaRPr sz="9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24"/>
          <p:cNvSpPr/>
          <p:nvPr/>
        </p:nvSpPr>
        <p:spPr>
          <a:xfrm>
            <a:off x="6677000" y="3294975"/>
            <a:ext cx="351300" cy="344400"/>
          </a:xfrm>
          <a:prstGeom prst="flowChartConnector">
            <a:avLst/>
          </a:prstGeom>
          <a:solidFill>
            <a:srgbClr val="FFFFFF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6249392" y="2698958"/>
            <a:ext cx="1198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3622"/>
                </a:solidFill>
                <a:latin typeface="Lato"/>
                <a:ea typeface="Lato"/>
                <a:cs typeface="Lato"/>
                <a:sym typeface="Lato"/>
              </a:rPr>
              <a:t>Production Functional Account</a:t>
            </a:r>
            <a:endParaRPr b="1" sz="1000">
              <a:solidFill>
                <a:srgbClr val="FF362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Flow</a:t>
            </a:r>
            <a:endParaRPr/>
          </a:p>
        </p:txBody>
      </p:sp>
      <p:sp>
        <p:nvSpPr>
          <p:cNvPr id="256" name="Google Shape;256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7038899" cy="3385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6925" y="2017749"/>
            <a:ext cx="744464" cy="744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76790" y="2017749"/>
            <a:ext cx="744464" cy="744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83831" y="2017749"/>
            <a:ext cx="744464" cy="7444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25"/>
          <p:cNvCxnSpPr/>
          <p:nvPr/>
        </p:nvCxnSpPr>
        <p:spPr>
          <a:xfrm>
            <a:off x="2175825" y="2754225"/>
            <a:ext cx="977700" cy="1335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5"/>
          <p:cNvCxnSpPr/>
          <p:nvPr/>
        </p:nvCxnSpPr>
        <p:spPr>
          <a:xfrm flipH="1" rot="10800000">
            <a:off x="3174225" y="4110950"/>
            <a:ext cx="1131600" cy="66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25"/>
          <p:cNvCxnSpPr/>
          <p:nvPr/>
        </p:nvCxnSpPr>
        <p:spPr>
          <a:xfrm rot="10800000">
            <a:off x="4472550" y="2968325"/>
            <a:ext cx="0" cy="11148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25"/>
          <p:cNvCxnSpPr/>
          <p:nvPr/>
        </p:nvCxnSpPr>
        <p:spPr>
          <a:xfrm flipH="1" rot="10800000">
            <a:off x="4694575" y="4117413"/>
            <a:ext cx="1062600" cy="9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25"/>
          <p:cNvCxnSpPr/>
          <p:nvPr/>
        </p:nvCxnSpPr>
        <p:spPr>
          <a:xfrm flipH="1" rot="10800000">
            <a:off x="5836200" y="2919513"/>
            <a:ext cx="1738800" cy="1191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25"/>
          <p:cNvSpPr txBox="1"/>
          <p:nvPr/>
        </p:nvSpPr>
        <p:spPr>
          <a:xfrm>
            <a:off x="296075" y="3205925"/>
            <a:ext cx="1927800" cy="8772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Model version:</a:t>
            </a:r>
            <a:endParaRPr sz="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Lato"/>
              <a:buChar char="-"/>
            </a:pPr>
            <a:r>
              <a:rPr lang="en" sz="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Created</a:t>
            </a:r>
            <a:endParaRPr sz="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Lato"/>
              <a:buChar char="-"/>
            </a:pPr>
            <a:r>
              <a:rPr lang="en" sz="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Registered</a:t>
            </a:r>
            <a:endParaRPr sz="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Lato"/>
              <a:buChar char="-"/>
            </a:pPr>
            <a:r>
              <a:rPr lang="en" sz="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Requested transition to stage phase</a:t>
            </a:r>
            <a:endParaRPr sz="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25"/>
          <p:cNvSpPr txBox="1"/>
          <p:nvPr/>
        </p:nvSpPr>
        <p:spPr>
          <a:xfrm>
            <a:off x="1860250" y="4259400"/>
            <a:ext cx="1927800" cy="6003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Model version:</a:t>
            </a:r>
            <a:endParaRPr sz="9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900"/>
              <a:buFont typeface="Lato"/>
              <a:buChar char="-"/>
            </a:pPr>
            <a:r>
              <a:rPr lang="en" sz="9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Transitioned to stage phase</a:t>
            </a:r>
            <a:endParaRPr sz="9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25"/>
          <p:cNvSpPr txBox="1"/>
          <p:nvPr/>
        </p:nvSpPr>
        <p:spPr>
          <a:xfrm>
            <a:off x="4618375" y="2953175"/>
            <a:ext cx="1927800" cy="7389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Model version:</a:t>
            </a:r>
            <a:endParaRPr sz="9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900"/>
              <a:buFont typeface="Lato"/>
              <a:buChar char="-"/>
            </a:pPr>
            <a:r>
              <a:rPr lang="en" sz="9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Downloaded from stage phase</a:t>
            </a:r>
            <a:endParaRPr sz="9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900"/>
              <a:buFont typeface="Lato"/>
              <a:buChar char="-"/>
            </a:pPr>
            <a:r>
              <a:rPr lang="en" sz="9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Tested</a:t>
            </a:r>
            <a:endParaRPr sz="9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" name="Google Shape;269;p25"/>
          <p:cNvSpPr txBox="1"/>
          <p:nvPr/>
        </p:nvSpPr>
        <p:spPr>
          <a:xfrm>
            <a:off x="4856400" y="4268150"/>
            <a:ext cx="1927800" cy="6003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Model version:</a:t>
            </a:r>
            <a:endParaRPr sz="9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900"/>
              <a:buFont typeface="Lato"/>
              <a:buChar char="-"/>
            </a:pPr>
            <a:r>
              <a:rPr lang="en" sz="9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Requested transition to production phase</a:t>
            </a:r>
            <a:endParaRPr sz="9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25"/>
          <p:cNvSpPr txBox="1"/>
          <p:nvPr/>
        </p:nvSpPr>
        <p:spPr>
          <a:xfrm>
            <a:off x="6867900" y="3518025"/>
            <a:ext cx="1927800" cy="7389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Model version:</a:t>
            </a:r>
            <a:endParaRPr sz="9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900"/>
              <a:buFont typeface="Lato"/>
              <a:buChar char="-"/>
            </a:pPr>
            <a:r>
              <a:rPr lang="en" sz="9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Downloaded from prod phase</a:t>
            </a:r>
            <a:endParaRPr sz="9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900"/>
              <a:buFont typeface="Lato"/>
              <a:buChar char="-"/>
            </a:pPr>
            <a:r>
              <a:rPr lang="en" sz="9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Deployed</a:t>
            </a:r>
            <a:endParaRPr sz="9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25"/>
          <p:cNvSpPr/>
          <p:nvPr/>
        </p:nvSpPr>
        <p:spPr>
          <a:xfrm>
            <a:off x="103275" y="3002100"/>
            <a:ext cx="351300" cy="344400"/>
          </a:xfrm>
          <a:prstGeom prst="flowChartConnector">
            <a:avLst/>
          </a:prstGeom>
          <a:solidFill>
            <a:srgbClr val="FFFFFF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2" name="Google Shape;272;p25"/>
          <p:cNvSpPr/>
          <p:nvPr/>
        </p:nvSpPr>
        <p:spPr>
          <a:xfrm>
            <a:off x="1619000" y="4083125"/>
            <a:ext cx="351300" cy="344400"/>
          </a:xfrm>
          <a:prstGeom prst="flowChartConnector">
            <a:avLst/>
          </a:prstGeom>
          <a:solidFill>
            <a:srgbClr val="FFFFFF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3" name="Google Shape;273;p25"/>
          <p:cNvSpPr/>
          <p:nvPr/>
        </p:nvSpPr>
        <p:spPr>
          <a:xfrm>
            <a:off x="4396350" y="2700975"/>
            <a:ext cx="351300" cy="344400"/>
          </a:xfrm>
          <a:prstGeom prst="flowChartConnector">
            <a:avLst/>
          </a:prstGeom>
          <a:solidFill>
            <a:srgbClr val="FFFFFF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4" name="Google Shape;274;p25"/>
          <p:cNvSpPr/>
          <p:nvPr/>
        </p:nvSpPr>
        <p:spPr>
          <a:xfrm>
            <a:off x="4643150" y="4083125"/>
            <a:ext cx="351300" cy="344400"/>
          </a:xfrm>
          <a:prstGeom prst="flowChartConnector">
            <a:avLst/>
          </a:prstGeom>
          <a:solidFill>
            <a:srgbClr val="FFFFFF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5" name="Google Shape;275;p25"/>
          <p:cNvSpPr/>
          <p:nvPr/>
        </p:nvSpPr>
        <p:spPr>
          <a:xfrm>
            <a:off x="6677000" y="3294975"/>
            <a:ext cx="351300" cy="344400"/>
          </a:xfrm>
          <a:prstGeom prst="flowChartConnector">
            <a:avLst/>
          </a:prstGeom>
          <a:solidFill>
            <a:srgbClr val="FFFFFF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5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Situation</a:t>
            </a:r>
            <a:endParaRPr/>
          </a:p>
        </p:txBody>
      </p:sp>
      <p:sp>
        <p:nvSpPr>
          <p:cNvPr id="281" name="Google Shape;281;p26"/>
          <p:cNvSpPr txBox="1"/>
          <p:nvPr>
            <p:ph idx="1" type="body"/>
          </p:nvPr>
        </p:nvSpPr>
        <p:spPr>
          <a:xfrm>
            <a:off x="1297500" y="1567550"/>
            <a:ext cx="3434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current version of the Centralized Model Registry automatically gives Owner permissions to whomever registers a model to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allows for the same persona that </a:t>
            </a:r>
            <a:r>
              <a:rPr i="1" lang="en"/>
              <a:t>registers the model</a:t>
            </a:r>
            <a:r>
              <a:rPr lang="en"/>
              <a:t> to also be able to </a:t>
            </a:r>
            <a:r>
              <a:rPr i="1" lang="en"/>
              <a:t>transition the model to Production</a:t>
            </a:r>
            <a:r>
              <a:rPr lang="en"/>
              <a:t> - bypassing any quality checking.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Product is aware of this shortcoming and evaluating potential fixes.</a:t>
            </a:r>
            <a:endParaRPr/>
          </a:p>
        </p:txBody>
      </p:sp>
      <p:pic>
        <p:nvPicPr>
          <p:cNvPr id="282" name="Google Shape;28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025" y="1666874"/>
            <a:ext cx="744464" cy="744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900" y="901050"/>
            <a:ext cx="4248626" cy="69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1900" y="1666881"/>
            <a:ext cx="3290600" cy="1496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1900" y="3231275"/>
            <a:ext cx="2092275" cy="13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92225" y="3483650"/>
            <a:ext cx="3488300" cy="65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Flow</a:t>
            </a:r>
            <a:endParaRPr/>
          </a:p>
        </p:txBody>
      </p:sp>
      <p:sp>
        <p:nvSpPr>
          <p:cNvPr id="292" name="Google Shape;292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7038899" cy="3385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6925" y="2017749"/>
            <a:ext cx="744464" cy="7444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27"/>
          <p:cNvCxnSpPr/>
          <p:nvPr/>
        </p:nvCxnSpPr>
        <p:spPr>
          <a:xfrm>
            <a:off x="2175825" y="2754225"/>
            <a:ext cx="977700" cy="1335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27"/>
          <p:cNvCxnSpPr/>
          <p:nvPr/>
        </p:nvCxnSpPr>
        <p:spPr>
          <a:xfrm flipH="1" rot="10800000">
            <a:off x="3174225" y="4110950"/>
            <a:ext cx="1131600" cy="6600"/>
          </a:xfrm>
          <a:prstGeom prst="straightConnector1">
            <a:avLst/>
          </a:prstGeom>
          <a:noFill/>
          <a:ln cap="flat" cmpd="sng" w="38100">
            <a:solidFill>
              <a:srgbClr val="FF362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27"/>
          <p:cNvCxnSpPr/>
          <p:nvPr/>
        </p:nvCxnSpPr>
        <p:spPr>
          <a:xfrm rot="10800000">
            <a:off x="4472550" y="2968325"/>
            <a:ext cx="0" cy="11148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27"/>
          <p:cNvCxnSpPr/>
          <p:nvPr/>
        </p:nvCxnSpPr>
        <p:spPr>
          <a:xfrm flipH="1" rot="10800000">
            <a:off x="4694575" y="4117413"/>
            <a:ext cx="1062600" cy="900"/>
          </a:xfrm>
          <a:prstGeom prst="straightConnector1">
            <a:avLst/>
          </a:prstGeom>
          <a:noFill/>
          <a:ln cap="flat" cmpd="sng" w="38100">
            <a:solidFill>
              <a:srgbClr val="FF362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27"/>
          <p:cNvCxnSpPr/>
          <p:nvPr/>
        </p:nvCxnSpPr>
        <p:spPr>
          <a:xfrm flipH="1" rot="10800000">
            <a:off x="5836200" y="2919513"/>
            <a:ext cx="1738800" cy="1191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05" name="Google Shape;305;p28"/>
          <p:cNvSpPr txBox="1"/>
          <p:nvPr>
            <p:ph idx="1" type="body"/>
          </p:nvPr>
        </p:nvSpPr>
        <p:spPr>
          <a:xfrm>
            <a:off x="1297500" y="1567550"/>
            <a:ext cx="3434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 for this is to: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Have an Admin register an empty “shell” of a Model in the Central Model Registry, and assign the proper permissions to the right personas.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747" y="1666864"/>
            <a:ext cx="747745" cy="747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3806700"/>
            <a:ext cx="5543026" cy="10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9475" y="871775"/>
            <a:ext cx="3326998" cy="1579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9" name="Google Shape;309;p28"/>
          <p:cNvGrpSpPr/>
          <p:nvPr/>
        </p:nvGrpSpPr>
        <p:grpSpPr>
          <a:xfrm>
            <a:off x="5626102" y="2571749"/>
            <a:ext cx="2990378" cy="1333024"/>
            <a:chOff x="5525527" y="2398649"/>
            <a:chExt cx="2990378" cy="1333024"/>
          </a:xfrm>
        </p:grpSpPr>
        <p:pic>
          <p:nvPicPr>
            <p:cNvPr id="310" name="Google Shape;310;p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525527" y="2398649"/>
              <a:ext cx="2990378" cy="1333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1" name="Google Shape;311;p28"/>
            <p:cNvSpPr txBox="1"/>
            <p:nvPr/>
          </p:nvSpPr>
          <p:spPr>
            <a:xfrm>
              <a:off x="5686518" y="2837494"/>
              <a:ext cx="1173259" cy="149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latin typeface="Lato"/>
                  <a:ea typeface="Lato"/>
                  <a:cs typeface="Lato"/>
                  <a:sym typeface="Lato"/>
                </a:rPr>
                <a:t>Data Scientist</a:t>
              </a:r>
              <a:endParaRPr sz="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2" name="Google Shape;312;p28"/>
            <p:cNvSpPr txBox="1"/>
            <p:nvPr/>
          </p:nvSpPr>
          <p:spPr>
            <a:xfrm>
              <a:off x="5702038" y="3182378"/>
              <a:ext cx="1173259" cy="1944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latin typeface="Lato"/>
                  <a:ea typeface="Lato"/>
                  <a:cs typeface="Lato"/>
                  <a:sym typeface="Lato"/>
                </a:rPr>
                <a:t>QA Engineer</a:t>
              </a:r>
              <a:endParaRPr sz="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3" name="Google Shape;313;p28"/>
            <p:cNvSpPr txBox="1"/>
            <p:nvPr/>
          </p:nvSpPr>
          <p:spPr>
            <a:xfrm>
              <a:off x="5702038" y="3356290"/>
              <a:ext cx="1173259" cy="1666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latin typeface="Lato"/>
                  <a:ea typeface="Lato"/>
                  <a:cs typeface="Lato"/>
                  <a:sym typeface="Lato"/>
                </a:rPr>
                <a:t>Admin</a:t>
              </a:r>
              <a:endParaRPr sz="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4" name="Google Shape;314;p28"/>
            <p:cNvSpPr txBox="1"/>
            <p:nvPr/>
          </p:nvSpPr>
          <p:spPr>
            <a:xfrm>
              <a:off x="5686518" y="3017298"/>
              <a:ext cx="1173259" cy="1944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latin typeface="Lato"/>
                  <a:ea typeface="Lato"/>
                  <a:cs typeface="Lato"/>
                  <a:sym typeface="Lato"/>
                </a:rPr>
                <a:t>ML Engineer</a:t>
              </a:r>
              <a:endParaRPr sz="6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Personas</a:t>
            </a:r>
            <a:endParaRPr/>
          </a:p>
        </p:txBody>
      </p:sp>
      <p:sp>
        <p:nvSpPr>
          <p:cNvPr id="320" name="Google Shape;320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7038899" cy="3385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6925" y="2017749"/>
            <a:ext cx="744464" cy="744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76790" y="2017749"/>
            <a:ext cx="744464" cy="744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83831" y="2017749"/>
            <a:ext cx="744464" cy="744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49547" y="3744439"/>
            <a:ext cx="747745" cy="74773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9"/>
          <p:cNvSpPr txBox="1"/>
          <p:nvPr/>
        </p:nvSpPr>
        <p:spPr>
          <a:xfrm>
            <a:off x="1487296" y="2623383"/>
            <a:ext cx="119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3622"/>
                </a:solidFill>
                <a:latin typeface="Lato"/>
                <a:ea typeface="Lato"/>
                <a:cs typeface="Lato"/>
                <a:sym typeface="Lato"/>
              </a:rPr>
              <a:t>Data Scientist</a:t>
            </a:r>
            <a:endParaRPr b="1" sz="1000">
              <a:solidFill>
                <a:srgbClr val="FF36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7" name="Google Shape;327;p29"/>
          <p:cNvSpPr txBox="1"/>
          <p:nvPr/>
        </p:nvSpPr>
        <p:spPr>
          <a:xfrm>
            <a:off x="3815520" y="2637608"/>
            <a:ext cx="119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3622"/>
                </a:solidFill>
                <a:latin typeface="Lato"/>
                <a:ea typeface="Lato"/>
                <a:cs typeface="Lato"/>
                <a:sym typeface="Lato"/>
              </a:rPr>
              <a:t>QA Engineer</a:t>
            </a:r>
            <a:endParaRPr b="1" sz="1000">
              <a:solidFill>
                <a:srgbClr val="FF36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" name="Google Shape;328;p29"/>
          <p:cNvSpPr txBox="1"/>
          <p:nvPr/>
        </p:nvSpPr>
        <p:spPr>
          <a:xfrm>
            <a:off x="5833445" y="4428758"/>
            <a:ext cx="119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3622"/>
                </a:solidFill>
                <a:latin typeface="Lato"/>
                <a:ea typeface="Lato"/>
                <a:cs typeface="Lato"/>
                <a:sym typeface="Lato"/>
              </a:rPr>
              <a:t>Admin</a:t>
            </a:r>
            <a:endParaRPr b="1" sz="1000">
              <a:solidFill>
                <a:srgbClr val="FF36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9" name="Google Shape;329;p29"/>
          <p:cNvSpPr txBox="1"/>
          <p:nvPr/>
        </p:nvSpPr>
        <p:spPr>
          <a:xfrm>
            <a:off x="6249392" y="2698958"/>
            <a:ext cx="1198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3622"/>
                </a:solidFill>
                <a:latin typeface="Lato"/>
                <a:ea typeface="Lato"/>
                <a:cs typeface="Lato"/>
                <a:sym typeface="Lato"/>
              </a:rPr>
              <a:t>Production Functional Account</a:t>
            </a:r>
            <a:endParaRPr b="1" sz="1000">
              <a:solidFill>
                <a:srgbClr val="FF362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</a:t>
            </a:r>
            <a:r>
              <a:rPr lang="en"/>
              <a:t>Model Flow</a:t>
            </a:r>
            <a:endParaRPr/>
          </a:p>
        </p:txBody>
      </p:sp>
      <p:sp>
        <p:nvSpPr>
          <p:cNvPr id="335" name="Google Shape;335;p30"/>
          <p:cNvSpPr txBox="1"/>
          <p:nvPr>
            <p:ph idx="1" type="body"/>
          </p:nvPr>
        </p:nvSpPr>
        <p:spPr>
          <a:xfrm>
            <a:off x="4878500" y="1485050"/>
            <a:ext cx="4121100" cy="29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Scientist (SP):</a:t>
            </a:r>
            <a:endParaRPr/>
          </a:p>
          <a:p>
            <a:pPr indent="-27400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Creates the Model</a:t>
            </a:r>
            <a:r>
              <a:rPr lang="en"/>
              <a:t> in their </a:t>
            </a:r>
            <a:r>
              <a:rPr lang="en">
                <a:solidFill>
                  <a:srgbClr val="E06666"/>
                </a:solidFill>
              </a:rPr>
              <a:t>Dev workspace</a:t>
            </a:r>
            <a:endParaRPr>
              <a:solidFill>
                <a:srgbClr val="E06666"/>
              </a:solidFill>
            </a:endParaRPr>
          </a:p>
          <a:p>
            <a:pPr indent="-27400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Creates the Test Notebook</a:t>
            </a:r>
            <a:r>
              <a:rPr lang="en"/>
              <a:t> in the </a:t>
            </a:r>
            <a:r>
              <a:rPr lang="en">
                <a:solidFill>
                  <a:srgbClr val="E06666"/>
                </a:solidFill>
              </a:rPr>
              <a:t>Dev workspace</a:t>
            </a:r>
            <a:endParaRPr>
              <a:solidFill>
                <a:srgbClr val="E06666"/>
              </a:solidFill>
            </a:endParaRPr>
          </a:p>
          <a:p>
            <a:pPr indent="-27400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Creates the Scoring Notebook</a:t>
            </a:r>
            <a:r>
              <a:rPr lang="en"/>
              <a:t> in the </a:t>
            </a:r>
            <a:r>
              <a:rPr lang="en">
                <a:solidFill>
                  <a:srgbClr val="E06666"/>
                </a:solidFill>
              </a:rPr>
              <a:t>Dev workspace</a:t>
            </a:r>
            <a:endParaRPr/>
          </a:p>
          <a:p>
            <a:pPr indent="-27400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Registers the new Model version from </a:t>
            </a:r>
            <a:r>
              <a:rPr lang="en">
                <a:solidFill>
                  <a:srgbClr val="E06666"/>
                </a:solidFill>
              </a:rPr>
              <a:t>Dev workspace</a:t>
            </a:r>
            <a:r>
              <a:rPr lang="en"/>
              <a:t> to the </a:t>
            </a:r>
            <a:r>
              <a:rPr lang="en">
                <a:solidFill>
                  <a:srgbClr val="4A86E8"/>
                </a:solidFill>
              </a:rPr>
              <a:t>Central Registry </a:t>
            </a:r>
            <a:r>
              <a:rPr lang="en"/>
              <a:t>(MLFLow API)</a:t>
            </a:r>
            <a:endParaRPr/>
          </a:p>
          <a:p>
            <a:pPr indent="-27400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Requests Transition of the new Model from </a:t>
            </a:r>
            <a:r>
              <a:rPr lang="en">
                <a:solidFill>
                  <a:srgbClr val="E06666"/>
                </a:solidFill>
              </a:rPr>
              <a:t>Dev workspace </a:t>
            </a:r>
            <a:r>
              <a:rPr lang="en"/>
              <a:t>version to </a:t>
            </a:r>
            <a:r>
              <a:rPr lang="en">
                <a:solidFill>
                  <a:srgbClr val="FF9900"/>
                </a:solidFill>
              </a:rPr>
              <a:t>Staging phase </a:t>
            </a:r>
            <a:r>
              <a:rPr lang="en"/>
              <a:t>at the </a:t>
            </a:r>
            <a:r>
              <a:rPr lang="en">
                <a:solidFill>
                  <a:srgbClr val="4A86E8"/>
                </a:solidFill>
              </a:rPr>
              <a:t>Central Registry </a:t>
            </a:r>
            <a:r>
              <a:rPr lang="en"/>
              <a:t>(MLFLow API)</a:t>
            </a:r>
            <a:endParaRPr/>
          </a:p>
          <a:p>
            <a:pPr indent="-27400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Manages the deployment procedure of the </a:t>
            </a:r>
            <a:r>
              <a:rPr b="1" lang="en"/>
              <a:t>Test and Scoring notebooks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QA Engineer (</a:t>
            </a:r>
            <a:r>
              <a:rPr lang="en"/>
              <a:t>SP):</a:t>
            </a:r>
            <a:endParaRPr/>
          </a:p>
          <a:p>
            <a:pPr indent="-27400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Executes the </a:t>
            </a:r>
            <a:r>
              <a:rPr b="1" lang="en"/>
              <a:t>test notebook</a:t>
            </a:r>
            <a:r>
              <a:rPr lang="en"/>
              <a:t> in the </a:t>
            </a:r>
            <a:r>
              <a:rPr lang="en" sz="1100">
                <a:solidFill>
                  <a:srgbClr val="FF9900"/>
                </a:solidFill>
              </a:rPr>
              <a:t>Staging workspace </a:t>
            </a:r>
            <a:r>
              <a:rPr lang="en"/>
              <a:t>which:</a:t>
            </a:r>
            <a:endParaRPr/>
          </a:p>
          <a:p>
            <a:pPr indent="-26701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Downloads the Model from </a:t>
            </a:r>
            <a:r>
              <a:rPr lang="en">
                <a:solidFill>
                  <a:srgbClr val="4A86E8"/>
                </a:solidFill>
              </a:rPr>
              <a:t>Central Registry </a:t>
            </a:r>
            <a:r>
              <a:rPr lang="en"/>
              <a:t> </a:t>
            </a:r>
            <a:r>
              <a:rPr lang="en"/>
              <a:t>to the </a:t>
            </a:r>
            <a:r>
              <a:rPr lang="en">
                <a:solidFill>
                  <a:srgbClr val="FF9900"/>
                </a:solidFill>
              </a:rPr>
              <a:t>Staging</a:t>
            </a:r>
            <a:r>
              <a:rPr lang="en">
                <a:solidFill>
                  <a:srgbClr val="FF9900"/>
                </a:solidFill>
              </a:rPr>
              <a:t> workspace </a:t>
            </a:r>
            <a:r>
              <a:rPr lang="en"/>
              <a:t>(MLFLow API)</a:t>
            </a:r>
            <a:endParaRPr/>
          </a:p>
          <a:p>
            <a:pPr indent="-27400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Executes the </a:t>
            </a:r>
            <a:r>
              <a:rPr b="1" lang="en"/>
              <a:t>admin notebook </a:t>
            </a:r>
            <a:r>
              <a:rPr lang="en"/>
              <a:t>in the </a:t>
            </a:r>
            <a:r>
              <a:rPr lang="en" sz="1100">
                <a:solidFill>
                  <a:srgbClr val="FF9900"/>
                </a:solidFill>
              </a:rPr>
              <a:t>Staging workspace </a:t>
            </a:r>
            <a:r>
              <a:rPr lang="en"/>
              <a:t>which:</a:t>
            </a:r>
            <a:endParaRPr/>
          </a:p>
          <a:p>
            <a:pPr indent="-26701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Requests </a:t>
            </a:r>
            <a:r>
              <a:rPr lang="en"/>
              <a:t>Transition </a:t>
            </a:r>
            <a:r>
              <a:rPr lang="en"/>
              <a:t>of the new Model from </a:t>
            </a:r>
            <a:r>
              <a:rPr lang="en">
                <a:solidFill>
                  <a:srgbClr val="FF9900"/>
                </a:solidFill>
              </a:rPr>
              <a:t>Staging phase</a:t>
            </a:r>
            <a:r>
              <a:rPr lang="en">
                <a:solidFill>
                  <a:srgbClr val="E06666"/>
                </a:solidFill>
              </a:rPr>
              <a:t>  </a:t>
            </a:r>
            <a:r>
              <a:rPr lang="en"/>
              <a:t>version to</a:t>
            </a:r>
            <a:r>
              <a:rPr lang="en"/>
              <a:t> </a:t>
            </a:r>
            <a:r>
              <a:rPr lang="en">
                <a:solidFill>
                  <a:schemeClr val="lt2"/>
                </a:solidFill>
              </a:rPr>
              <a:t>Production phase </a:t>
            </a:r>
            <a:r>
              <a:rPr lang="en"/>
              <a:t>at the </a:t>
            </a:r>
            <a:r>
              <a:rPr lang="en">
                <a:solidFill>
                  <a:srgbClr val="4A86E8"/>
                </a:solidFill>
              </a:rPr>
              <a:t>Central Registry </a:t>
            </a:r>
            <a:r>
              <a:rPr lang="en"/>
              <a:t>(MLFLow API)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Production (SP):</a:t>
            </a:r>
            <a:endParaRPr>
              <a:solidFill>
                <a:schemeClr val="lt2"/>
              </a:solidFill>
            </a:endParaRPr>
          </a:p>
          <a:p>
            <a:pPr indent="-27400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Executes the </a:t>
            </a:r>
            <a:r>
              <a:rPr b="1" lang="en"/>
              <a:t>scoring notebook</a:t>
            </a:r>
            <a:r>
              <a:rPr lang="en"/>
              <a:t> in the Production workspace which:</a:t>
            </a:r>
            <a:endParaRPr/>
          </a:p>
          <a:p>
            <a:pPr indent="-26701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Downloads the Model </a:t>
            </a:r>
            <a:r>
              <a:rPr lang="en"/>
              <a:t>from </a:t>
            </a:r>
            <a:r>
              <a:rPr lang="en">
                <a:solidFill>
                  <a:srgbClr val="4A86E8"/>
                </a:solidFill>
              </a:rPr>
              <a:t>Central Registry </a:t>
            </a:r>
            <a:r>
              <a:rPr lang="en"/>
              <a:t> to the </a:t>
            </a:r>
            <a:r>
              <a:rPr lang="en">
                <a:solidFill>
                  <a:schemeClr val="lt2"/>
                </a:solidFill>
              </a:rPr>
              <a:t>Production workspace</a:t>
            </a:r>
            <a:r>
              <a:rPr lang="en">
                <a:solidFill>
                  <a:srgbClr val="FF9900"/>
                </a:solidFill>
              </a:rPr>
              <a:t> </a:t>
            </a:r>
            <a:r>
              <a:rPr lang="en"/>
              <a:t>(MLFLow API)</a:t>
            </a:r>
            <a:endParaRPr b="1"/>
          </a:p>
        </p:txBody>
      </p:sp>
      <p:pic>
        <p:nvPicPr>
          <p:cNvPr id="336" name="Google Shape;33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4025" y="1606912"/>
            <a:ext cx="744464" cy="744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4028" y="2874074"/>
            <a:ext cx="744464" cy="744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34031" y="3880849"/>
            <a:ext cx="744464" cy="744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6279" y="2292727"/>
            <a:ext cx="747745" cy="74773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0"/>
          <p:cNvSpPr txBox="1"/>
          <p:nvPr/>
        </p:nvSpPr>
        <p:spPr>
          <a:xfrm>
            <a:off x="924025" y="2192675"/>
            <a:ext cx="30000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Admin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-"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Registers an empty Model in the </a:t>
            </a:r>
            <a:r>
              <a:rPr lang="en" sz="10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Central Registry (Workspace).</a:t>
            </a:r>
            <a:endParaRPr sz="10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-"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Assigns permissions to the other SPs in the </a:t>
            </a:r>
            <a:r>
              <a:rPr lang="en" sz="10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Central Registry (Workspace).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-"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Accepts model transitions in the </a:t>
            </a:r>
            <a:r>
              <a:rPr lang="en" sz="10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Central Registry (Workspace).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-"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Dev-&gt;Stage 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-"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Stage-&gt;Production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7038899" cy="338539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Service Principals and Client Secrets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Azure</a:t>
            </a:r>
            <a:endParaRPr/>
          </a:p>
        </p:txBody>
      </p:sp>
      <p:grpSp>
        <p:nvGrpSpPr>
          <p:cNvPr id="352" name="Google Shape;352;p32"/>
          <p:cNvGrpSpPr/>
          <p:nvPr/>
        </p:nvGrpSpPr>
        <p:grpSpPr>
          <a:xfrm>
            <a:off x="1377850" y="4023975"/>
            <a:ext cx="2082600" cy="618600"/>
            <a:chOff x="5307900" y="3241100"/>
            <a:chExt cx="2082600" cy="618600"/>
          </a:xfrm>
        </p:grpSpPr>
        <p:sp>
          <p:nvSpPr>
            <p:cNvPr id="353" name="Google Shape;353;p32"/>
            <p:cNvSpPr/>
            <p:nvPr/>
          </p:nvSpPr>
          <p:spPr>
            <a:xfrm>
              <a:off x="5307900" y="3241100"/>
              <a:ext cx="2082600" cy="6186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4" name="Google Shape;354;p32"/>
            <p:cNvGrpSpPr/>
            <p:nvPr/>
          </p:nvGrpSpPr>
          <p:grpSpPr>
            <a:xfrm>
              <a:off x="5367326" y="3272425"/>
              <a:ext cx="1976199" cy="554100"/>
              <a:chOff x="5938826" y="3703000"/>
              <a:chExt cx="1976199" cy="554100"/>
            </a:xfrm>
          </p:grpSpPr>
          <p:pic>
            <p:nvPicPr>
              <p:cNvPr id="355" name="Google Shape;355;p32"/>
              <p:cNvPicPr preferRelativeResize="0"/>
              <p:nvPr/>
            </p:nvPicPr>
            <p:blipFill rotWithShape="1">
              <a:blip r:embed="rId4">
                <a:alphaModFix/>
              </a:blip>
              <a:srcRect b="0" l="39" r="39" t="0"/>
              <a:stretch/>
            </p:blipFill>
            <p:spPr>
              <a:xfrm>
                <a:off x="5938826" y="3724454"/>
                <a:ext cx="511174" cy="5111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6" name="Google Shape;356;p32"/>
              <p:cNvSpPr txBox="1"/>
              <p:nvPr/>
            </p:nvSpPr>
            <p:spPr>
              <a:xfrm>
                <a:off x="6403925" y="3703000"/>
                <a:ext cx="15111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Lato"/>
                    <a:ea typeface="Lato"/>
                    <a:cs typeface="Lato"/>
                    <a:sym typeface="Lato"/>
                  </a:rPr>
                  <a:t>Development</a:t>
                </a:r>
                <a:endParaRPr sz="12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Lato"/>
                    <a:ea typeface="Lato"/>
                    <a:cs typeface="Lato"/>
                    <a:sym typeface="Lato"/>
                  </a:rPr>
                  <a:t>Service Principal</a:t>
                </a:r>
                <a:endParaRPr sz="12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57" name="Google Shape;357;p32"/>
          <p:cNvGrpSpPr/>
          <p:nvPr/>
        </p:nvGrpSpPr>
        <p:grpSpPr>
          <a:xfrm>
            <a:off x="3775650" y="3518750"/>
            <a:ext cx="2082600" cy="618600"/>
            <a:chOff x="5307900" y="3241100"/>
            <a:chExt cx="2082600" cy="618600"/>
          </a:xfrm>
        </p:grpSpPr>
        <p:sp>
          <p:nvSpPr>
            <p:cNvPr id="358" name="Google Shape;358;p32"/>
            <p:cNvSpPr/>
            <p:nvPr/>
          </p:nvSpPr>
          <p:spPr>
            <a:xfrm>
              <a:off x="5307900" y="3241100"/>
              <a:ext cx="2082600" cy="618600"/>
            </a:xfrm>
            <a:prstGeom prst="roundRect">
              <a:avLst>
                <a:gd fmla="val 16667" name="adj"/>
              </a:avLst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9" name="Google Shape;359;p32"/>
            <p:cNvGrpSpPr/>
            <p:nvPr/>
          </p:nvGrpSpPr>
          <p:grpSpPr>
            <a:xfrm>
              <a:off x="5367326" y="3272425"/>
              <a:ext cx="1976199" cy="554100"/>
              <a:chOff x="5938826" y="3703000"/>
              <a:chExt cx="1976199" cy="554100"/>
            </a:xfrm>
          </p:grpSpPr>
          <p:pic>
            <p:nvPicPr>
              <p:cNvPr id="360" name="Google Shape;360;p32"/>
              <p:cNvPicPr preferRelativeResize="0"/>
              <p:nvPr/>
            </p:nvPicPr>
            <p:blipFill rotWithShape="1">
              <a:blip r:embed="rId4">
                <a:alphaModFix/>
              </a:blip>
              <a:srcRect b="0" l="39" r="39" t="0"/>
              <a:stretch/>
            </p:blipFill>
            <p:spPr>
              <a:xfrm>
                <a:off x="5938826" y="3724454"/>
                <a:ext cx="511174" cy="5111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1" name="Google Shape;361;p32"/>
              <p:cNvSpPr txBox="1"/>
              <p:nvPr/>
            </p:nvSpPr>
            <p:spPr>
              <a:xfrm>
                <a:off x="6403925" y="3703000"/>
                <a:ext cx="15111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Lato"/>
                    <a:ea typeface="Lato"/>
                    <a:cs typeface="Lato"/>
                    <a:sym typeface="Lato"/>
                  </a:rPr>
                  <a:t>Staging</a:t>
                </a:r>
                <a:endParaRPr sz="12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Lato"/>
                    <a:ea typeface="Lato"/>
                    <a:cs typeface="Lato"/>
                    <a:sym typeface="Lato"/>
                  </a:rPr>
                  <a:t>Service Principal</a:t>
                </a:r>
                <a:endParaRPr sz="12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62" name="Google Shape;362;p32"/>
          <p:cNvGrpSpPr/>
          <p:nvPr/>
        </p:nvGrpSpPr>
        <p:grpSpPr>
          <a:xfrm>
            <a:off x="6173450" y="4023975"/>
            <a:ext cx="2082600" cy="618600"/>
            <a:chOff x="5307900" y="3241100"/>
            <a:chExt cx="2082600" cy="618600"/>
          </a:xfrm>
        </p:grpSpPr>
        <p:sp>
          <p:nvSpPr>
            <p:cNvPr id="363" name="Google Shape;363;p32"/>
            <p:cNvSpPr/>
            <p:nvPr/>
          </p:nvSpPr>
          <p:spPr>
            <a:xfrm>
              <a:off x="5307900" y="3241100"/>
              <a:ext cx="2082600" cy="618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4" name="Google Shape;364;p32"/>
            <p:cNvGrpSpPr/>
            <p:nvPr/>
          </p:nvGrpSpPr>
          <p:grpSpPr>
            <a:xfrm>
              <a:off x="5367326" y="3272425"/>
              <a:ext cx="1976199" cy="554100"/>
              <a:chOff x="5938826" y="3703000"/>
              <a:chExt cx="1976199" cy="554100"/>
            </a:xfrm>
          </p:grpSpPr>
          <p:pic>
            <p:nvPicPr>
              <p:cNvPr id="365" name="Google Shape;365;p32"/>
              <p:cNvPicPr preferRelativeResize="0"/>
              <p:nvPr/>
            </p:nvPicPr>
            <p:blipFill rotWithShape="1">
              <a:blip r:embed="rId4">
                <a:alphaModFix/>
              </a:blip>
              <a:srcRect b="0" l="39" r="39" t="0"/>
              <a:stretch/>
            </p:blipFill>
            <p:spPr>
              <a:xfrm>
                <a:off x="5938826" y="3724454"/>
                <a:ext cx="511174" cy="5111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6" name="Google Shape;366;p32"/>
              <p:cNvSpPr txBox="1"/>
              <p:nvPr/>
            </p:nvSpPr>
            <p:spPr>
              <a:xfrm>
                <a:off x="6403925" y="3703000"/>
                <a:ext cx="15111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Lato"/>
                    <a:ea typeface="Lato"/>
                    <a:cs typeface="Lato"/>
                    <a:sym typeface="Lato"/>
                  </a:rPr>
                  <a:t>Production</a:t>
                </a:r>
                <a:endParaRPr sz="12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Lato"/>
                    <a:ea typeface="Lato"/>
                    <a:cs typeface="Lato"/>
                    <a:sym typeface="Lato"/>
                  </a:rPr>
                  <a:t>Service Principal</a:t>
                </a:r>
                <a:endParaRPr sz="12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Create Service Principal (App Registration)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Documentation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Create Client Secret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Documentation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Note: Note down the Tenant, Client ID and Client Secret</a:t>
            </a:r>
            <a:endParaRPr/>
          </a:p>
        </p:txBody>
      </p:sp>
      <p:sp>
        <p:nvSpPr>
          <p:cNvPr id="372" name="Google Shape;372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Service Principals and Client Secrets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Azure</a:t>
            </a:r>
            <a:endParaRPr/>
          </a:p>
        </p:txBody>
      </p:sp>
      <p:pic>
        <p:nvPicPr>
          <p:cNvPr id="373" name="Google Shape;37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5536" y="1567550"/>
            <a:ext cx="2568564" cy="14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7038899" cy="3385398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PAT Token for each Service Principal in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 Workspace</a:t>
            </a:r>
            <a:endParaRPr/>
          </a:p>
        </p:txBody>
      </p:sp>
      <p:grpSp>
        <p:nvGrpSpPr>
          <p:cNvPr id="380" name="Google Shape;380;p34"/>
          <p:cNvGrpSpPr/>
          <p:nvPr/>
        </p:nvGrpSpPr>
        <p:grpSpPr>
          <a:xfrm>
            <a:off x="1377850" y="4023975"/>
            <a:ext cx="2082600" cy="618600"/>
            <a:chOff x="5307900" y="3241100"/>
            <a:chExt cx="2082600" cy="618600"/>
          </a:xfrm>
        </p:grpSpPr>
        <p:sp>
          <p:nvSpPr>
            <p:cNvPr id="381" name="Google Shape;381;p34"/>
            <p:cNvSpPr/>
            <p:nvPr/>
          </p:nvSpPr>
          <p:spPr>
            <a:xfrm>
              <a:off x="5307900" y="3241100"/>
              <a:ext cx="2082600" cy="6186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2" name="Google Shape;382;p34"/>
            <p:cNvGrpSpPr/>
            <p:nvPr/>
          </p:nvGrpSpPr>
          <p:grpSpPr>
            <a:xfrm>
              <a:off x="5367326" y="3272425"/>
              <a:ext cx="1976199" cy="554100"/>
              <a:chOff x="5938826" y="3703000"/>
              <a:chExt cx="1976199" cy="554100"/>
            </a:xfrm>
          </p:grpSpPr>
          <p:pic>
            <p:nvPicPr>
              <p:cNvPr id="383" name="Google Shape;383;p34"/>
              <p:cNvPicPr preferRelativeResize="0"/>
              <p:nvPr/>
            </p:nvPicPr>
            <p:blipFill rotWithShape="1">
              <a:blip r:embed="rId4">
                <a:alphaModFix/>
              </a:blip>
              <a:srcRect b="0" l="39" r="39" t="0"/>
              <a:stretch/>
            </p:blipFill>
            <p:spPr>
              <a:xfrm>
                <a:off x="5938826" y="3724454"/>
                <a:ext cx="511174" cy="5111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4" name="Google Shape;384;p34"/>
              <p:cNvSpPr txBox="1"/>
              <p:nvPr/>
            </p:nvSpPr>
            <p:spPr>
              <a:xfrm>
                <a:off x="6403925" y="3703000"/>
                <a:ext cx="15111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Lato"/>
                    <a:ea typeface="Lato"/>
                    <a:cs typeface="Lato"/>
                    <a:sym typeface="Lato"/>
                  </a:rPr>
                  <a:t>Development</a:t>
                </a:r>
                <a:endParaRPr sz="12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Lato"/>
                    <a:ea typeface="Lato"/>
                    <a:cs typeface="Lato"/>
                    <a:sym typeface="Lato"/>
                  </a:rPr>
                  <a:t>Service Principal</a:t>
                </a:r>
                <a:endParaRPr sz="12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85" name="Google Shape;385;p34"/>
          <p:cNvGrpSpPr/>
          <p:nvPr/>
        </p:nvGrpSpPr>
        <p:grpSpPr>
          <a:xfrm>
            <a:off x="3775650" y="3518750"/>
            <a:ext cx="2082600" cy="618600"/>
            <a:chOff x="5307900" y="3241100"/>
            <a:chExt cx="2082600" cy="618600"/>
          </a:xfrm>
        </p:grpSpPr>
        <p:sp>
          <p:nvSpPr>
            <p:cNvPr id="386" name="Google Shape;386;p34"/>
            <p:cNvSpPr/>
            <p:nvPr/>
          </p:nvSpPr>
          <p:spPr>
            <a:xfrm>
              <a:off x="5307900" y="3241100"/>
              <a:ext cx="2082600" cy="618600"/>
            </a:xfrm>
            <a:prstGeom prst="roundRect">
              <a:avLst>
                <a:gd fmla="val 16667" name="adj"/>
              </a:avLst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7" name="Google Shape;387;p34"/>
            <p:cNvGrpSpPr/>
            <p:nvPr/>
          </p:nvGrpSpPr>
          <p:grpSpPr>
            <a:xfrm>
              <a:off x="5367326" y="3272425"/>
              <a:ext cx="1976199" cy="554100"/>
              <a:chOff x="5938826" y="3703000"/>
              <a:chExt cx="1976199" cy="554100"/>
            </a:xfrm>
          </p:grpSpPr>
          <p:pic>
            <p:nvPicPr>
              <p:cNvPr id="388" name="Google Shape;388;p34"/>
              <p:cNvPicPr preferRelativeResize="0"/>
              <p:nvPr/>
            </p:nvPicPr>
            <p:blipFill rotWithShape="1">
              <a:blip r:embed="rId4">
                <a:alphaModFix/>
              </a:blip>
              <a:srcRect b="0" l="39" r="39" t="0"/>
              <a:stretch/>
            </p:blipFill>
            <p:spPr>
              <a:xfrm>
                <a:off x="5938826" y="3724454"/>
                <a:ext cx="511174" cy="5111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9" name="Google Shape;389;p34"/>
              <p:cNvSpPr txBox="1"/>
              <p:nvPr/>
            </p:nvSpPr>
            <p:spPr>
              <a:xfrm>
                <a:off x="6403925" y="3703000"/>
                <a:ext cx="15111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Lato"/>
                    <a:ea typeface="Lato"/>
                    <a:cs typeface="Lato"/>
                    <a:sym typeface="Lato"/>
                  </a:rPr>
                  <a:t>Staging</a:t>
                </a:r>
                <a:endParaRPr sz="12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Lato"/>
                    <a:ea typeface="Lato"/>
                    <a:cs typeface="Lato"/>
                    <a:sym typeface="Lato"/>
                  </a:rPr>
                  <a:t>Service Principal</a:t>
                </a:r>
                <a:endParaRPr sz="12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90" name="Google Shape;390;p34"/>
          <p:cNvGrpSpPr/>
          <p:nvPr/>
        </p:nvGrpSpPr>
        <p:grpSpPr>
          <a:xfrm>
            <a:off x="6173450" y="4023975"/>
            <a:ext cx="2082600" cy="618600"/>
            <a:chOff x="5307900" y="3241100"/>
            <a:chExt cx="2082600" cy="618600"/>
          </a:xfrm>
        </p:grpSpPr>
        <p:sp>
          <p:nvSpPr>
            <p:cNvPr id="391" name="Google Shape;391;p34"/>
            <p:cNvSpPr/>
            <p:nvPr/>
          </p:nvSpPr>
          <p:spPr>
            <a:xfrm>
              <a:off x="5307900" y="3241100"/>
              <a:ext cx="2082600" cy="618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2" name="Google Shape;392;p34"/>
            <p:cNvGrpSpPr/>
            <p:nvPr/>
          </p:nvGrpSpPr>
          <p:grpSpPr>
            <a:xfrm>
              <a:off x="5367326" y="3272425"/>
              <a:ext cx="1976199" cy="554100"/>
              <a:chOff x="5938826" y="3703000"/>
              <a:chExt cx="1976199" cy="554100"/>
            </a:xfrm>
          </p:grpSpPr>
          <p:pic>
            <p:nvPicPr>
              <p:cNvPr id="393" name="Google Shape;393;p34"/>
              <p:cNvPicPr preferRelativeResize="0"/>
              <p:nvPr/>
            </p:nvPicPr>
            <p:blipFill rotWithShape="1">
              <a:blip r:embed="rId4">
                <a:alphaModFix/>
              </a:blip>
              <a:srcRect b="0" l="39" r="39" t="0"/>
              <a:stretch/>
            </p:blipFill>
            <p:spPr>
              <a:xfrm>
                <a:off x="5938826" y="3724454"/>
                <a:ext cx="511174" cy="5111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4" name="Google Shape;394;p34"/>
              <p:cNvSpPr txBox="1"/>
              <p:nvPr/>
            </p:nvSpPr>
            <p:spPr>
              <a:xfrm>
                <a:off x="6403925" y="3703000"/>
                <a:ext cx="15111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Lato"/>
                    <a:ea typeface="Lato"/>
                    <a:cs typeface="Lato"/>
                    <a:sym typeface="Lato"/>
                  </a:rPr>
                  <a:t>Production</a:t>
                </a:r>
                <a:endParaRPr sz="12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Lato"/>
                    <a:ea typeface="Lato"/>
                    <a:cs typeface="Lato"/>
                    <a:sym typeface="Lato"/>
                  </a:rPr>
                  <a:t>Service Principal</a:t>
                </a:r>
                <a:endParaRPr sz="12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95" name="Google Shape;395;p34"/>
          <p:cNvGrpSpPr/>
          <p:nvPr/>
        </p:nvGrpSpPr>
        <p:grpSpPr>
          <a:xfrm>
            <a:off x="1411363" y="4072169"/>
            <a:ext cx="553521" cy="522222"/>
            <a:chOff x="1377850" y="4023975"/>
            <a:chExt cx="633900" cy="618600"/>
          </a:xfrm>
        </p:grpSpPr>
        <p:sp>
          <p:nvSpPr>
            <p:cNvPr id="396" name="Google Shape;396;p34"/>
            <p:cNvSpPr/>
            <p:nvPr/>
          </p:nvSpPr>
          <p:spPr>
            <a:xfrm>
              <a:off x="1377850" y="4023975"/>
              <a:ext cx="633900" cy="6186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97" name="Google Shape;397;p3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54050" y="4087848"/>
              <a:ext cx="490874" cy="4908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8" name="Google Shape;398;p34"/>
          <p:cNvGrpSpPr/>
          <p:nvPr/>
        </p:nvGrpSpPr>
        <p:grpSpPr>
          <a:xfrm>
            <a:off x="3805848" y="3566900"/>
            <a:ext cx="553521" cy="522222"/>
            <a:chOff x="1377850" y="4023975"/>
            <a:chExt cx="633900" cy="618600"/>
          </a:xfrm>
        </p:grpSpPr>
        <p:sp>
          <p:nvSpPr>
            <p:cNvPr id="399" name="Google Shape;399;p34"/>
            <p:cNvSpPr/>
            <p:nvPr/>
          </p:nvSpPr>
          <p:spPr>
            <a:xfrm>
              <a:off x="1377850" y="4023975"/>
              <a:ext cx="633900" cy="618600"/>
            </a:xfrm>
            <a:prstGeom prst="roundRect">
              <a:avLst>
                <a:gd fmla="val 16667" name="adj"/>
              </a:avLst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0" name="Google Shape;400;p3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54050" y="4087848"/>
              <a:ext cx="490874" cy="4908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1" name="Google Shape;401;p34"/>
          <p:cNvGrpSpPr/>
          <p:nvPr/>
        </p:nvGrpSpPr>
        <p:grpSpPr>
          <a:xfrm>
            <a:off x="6204313" y="4072156"/>
            <a:ext cx="553521" cy="522222"/>
            <a:chOff x="1377850" y="4023975"/>
            <a:chExt cx="633900" cy="618600"/>
          </a:xfrm>
        </p:grpSpPr>
        <p:sp>
          <p:nvSpPr>
            <p:cNvPr id="402" name="Google Shape;402;p34"/>
            <p:cNvSpPr/>
            <p:nvPr/>
          </p:nvSpPr>
          <p:spPr>
            <a:xfrm>
              <a:off x="1377850" y="4023975"/>
              <a:ext cx="633900" cy="618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3" name="Google Shape;403;p3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54050" y="4087848"/>
              <a:ext cx="490874" cy="4908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Service Principal’s</a:t>
            </a:r>
            <a:r>
              <a:rPr lang="en"/>
              <a:t> PAT Token in Azure Databricks</a:t>
            </a:r>
            <a:endParaRPr/>
          </a:p>
        </p:txBody>
      </p:sp>
      <p:sp>
        <p:nvSpPr>
          <p:cNvPr id="409" name="Google Shape;409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Add Service Principal to Databricks using SCIM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Documentation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Create PAT Token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Give Token ACLs to Service Principal using SCIM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Documentation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Create Bearer Token for REST API using SCIM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 REST API to create Token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Documentation</a:t>
            </a:r>
            <a:endParaRPr/>
          </a:p>
        </p:txBody>
      </p:sp>
      <p:pic>
        <p:nvPicPr>
          <p:cNvPr id="410" name="Google Shape;410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2625" y="1984975"/>
            <a:ext cx="1342551" cy="45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room, drawing&#10;&#10;Description automatically generated" id="411" name="Google Shape;411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88459" y="1337992"/>
            <a:ext cx="2169942" cy="260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7038899" cy="3385398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Secret Scopes</a:t>
            </a:r>
            <a:endParaRPr/>
          </a:p>
        </p:txBody>
      </p:sp>
      <p:grpSp>
        <p:nvGrpSpPr>
          <p:cNvPr id="418" name="Google Shape;418;p36"/>
          <p:cNvGrpSpPr/>
          <p:nvPr/>
        </p:nvGrpSpPr>
        <p:grpSpPr>
          <a:xfrm>
            <a:off x="1401538" y="1991650"/>
            <a:ext cx="932100" cy="831600"/>
            <a:chOff x="1414950" y="1991650"/>
            <a:chExt cx="932100" cy="831600"/>
          </a:xfrm>
        </p:grpSpPr>
        <p:sp>
          <p:nvSpPr>
            <p:cNvPr id="419" name="Google Shape;419;p36"/>
            <p:cNvSpPr/>
            <p:nvPr/>
          </p:nvSpPr>
          <p:spPr>
            <a:xfrm>
              <a:off x="1414950" y="1991650"/>
              <a:ext cx="932100" cy="8316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20" name="Google Shape;420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59500" y="2041026"/>
              <a:ext cx="323801" cy="323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1" name="Google Shape;421;p36"/>
          <p:cNvGrpSpPr/>
          <p:nvPr/>
        </p:nvGrpSpPr>
        <p:grpSpPr>
          <a:xfrm>
            <a:off x="3820563" y="1991650"/>
            <a:ext cx="932100" cy="831600"/>
            <a:chOff x="1414950" y="1991650"/>
            <a:chExt cx="932100" cy="831600"/>
          </a:xfrm>
        </p:grpSpPr>
        <p:sp>
          <p:nvSpPr>
            <p:cNvPr id="422" name="Google Shape;422;p36"/>
            <p:cNvSpPr/>
            <p:nvPr/>
          </p:nvSpPr>
          <p:spPr>
            <a:xfrm>
              <a:off x="1414950" y="1991650"/>
              <a:ext cx="932100" cy="8316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23" name="Google Shape;423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59500" y="2041026"/>
              <a:ext cx="323801" cy="323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4" name="Google Shape;424;p36"/>
          <p:cNvGrpSpPr/>
          <p:nvPr/>
        </p:nvGrpSpPr>
        <p:grpSpPr>
          <a:xfrm>
            <a:off x="6226176" y="1991650"/>
            <a:ext cx="932100" cy="831600"/>
            <a:chOff x="1414950" y="1991650"/>
            <a:chExt cx="932100" cy="831600"/>
          </a:xfrm>
        </p:grpSpPr>
        <p:sp>
          <p:nvSpPr>
            <p:cNvPr id="425" name="Google Shape;425;p36"/>
            <p:cNvSpPr/>
            <p:nvPr/>
          </p:nvSpPr>
          <p:spPr>
            <a:xfrm>
              <a:off x="1414950" y="1991650"/>
              <a:ext cx="932100" cy="8316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26" name="Google Shape;426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59500" y="2041026"/>
              <a:ext cx="323801" cy="3238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7038899" cy="3385398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Service Principal’s PAT Token to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Satellite Workspaces</a:t>
            </a:r>
            <a:endParaRPr/>
          </a:p>
        </p:txBody>
      </p:sp>
      <p:grpSp>
        <p:nvGrpSpPr>
          <p:cNvPr id="433" name="Google Shape;433;p37"/>
          <p:cNvGrpSpPr/>
          <p:nvPr/>
        </p:nvGrpSpPr>
        <p:grpSpPr>
          <a:xfrm>
            <a:off x="1401538" y="1991650"/>
            <a:ext cx="932100" cy="831600"/>
            <a:chOff x="1414950" y="1991650"/>
            <a:chExt cx="932100" cy="831600"/>
          </a:xfrm>
        </p:grpSpPr>
        <p:sp>
          <p:nvSpPr>
            <p:cNvPr id="434" name="Google Shape;434;p37"/>
            <p:cNvSpPr/>
            <p:nvPr/>
          </p:nvSpPr>
          <p:spPr>
            <a:xfrm>
              <a:off x="1414950" y="1991650"/>
              <a:ext cx="932100" cy="8316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35" name="Google Shape;435;p3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59500" y="2041026"/>
              <a:ext cx="323801" cy="323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6" name="Google Shape;436;p37"/>
          <p:cNvGrpSpPr/>
          <p:nvPr/>
        </p:nvGrpSpPr>
        <p:grpSpPr>
          <a:xfrm>
            <a:off x="3820563" y="1991650"/>
            <a:ext cx="932100" cy="831600"/>
            <a:chOff x="1414950" y="1991650"/>
            <a:chExt cx="932100" cy="831600"/>
          </a:xfrm>
        </p:grpSpPr>
        <p:sp>
          <p:nvSpPr>
            <p:cNvPr id="437" name="Google Shape;437;p37"/>
            <p:cNvSpPr/>
            <p:nvPr/>
          </p:nvSpPr>
          <p:spPr>
            <a:xfrm>
              <a:off x="1414950" y="1991650"/>
              <a:ext cx="932100" cy="8316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38" name="Google Shape;438;p3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59500" y="2041026"/>
              <a:ext cx="323801" cy="323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9" name="Google Shape;439;p37"/>
          <p:cNvGrpSpPr/>
          <p:nvPr/>
        </p:nvGrpSpPr>
        <p:grpSpPr>
          <a:xfrm>
            <a:off x="6226176" y="1991650"/>
            <a:ext cx="932100" cy="831600"/>
            <a:chOff x="1414950" y="1991650"/>
            <a:chExt cx="932100" cy="831600"/>
          </a:xfrm>
        </p:grpSpPr>
        <p:sp>
          <p:nvSpPr>
            <p:cNvPr id="440" name="Google Shape;440;p37"/>
            <p:cNvSpPr/>
            <p:nvPr/>
          </p:nvSpPr>
          <p:spPr>
            <a:xfrm>
              <a:off x="1414950" y="1991650"/>
              <a:ext cx="932100" cy="8316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41" name="Google Shape;441;p3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59500" y="2041026"/>
              <a:ext cx="323801" cy="323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2" name="Google Shape;442;p37"/>
          <p:cNvGrpSpPr/>
          <p:nvPr/>
        </p:nvGrpSpPr>
        <p:grpSpPr>
          <a:xfrm>
            <a:off x="1424763" y="2049519"/>
            <a:ext cx="553521" cy="522222"/>
            <a:chOff x="1377850" y="4023975"/>
            <a:chExt cx="633900" cy="618600"/>
          </a:xfrm>
        </p:grpSpPr>
        <p:sp>
          <p:nvSpPr>
            <p:cNvPr id="443" name="Google Shape;443;p37"/>
            <p:cNvSpPr/>
            <p:nvPr/>
          </p:nvSpPr>
          <p:spPr>
            <a:xfrm>
              <a:off x="1377850" y="4023975"/>
              <a:ext cx="633900" cy="6186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44" name="Google Shape;444;p3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54050" y="4087848"/>
              <a:ext cx="490874" cy="4908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5" name="Google Shape;445;p37"/>
          <p:cNvGrpSpPr/>
          <p:nvPr/>
        </p:nvGrpSpPr>
        <p:grpSpPr>
          <a:xfrm>
            <a:off x="3839373" y="2049525"/>
            <a:ext cx="553521" cy="522222"/>
            <a:chOff x="1377850" y="4023975"/>
            <a:chExt cx="633900" cy="618600"/>
          </a:xfrm>
        </p:grpSpPr>
        <p:sp>
          <p:nvSpPr>
            <p:cNvPr id="446" name="Google Shape;446;p37"/>
            <p:cNvSpPr/>
            <p:nvPr/>
          </p:nvSpPr>
          <p:spPr>
            <a:xfrm>
              <a:off x="1377850" y="4023975"/>
              <a:ext cx="633900" cy="618600"/>
            </a:xfrm>
            <a:prstGeom prst="roundRect">
              <a:avLst>
                <a:gd fmla="val 16667" name="adj"/>
              </a:avLst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47" name="Google Shape;447;p3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54050" y="4087848"/>
              <a:ext cx="490874" cy="4908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8" name="Google Shape;448;p37"/>
          <p:cNvGrpSpPr/>
          <p:nvPr/>
        </p:nvGrpSpPr>
        <p:grpSpPr>
          <a:xfrm>
            <a:off x="6240576" y="2049531"/>
            <a:ext cx="553521" cy="522222"/>
            <a:chOff x="1377850" y="4023975"/>
            <a:chExt cx="633900" cy="618600"/>
          </a:xfrm>
        </p:grpSpPr>
        <p:sp>
          <p:nvSpPr>
            <p:cNvPr id="449" name="Google Shape;449;p37"/>
            <p:cNvSpPr/>
            <p:nvPr/>
          </p:nvSpPr>
          <p:spPr>
            <a:xfrm>
              <a:off x="1377850" y="4023975"/>
              <a:ext cx="633900" cy="618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50" name="Google Shape;450;p3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54050" y="4087848"/>
              <a:ext cx="490874" cy="4908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1" name="Google Shape;451;p37"/>
          <p:cNvSpPr/>
          <p:nvPr/>
        </p:nvSpPr>
        <p:spPr>
          <a:xfrm>
            <a:off x="1101900" y="3687375"/>
            <a:ext cx="69402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databricks secrets put --scope &lt;</a:t>
            </a:r>
            <a:r>
              <a:rPr b="1" lang="en" sz="16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scope</a:t>
            </a:r>
            <a:r>
              <a:rPr b="1" lang="en" sz="1600">
                <a:solidFill>
                  <a:schemeClr val="dk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&gt; --key &lt;</a:t>
            </a:r>
            <a:r>
              <a:rPr b="1" lang="en" sz="1600">
                <a:solidFill>
                  <a:srgbClr val="A2FCA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prefix</a:t>
            </a:r>
            <a:r>
              <a:rPr b="1" lang="en" sz="1600">
                <a:solidFill>
                  <a:schemeClr val="dk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&gt;-token</a:t>
            </a:r>
            <a:endParaRPr b="1" sz="1300">
              <a:solidFill>
                <a:schemeClr val="dk2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52" name="Google Shape;452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18876" y="4139391"/>
            <a:ext cx="428630" cy="414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7038899" cy="3385398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Workspace Info to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Satellite Workspaces</a:t>
            </a:r>
            <a:endParaRPr/>
          </a:p>
        </p:txBody>
      </p:sp>
      <p:grpSp>
        <p:nvGrpSpPr>
          <p:cNvPr id="459" name="Google Shape;459;p38"/>
          <p:cNvGrpSpPr/>
          <p:nvPr/>
        </p:nvGrpSpPr>
        <p:grpSpPr>
          <a:xfrm>
            <a:off x="1401538" y="1991650"/>
            <a:ext cx="932100" cy="831600"/>
            <a:chOff x="1414950" y="1991650"/>
            <a:chExt cx="932100" cy="831600"/>
          </a:xfrm>
        </p:grpSpPr>
        <p:sp>
          <p:nvSpPr>
            <p:cNvPr id="460" name="Google Shape;460;p38"/>
            <p:cNvSpPr/>
            <p:nvPr/>
          </p:nvSpPr>
          <p:spPr>
            <a:xfrm>
              <a:off x="1414950" y="1991650"/>
              <a:ext cx="932100" cy="8316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61" name="Google Shape;461;p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59500" y="2041026"/>
              <a:ext cx="323801" cy="323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2" name="Google Shape;462;p38"/>
          <p:cNvGrpSpPr/>
          <p:nvPr/>
        </p:nvGrpSpPr>
        <p:grpSpPr>
          <a:xfrm>
            <a:off x="3820563" y="1991650"/>
            <a:ext cx="932100" cy="831600"/>
            <a:chOff x="1414950" y="1991650"/>
            <a:chExt cx="932100" cy="831600"/>
          </a:xfrm>
        </p:grpSpPr>
        <p:sp>
          <p:nvSpPr>
            <p:cNvPr id="463" name="Google Shape;463;p38"/>
            <p:cNvSpPr/>
            <p:nvPr/>
          </p:nvSpPr>
          <p:spPr>
            <a:xfrm>
              <a:off x="1414950" y="1991650"/>
              <a:ext cx="932100" cy="8316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64" name="Google Shape;464;p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59500" y="2041026"/>
              <a:ext cx="323801" cy="323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5" name="Google Shape;465;p38"/>
          <p:cNvGrpSpPr/>
          <p:nvPr/>
        </p:nvGrpSpPr>
        <p:grpSpPr>
          <a:xfrm>
            <a:off x="6226176" y="1991650"/>
            <a:ext cx="932100" cy="831600"/>
            <a:chOff x="1414950" y="1991650"/>
            <a:chExt cx="932100" cy="831600"/>
          </a:xfrm>
        </p:grpSpPr>
        <p:sp>
          <p:nvSpPr>
            <p:cNvPr id="466" name="Google Shape;466;p38"/>
            <p:cNvSpPr/>
            <p:nvPr/>
          </p:nvSpPr>
          <p:spPr>
            <a:xfrm>
              <a:off x="1414950" y="1991650"/>
              <a:ext cx="932100" cy="8316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67" name="Google Shape;467;p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59500" y="2041026"/>
              <a:ext cx="323801" cy="323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8" name="Google Shape;468;p38"/>
          <p:cNvGrpSpPr/>
          <p:nvPr/>
        </p:nvGrpSpPr>
        <p:grpSpPr>
          <a:xfrm>
            <a:off x="1485076" y="2063156"/>
            <a:ext cx="318888" cy="321738"/>
            <a:chOff x="1424775" y="2049525"/>
            <a:chExt cx="412800" cy="384900"/>
          </a:xfrm>
        </p:grpSpPr>
        <p:sp>
          <p:nvSpPr>
            <p:cNvPr id="469" name="Google Shape;469;p38"/>
            <p:cNvSpPr/>
            <p:nvPr/>
          </p:nvSpPr>
          <p:spPr>
            <a:xfrm>
              <a:off x="1424775" y="2049525"/>
              <a:ext cx="412800" cy="3849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70" name="Google Shape;470;p3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91850" y="2122727"/>
              <a:ext cx="258425" cy="249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1" name="Google Shape;471;p38"/>
          <p:cNvGrpSpPr/>
          <p:nvPr/>
        </p:nvGrpSpPr>
        <p:grpSpPr>
          <a:xfrm>
            <a:off x="1478357" y="2447844"/>
            <a:ext cx="808283" cy="321738"/>
            <a:chOff x="1424775" y="2434425"/>
            <a:chExt cx="909000" cy="384900"/>
          </a:xfrm>
        </p:grpSpPr>
        <p:sp>
          <p:nvSpPr>
            <p:cNvPr id="472" name="Google Shape;472;p38"/>
            <p:cNvSpPr/>
            <p:nvPr/>
          </p:nvSpPr>
          <p:spPr>
            <a:xfrm>
              <a:off x="1424775" y="2434425"/>
              <a:ext cx="909000" cy="384900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73" name="Google Shape;473;p38"/>
            <p:cNvPicPr preferRelativeResize="0"/>
            <p:nvPr/>
          </p:nvPicPr>
          <p:blipFill rotWithShape="1">
            <a:blip r:embed="rId6">
              <a:alphaModFix/>
            </a:blip>
            <a:srcRect b="0" l="39" r="39" t="0"/>
            <a:stretch/>
          </p:blipFill>
          <p:spPr>
            <a:xfrm>
              <a:off x="1478428" y="2484252"/>
              <a:ext cx="285250" cy="285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" name="Google Shape;474;p3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990874" y="2511063"/>
              <a:ext cx="258425" cy="2584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5" name="Google Shape;475;p38"/>
          <p:cNvGrpSpPr/>
          <p:nvPr/>
        </p:nvGrpSpPr>
        <p:grpSpPr>
          <a:xfrm>
            <a:off x="3889201" y="2054243"/>
            <a:ext cx="318888" cy="321738"/>
            <a:chOff x="1424775" y="2049525"/>
            <a:chExt cx="412800" cy="384900"/>
          </a:xfrm>
        </p:grpSpPr>
        <p:sp>
          <p:nvSpPr>
            <p:cNvPr id="476" name="Google Shape;476;p38"/>
            <p:cNvSpPr/>
            <p:nvPr/>
          </p:nvSpPr>
          <p:spPr>
            <a:xfrm>
              <a:off x="1424775" y="2049525"/>
              <a:ext cx="412800" cy="384900"/>
            </a:xfrm>
            <a:prstGeom prst="roundRect">
              <a:avLst>
                <a:gd fmla="val 16667" name="adj"/>
              </a:avLst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77" name="Google Shape;477;p3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91850" y="2122727"/>
              <a:ext cx="258425" cy="249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8" name="Google Shape;478;p38"/>
          <p:cNvGrpSpPr/>
          <p:nvPr/>
        </p:nvGrpSpPr>
        <p:grpSpPr>
          <a:xfrm>
            <a:off x="3882482" y="2438931"/>
            <a:ext cx="808283" cy="321738"/>
            <a:chOff x="1424775" y="2434425"/>
            <a:chExt cx="909000" cy="384900"/>
          </a:xfrm>
        </p:grpSpPr>
        <p:sp>
          <p:nvSpPr>
            <p:cNvPr id="479" name="Google Shape;479;p38"/>
            <p:cNvSpPr/>
            <p:nvPr/>
          </p:nvSpPr>
          <p:spPr>
            <a:xfrm>
              <a:off x="1424775" y="2434425"/>
              <a:ext cx="909000" cy="384900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80" name="Google Shape;480;p38"/>
            <p:cNvPicPr preferRelativeResize="0"/>
            <p:nvPr/>
          </p:nvPicPr>
          <p:blipFill rotWithShape="1">
            <a:blip r:embed="rId6">
              <a:alphaModFix/>
            </a:blip>
            <a:srcRect b="0" l="39" r="39" t="0"/>
            <a:stretch/>
          </p:blipFill>
          <p:spPr>
            <a:xfrm>
              <a:off x="1478428" y="2484252"/>
              <a:ext cx="285250" cy="285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1" name="Google Shape;481;p3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990874" y="2511063"/>
              <a:ext cx="258425" cy="2584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2" name="Google Shape;482;p38"/>
          <p:cNvGrpSpPr/>
          <p:nvPr/>
        </p:nvGrpSpPr>
        <p:grpSpPr>
          <a:xfrm>
            <a:off x="6293326" y="2054243"/>
            <a:ext cx="318888" cy="321738"/>
            <a:chOff x="1424775" y="2049525"/>
            <a:chExt cx="412800" cy="384900"/>
          </a:xfrm>
        </p:grpSpPr>
        <p:sp>
          <p:nvSpPr>
            <p:cNvPr id="483" name="Google Shape;483;p38"/>
            <p:cNvSpPr/>
            <p:nvPr/>
          </p:nvSpPr>
          <p:spPr>
            <a:xfrm>
              <a:off x="1424775" y="2049525"/>
              <a:ext cx="412800" cy="384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84" name="Google Shape;484;p3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91850" y="2122727"/>
              <a:ext cx="258425" cy="249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5" name="Google Shape;485;p38"/>
          <p:cNvGrpSpPr/>
          <p:nvPr/>
        </p:nvGrpSpPr>
        <p:grpSpPr>
          <a:xfrm>
            <a:off x="6286607" y="2438931"/>
            <a:ext cx="808283" cy="321738"/>
            <a:chOff x="1424775" y="2434425"/>
            <a:chExt cx="909000" cy="384900"/>
          </a:xfrm>
        </p:grpSpPr>
        <p:sp>
          <p:nvSpPr>
            <p:cNvPr id="486" name="Google Shape;486;p38"/>
            <p:cNvSpPr/>
            <p:nvPr/>
          </p:nvSpPr>
          <p:spPr>
            <a:xfrm>
              <a:off x="1424775" y="2434425"/>
              <a:ext cx="909000" cy="384900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87" name="Google Shape;487;p38"/>
            <p:cNvPicPr preferRelativeResize="0"/>
            <p:nvPr/>
          </p:nvPicPr>
          <p:blipFill rotWithShape="1">
            <a:blip r:embed="rId6">
              <a:alphaModFix/>
            </a:blip>
            <a:srcRect b="0" l="39" r="39" t="0"/>
            <a:stretch/>
          </p:blipFill>
          <p:spPr>
            <a:xfrm>
              <a:off x="1478428" y="2484252"/>
              <a:ext cx="285250" cy="285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8" name="Google Shape;488;p3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990874" y="2511063"/>
              <a:ext cx="258425" cy="258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9" name="Google Shape;489;p38"/>
          <p:cNvSpPr/>
          <p:nvPr/>
        </p:nvSpPr>
        <p:spPr>
          <a:xfrm>
            <a:off x="1101900" y="3687375"/>
            <a:ext cx="69402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databricks secrets put --scope &lt;</a:t>
            </a:r>
            <a:r>
              <a:rPr b="1" lang="en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scope</a:t>
            </a:r>
            <a:r>
              <a:rPr b="1" lang="en">
                <a:solidFill>
                  <a:schemeClr val="dk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&gt; --key &lt;</a:t>
            </a:r>
            <a:r>
              <a:rPr b="1" lang="en">
                <a:solidFill>
                  <a:srgbClr val="A2FCA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prefix</a:t>
            </a:r>
            <a:r>
              <a:rPr b="1" lang="en">
                <a:solidFill>
                  <a:schemeClr val="dk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&gt;-workspace-id</a:t>
            </a:r>
            <a:endParaRPr b="1">
              <a:solidFill>
                <a:schemeClr val="dk2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databricks secrets put --scope &lt;</a:t>
            </a:r>
            <a:r>
              <a:rPr b="1" lang="en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scope</a:t>
            </a:r>
            <a:r>
              <a:rPr b="1" lang="en">
                <a:solidFill>
                  <a:schemeClr val="dk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&gt; --key &lt;</a:t>
            </a:r>
            <a:r>
              <a:rPr b="1" lang="en">
                <a:solidFill>
                  <a:srgbClr val="A2FCA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prefix</a:t>
            </a:r>
            <a:r>
              <a:rPr b="1" lang="en">
                <a:solidFill>
                  <a:schemeClr val="dk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&gt;-host</a:t>
            </a:r>
            <a:endParaRPr sz="1500">
              <a:solidFill>
                <a:schemeClr val="lt1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90" name="Google Shape;490;p38"/>
          <p:cNvPicPr preferRelativeResize="0"/>
          <p:nvPr/>
        </p:nvPicPr>
        <p:blipFill rotWithShape="1">
          <a:blip r:embed="rId6">
            <a:alphaModFix/>
          </a:blip>
          <a:srcRect b="0" l="39" r="39" t="0"/>
          <a:stretch/>
        </p:blipFill>
        <p:spPr>
          <a:xfrm>
            <a:off x="7744215" y="3742331"/>
            <a:ext cx="253643" cy="238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56145" y="3980781"/>
            <a:ext cx="229793" cy="216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49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7038899" cy="3385398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Workspace Info to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Satellite Workspaces</a:t>
            </a:r>
            <a:endParaRPr/>
          </a:p>
        </p:txBody>
      </p:sp>
      <p:grpSp>
        <p:nvGrpSpPr>
          <p:cNvPr id="498" name="Google Shape;498;p39"/>
          <p:cNvGrpSpPr/>
          <p:nvPr/>
        </p:nvGrpSpPr>
        <p:grpSpPr>
          <a:xfrm>
            <a:off x="1401538" y="1991650"/>
            <a:ext cx="932100" cy="831600"/>
            <a:chOff x="1414950" y="1991650"/>
            <a:chExt cx="932100" cy="831600"/>
          </a:xfrm>
        </p:grpSpPr>
        <p:sp>
          <p:nvSpPr>
            <p:cNvPr id="499" name="Google Shape;499;p39"/>
            <p:cNvSpPr/>
            <p:nvPr/>
          </p:nvSpPr>
          <p:spPr>
            <a:xfrm>
              <a:off x="1414950" y="1991650"/>
              <a:ext cx="932100" cy="8316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00" name="Google Shape;500;p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59500" y="2041026"/>
              <a:ext cx="323801" cy="323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1" name="Google Shape;501;p39"/>
          <p:cNvGrpSpPr/>
          <p:nvPr/>
        </p:nvGrpSpPr>
        <p:grpSpPr>
          <a:xfrm>
            <a:off x="3820563" y="1991650"/>
            <a:ext cx="932100" cy="831600"/>
            <a:chOff x="1414950" y="1991650"/>
            <a:chExt cx="932100" cy="831600"/>
          </a:xfrm>
        </p:grpSpPr>
        <p:sp>
          <p:nvSpPr>
            <p:cNvPr id="502" name="Google Shape;502;p39"/>
            <p:cNvSpPr/>
            <p:nvPr/>
          </p:nvSpPr>
          <p:spPr>
            <a:xfrm>
              <a:off x="1414950" y="1991650"/>
              <a:ext cx="932100" cy="8316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03" name="Google Shape;503;p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59500" y="2041026"/>
              <a:ext cx="323801" cy="323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4" name="Google Shape;504;p39"/>
          <p:cNvGrpSpPr/>
          <p:nvPr/>
        </p:nvGrpSpPr>
        <p:grpSpPr>
          <a:xfrm>
            <a:off x="6226176" y="1991650"/>
            <a:ext cx="932100" cy="831600"/>
            <a:chOff x="1414950" y="1991650"/>
            <a:chExt cx="932100" cy="831600"/>
          </a:xfrm>
        </p:grpSpPr>
        <p:sp>
          <p:nvSpPr>
            <p:cNvPr id="505" name="Google Shape;505;p39"/>
            <p:cNvSpPr/>
            <p:nvPr/>
          </p:nvSpPr>
          <p:spPr>
            <a:xfrm>
              <a:off x="1414950" y="1991650"/>
              <a:ext cx="932100" cy="8316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06" name="Google Shape;506;p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59500" y="2041026"/>
              <a:ext cx="323801" cy="323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7" name="Google Shape;507;p39"/>
          <p:cNvGrpSpPr/>
          <p:nvPr/>
        </p:nvGrpSpPr>
        <p:grpSpPr>
          <a:xfrm>
            <a:off x="1485076" y="2063156"/>
            <a:ext cx="318888" cy="321738"/>
            <a:chOff x="1424775" y="2049525"/>
            <a:chExt cx="412800" cy="384900"/>
          </a:xfrm>
        </p:grpSpPr>
        <p:sp>
          <p:nvSpPr>
            <p:cNvPr id="508" name="Google Shape;508;p39"/>
            <p:cNvSpPr/>
            <p:nvPr/>
          </p:nvSpPr>
          <p:spPr>
            <a:xfrm>
              <a:off x="1424775" y="2049525"/>
              <a:ext cx="412800" cy="3849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09" name="Google Shape;509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91850" y="2122727"/>
              <a:ext cx="258425" cy="249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0" name="Google Shape;510;p39"/>
          <p:cNvGrpSpPr/>
          <p:nvPr/>
        </p:nvGrpSpPr>
        <p:grpSpPr>
          <a:xfrm>
            <a:off x="1478357" y="2447844"/>
            <a:ext cx="808283" cy="321738"/>
            <a:chOff x="1424775" y="2434425"/>
            <a:chExt cx="909000" cy="384900"/>
          </a:xfrm>
        </p:grpSpPr>
        <p:sp>
          <p:nvSpPr>
            <p:cNvPr id="511" name="Google Shape;511;p39"/>
            <p:cNvSpPr/>
            <p:nvPr/>
          </p:nvSpPr>
          <p:spPr>
            <a:xfrm>
              <a:off x="1424775" y="2434425"/>
              <a:ext cx="909000" cy="384900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12" name="Google Shape;512;p39"/>
            <p:cNvPicPr preferRelativeResize="0"/>
            <p:nvPr/>
          </p:nvPicPr>
          <p:blipFill rotWithShape="1">
            <a:blip r:embed="rId6">
              <a:alphaModFix/>
            </a:blip>
            <a:srcRect b="0" l="39" r="39" t="0"/>
            <a:stretch/>
          </p:blipFill>
          <p:spPr>
            <a:xfrm>
              <a:off x="1478428" y="2484252"/>
              <a:ext cx="285250" cy="285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3" name="Google Shape;513;p3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990874" y="2511063"/>
              <a:ext cx="258425" cy="2584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4" name="Google Shape;514;p39"/>
          <p:cNvGrpSpPr/>
          <p:nvPr/>
        </p:nvGrpSpPr>
        <p:grpSpPr>
          <a:xfrm>
            <a:off x="3889201" y="2054243"/>
            <a:ext cx="318888" cy="321738"/>
            <a:chOff x="1424775" y="2049525"/>
            <a:chExt cx="412800" cy="384900"/>
          </a:xfrm>
        </p:grpSpPr>
        <p:sp>
          <p:nvSpPr>
            <p:cNvPr id="515" name="Google Shape;515;p39"/>
            <p:cNvSpPr/>
            <p:nvPr/>
          </p:nvSpPr>
          <p:spPr>
            <a:xfrm>
              <a:off x="1424775" y="2049525"/>
              <a:ext cx="412800" cy="384900"/>
            </a:xfrm>
            <a:prstGeom prst="roundRect">
              <a:avLst>
                <a:gd fmla="val 16667" name="adj"/>
              </a:avLst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16" name="Google Shape;516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91850" y="2122727"/>
              <a:ext cx="258425" cy="249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7" name="Google Shape;517;p39"/>
          <p:cNvGrpSpPr/>
          <p:nvPr/>
        </p:nvGrpSpPr>
        <p:grpSpPr>
          <a:xfrm>
            <a:off x="3882482" y="2438931"/>
            <a:ext cx="808283" cy="321738"/>
            <a:chOff x="1424775" y="2434425"/>
            <a:chExt cx="909000" cy="384900"/>
          </a:xfrm>
        </p:grpSpPr>
        <p:sp>
          <p:nvSpPr>
            <p:cNvPr id="518" name="Google Shape;518;p39"/>
            <p:cNvSpPr/>
            <p:nvPr/>
          </p:nvSpPr>
          <p:spPr>
            <a:xfrm>
              <a:off x="1424775" y="2434425"/>
              <a:ext cx="909000" cy="384900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19" name="Google Shape;519;p39"/>
            <p:cNvPicPr preferRelativeResize="0"/>
            <p:nvPr/>
          </p:nvPicPr>
          <p:blipFill rotWithShape="1">
            <a:blip r:embed="rId6">
              <a:alphaModFix/>
            </a:blip>
            <a:srcRect b="0" l="39" r="39" t="0"/>
            <a:stretch/>
          </p:blipFill>
          <p:spPr>
            <a:xfrm>
              <a:off x="1478428" y="2484252"/>
              <a:ext cx="285250" cy="285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0" name="Google Shape;520;p3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990874" y="2511063"/>
              <a:ext cx="258425" cy="2584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1" name="Google Shape;521;p39"/>
          <p:cNvGrpSpPr/>
          <p:nvPr/>
        </p:nvGrpSpPr>
        <p:grpSpPr>
          <a:xfrm>
            <a:off x="6293326" y="2054243"/>
            <a:ext cx="318888" cy="321738"/>
            <a:chOff x="1424775" y="2049525"/>
            <a:chExt cx="412800" cy="384900"/>
          </a:xfrm>
        </p:grpSpPr>
        <p:sp>
          <p:nvSpPr>
            <p:cNvPr id="522" name="Google Shape;522;p39"/>
            <p:cNvSpPr/>
            <p:nvPr/>
          </p:nvSpPr>
          <p:spPr>
            <a:xfrm>
              <a:off x="1424775" y="2049525"/>
              <a:ext cx="412800" cy="384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23" name="Google Shape;523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91850" y="2122727"/>
              <a:ext cx="258425" cy="249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4" name="Google Shape;524;p39"/>
          <p:cNvGrpSpPr/>
          <p:nvPr/>
        </p:nvGrpSpPr>
        <p:grpSpPr>
          <a:xfrm>
            <a:off x="6286607" y="2438931"/>
            <a:ext cx="808283" cy="321738"/>
            <a:chOff x="1424775" y="2434425"/>
            <a:chExt cx="909000" cy="384900"/>
          </a:xfrm>
        </p:grpSpPr>
        <p:sp>
          <p:nvSpPr>
            <p:cNvPr id="525" name="Google Shape;525;p39"/>
            <p:cNvSpPr/>
            <p:nvPr/>
          </p:nvSpPr>
          <p:spPr>
            <a:xfrm>
              <a:off x="1424775" y="2434425"/>
              <a:ext cx="909000" cy="384900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26" name="Google Shape;526;p39"/>
            <p:cNvPicPr preferRelativeResize="0"/>
            <p:nvPr/>
          </p:nvPicPr>
          <p:blipFill rotWithShape="1">
            <a:blip r:embed="rId6">
              <a:alphaModFix/>
            </a:blip>
            <a:srcRect b="0" l="39" r="39" t="0"/>
            <a:stretch/>
          </p:blipFill>
          <p:spPr>
            <a:xfrm>
              <a:off x="1478428" y="2484252"/>
              <a:ext cx="285250" cy="285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7" name="Google Shape;527;p3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990874" y="2511063"/>
              <a:ext cx="258425" cy="2584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28" name="Google Shape;528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85400" y="3177066"/>
            <a:ext cx="3218551" cy="18725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9" name="Google Shape;529;p39"/>
          <p:cNvGrpSpPr/>
          <p:nvPr/>
        </p:nvGrpSpPr>
        <p:grpSpPr>
          <a:xfrm>
            <a:off x="6556579" y="3720000"/>
            <a:ext cx="366900" cy="321600"/>
            <a:chOff x="4752679" y="4243050"/>
            <a:chExt cx="366900" cy="321600"/>
          </a:xfrm>
        </p:grpSpPr>
        <p:sp>
          <p:nvSpPr>
            <p:cNvPr id="530" name="Google Shape;530;p39"/>
            <p:cNvSpPr/>
            <p:nvPr/>
          </p:nvSpPr>
          <p:spPr>
            <a:xfrm>
              <a:off x="4752679" y="4243050"/>
              <a:ext cx="366900" cy="321600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31" name="Google Shape;531;p3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821388" y="4300400"/>
              <a:ext cx="229793" cy="2160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2" name="Google Shape;532;p39"/>
          <p:cNvGrpSpPr/>
          <p:nvPr/>
        </p:nvGrpSpPr>
        <p:grpSpPr>
          <a:xfrm>
            <a:off x="7994516" y="3614525"/>
            <a:ext cx="366900" cy="321600"/>
            <a:chOff x="6062379" y="4288150"/>
            <a:chExt cx="366900" cy="321600"/>
          </a:xfrm>
        </p:grpSpPr>
        <p:sp>
          <p:nvSpPr>
            <p:cNvPr id="533" name="Google Shape;533;p39"/>
            <p:cNvSpPr/>
            <p:nvPr/>
          </p:nvSpPr>
          <p:spPr>
            <a:xfrm>
              <a:off x="6062379" y="4288150"/>
              <a:ext cx="366900" cy="321600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34" name="Google Shape;534;p39"/>
            <p:cNvPicPr preferRelativeResize="0"/>
            <p:nvPr/>
          </p:nvPicPr>
          <p:blipFill rotWithShape="1">
            <a:blip r:embed="rId6">
              <a:alphaModFix/>
            </a:blip>
            <a:srcRect b="0" l="39" r="39" t="0"/>
            <a:stretch/>
          </p:blipFill>
          <p:spPr>
            <a:xfrm>
              <a:off x="6112297" y="4329731"/>
              <a:ext cx="253643" cy="2384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5" name="Google Shape;535;p39"/>
          <p:cNvSpPr/>
          <p:nvPr/>
        </p:nvSpPr>
        <p:spPr>
          <a:xfrm>
            <a:off x="6404225" y="3480425"/>
            <a:ext cx="1347900" cy="254825"/>
          </a:xfrm>
          <a:custGeom>
            <a:rect b="b" l="l" r="r" t="t"/>
            <a:pathLst>
              <a:path extrusionOk="0" h="10193" w="53916">
                <a:moveTo>
                  <a:pt x="0" y="0"/>
                </a:moveTo>
                <a:lnTo>
                  <a:pt x="53916" y="0"/>
                </a:lnTo>
                <a:lnTo>
                  <a:pt x="20923" y="10193"/>
                </a:ln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6" name="Google Shape;536;p39"/>
          <p:cNvSpPr/>
          <p:nvPr/>
        </p:nvSpPr>
        <p:spPr>
          <a:xfrm>
            <a:off x="7919775" y="3480425"/>
            <a:ext cx="516375" cy="134100"/>
          </a:xfrm>
          <a:custGeom>
            <a:rect b="b" l="l" r="r" t="t"/>
            <a:pathLst>
              <a:path extrusionOk="0" h="5364" w="20655">
                <a:moveTo>
                  <a:pt x="20655" y="0"/>
                </a:moveTo>
                <a:lnTo>
                  <a:pt x="0" y="0"/>
                </a:lnTo>
                <a:lnTo>
                  <a:pt x="3219" y="5364"/>
                </a:ln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Secret Scopes and populate with Secrets</a:t>
            </a:r>
            <a:endParaRPr/>
          </a:p>
        </p:txBody>
      </p:sp>
      <p:sp>
        <p:nvSpPr>
          <p:cNvPr id="542" name="Google Shape;542;p40"/>
          <p:cNvSpPr txBox="1"/>
          <p:nvPr>
            <p:ph idx="1" type="body"/>
          </p:nvPr>
        </p:nvSpPr>
        <p:spPr>
          <a:xfrm>
            <a:off x="1297500" y="1567550"/>
            <a:ext cx="4872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Create Azure Key Vault-backed Secret Scopes on the corresponding Databricks Workspaces: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Documentation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Add the Secrets needed to run the Centralized Model Registry on each Databricks Workspace: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Documentation</a:t>
            </a:r>
            <a:endParaRPr/>
          </a:p>
        </p:txBody>
      </p:sp>
      <p:pic>
        <p:nvPicPr>
          <p:cNvPr id="543" name="Google Shape;54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2625" y="1984975"/>
            <a:ext cx="1342551" cy="45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room, drawing&#10;&#10;Description automatically generated" id="544" name="Google Shape;544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88459" y="1337992"/>
            <a:ext cx="2169942" cy="260791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40"/>
          <p:cNvSpPr txBox="1"/>
          <p:nvPr>
            <p:ph idx="1" type="body"/>
          </p:nvPr>
        </p:nvSpPr>
        <p:spPr>
          <a:xfrm>
            <a:off x="2252975" y="3431800"/>
            <a:ext cx="5788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databricks secrets put --scope &lt;</a:t>
            </a:r>
            <a:r>
              <a:rPr b="1" lang="en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scope</a:t>
            </a:r>
            <a:r>
              <a:rPr b="1" lang="en" sz="1000">
                <a:solidFill>
                  <a:schemeClr val="dk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&gt; --key &lt;</a:t>
            </a:r>
            <a:r>
              <a:rPr b="1" lang="en" sz="1000">
                <a:solidFill>
                  <a:srgbClr val="A2FCA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prefix</a:t>
            </a:r>
            <a:r>
              <a:rPr b="1" lang="en" sz="1000">
                <a:solidFill>
                  <a:schemeClr val="dk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&gt;-token</a:t>
            </a:r>
            <a:br>
              <a:rPr b="1" lang="en" sz="1000">
                <a:solidFill>
                  <a:schemeClr val="dk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chemeClr val="dk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databricks secrets put --scope &lt;</a:t>
            </a:r>
            <a:r>
              <a:rPr b="1" lang="en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scope</a:t>
            </a:r>
            <a:r>
              <a:rPr b="1" lang="en" sz="1000">
                <a:solidFill>
                  <a:schemeClr val="dk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&gt; --key &lt;</a:t>
            </a:r>
            <a:r>
              <a:rPr b="1" lang="en" sz="1000">
                <a:solidFill>
                  <a:srgbClr val="A2FCA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prefix</a:t>
            </a:r>
            <a:r>
              <a:rPr b="1" lang="en" sz="1000">
                <a:solidFill>
                  <a:schemeClr val="dk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&gt;-workspace-id</a:t>
            </a:r>
            <a:endParaRPr b="1" sz="1000">
              <a:solidFill>
                <a:schemeClr val="dk2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databricks secrets put --scope &lt;</a:t>
            </a:r>
            <a:r>
              <a:rPr b="1" lang="en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scope</a:t>
            </a:r>
            <a:r>
              <a:rPr b="1" lang="en" sz="1000">
                <a:solidFill>
                  <a:schemeClr val="dk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&gt; --key &lt;</a:t>
            </a:r>
            <a:r>
              <a:rPr b="1" lang="en" sz="1000">
                <a:solidFill>
                  <a:srgbClr val="A2FCA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prefix</a:t>
            </a:r>
            <a:r>
              <a:rPr b="1" lang="en" sz="1000">
                <a:solidFill>
                  <a:schemeClr val="dk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&gt;-host</a:t>
            </a:r>
            <a:endParaRPr sz="1100">
              <a:solidFill>
                <a:srgbClr val="FFFFFF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546" name="Google Shape;546;p40"/>
          <p:cNvGrpSpPr/>
          <p:nvPr/>
        </p:nvGrpSpPr>
        <p:grpSpPr>
          <a:xfrm>
            <a:off x="1102813" y="3431800"/>
            <a:ext cx="932100" cy="831600"/>
            <a:chOff x="4801463" y="1535650"/>
            <a:chExt cx="932100" cy="831600"/>
          </a:xfrm>
        </p:grpSpPr>
        <p:grpSp>
          <p:nvGrpSpPr>
            <p:cNvPr id="547" name="Google Shape;547;p40"/>
            <p:cNvGrpSpPr/>
            <p:nvPr/>
          </p:nvGrpSpPr>
          <p:grpSpPr>
            <a:xfrm>
              <a:off x="4801463" y="1535650"/>
              <a:ext cx="932100" cy="831600"/>
              <a:chOff x="1414950" y="1991650"/>
              <a:chExt cx="932100" cy="831600"/>
            </a:xfrm>
          </p:grpSpPr>
          <p:sp>
            <p:nvSpPr>
              <p:cNvPr id="548" name="Google Shape;548;p40"/>
              <p:cNvSpPr/>
              <p:nvPr/>
            </p:nvSpPr>
            <p:spPr>
              <a:xfrm>
                <a:off x="1414950" y="1991650"/>
                <a:ext cx="932100" cy="831600"/>
              </a:xfrm>
              <a:prstGeom prst="roundRect">
                <a:avLst>
                  <a:gd fmla="val 16667" name="adj"/>
                </a:avLst>
              </a:prstGeom>
              <a:solidFill>
                <a:srgbClr val="B7B7B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549" name="Google Shape;549;p4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1959500" y="2041026"/>
                <a:ext cx="323801" cy="3238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50" name="Google Shape;550;p40"/>
            <p:cNvGrpSpPr/>
            <p:nvPr/>
          </p:nvGrpSpPr>
          <p:grpSpPr>
            <a:xfrm>
              <a:off x="4885001" y="1607156"/>
              <a:ext cx="318888" cy="321738"/>
              <a:chOff x="1424775" y="2049525"/>
              <a:chExt cx="412800" cy="384900"/>
            </a:xfrm>
          </p:grpSpPr>
          <p:sp>
            <p:nvSpPr>
              <p:cNvPr id="551" name="Google Shape;551;p40"/>
              <p:cNvSpPr/>
              <p:nvPr/>
            </p:nvSpPr>
            <p:spPr>
              <a:xfrm>
                <a:off x="1424775" y="2049525"/>
                <a:ext cx="412800" cy="384900"/>
              </a:xfrm>
              <a:prstGeom prst="roundRect">
                <a:avLst>
                  <a:gd fmla="val 16667" name="adj"/>
                </a:avLst>
              </a:prstGeom>
              <a:solidFill>
                <a:srgbClr val="E066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552" name="Google Shape;552;p4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491850" y="2122727"/>
                <a:ext cx="258425" cy="2498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53" name="Google Shape;553;p40"/>
            <p:cNvGrpSpPr/>
            <p:nvPr/>
          </p:nvGrpSpPr>
          <p:grpSpPr>
            <a:xfrm>
              <a:off x="4878282" y="1991844"/>
              <a:ext cx="808283" cy="321738"/>
              <a:chOff x="1424775" y="2434425"/>
              <a:chExt cx="909000" cy="384900"/>
            </a:xfrm>
          </p:grpSpPr>
          <p:sp>
            <p:nvSpPr>
              <p:cNvPr id="554" name="Google Shape;554;p40"/>
              <p:cNvSpPr/>
              <p:nvPr/>
            </p:nvSpPr>
            <p:spPr>
              <a:xfrm>
                <a:off x="1424775" y="2434425"/>
                <a:ext cx="909000" cy="384900"/>
              </a:xfrm>
              <a:prstGeom prst="roundRect">
                <a:avLst>
                  <a:gd fmla="val 16667" name="adj"/>
                </a:avLst>
              </a:prstGeom>
              <a:solidFill>
                <a:srgbClr val="6D9EE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555" name="Google Shape;555;p40"/>
              <p:cNvPicPr preferRelativeResize="0"/>
              <p:nvPr/>
            </p:nvPicPr>
            <p:blipFill rotWithShape="1">
              <a:blip r:embed="rId9">
                <a:alphaModFix/>
              </a:blip>
              <a:srcRect b="0" l="39" r="39" t="0"/>
              <a:stretch/>
            </p:blipFill>
            <p:spPr>
              <a:xfrm>
                <a:off x="1478428" y="2484252"/>
                <a:ext cx="285250" cy="2852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6" name="Google Shape;556;p40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1990874" y="2511063"/>
                <a:ext cx="258425" cy="2584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Satellite Workspace Secret Scope</a:t>
            </a:r>
            <a:endParaRPr/>
          </a:p>
        </p:txBody>
      </p:sp>
      <p:sp>
        <p:nvSpPr>
          <p:cNvPr id="562" name="Google Shape;562;p41"/>
          <p:cNvSpPr txBox="1"/>
          <p:nvPr/>
        </p:nvSpPr>
        <p:spPr>
          <a:xfrm>
            <a:off x="1939775" y="2571750"/>
            <a:ext cx="5979000" cy="21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Registry URI:</a:t>
            </a:r>
            <a:endParaRPr b="1" sz="1000">
              <a:solidFill>
                <a:schemeClr val="lt1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registry_uri = f'databricks://&lt;</a:t>
            </a:r>
            <a:r>
              <a:rPr lang="en" sz="11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scope</a:t>
            </a:r>
            <a:r>
              <a:rPr lang="en" sz="1100">
                <a:solidFill>
                  <a:schemeClr val="dk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&gt;:&lt;</a:t>
            </a:r>
            <a:r>
              <a:rPr lang="en" sz="1100">
                <a:solidFill>
                  <a:srgbClr val="A2FCA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prefix</a:t>
            </a:r>
            <a:r>
              <a:rPr lang="en" sz="1100">
                <a:solidFill>
                  <a:schemeClr val="dk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&gt;'</a:t>
            </a:r>
            <a:br>
              <a:rPr lang="en" sz="1100">
                <a:solidFill>
                  <a:schemeClr val="dk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chemeClr val="dk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client = MlflowClient(tracking_uri=None, registry_uri=registry_uri)</a:t>
            </a:r>
            <a:endParaRPr sz="1100">
              <a:solidFill>
                <a:schemeClr val="dk2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 Actions: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100">
                <a:solidFill>
                  <a:schemeClr val="dk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chemeClr val="dk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client.create_model_version(name=model_name, source=source, run_id=run_id)</a:t>
            </a:r>
            <a:br>
              <a:rPr lang="en" sz="1100">
                <a:solidFill>
                  <a:schemeClr val="dk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1100">
              <a:solidFill>
                <a:schemeClr val="dk2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client.transition_model_version_stage(model_name, version, 'Production')</a:t>
            </a:r>
            <a:endParaRPr sz="1100">
              <a:solidFill>
                <a:schemeClr val="dk2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3" name="Google Shape;563;p41"/>
          <p:cNvSpPr txBox="1"/>
          <p:nvPr>
            <p:ph idx="1" type="body"/>
          </p:nvPr>
        </p:nvSpPr>
        <p:spPr>
          <a:xfrm>
            <a:off x="1890750" y="1526525"/>
            <a:ext cx="5788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databricks secrets put --scope &lt;</a:t>
            </a:r>
            <a:r>
              <a:rPr b="1" lang="en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scope</a:t>
            </a:r>
            <a:r>
              <a:rPr b="1" lang="en" sz="1000">
                <a:solidFill>
                  <a:schemeClr val="dk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&gt; --key</a:t>
            </a:r>
            <a:r>
              <a:rPr b="1" lang="en" sz="1000">
                <a:solidFill>
                  <a:schemeClr val="dk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b="1" lang="en" sz="1000">
                <a:solidFill>
                  <a:srgbClr val="A2FCA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prefix</a:t>
            </a:r>
            <a:r>
              <a:rPr b="1" lang="en" sz="1000">
                <a:solidFill>
                  <a:schemeClr val="dk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&gt;-token</a:t>
            </a:r>
            <a:br>
              <a:rPr b="1" lang="en" sz="1000">
                <a:solidFill>
                  <a:schemeClr val="dk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chemeClr val="dk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databricks secrets put --scope &lt;</a:t>
            </a:r>
            <a:r>
              <a:rPr b="1" lang="en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scope</a:t>
            </a:r>
            <a:r>
              <a:rPr b="1" lang="en" sz="1000">
                <a:solidFill>
                  <a:schemeClr val="dk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&gt; --key &lt;</a:t>
            </a:r>
            <a:r>
              <a:rPr b="1" lang="en" sz="1000">
                <a:solidFill>
                  <a:srgbClr val="A2FCA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prefix</a:t>
            </a:r>
            <a:r>
              <a:rPr b="1" lang="en" sz="1000">
                <a:solidFill>
                  <a:schemeClr val="dk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&gt;-workspace-id</a:t>
            </a:r>
            <a:endParaRPr b="1" sz="1000">
              <a:solidFill>
                <a:schemeClr val="dk2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databricks secrets put --scope &lt;</a:t>
            </a:r>
            <a:r>
              <a:rPr b="1" lang="en" sz="10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scope</a:t>
            </a:r>
            <a:r>
              <a:rPr b="1" lang="en" sz="1000">
                <a:solidFill>
                  <a:schemeClr val="dk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&gt; --key &lt;</a:t>
            </a:r>
            <a:r>
              <a:rPr b="1" lang="en" sz="1000">
                <a:solidFill>
                  <a:srgbClr val="A2FCA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prefix</a:t>
            </a:r>
            <a:r>
              <a:rPr b="1" lang="en" sz="1000">
                <a:solidFill>
                  <a:schemeClr val="dk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&gt;-host</a:t>
            </a:r>
            <a:endParaRPr sz="1100">
              <a:solidFill>
                <a:srgbClr val="FFFFFF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564" name="Google Shape;564;p41"/>
          <p:cNvGrpSpPr/>
          <p:nvPr/>
        </p:nvGrpSpPr>
        <p:grpSpPr>
          <a:xfrm>
            <a:off x="740588" y="1526525"/>
            <a:ext cx="932100" cy="831600"/>
            <a:chOff x="4801463" y="1535650"/>
            <a:chExt cx="932100" cy="831600"/>
          </a:xfrm>
        </p:grpSpPr>
        <p:grpSp>
          <p:nvGrpSpPr>
            <p:cNvPr id="565" name="Google Shape;565;p41"/>
            <p:cNvGrpSpPr/>
            <p:nvPr/>
          </p:nvGrpSpPr>
          <p:grpSpPr>
            <a:xfrm>
              <a:off x="4801463" y="1535650"/>
              <a:ext cx="932100" cy="831600"/>
              <a:chOff x="1414950" y="1991650"/>
              <a:chExt cx="932100" cy="831600"/>
            </a:xfrm>
          </p:grpSpPr>
          <p:sp>
            <p:nvSpPr>
              <p:cNvPr id="566" name="Google Shape;566;p41"/>
              <p:cNvSpPr/>
              <p:nvPr/>
            </p:nvSpPr>
            <p:spPr>
              <a:xfrm>
                <a:off x="1414950" y="1991650"/>
                <a:ext cx="932100" cy="831600"/>
              </a:xfrm>
              <a:prstGeom prst="roundRect">
                <a:avLst>
                  <a:gd fmla="val 16667" name="adj"/>
                </a:avLst>
              </a:prstGeom>
              <a:solidFill>
                <a:srgbClr val="B7B7B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567" name="Google Shape;567;p4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959500" y="2041026"/>
                <a:ext cx="323801" cy="3238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68" name="Google Shape;568;p41"/>
            <p:cNvGrpSpPr/>
            <p:nvPr/>
          </p:nvGrpSpPr>
          <p:grpSpPr>
            <a:xfrm>
              <a:off x="4885001" y="1607156"/>
              <a:ext cx="318888" cy="321738"/>
              <a:chOff x="1424775" y="2049525"/>
              <a:chExt cx="412800" cy="384900"/>
            </a:xfrm>
          </p:grpSpPr>
          <p:sp>
            <p:nvSpPr>
              <p:cNvPr id="569" name="Google Shape;569;p41"/>
              <p:cNvSpPr/>
              <p:nvPr/>
            </p:nvSpPr>
            <p:spPr>
              <a:xfrm>
                <a:off x="1424775" y="2049525"/>
                <a:ext cx="412800" cy="384900"/>
              </a:xfrm>
              <a:prstGeom prst="roundRect">
                <a:avLst>
                  <a:gd fmla="val 16667" name="adj"/>
                </a:avLst>
              </a:prstGeom>
              <a:solidFill>
                <a:srgbClr val="E066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570" name="Google Shape;570;p4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491850" y="2122727"/>
                <a:ext cx="258425" cy="2498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1" name="Google Shape;571;p41"/>
            <p:cNvGrpSpPr/>
            <p:nvPr/>
          </p:nvGrpSpPr>
          <p:grpSpPr>
            <a:xfrm>
              <a:off x="4878282" y="1991844"/>
              <a:ext cx="808283" cy="321738"/>
              <a:chOff x="1424775" y="2434425"/>
              <a:chExt cx="909000" cy="384900"/>
            </a:xfrm>
          </p:grpSpPr>
          <p:sp>
            <p:nvSpPr>
              <p:cNvPr id="572" name="Google Shape;572;p41"/>
              <p:cNvSpPr/>
              <p:nvPr/>
            </p:nvSpPr>
            <p:spPr>
              <a:xfrm>
                <a:off x="1424775" y="2434425"/>
                <a:ext cx="909000" cy="384900"/>
              </a:xfrm>
              <a:prstGeom prst="roundRect">
                <a:avLst>
                  <a:gd fmla="val 16667" name="adj"/>
                </a:avLst>
              </a:prstGeom>
              <a:solidFill>
                <a:srgbClr val="6D9EE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573" name="Google Shape;573;p41"/>
              <p:cNvPicPr preferRelativeResize="0"/>
              <p:nvPr/>
            </p:nvPicPr>
            <p:blipFill rotWithShape="1">
              <a:blip r:embed="rId5">
                <a:alphaModFix/>
              </a:blip>
              <a:srcRect b="0" l="39" r="39" t="0"/>
              <a:stretch/>
            </p:blipFill>
            <p:spPr>
              <a:xfrm>
                <a:off x="1478428" y="2484252"/>
                <a:ext cx="285250" cy="2852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4" name="Google Shape;574;p4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990874" y="2511063"/>
                <a:ext cx="258425" cy="2584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2571750"/>
            <a:ext cx="7038900" cy="19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tool for customers that heavily rely on MLFlow for building and managing models.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</a:t>
            </a:r>
            <a:r>
              <a:rPr lang="en"/>
              <a:t>haring models across multiple workspaces is useful for: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Customers with multiple teams that share access to models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Customers with multiple workspaces to handle the different stages of development.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6256" y="825020"/>
            <a:ext cx="1400271" cy="511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6350" y="1709324"/>
            <a:ext cx="744464" cy="744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67906" y="964874"/>
            <a:ext cx="744464" cy="744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3925" y="1868424"/>
            <a:ext cx="744464" cy="744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1500" y="1709324"/>
            <a:ext cx="744464" cy="744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Documentation</a:t>
            </a:r>
            <a:endParaRPr/>
          </a:p>
        </p:txBody>
      </p:sp>
      <p:sp>
        <p:nvSpPr>
          <p:cNvPr id="585" name="Google Shape;585;p4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Article: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https://docs.microsoft.com/en-us/azure/databricks/applications/machine-learning/manage-model-lifecycle/multiple-workspaces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Azure Implementation Guide: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https://docs.google.com/document/d/1Tg8FwG2Gch7rL5aKTra0IEPqlhlUbJGGOiY6cUrDBwk/edit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Azure Implementation Script: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https://drive.google.com/file/d/1Z3cQBPv9sSCXP_QfVOZGEXd3O71eCdvz/view?usp=sharing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Architecture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7038899" cy="3385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Architecture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7038899" cy="338539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/>
          <p:nvPr/>
        </p:nvSpPr>
        <p:spPr>
          <a:xfrm>
            <a:off x="2796400" y="3668175"/>
            <a:ext cx="3909600" cy="1284900"/>
          </a:xfrm>
          <a:prstGeom prst="roundRect">
            <a:avLst>
              <a:gd fmla="val 9148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 txBox="1"/>
          <p:nvPr/>
        </p:nvSpPr>
        <p:spPr>
          <a:xfrm>
            <a:off x="2885550" y="4845731"/>
            <a:ext cx="38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Central Workspace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Architecture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7038899" cy="338539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8"/>
          <p:cNvSpPr/>
          <p:nvPr/>
        </p:nvSpPr>
        <p:spPr>
          <a:xfrm>
            <a:off x="1294250" y="1542375"/>
            <a:ext cx="7038900" cy="2065500"/>
          </a:xfrm>
          <a:prstGeom prst="roundRect">
            <a:avLst>
              <a:gd fmla="val 9148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 txBox="1"/>
          <p:nvPr/>
        </p:nvSpPr>
        <p:spPr>
          <a:xfrm>
            <a:off x="1441775" y="1229353"/>
            <a:ext cx="38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Satellite Workspaces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FLOW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Flow</a:t>
            </a:r>
            <a:endParaRPr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7038899" cy="3385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6925" y="2017749"/>
            <a:ext cx="744464" cy="7444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20"/>
          <p:cNvCxnSpPr/>
          <p:nvPr/>
        </p:nvCxnSpPr>
        <p:spPr>
          <a:xfrm>
            <a:off x="2175825" y="2754225"/>
            <a:ext cx="977700" cy="1335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0"/>
          <p:cNvSpPr txBox="1"/>
          <p:nvPr/>
        </p:nvSpPr>
        <p:spPr>
          <a:xfrm>
            <a:off x="296075" y="3205925"/>
            <a:ext cx="1927800" cy="8772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Model version:</a:t>
            </a:r>
            <a:endParaRPr sz="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Lato"/>
              <a:buChar char="-"/>
            </a:pPr>
            <a:r>
              <a:rPr lang="en" sz="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Created</a:t>
            </a:r>
            <a:endParaRPr sz="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Lato"/>
              <a:buChar char="-"/>
            </a:pPr>
            <a:r>
              <a:rPr lang="en" sz="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Registered</a:t>
            </a:r>
            <a:endParaRPr sz="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Lato"/>
              <a:buChar char="-"/>
            </a:pPr>
            <a:r>
              <a:rPr lang="en" sz="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Requested transition to stage phase</a:t>
            </a:r>
            <a:endParaRPr sz="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103275" y="3002100"/>
            <a:ext cx="351300" cy="344400"/>
          </a:xfrm>
          <a:prstGeom prst="flowChartConnector">
            <a:avLst/>
          </a:prstGeom>
          <a:solidFill>
            <a:srgbClr val="FFFFFF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1487296" y="2623383"/>
            <a:ext cx="119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3622"/>
                </a:solidFill>
                <a:latin typeface="Lato"/>
                <a:ea typeface="Lato"/>
                <a:cs typeface="Lato"/>
                <a:sym typeface="Lato"/>
              </a:rPr>
              <a:t>Data Scientist</a:t>
            </a:r>
            <a:endParaRPr b="1" sz="1000">
              <a:solidFill>
                <a:srgbClr val="FF362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Flow</a:t>
            </a:r>
            <a:endParaRPr/>
          </a:p>
        </p:txBody>
      </p:sp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7038899" cy="3385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6790" y="2017749"/>
            <a:ext cx="744464" cy="7444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21"/>
          <p:cNvCxnSpPr/>
          <p:nvPr/>
        </p:nvCxnSpPr>
        <p:spPr>
          <a:xfrm>
            <a:off x="2175825" y="2754225"/>
            <a:ext cx="977700" cy="1335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1"/>
          <p:cNvCxnSpPr/>
          <p:nvPr/>
        </p:nvCxnSpPr>
        <p:spPr>
          <a:xfrm flipH="1" rot="10800000">
            <a:off x="3174225" y="4110950"/>
            <a:ext cx="1131600" cy="66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04" name="Google Shape;204;p21"/>
          <p:cNvSpPr txBox="1"/>
          <p:nvPr/>
        </p:nvSpPr>
        <p:spPr>
          <a:xfrm>
            <a:off x="1860250" y="4259400"/>
            <a:ext cx="1927800" cy="6003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Model version:</a:t>
            </a:r>
            <a:endParaRPr sz="9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900"/>
              <a:buFont typeface="Lato"/>
              <a:buChar char="-"/>
            </a:pPr>
            <a:r>
              <a:rPr lang="en" sz="9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Transitioned to stage phase</a:t>
            </a:r>
            <a:endParaRPr sz="9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1"/>
          <p:cNvSpPr/>
          <p:nvPr/>
        </p:nvSpPr>
        <p:spPr>
          <a:xfrm>
            <a:off x="1619000" y="4083125"/>
            <a:ext cx="351300" cy="344400"/>
          </a:xfrm>
          <a:prstGeom prst="flowChartConnector">
            <a:avLst/>
          </a:prstGeom>
          <a:solidFill>
            <a:srgbClr val="FFFFFF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2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