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68" r:id="rId3"/>
    <p:sldId id="264" r:id="rId4"/>
    <p:sldId id="266" r:id="rId5"/>
    <p:sldId id="267" r:id="rId6"/>
    <p:sldId id="256" r:id="rId7"/>
    <p:sldId id="258" r:id="rId8"/>
    <p:sldId id="259" r:id="rId9"/>
    <p:sldId id="260" r:id="rId10"/>
    <p:sldId id="262" r:id="rId11"/>
    <p:sldId id="265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50" d="100"/>
          <a:sy n="50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9BB2-6E0F-45CB-A8F7-5C8556F0B718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D099D-CC50-46A4-8C99-57E0B02FFA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2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33456-CECE-D848-9921-CDA1EF19D71A}" type="slidenum">
              <a:rPr lang="es-ES_tradnl" smtClean="0">
                <a:solidFill>
                  <a:prstClr val="black"/>
                </a:solidFill>
              </a:rPr>
              <a:pPr/>
              <a:t>2</a:t>
            </a:fld>
            <a:endParaRPr lang="es-ES_tradn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8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1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25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33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39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25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621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4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3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15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247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980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78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185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34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962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8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8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3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32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873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C043-14F1-4A07-95D1-A8D26F00F6F1}" type="datetimeFigureOut">
              <a:rPr lang="es-CO" smtClean="0"/>
              <a:t>15/09/2021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7D1DB-FCB3-42BE-A8D9-059E4280C6D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09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A452-DAEF-C94E-B885-816E73D2EFB0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15/09/2021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C2E4-2FAB-7A43-932D-231C0F3337FF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PZVeJ2rh6ts&amp;t=44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0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image" Target="../media/image22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1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17" Type="http://schemas.openxmlformats.org/officeDocument/2006/relationships/image" Target="../media/image25.jpeg"/><Relationship Id="rId2" Type="http://schemas.openxmlformats.org/officeDocument/2006/relationships/image" Target="../media/image40.pn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23.jpeg"/><Relationship Id="rId10" Type="http://schemas.microsoft.com/office/2007/relationships/hdphoto" Target="../media/hdphoto1.wdp"/><Relationship Id="rId4" Type="http://schemas.openxmlformats.org/officeDocument/2006/relationships/image" Target="../media/image42.png"/><Relationship Id="rId9" Type="http://schemas.openxmlformats.org/officeDocument/2006/relationships/image" Target="../media/image21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hyperlink" Target="https://www.equaphon-university.net/resonador-de-helmholt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5888" y="1484784"/>
            <a:ext cx="8229600" cy="4525963"/>
          </a:xfrm>
        </p:spPr>
        <p:txBody>
          <a:bodyPr>
            <a:normAutofit fontScale="62500" lnSpcReduction="20000"/>
          </a:bodyPr>
          <a:lstStyle/>
          <a:p>
            <a:endParaRPr lang="es-CO" b="1" dirty="0" smtClean="0">
              <a:solidFill>
                <a:srgbClr val="7030A0"/>
              </a:solidFill>
            </a:endParaRPr>
          </a:p>
          <a:p>
            <a:r>
              <a:rPr lang="es-CO" b="1" dirty="0" smtClean="0">
                <a:solidFill>
                  <a:srgbClr val="7030A0"/>
                </a:solidFill>
              </a:rPr>
              <a:t>Recomendado </a:t>
            </a:r>
            <a:r>
              <a:rPr lang="es-CO" u="sng" dirty="0" smtClean="0">
                <a:hlinkClick r:id="rId2"/>
              </a:rPr>
              <a:t>https</a:t>
            </a:r>
            <a:r>
              <a:rPr lang="es-CO" u="sng" dirty="0">
                <a:hlinkClick r:id="rId2"/>
              </a:rPr>
              <a:t>://</a:t>
            </a:r>
            <a:r>
              <a:rPr lang="es-CO" u="sng" dirty="0" smtClean="0">
                <a:hlinkClick r:id="rId2"/>
              </a:rPr>
              <a:t>www.youtube.com/watch?v=PZVeJ2rh6ts&amp;t=44s</a:t>
            </a:r>
            <a:endParaRPr lang="es-CO" u="sng" dirty="0" smtClean="0"/>
          </a:p>
          <a:p>
            <a:r>
              <a:rPr lang="es-CO" dirty="0" err="1"/>
              <a:t>Zill</a:t>
            </a:r>
            <a:r>
              <a:rPr lang="es-CO" dirty="0"/>
              <a:t>, D. G., &amp; Wright, W. S. (2011). Cálculo de varias variables: Trascendentes tempranas (4a. ed. --.). México D.F.: McGraw-Hill.</a:t>
            </a:r>
          </a:p>
          <a:p>
            <a:endParaRPr lang="es-CO" dirty="0"/>
          </a:p>
          <a:p>
            <a:r>
              <a:rPr lang="es-CO" dirty="0"/>
              <a:t>https://www.equaphon-university.net/resonador-de-helmholtz/</a:t>
            </a:r>
          </a:p>
          <a:p>
            <a:r>
              <a:rPr lang="es-CO" dirty="0"/>
              <a:t>http://www.unavarra.es/organiza/acustica/resonadores/resonadorhelm.htm</a:t>
            </a:r>
          </a:p>
          <a:p>
            <a:r>
              <a:rPr lang="es-CO" dirty="0"/>
              <a:t>https://es.wikipedia.org/wiki/Absorbente_Helmholtz#:~:text=El%20absorbente%20Helmholtz%20o%20resonador,un%20estrecho%20margen%20de%20frecuencias.&amp;text=Una%20cavidad%20con%20un%20orificio%2C%20en%20lugar%20de%20cuello%2C%20se,con%20longitud%20del%20cuello%20nula.</a:t>
            </a:r>
          </a:p>
          <a:p>
            <a:r>
              <a:rPr lang="es-CO" dirty="0"/>
              <a:t>https://www.youtube.com/watch?v=PZVeJ2rh6ts&amp;t=44s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-21312" y="-99392"/>
            <a:ext cx="9144000" cy="10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1501514" y="315063"/>
            <a:ext cx="1763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Bibliografía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4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6"/>
          <p:cNvSpPr>
            <a:spLocks noGrp="1"/>
          </p:cNvSpPr>
          <p:nvPr>
            <p:ph type="ctrTitle"/>
          </p:nvPr>
        </p:nvSpPr>
        <p:spPr>
          <a:xfrm>
            <a:off x="5146152" y="3244163"/>
            <a:ext cx="4731749" cy="728893"/>
          </a:xfrm>
        </p:spPr>
        <p:txBody>
          <a:bodyPr>
            <a:noAutofit/>
          </a:bodyPr>
          <a:lstStyle/>
          <a:p>
            <a:pPr algn="l"/>
            <a:r>
              <a:rPr lang="es-ES" sz="2800" dirty="0" smtClean="0">
                <a:solidFill>
                  <a:schemeClr val="bg1"/>
                </a:solidFill>
                <a:latin typeface="Britannic Bold" pitchFamily="34" charset="0"/>
                <a:cs typeface="Humanist 521 Bold BT"/>
              </a:rPr>
              <a:t>Resonador</a:t>
            </a:r>
            <a:r>
              <a:rPr lang="es-ES" sz="2400" dirty="0" smtClean="0">
                <a:solidFill>
                  <a:schemeClr val="bg1"/>
                </a:solidFill>
                <a:latin typeface="Britannic Bold" pitchFamily="34" charset="0"/>
                <a:cs typeface="Humanist 521 Bold BT"/>
              </a:rPr>
              <a:t> de </a:t>
            </a:r>
            <a:r>
              <a:rPr lang="es-ES" sz="2400" dirty="0" err="1" smtClean="0">
                <a:solidFill>
                  <a:schemeClr val="bg1"/>
                </a:solidFill>
                <a:latin typeface="Britannic Bold" pitchFamily="34" charset="0"/>
                <a:cs typeface="Humanist 521 Bold BT"/>
              </a:rPr>
              <a:t>Helmholtz</a:t>
            </a:r>
            <a:endParaRPr lang="es-ES" sz="2400" dirty="0">
              <a:solidFill>
                <a:schemeClr val="bg1"/>
              </a:solidFill>
              <a:latin typeface="Britannic Bold" pitchFamily="34" charset="0"/>
              <a:cs typeface="Humanist 521 Bold BT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210261" y="4005064"/>
            <a:ext cx="175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solidFill>
                  <a:prstClr val="white"/>
                </a:solidFill>
                <a:latin typeface="Britannic Bold" pitchFamily="34" charset="0"/>
                <a:cs typeface="Humanist 521 Bold BT"/>
              </a:rPr>
              <a:t>Daniel Parra Parra 2191072 </a:t>
            </a:r>
          </a:p>
          <a:p>
            <a:pPr algn="ctr"/>
            <a:endParaRPr lang="it-IT" sz="1400" b="1" dirty="0">
              <a:solidFill>
                <a:prstClr val="white"/>
              </a:solidFill>
              <a:latin typeface="Britannic Bold" pitchFamily="34" charset="0"/>
              <a:cs typeface="Humanist 521 Bold BT"/>
            </a:endParaRPr>
          </a:p>
        </p:txBody>
      </p:sp>
      <p:sp>
        <p:nvSpPr>
          <p:cNvPr id="4" name="Título 6"/>
          <p:cNvSpPr txBox="1">
            <a:spLocks/>
          </p:cNvSpPr>
          <p:nvPr/>
        </p:nvSpPr>
        <p:spPr>
          <a:xfrm>
            <a:off x="3313477" y="5192506"/>
            <a:ext cx="2460238" cy="1319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500" dirty="0">
                <a:solidFill>
                  <a:prstClr val="white"/>
                </a:solidFill>
                <a:latin typeface="Humanist 521 Bold BT"/>
                <a:cs typeface="Humanist 521 Bold BT"/>
              </a:rPr>
              <a:t>Nombre UAA</a:t>
            </a:r>
          </a:p>
          <a:p>
            <a:pPr algn="l"/>
            <a:endParaRPr lang="es-ES" sz="2500" dirty="0">
              <a:solidFill>
                <a:prstClr val="white"/>
              </a:solidFill>
              <a:latin typeface="Humanist 521 Bold BT"/>
              <a:cs typeface="Humanist 521 Bold BT"/>
            </a:endParaRPr>
          </a:p>
          <a:p>
            <a:pPr algn="l"/>
            <a:endParaRPr lang="es-ES_tradnl" sz="2500" dirty="0">
              <a:solidFill>
                <a:prstClr val="black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3C34B028-C12A-48AC-98D7-CBDAF0C9F8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9" t="75277" r="86972" b="2694"/>
          <a:stretch/>
        </p:blipFill>
        <p:spPr>
          <a:xfrm>
            <a:off x="6353665" y="1271131"/>
            <a:ext cx="766356" cy="1159100"/>
          </a:xfrm>
          <a:prstGeom prst="rect">
            <a:avLst/>
          </a:prstGeom>
        </p:spPr>
      </p:pic>
      <p:sp>
        <p:nvSpPr>
          <p:cNvPr id="7" name="Hexágono 6">
            <a:extLst>
              <a:ext uri="{FF2B5EF4-FFF2-40B4-BE49-F238E27FC236}">
                <a16:creationId xmlns="" xmlns:a16="http://schemas.microsoft.com/office/drawing/2014/main" id="{55913C17-A75E-4333-AD6D-872B38E13C61}"/>
              </a:ext>
            </a:extLst>
          </p:cNvPr>
          <p:cNvSpPr/>
          <p:nvPr/>
        </p:nvSpPr>
        <p:spPr>
          <a:xfrm>
            <a:off x="2455099" y="1524003"/>
            <a:ext cx="2691053" cy="2979523"/>
          </a:xfrm>
          <a:custGeom>
            <a:avLst/>
            <a:gdLst>
              <a:gd name="connsiteX0" fmla="*/ 0 w 3390089"/>
              <a:gd name="connsiteY0" fmla="*/ 1357241 h 2714481"/>
              <a:gd name="connsiteX1" fmla="*/ 678620 w 3390089"/>
              <a:gd name="connsiteY1" fmla="*/ 1 h 2714481"/>
              <a:gd name="connsiteX2" fmla="*/ 2711469 w 3390089"/>
              <a:gd name="connsiteY2" fmla="*/ 1 h 2714481"/>
              <a:gd name="connsiteX3" fmla="*/ 3390089 w 3390089"/>
              <a:gd name="connsiteY3" fmla="*/ 1357241 h 2714481"/>
              <a:gd name="connsiteX4" fmla="*/ 2711469 w 3390089"/>
              <a:gd name="connsiteY4" fmla="*/ 2714480 h 2714481"/>
              <a:gd name="connsiteX5" fmla="*/ 678620 w 3390089"/>
              <a:gd name="connsiteY5" fmla="*/ 2714480 h 2714481"/>
              <a:gd name="connsiteX6" fmla="*/ 0 w 3390089"/>
              <a:gd name="connsiteY6" fmla="*/ 1357241 h 2714481"/>
              <a:gd name="connsiteX0" fmla="*/ 0 w 3390089"/>
              <a:gd name="connsiteY0" fmla="*/ 1357240 h 2833749"/>
              <a:gd name="connsiteX1" fmla="*/ 678620 w 3390089"/>
              <a:gd name="connsiteY1" fmla="*/ 0 h 2833749"/>
              <a:gd name="connsiteX2" fmla="*/ 2711469 w 3390089"/>
              <a:gd name="connsiteY2" fmla="*/ 0 h 2833749"/>
              <a:gd name="connsiteX3" fmla="*/ 3390089 w 3390089"/>
              <a:gd name="connsiteY3" fmla="*/ 1357240 h 2833749"/>
              <a:gd name="connsiteX4" fmla="*/ 2711469 w 3390089"/>
              <a:gd name="connsiteY4" fmla="*/ 2714479 h 2833749"/>
              <a:gd name="connsiteX5" fmla="*/ 638864 w 3390089"/>
              <a:gd name="connsiteY5" fmla="*/ 2833749 h 2833749"/>
              <a:gd name="connsiteX6" fmla="*/ 0 w 3390089"/>
              <a:gd name="connsiteY6" fmla="*/ 1357240 h 2833749"/>
              <a:gd name="connsiteX0" fmla="*/ 0 w 3390089"/>
              <a:gd name="connsiteY0" fmla="*/ 1357240 h 2833749"/>
              <a:gd name="connsiteX1" fmla="*/ 678620 w 3390089"/>
              <a:gd name="connsiteY1" fmla="*/ 0 h 2833749"/>
              <a:gd name="connsiteX2" fmla="*/ 2711469 w 3390089"/>
              <a:gd name="connsiteY2" fmla="*/ 0 h 2833749"/>
              <a:gd name="connsiteX3" fmla="*/ 3390089 w 3390089"/>
              <a:gd name="connsiteY3" fmla="*/ 1357240 h 2833749"/>
              <a:gd name="connsiteX4" fmla="*/ 2512687 w 3390089"/>
              <a:gd name="connsiteY4" fmla="*/ 2820496 h 2833749"/>
              <a:gd name="connsiteX5" fmla="*/ 638864 w 3390089"/>
              <a:gd name="connsiteY5" fmla="*/ 2833749 h 2833749"/>
              <a:gd name="connsiteX6" fmla="*/ 0 w 3390089"/>
              <a:gd name="connsiteY6" fmla="*/ 1357240 h 2833749"/>
              <a:gd name="connsiteX0" fmla="*/ 0 w 3694889"/>
              <a:gd name="connsiteY0" fmla="*/ 1330735 h 2833749"/>
              <a:gd name="connsiteX1" fmla="*/ 983420 w 3694889"/>
              <a:gd name="connsiteY1" fmla="*/ 0 h 2833749"/>
              <a:gd name="connsiteX2" fmla="*/ 3016269 w 3694889"/>
              <a:gd name="connsiteY2" fmla="*/ 0 h 2833749"/>
              <a:gd name="connsiteX3" fmla="*/ 3694889 w 3694889"/>
              <a:gd name="connsiteY3" fmla="*/ 1357240 h 2833749"/>
              <a:gd name="connsiteX4" fmla="*/ 2817487 w 3694889"/>
              <a:gd name="connsiteY4" fmla="*/ 2820496 h 2833749"/>
              <a:gd name="connsiteX5" fmla="*/ 943664 w 3694889"/>
              <a:gd name="connsiteY5" fmla="*/ 2833749 h 2833749"/>
              <a:gd name="connsiteX6" fmla="*/ 0 w 3694889"/>
              <a:gd name="connsiteY6" fmla="*/ 1330735 h 2833749"/>
              <a:gd name="connsiteX0" fmla="*/ 0 w 3694889"/>
              <a:gd name="connsiteY0" fmla="*/ 1450005 h 2953019"/>
              <a:gd name="connsiteX1" fmla="*/ 983420 w 3694889"/>
              <a:gd name="connsiteY1" fmla="*/ 119270 h 2953019"/>
              <a:gd name="connsiteX2" fmla="*/ 2804234 w 3694889"/>
              <a:gd name="connsiteY2" fmla="*/ 0 h 2953019"/>
              <a:gd name="connsiteX3" fmla="*/ 3694889 w 3694889"/>
              <a:gd name="connsiteY3" fmla="*/ 1476510 h 2953019"/>
              <a:gd name="connsiteX4" fmla="*/ 2817487 w 3694889"/>
              <a:gd name="connsiteY4" fmla="*/ 2939766 h 2953019"/>
              <a:gd name="connsiteX5" fmla="*/ 943664 w 3694889"/>
              <a:gd name="connsiteY5" fmla="*/ 2953019 h 2953019"/>
              <a:gd name="connsiteX6" fmla="*/ 0 w 3694889"/>
              <a:gd name="connsiteY6" fmla="*/ 1450005 h 2953019"/>
              <a:gd name="connsiteX0" fmla="*/ 0 w 3694889"/>
              <a:gd name="connsiteY0" fmla="*/ 1463257 h 2966271"/>
              <a:gd name="connsiteX1" fmla="*/ 983420 w 3694889"/>
              <a:gd name="connsiteY1" fmla="*/ 0 h 2966271"/>
              <a:gd name="connsiteX2" fmla="*/ 2804234 w 3694889"/>
              <a:gd name="connsiteY2" fmla="*/ 13252 h 2966271"/>
              <a:gd name="connsiteX3" fmla="*/ 3694889 w 3694889"/>
              <a:gd name="connsiteY3" fmla="*/ 1489762 h 2966271"/>
              <a:gd name="connsiteX4" fmla="*/ 2817487 w 3694889"/>
              <a:gd name="connsiteY4" fmla="*/ 2953018 h 2966271"/>
              <a:gd name="connsiteX5" fmla="*/ 943664 w 3694889"/>
              <a:gd name="connsiteY5" fmla="*/ 2966271 h 2966271"/>
              <a:gd name="connsiteX6" fmla="*/ 0 w 3694889"/>
              <a:gd name="connsiteY6" fmla="*/ 1463257 h 2966271"/>
              <a:gd name="connsiteX0" fmla="*/ 0 w 3668384"/>
              <a:gd name="connsiteY0" fmla="*/ 1476509 h 2966271"/>
              <a:gd name="connsiteX1" fmla="*/ 956915 w 3668384"/>
              <a:gd name="connsiteY1" fmla="*/ 0 h 2966271"/>
              <a:gd name="connsiteX2" fmla="*/ 2777729 w 3668384"/>
              <a:gd name="connsiteY2" fmla="*/ 13252 h 2966271"/>
              <a:gd name="connsiteX3" fmla="*/ 3668384 w 3668384"/>
              <a:gd name="connsiteY3" fmla="*/ 1489762 h 2966271"/>
              <a:gd name="connsiteX4" fmla="*/ 2790982 w 3668384"/>
              <a:gd name="connsiteY4" fmla="*/ 2953018 h 2966271"/>
              <a:gd name="connsiteX5" fmla="*/ 917159 w 3668384"/>
              <a:gd name="connsiteY5" fmla="*/ 2966271 h 2966271"/>
              <a:gd name="connsiteX6" fmla="*/ 0 w 3668384"/>
              <a:gd name="connsiteY6" fmla="*/ 1476509 h 2966271"/>
              <a:gd name="connsiteX0" fmla="*/ 0 w 3668384"/>
              <a:gd name="connsiteY0" fmla="*/ 1476509 h 2966271"/>
              <a:gd name="connsiteX1" fmla="*/ 956915 w 3668384"/>
              <a:gd name="connsiteY1" fmla="*/ 0 h 2966271"/>
              <a:gd name="connsiteX2" fmla="*/ 2777729 w 3668384"/>
              <a:gd name="connsiteY2" fmla="*/ 13252 h 2966271"/>
              <a:gd name="connsiteX3" fmla="*/ 3668384 w 3668384"/>
              <a:gd name="connsiteY3" fmla="*/ 1489762 h 2966271"/>
              <a:gd name="connsiteX4" fmla="*/ 2790982 w 3668384"/>
              <a:gd name="connsiteY4" fmla="*/ 2953018 h 2966271"/>
              <a:gd name="connsiteX5" fmla="*/ 930411 w 3668384"/>
              <a:gd name="connsiteY5" fmla="*/ 2966271 h 2966271"/>
              <a:gd name="connsiteX6" fmla="*/ 0 w 3668384"/>
              <a:gd name="connsiteY6" fmla="*/ 1476509 h 2966271"/>
              <a:gd name="connsiteX0" fmla="*/ 0 w 3668384"/>
              <a:gd name="connsiteY0" fmla="*/ 1476509 h 2953018"/>
              <a:gd name="connsiteX1" fmla="*/ 956915 w 3668384"/>
              <a:gd name="connsiteY1" fmla="*/ 0 h 2953018"/>
              <a:gd name="connsiteX2" fmla="*/ 2777729 w 3668384"/>
              <a:gd name="connsiteY2" fmla="*/ 13252 h 2953018"/>
              <a:gd name="connsiteX3" fmla="*/ 3668384 w 3668384"/>
              <a:gd name="connsiteY3" fmla="*/ 1489762 h 2953018"/>
              <a:gd name="connsiteX4" fmla="*/ 2790982 w 3668384"/>
              <a:gd name="connsiteY4" fmla="*/ 2953018 h 2953018"/>
              <a:gd name="connsiteX5" fmla="*/ 930411 w 3668384"/>
              <a:gd name="connsiteY5" fmla="*/ 2953018 h 2953018"/>
              <a:gd name="connsiteX6" fmla="*/ 0 w 3668384"/>
              <a:gd name="connsiteY6" fmla="*/ 1476509 h 2953018"/>
              <a:gd name="connsiteX0" fmla="*/ 0 w 3668384"/>
              <a:gd name="connsiteY0" fmla="*/ 1476509 h 2953018"/>
              <a:gd name="connsiteX1" fmla="*/ 956915 w 3668384"/>
              <a:gd name="connsiteY1" fmla="*/ 0 h 2953018"/>
              <a:gd name="connsiteX2" fmla="*/ 2777729 w 3668384"/>
              <a:gd name="connsiteY2" fmla="*/ 13252 h 2953018"/>
              <a:gd name="connsiteX3" fmla="*/ 3668384 w 3668384"/>
              <a:gd name="connsiteY3" fmla="*/ 1463257 h 2953018"/>
              <a:gd name="connsiteX4" fmla="*/ 2790982 w 3668384"/>
              <a:gd name="connsiteY4" fmla="*/ 2953018 h 2953018"/>
              <a:gd name="connsiteX5" fmla="*/ 930411 w 3668384"/>
              <a:gd name="connsiteY5" fmla="*/ 2953018 h 2953018"/>
              <a:gd name="connsiteX6" fmla="*/ 0 w 3668384"/>
              <a:gd name="connsiteY6" fmla="*/ 1476509 h 2953018"/>
              <a:gd name="connsiteX0" fmla="*/ 0 w 3668384"/>
              <a:gd name="connsiteY0" fmla="*/ 1503014 h 2979523"/>
              <a:gd name="connsiteX1" fmla="*/ 956915 w 3668384"/>
              <a:gd name="connsiteY1" fmla="*/ 26505 h 2979523"/>
              <a:gd name="connsiteX2" fmla="*/ 2777729 w 3668384"/>
              <a:gd name="connsiteY2" fmla="*/ 0 h 2979523"/>
              <a:gd name="connsiteX3" fmla="*/ 3668384 w 3668384"/>
              <a:gd name="connsiteY3" fmla="*/ 1489762 h 2979523"/>
              <a:gd name="connsiteX4" fmla="*/ 2790982 w 3668384"/>
              <a:gd name="connsiteY4" fmla="*/ 2979523 h 2979523"/>
              <a:gd name="connsiteX5" fmla="*/ 930411 w 3668384"/>
              <a:gd name="connsiteY5" fmla="*/ 2979523 h 2979523"/>
              <a:gd name="connsiteX6" fmla="*/ 0 w 3668384"/>
              <a:gd name="connsiteY6" fmla="*/ 1503014 h 2979523"/>
              <a:gd name="connsiteX0" fmla="*/ 0 w 3668384"/>
              <a:gd name="connsiteY0" fmla="*/ 1503014 h 2979523"/>
              <a:gd name="connsiteX1" fmla="*/ 917158 w 3668384"/>
              <a:gd name="connsiteY1" fmla="*/ 0 h 2979523"/>
              <a:gd name="connsiteX2" fmla="*/ 2777729 w 3668384"/>
              <a:gd name="connsiteY2" fmla="*/ 0 h 2979523"/>
              <a:gd name="connsiteX3" fmla="*/ 3668384 w 3668384"/>
              <a:gd name="connsiteY3" fmla="*/ 1489762 h 2979523"/>
              <a:gd name="connsiteX4" fmla="*/ 2790982 w 3668384"/>
              <a:gd name="connsiteY4" fmla="*/ 2979523 h 2979523"/>
              <a:gd name="connsiteX5" fmla="*/ 930411 w 3668384"/>
              <a:gd name="connsiteY5" fmla="*/ 2979523 h 2979523"/>
              <a:gd name="connsiteX6" fmla="*/ 0 w 3668384"/>
              <a:gd name="connsiteY6" fmla="*/ 1503014 h 2979523"/>
              <a:gd name="connsiteX0" fmla="*/ 0 w 3694889"/>
              <a:gd name="connsiteY0" fmla="*/ 1503014 h 2979523"/>
              <a:gd name="connsiteX1" fmla="*/ 917158 w 3694889"/>
              <a:gd name="connsiteY1" fmla="*/ 0 h 2979523"/>
              <a:gd name="connsiteX2" fmla="*/ 2777729 w 3694889"/>
              <a:gd name="connsiteY2" fmla="*/ 0 h 2979523"/>
              <a:gd name="connsiteX3" fmla="*/ 3694889 w 3694889"/>
              <a:gd name="connsiteY3" fmla="*/ 1476509 h 2979523"/>
              <a:gd name="connsiteX4" fmla="*/ 2790982 w 3694889"/>
              <a:gd name="connsiteY4" fmla="*/ 2979523 h 2979523"/>
              <a:gd name="connsiteX5" fmla="*/ 930411 w 3694889"/>
              <a:gd name="connsiteY5" fmla="*/ 2979523 h 2979523"/>
              <a:gd name="connsiteX6" fmla="*/ 0 w 3694889"/>
              <a:gd name="connsiteY6" fmla="*/ 1503014 h 2979523"/>
              <a:gd name="connsiteX0" fmla="*/ 0 w 3708141"/>
              <a:gd name="connsiteY0" fmla="*/ 1503014 h 2979523"/>
              <a:gd name="connsiteX1" fmla="*/ 930410 w 3708141"/>
              <a:gd name="connsiteY1" fmla="*/ 0 h 2979523"/>
              <a:gd name="connsiteX2" fmla="*/ 2790981 w 3708141"/>
              <a:gd name="connsiteY2" fmla="*/ 0 h 2979523"/>
              <a:gd name="connsiteX3" fmla="*/ 3708141 w 3708141"/>
              <a:gd name="connsiteY3" fmla="*/ 1476509 h 2979523"/>
              <a:gd name="connsiteX4" fmla="*/ 2804234 w 3708141"/>
              <a:gd name="connsiteY4" fmla="*/ 2979523 h 2979523"/>
              <a:gd name="connsiteX5" fmla="*/ 943663 w 3708141"/>
              <a:gd name="connsiteY5" fmla="*/ 2979523 h 2979523"/>
              <a:gd name="connsiteX6" fmla="*/ 0 w 3708141"/>
              <a:gd name="connsiteY6" fmla="*/ 1503014 h 297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8141" h="2979523">
                <a:moveTo>
                  <a:pt x="0" y="1503014"/>
                </a:moveTo>
                <a:lnTo>
                  <a:pt x="930410" y="0"/>
                </a:lnTo>
                <a:lnTo>
                  <a:pt x="2790981" y="0"/>
                </a:lnTo>
                <a:lnTo>
                  <a:pt x="3708141" y="1476509"/>
                </a:lnTo>
                <a:lnTo>
                  <a:pt x="2804234" y="2979523"/>
                </a:lnTo>
                <a:lnTo>
                  <a:pt x="943663" y="2979523"/>
                </a:lnTo>
                <a:lnTo>
                  <a:pt x="0" y="1503014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5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Las partes de la guitarra: Cuáles son y para qué sirven cada una de ell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AutoShape 6" descr="Las partes de la guitarra: Cuáles son y para qué sirven cada una de ella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7" name="AutoShape 8" descr="Las partes de la guitarra: Cuáles son y para qué sirven cada una de ella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3" name="Picture 9" descr="C:\Users\Daniel P.P\Downloads\descarga (1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6"/>
          <a:stretch/>
        </p:blipFill>
        <p:spPr bwMode="auto">
          <a:xfrm>
            <a:off x="3347864" y="1556792"/>
            <a:ext cx="3168352" cy="188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Vista De Detalle Del Sonido Hueco Y Cuerdas De Una Guitarra Acústica Fotos,  Retratos, Imágenes Y Fotografía De Archivo Libres De Derecho. Image 3239940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9" y="1556792"/>
            <a:ext cx="2699792" cy="188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Un burrito tan caliente | El trasfondo crítico de Los Simps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980728"/>
            <a:ext cx="2771800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Daniel P.P\Downloads\preguntas-frecuentes-diseno-grafico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89" y="3789040"/>
            <a:ext cx="3034511" cy="278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15984" y="-42097"/>
            <a:ext cx="9144000" cy="10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temáticas hijo , Gallo claudio meme - YouTub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67" y="4087713"/>
            <a:ext cx="2910680" cy="218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Derivadas Parciales – totuma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469" y="4101806"/>
            <a:ext cx="2930731" cy="214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501514" y="315063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Introducción</a:t>
            </a:r>
            <a:r>
              <a:rPr lang="es-CO" b="1" dirty="0" smtClean="0">
                <a:solidFill>
                  <a:schemeClr val="bg1"/>
                </a:solidFill>
                <a:latin typeface="Bodoni MT Black" pitchFamily="18" charset="0"/>
              </a:rPr>
              <a:t> 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9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3463742" y="2060848"/>
            <a:ext cx="4996690" cy="44782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3184" y="1029707"/>
            <a:ext cx="8229600" cy="1319173"/>
          </a:xfrm>
        </p:spPr>
        <p:txBody>
          <a:bodyPr/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CO" sz="1800" dirty="0">
                <a:solidFill>
                  <a:prstClr val="black"/>
                </a:solidFill>
              </a:rPr>
              <a:t>Un </a:t>
            </a:r>
            <a:r>
              <a:rPr lang="es-CO" sz="1800" b="1" dirty="0">
                <a:solidFill>
                  <a:prstClr val="black"/>
                </a:solidFill>
              </a:rPr>
              <a:t>resonador de </a:t>
            </a:r>
            <a:r>
              <a:rPr lang="es-CO" sz="1800" b="1" dirty="0" err="1">
                <a:solidFill>
                  <a:prstClr val="black"/>
                </a:solidFill>
              </a:rPr>
              <a:t>Helmholtz</a:t>
            </a:r>
            <a:r>
              <a:rPr lang="es-CO" sz="1800" b="1" dirty="0">
                <a:solidFill>
                  <a:prstClr val="black"/>
                </a:solidFill>
              </a:rPr>
              <a:t> </a:t>
            </a:r>
            <a:r>
              <a:rPr lang="es-CO" sz="1800" dirty="0">
                <a:solidFill>
                  <a:prstClr val="black"/>
                </a:solidFill>
              </a:rPr>
              <a:t>es cualquier recipiente </a:t>
            </a:r>
            <a:r>
              <a:rPr lang="es-CO" sz="1800" dirty="0" smtClean="0">
                <a:solidFill>
                  <a:prstClr val="black"/>
                </a:solidFill>
              </a:rPr>
              <a:t>con un </a:t>
            </a:r>
            <a:r>
              <a:rPr lang="es-CO" sz="1800" dirty="0">
                <a:solidFill>
                  <a:prstClr val="black"/>
                </a:solidFill>
              </a:rPr>
              <a:t>cuello y una abertura (tal como una jarra o una </a:t>
            </a:r>
            <a:r>
              <a:rPr lang="es-CO" sz="1800" dirty="0" smtClean="0">
                <a:solidFill>
                  <a:prstClr val="black"/>
                </a:solidFill>
              </a:rPr>
              <a:t>botella de </a:t>
            </a:r>
            <a:r>
              <a:rPr lang="es-CO" sz="1800" dirty="0">
                <a:solidFill>
                  <a:prstClr val="black"/>
                </a:solidFill>
              </a:rPr>
              <a:t>cerveza). Cuando se sopla el aire a través de la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s-CO" sz="1800" dirty="0">
                <a:solidFill>
                  <a:prstClr val="black"/>
                </a:solidFill>
              </a:rPr>
              <a:t>abertura, el resonador produce un sonido </a:t>
            </a:r>
            <a:r>
              <a:rPr lang="es-CO" sz="1800" dirty="0" smtClean="0">
                <a:solidFill>
                  <a:prstClr val="black"/>
                </a:solidFill>
              </a:rPr>
              <a:t>característico cuya </a:t>
            </a:r>
            <a:r>
              <a:rPr lang="es-CO" sz="1800" dirty="0">
                <a:solidFill>
                  <a:prstClr val="black"/>
                </a:solidFill>
              </a:rPr>
              <a:t>frecuencia, en ciclos por segundo, </a:t>
            </a:r>
            <a:r>
              <a:rPr lang="es-CO" sz="1800" dirty="0" smtClean="0">
                <a:solidFill>
                  <a:prstClr val="black"/>
                </a:solidFill>
              </a:rPr>
              <a:t>es:</a:t>
            </a:r>
            <a:endParaRPr lang="es-CO" sz="1800" dirty="0">
              <a:solidFill>
                <a:prstClr val="black"/>
              </a:solidFill>
            </a:endParaRPr>
          </a:p>
          <a:p>
            <a:pPr algn="just"/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827584" y="2429455"/>
                <a:ext cx="181754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𝑙</m:t>
                          </m:r>
                          <m:r>
                            <a:rPr lang="es-CO" i="1">
                              <a:latin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  <m:r>
                            <a:rPr lang="es-CO" i="1">
                              <a:latin typeface="Cambria Math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CO" i="1">
                              <a:latin typeface="Cambria Math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s-CO" i="1">
                                      <a:latin typeface="Cambria Math"/>
                                    </a:rPr>
                                    <m:t>𝑙𝑣</m:t>
                                  </m:r>
                                </m:den>
                              </m:f>
                            </m:e>
                            <m:e>
                              <m:r>
                                <a:rPr lang="es-CO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s-CO" dirty="0">
                  <a:latin typeface="Bauhaus 93" pitchFamily="82" charset="0"/>
                </a:endParaRPr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429455"/>
                <a:ext cx="1817549" cy="91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1" t="39808" r="41742" b="16874"/>
          <a:stretch/>
        </p:blipFill>
        <p:spPr bwMode="auto">
          <a:xfrm>
            <a:off x="579814" y="4031089"/>
            <a:ext cx="2543810" cy="211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630327" y="2620416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s-CO" dirty="0" smtClean="0">
                <a:latin typeface="Perpetua" pitchFamily="18" charset="0"/>
              </a:rPr>
              <a:t>¿Qué</a:t>
            </a:r>
            <a:r>
              <a:rPr lang="es-CO" b="1" dirty="0" smtClean="0">
                <a:latin typeface="Perpetua" pitchFamily="18" charset="0"/>
              </a:rPr>
              <a:t> frecuencia </a:t>
            </a:r>
            <a:r>
              <a:rPr lang="es-CO" dirty="0" smtClean="0">
                <a:latin typeface="Perpetua" pitchFamily="18" charset="0"/>
              </a:rPr>
              <a:t>sonora </a:t>
            </a:r>
            <a:r>
              <a:rPr lang="es-CO" dirty="0">
                <a:latin typeface="Perpetua" pitchFamily="18" charset="0"/>
              </a:rPr>
              <a:t>producirá una botella si </a:t>
            </a:r>
            <a:r>
              <a:rPr lang="es-CO" dirty="0" smtClean="0">
                <a:latin typeface="Perpetua" pitchFamily="18" charset="0"/>
              </a:rPr>
              <a:t>tiene una </a:t>
            </a:r>
            <a:r>
              <a:rPr lang="es-CO" dirty="0">
                <a:latin typeface="Perpetua" pitchFamily="18" charset="0"/>
              </a:rPr>
              <a:t>abertura circular de 2 cm de diámetro, un </a:t>
            </a:r>
            <a:r>
              <a:rPr lang="es-CO" dirty="0" smtClean="0">
                <a:latin typeface="Perpetua" pitchFamily="18" charset="0"/>
              </a:rPr>
              <a:t>cuello de </a:t>
            </a:r>
            <a:r>
              <a:rPr lang="es-CO" dirty="0">
                <a:latin typeface="Perpetua" pitchFamily="18" charset="0"/>
              </a:rPr>
              <a:t>6 cm de largo y un volumen de 100 </a:t>
            </a:r>
            <a:r>
              <a:rPr lang="es-CO" dirty="0" smtClean="0">
                <a:latin typeface="Perpetua" pitchFamily="18" charset="0"/>
              </a:rPr>
              <a:t>cm^3?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s-CO" dirty="0">
                <a:latin typeface="Perpetua" pitchFamily="18" charset="0"/>
                <a:cs typeface="Arial" pitchFamily="34" charset="0"/>
              </a:rPr>
              <a:t>Suponga que el volumen de la botella en el inciso </a:t>
            </a:r>
            <a:r>
              <a:rPr lang="es-CO" i="1" dirty="0">
                <a:latin typeface="Perpetua" pitchFamily="18" charset="0"/>
                <a:cs typeface="Arial" pitchFamily="34" charset="0"/>
              </a:rPr>
              <a:t>a</a:t>
            </a:r>
            <a:r>
              <a:rPr lang="es-CO" dirty="0">
                <a:latin typeface="Perpetua" pitchFamily="18" charset="0"/>
                <a:cs typeface="Arial" pitchFamily="34" charset="0"/>
              </a:rPr>
              <a:t>) está </a:t>
            </a:r>
            <a:r>
              <a:rPr lang="es-CO" dirty="0" smtClean="0">
                <a:latin typeface="Perpetua" pitchFamily="18" charset="0"/>
                <a:cs typeface="Arial" pitchFamily="34" charset="0"/>
              </a:rPr>
              <a:t>aumentando </a:t>
            </a:r>
            <a:r>
              <a:rPr lang="es-CO" dirty="0">
                <a:latin typeface="Perpetua" pitchFamily="18" charset="0"/>
                <a:cs typeface="Arial" pitchFamily="34" charset="0"/>
              </a:rPr>
              <a:t>a una tasa de 10 </a:t>
            </a:r>
            <a:r>
              <a:rPr lang="es-CO" dirty="0" smtClean="0">
                <a:latin typeface="Perpetua" pitchFamily="18" charset="0"/>
                <a:cs typeface="Arial" pitchFamily="34" charset="0"/>
              </a:rPr>
              <a:t>cm^3/s</a:t>
            </a:r>
            <a:r>
              <a:rPr lang="es-CO" dirty="0">
                <a:latin typeface="Perpetua" pitchFamily="18" charset="0"/>
                <a:cs typeface="Arial" pitchFamily="34" charset="0"/>
              </a:rPr>
              <a:t>, mientras que su cuello </a:t>
            </a:r>
            <a:r>
              <a:rPr lang="es-CO" dirty="0" smtClean="0">
                <a:latin typeface="Perpetua" pitchFamily="18" charset="0"/>
                <a:cs typeface="Arial" pitchFamily="34" charset="0"/>
              </a:rPr>
              <a:t>cambia a </a:t>
            </a:r>
            <a:r>
              <a:rPr lang="es-CO" dirty="0">
                <a:latin typeface="Perpetua" pitchFamily="18" charset="0"/>
                <a:cs typeface="Arial" pitchFamily="34" charset="0"/>
              </a:rPr>
              <a:t>una tasa de 1 cm/s. En el instante especificado en el inciso </a:t>
            </a:r>
            <a:r>
              <a:rPr lang="es-CO" i="1" dirty="0">
                <a:latin typeface="Perpetua" pitchFamily="18" charset="0"/>
                <a:cs typeface="Arial" pitchFamily="34" charset="0"/>
              </a:rPr>
              <a:t>a</a:t>
            </a:r>
            <a:r>
              <a:rPr lang="es-CO" dirty="0">
                <a:latin typeface="Perpetua" pitchFamily="18" charset="0"/>
                <a:cs typeface="Arial" pitchFamily="34" charset="0"/>
              </a:rPr>
              <a:t>) </a:t>
            </a:r>
            <a:r>
              <a:rPr lang="es-CO" b="1" dirty="0" smtClean="0">
                <a:latin typeface="Perpetua" pitchFamily="18" charset="0"/>
                <a:cs typeface="Arial" pitchFamily="34" charset="0"/>
              </a:rPr>
              <a:t>¿</a:t>
            </a:r>
            <a:r>
              <a:rPr lang="es-CO" b="1" dirty="0">
                <a:latin typeface="Perpetua" pitchFamily="18" charset="0"/>
                <a:cs typeface="Arial" pitchFamily="34" charset="0"/>
              </a:rPr>
              <a:t>la frecuencia está creciendo o </a:t>
            </a:r>
            <a:r>
              <a:rPr lang="es-CO" b="1" dirty="0" smtClean="0">
                <a:latin typeface="Perpetua" pitchFamily="18" charset="0"/>
                <a:cs typeface="Arial" pitchFamily="34" charset="0"/>
              </a:rPr>
              <a:t>decreciendo?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s-CO" b="1" dirty="0" smtClean="0">
                <a:latin typeface="Perpetua" pitchFamily="18" charset="0"/>
              </a:rPr>
              <a:t>Conclusiones(grave-Agudo</a:t>
            </a:r>
            <a:r>
              <a:rPr lang="es-CO" b="1" dirty="0">
                <a:latin typeface="Perpetua" pitchFamily="18" charset="0"/>
              </a:rPr>
              <a:t>) </a:t>
            </a:r>
          </a:p>
          <a:p>
            <a:pPr marL="342900" indent="-342900">
              <a:buFont typeface="Arial" pitchFamily="34" charset="0"/>
              <a:buChar char="•"/>
            </a:pPr>
            <a:endParaRPr lang="es-CO" dirty="0">
              <a:latin typeface="Arial Narrow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s-CO" dirty="0">
              <a:latin typeface="Arial Narrow" pitchFamily="34" charset="0"/>
            </a:endParaRPr>
          </a:p>
        </p:txBody>
      </p:sp>
      <p:pic>
        <p:nvPicPr>
          <p:cNvPr id="8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15984" y="-42097"/>
            <a:ext cx="9144000" cy="10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1501514" y="315063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Problema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228184" y="2429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2389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"/>
          <p:cNvSpPr/>
          <p:nvPr/>
        </p:nvSpPr>
        <p:spPr>
          <a:xfrm>
            <a:off x="5340855" y="1436658"/>
            <a:ext cx="3479617" cy="4622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5 Rectángulo"/>
              <p:cNvSpPr/>
              <p:nvPr/>
            </p:nvSpPr>
            <p:spPr>
              <a:xfrm>
                <a:off x="1087121" y="2476586"/>
                <a:ext cx="181754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𝑙</m:t>
                          </m:r>
                          <m:r>
                            <a:rPr lang="es-CO" i="1">
                              <a:latin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  <m:r>
                            <a:rPr lang="es-CO" i="1">
                              <a:latin typeface="Cambria Math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CO" i="1">
                              <a:latin typeface="Cambria Math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s-CO" i="1">
                                      <a:latin typeface="Cambria Math"/>
                                    </a:rPr>
                                    <m:t>𝑙𝑣</m:t>
                                  </m:r>
                                </m:den>
                              </m:f>
                            </m:e>
                            <m:e>
                              <m:r>
                                <a:rPr lang="es-CO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s-CO" dirty="0">
                  <a:latin typeface="Bauhaus 93" pitchFamily="82" charset="0"/>
                </a:endParaRPr>
              </a:p>
            </p:txBody>
          </p:sp>
        </mc:Choice>
        <mc:Fallback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21" y="2476586"/>
                <a:ext cx="1817549" cy="9106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7166971" y="1615561"/>
                <a:ext cx="909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𝑑</m:t>
                      </m:r>
                      <m:r>
                        <a:rPr lang="es-CO" i="1">
                          <a:latin typeface="Cambria Math"/>
                        </a:rPr>
                        <m:t>=2</m:t>
                      </m:r>
                      <m:r>
                        <a:rPr lang="es-CO" i="1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71" y="1615561"/>
                <a:ext cx="90922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5654456" y="2081304"/>
                <a:ext cx="780983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/>
                        </a:rPr>
                        <m:t>𝑟</m:t>
                      </m:r>
                      <m:r>
                        <a:rPr lang="es-CO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56" y="2081304"/>
                <a:ext cx="780983" cy="6164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Rectángulo"/>
              <p:cNvSpPr/>
              <p:nvPr/>
            </p:nvSpPr>
            <p:spPr>
              <a:xfrm>
                <a:off x="7323424" y="2125673"/>
                <a:ext cx="150554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𝑟</m:t>
                      </m:r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s-CO" i="1">
                          <a:latin typeface="Cambria Math"/>
                        </a:rPr>
                        <m:t>=1</m:t>
                      </m:r>
                      <m:r>
                        <a:rPr lang="es-CO" i="1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12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424" y="2125673"/>
                <a:ext cx="1505540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Rectángulo"/>
              <p:cNvSpPr/>
              <p:nvPr/>
            </p:nvSpPr>
            <p:spPr>
              <a:xfrm>
                <a:off x="5724551" y="4880874"/>
                <a:ext cx="2406300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𝐴</m:t>
                      </m:r>
                      <m:r>
                        <a:rPr lang="es-CO" i="1">
                          <a:latin typeface="Cambria Math"/>
                        </a:rPr>
                        <m:t>=</m:t>
                      </m:r>
                      <m:r>
                        <a:rPr lang="es-CO" i="1">
                          <a:latin typeface="Cambria Math"/>
                        </a:rPr>
                        <m:t>𝜋</m:t>
                      </m:r>
                      <m:r>
                        <a:rPr lang="es-CO" i="1">
                          <a:latin typeface="Cambria Math"/>
                        </a:rPr>
                        <m:t>∗1</m:t>
                      </m:r>
                      <m:r>
                        <a:rPr lang="es-CO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CO" i="1">
                          <a:latin typeface="Cambria Math"/>
                        </a:rPr>
                        <m:t>=</m:t>
                      </m:r>
                      <m:r>
                        <a:rPr lang="es-CO" i="1">
                          <a:latin typeface="Cambria Math"/>
                        </a:rPr>
                        <m:t>𝜋</m:t>
                      </m:r>
                      <m:r>
                        <a:rPr lang="es-CO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1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551" y="4880874"/>
                <a:ext cx="2406300" cy="37555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7241832" y="3037267"/>
                <a:ext cx="145097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𝑣</m:t>
                      </m:r>
                      <m:r>
                        <a:rPr lang="es-CO" i="1">
                          <a:latin typeface="Cambria Math"/>
                        </a:rPr>
                        <m:t>=100</m:t>
                      </m:r>
                      <m:r>
                        <a:rPr lang="es-CO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832" y="3037267"/>
                <a:ext cx="1450975" cy="37555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5701087" y="3017953"/>
                <a:ext cx="10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𝑙</m:t>
                      </m:r>
                      <m:r>
                        <a:rPr lang="es-CO" i="1">
                          <a:latin typeface="Cambria Math"/>
                        </a:rPr>
                        <m:t>=6 </m:t>
                      </m:r>
                      <m:r>
                        <a:rPr lang="es-CO" i="1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87" y="3017953"/>
                <a:ext cx="1090363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Rectángulo"/>
              <p:cNvSpPr/>
              <p:nvPr/>
            </p:nvSpPr>
            <p:spPr>
              <a:xfrm>
                <a:off x="5398151" y="3766987"/>
                <a:ext cx="336502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𝑐</m:t>
                      </m:r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330</m:t>
                          </m:r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s-CO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100</m:t>
                          </m:r>
                          <m:r>
                            <a:rPr lang="es-CO" i="1">
                              <a:latin typeface="Cambria Math"/>
                            </a:rPr>
                            <m:t>𝑐𝑚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33000</m:t>
                          </m:r>
                          <m:r>
                            <a:rPr lang="es-CO" i="1">
                              <a:latin typeface="Cambria Math"/>
                            </a:rPr>
                            <m:t>𝑐𝑚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51" y="3766987"/>
                <a:ext cx="3365024" cy="6127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17 Rectángulo"/>
              <p:cNvSpPr/>
              <p:nvPr/>
            </p:nvSpPr>
            <p:spPr>
              <a:xfrm>
                <a:off x="1140416" y="3600103"/>
                <a:ext cx="3053465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6,100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33000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  <m:r>
                            <a:rPr lang="es-CO" i="1">
                              <a:latin typeface="Cambria Math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CO" i="1">
                              <a:latin typeface="Cambria Math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O" i="1">
                                      <a:latin typeface="Cambria Math"/>
                                    </a:rPr>
                                    <m:t>6∗100 </m:t>
                                  </m:r>
                                </m:den>
                              </m:f>
                            </m:e>
                            <m:e>
                              <m:r>
                                <a:rPr lang="es-CO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8" name="1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416" y="3600103"/>
                <a:ext cx="3053465" cy="9106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Rectángulo"/>
              <p:cNvSpPr/>
              <p:nvPr/>
            </p:nvSpPr>
            <p:spPr>
              <a:xfrm>
                <a:off x="1043607" y="4880874"/>
                <a:ext cx="369767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6,100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380,043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s-CO" i="1">
                          <a:latin typeface="Cambria Math"/>
                        </a:rPr>
                        <m:t>=380,043 </m:t>
                      </m:r>
                      <m:r>
                        <a:rPr lang="es-CO" i="1">
                          <a:latin typeface="Cambria Math"/>
                        </a:rPr>
                        <m:t>h𝑧</m:t>
                      </m:r>
                      <m:r>
                        <a:rPr lang="es-CO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9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7" y="4880874"/>
                <a:ext cx="3697679" cy="61279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19 CuadroTexto"/>
              <p:cNvSpPr txBox="1"/>
              <p:nvPr/>
            </p:nvSpPr>
            <p:spPr>
              <a:xfrm>
                <a:off x="5561020" y="1598698"/>
                <a:ext cx="1142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𝑑</m:t>
                      </m:r>
                      <m:r>
                        <a:rPr lang="es-CO" b="0" i="1" smtClean="0">
                          <a:latin typeface="Cambria Math"/>
                        </a:rPr>
                        <m:t>=2</m:t>
                      </m:r>
                      <m:r>
                        <a:rPr lang="es-CO" b="0" i="1" smtClean="0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es-CO" b="0" dirty="0" smtClean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20" name="19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020" y="1598698"/>
                <a:ext cx="1142492" cy="64633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20 CuadroTexto"/>
          <p:cNvSpPr txBox="1"/>
          <p:nvPr/>
        </p:nvSpPr>
        <p:spPr>
          <a:xfrm>
            <a:off x="5797199" y="915222"/>
            <a:ext cx="25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Datos:</a:t>
            </a:r>
            <a:endParaRPr lang="es-CO" dirty="0"/>
          </a:p>
        </p:txBody>
      </p:sp>
      <p:sp>
        <p:nvSpPr>
          <p:cNvPr id="28" name="27 Rectángulo"/>
          <p:cNvSpPr/>
          <p:nvPr/>
        </p:nvSpPr>
        <p:spPr>
          <a:xfrm>
            <a:off x="818011" y="11892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AutoNum type="alphaLcParenR"/>
            </a:pPr>
            <a:r>
              <a:rPr lang="es-CO" dirty="0" smtClean="0"/>
              <a:t>¿Qué </a:t>
            </a:r>
            <a:r>
              <a:rPr lang="es-CO" dirty="0"/>
              <a:t>frecuencia sonora producirá una botella si </a:t>
            </a:r>
            <a:r>
              <a:rPr lang="es-CO" dirty="0" smtClean="0"/>
              <a:t>tiene una </a:t>
            </a:r>
            <a:r>
              <a:rPr lang="es-CO" dirty="0"/>
              <a:t>abertura circular de 2 cm de diámetro, un </a:t>
            </a:r>
            <a:r>
              <a:rPr lang="es-CO" dirty="0" smtClean="0"/>
              <a:t>cuello de </a:t>
            </a:r>
            <a:r>
              <a:rPr lang="es-CO" dirty="0"/>
              <a:t>6 cm de largo y un volumen de 100 </a:t>
            </a:r>
            <a:r>
              <a:rPr lang="es-CO" dirty="0" smtClean="0"/>
              <a:t>cm^3? </a:t>
            </a:r>
            <a:endParaRPr lang="es-CO" dirty="0"/>
          </a:p>
        </p:txBody>
      </p:sp>
      <p:pic>
        <p:nvPicPr>
          <p:cNvPr id="29" name="Picture 5" descr="C:\Users\Daniel P.P\Downloads\descarg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52" l="9960" r="99203">
                        <a14:foregroundMark x1="13944" y1="45771" x2="56175" y2="38806"/>
                        <a14:foregroundMark x1="15538" y1="58706" x2="50199" y2="60199"/>
                        <a14:foregroundMark x1="63347" y1="37811" x2="62550" y2="66169"/>
                        <a14:foregroundMark x1="66135" y1="28856" x2="66135" y2="30846"/>
                        <a14:foregroundMark x1="77291" y1="34826" x2="77291" y2="34826"/>
                        <a14:foregroundMark x1="68526" y1="35323" x2="82869" y2="36318"/>
                        <a14:foregroundMark x1="53386" y1="51741" x2="65737" y2="68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27" y="2134516"/>
            <a:ext cx="878599" cy="7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15984" y="-42097"/>
            <a:ext cx="9144000" cy="10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1501514" y="315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501514" y="315063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A)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1" t="39808" r="41742" b="16874"/>
          <a:stretch/>
        </p:blipFill>
        <p:spPr bwMode="auto">
          <a:xfrm>
            <a:off x="3423598" y="2496406"/>
            <a:ext cx="1164386" cy="96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44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467544" y="995671"/>
            <a:ext cx="53285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rial" pitchFamily="34" charset="0"/>
                <a:cs typeface="Arial" pitchFamily="34" charset="0"/>
              </a:rPr>
              <a:t>Suponga que el volumen de la botella en el inciso </a:t>
            </a:r>
            <a:r>
              <a:rPr lang="es-CO" i="1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) está aumentando </a:t>
            </a:r>
            <a:r>
              <a:rPr lang="es-CO" dirty="0">
                <a:latin typeface="Arial" pitchFamily="34" charset="0"/>
                <a:cs typeface="Arial" pitchFamily="34" charset="0"/>
              </a:rPr>
              <a:t>a una tasa de 10 cm3/s, 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mientras que </a:t>
            </a:r>
            <a:r>
              <a:rPr lang="es-CO" dirty="0">
                <a:latin typeface="Arial" pitchFamily="34" charset="0"/>
                <a:cs typeface="Arial" pitchFamily="34" charset="0"/>
              </a:rPr>
              <a:t>su cuello 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cambia </a:t>
            </a:r>
            <a:r>
              <a:rPr lang="es-CO" dirty="0">
                <a:latin typeface="Arial" pitchFamily="34" charset="0"/>
                <a:cs typeface="Arial" pitchFamily="34" charset="0"/>
              </a:rPr>
              <a:t>a una tasa de 1 cm/s. En 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el instante </a:t>
            </a:r>
            <a:r>
              <a:rPr lang="es-CO" dirty="0">
                <a:latin typeface="Arial" pitchFamily="34" charset="0"/>
                <a:cs typeface="Arial" pitchFamily="34" charset="0"/>
              </a:rPr>
              <a:t>especificado en el inciso </a:t>
            </a:r>
            <a:r>
              <a:rPr lang="es-CO" i="1" dirty="0">
                <a:latin typeface="Arial" pitchFamily="34" charset="0"/>
                <a:cs typeface="Arial" pitchFamily="34" charset="0"/>
              </a:rPr>
              <a:t>a</a:t>
            </a:r>
            <a:r>
              <a:rPr lang="es-CO" dirty="0">
                <a:latin typeface="Arial" pitchFamily="34" charset="0"/>
                <a:cs typeface="Arial" pitchFamily="34" charset="0"/>
              </a:rPr>
              <a:t>) 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, ¿</a:t>
            </a:r>
            <a:r>
              <a:rPr lang="es-CO" dirty="0">
                <a:latin typeface="Arial" pitchFamily="34" charset="0"/>
                <a:cs typeface="Arial" pitchFamily="34" charset="0"/>
              </a:rPr>
              <a:t>la frecuencia está creciendo o decreciendo?</a:t>
            </a:r>
          </a:p>
        </p:txBody>
      </p:sp>
      <p:sp>
        <p:nvSpPr>
          <p:cNvPr id="5" name="4 Rectángulo"/>
          <p:cNvSpPr/>
          <p:nvPr/>
        </p:nvSpPr>
        <p:spPr>
          <a:xfrm>
            <a:off x="5964430" y="1844824"/>
            <a:ext cx="2593567" cy="46223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5 CuadroTexto"/>
          <p:cNvSpPr txBox="1"/>
          <p:nvPr/>
        </p:nvSpPr>
        <p:spPr>
          <a:xfrm>
            <a:off x="5964430" y="1132450"/>
            <a:ext cx="256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 smtClean="0"/>
              <a:t>Datos: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6435346" y="2137899"/>
                <a:ext cx="147861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=10</m:t>
                      </m:r>
                      <m:r>
                        <a:rPr lang="es-CO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O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b="0" dirty="0" smtClean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6" y="2137899"/>
                <a:ext cx="1478610" cy="6182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6457402" y="2903853"/>
                <a:ext cx="1252266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𝑑𝑙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=1 </m:t>
                      </m:r>
                      <m:r>
                        <a:rPr lang="es-CO" b="0" i="1" smtClean="0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02" y="2903853"/>
                <a:ext cx="1252266" cy="6182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6358047" y="4267824"/>
                <a:ext cx="1450975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𝑣</m:t>
                      </m:r>
                      <m:r>
                        <a:rPr lang="es-CO" i="1">
                          <a:latin typeface="Cambria Math"/>
                        </a:rPr>
                        <m:t>=100</m:t>
                      </m:r>
                      <m:r>
                        <a:rPr lang="es-CO" i="1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s-CO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O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047" y="4267824"/>
                <a:ext cx="145097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6430330" y="3786645"/>
                <a:ext cx="10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𝑙</m:t>
                      </m:r>
                      <m:r>
                        <a:rPr lang="es-CO" i="1">
                          <a:latin typeface="Cambria Math"/>
                        </a:rPr>
                        <m:t>=6 </m:t>
                      </m:r>
                      <m:r>
                        <a:rPr lang="es-CO" i="1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330" y="3786645"/>
                <a:ext cx="10903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6363023" y="4869160"/>
                <a:ext cx="181754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CO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/>
                            </a:rPr>
                            <m:t>𝑙</m:t>
                          </m:r>
                          <m:r>
                            <a:rPr lang="es-CO" i="1">
                              <a:latin typeface="Cambria Math"/>
                            </a:rPr>
                            <m:t>,</m:t>
                          </m:r>
                          <m:r>
                            <a:rPr lang="es-CO" i="1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  <m:r>
                            <a:rPr lang="es-CO" i="1">
                              <a:latin typeface="Cambria Math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CO" i="1">
                              <a:latin typeface="Cambria Math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i="1">
                                      <a:latin typeface="Cambria Math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s-CO" i="1">
                                      <a:latin typeface="Cambria Math"/>
                                    </a:rPr>
                                    <m:t>𝑙𝑣</m:t>
                                  </m:r>
                                </m:den>
                              </m:f>
                            </m:e>
                            <m:e>
                              <m:r>
                                <a:rPr lang="es-CO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s-CO" dirty="0">
                  <a:latin typeface="Bauhaus 93" pitchFamily="82" charset="0"/>
                </a:endParaRPr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023" y="4869160"/>
                <a:ext cx="1817549" cy="910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932374" y="2774946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74" y="2774946"/>
                <a:ext cx="37093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673148" y="3666488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48" y="3666488"/>
                <a:ext cx="36933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1403648" y="3669598"/>
                <a:ext cx="317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669598"/>
                <a:ext cx="3170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743462" y="4443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62" y="4443105"/>
                <a:ext cx="33457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CuadroTexto"/>
              <p:cNvSpPr txBox="1"/>
              <p:nvPr/>
            </p:nvSpPr>
            <p:spPr>
              <a:xfrm>
                <a:off x="1403648" y="443384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1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433847"/>
                <a:ext cx="33457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18 Conector recto"/>
          <p:cNvCxnSpPr>
            <a:endCxn id="14" idx="0"/>
          </p:cNvCxnSpPr>
          <p:nvPr/>
        </p:nvCxnSpPr>
        <p:spPr>
          <a:xfrm flipH="1">
            <a:off x="857814" y="2903853"/>
            <a:ext cx="272660" cy="76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13" idx="2"/>
            <a:endCxn id="15" idx="0"/>
          </p:cNvCxnSpPr>
          <p:nvPr/>
        </p:nvCxnSpPr>
        <p:spPr>
          <a:xfrm>
            <a:off x="1117842" y="3144278"/>
            <a:ext cx="444311" cy="525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stCxn id="14" idx="2"/>
          </p:cNvCxnSpPr>
          <p:nvPr/>
        </p:nvCxnSpPr>
        <p:spPr>
          <a:xfrm>
            <a:off x="857814" y="4035820"/>
            <a:ext cx="0" cy="601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15" idx="2"/>
            <a:endCxn id="17" idx="0"/>
          </p:cNvCxnSpPr>
          <p:nvPr/>
        </p:nvCxnSpPr>
        <p:spPr>
          <a:xfrm>
            <a:off x="1562153" y="4038930"/>
            <a:ext cx="8785" cy="394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33 CuadroTexto"/>
              <p:cNvSpPr txBox="1"/>
              <p:nvPr/>
            </p:nvSpPr>
            <p:spPr>
              <a:xfrm>
                <a:off x="1516045" y="2855634"/>
                <a:ext cx="428847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s-CO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/>
                                </a:rPr>
                                <m:t>𝑑𝑙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4" name="3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045" y="2855634"/>
                <a:ext cx="4288475" cy="71468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37 Rectángulo"/>
              <p:cNvSpPr/>
              <p:nvPr/>
            </p:nvSpPr>
            <p:spPr>
              <a:xfrm>
                <a:off x="2483768" y="3823961"/>
                <a:ext cx="2153345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i="1">
                                  <a:latin typeface="Cambria Math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s-CO" i="1">
                                  <a:latin typeface="Cambria Math"/>
                                </a:rPr>
                                <m:t>𝜋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eqArr>
                                <m:eqArr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s-CO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𝑙𝑣</m:t>
                                      </m:r>
                                    </m:den>
                                  </m:f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rad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37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823961"/>
                <a:ext cx="2153345" cy="98405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38 Rectángulo"/>
              <p:cNvSpPr/>
              <p:nvPr/>
            </p:nvSpPr>
            <p:spPr>
              <a:xfrm>
                <a:off x="2393502" y="4893311"/>
                <a:ext cx="232967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eqArr>
                                <m:eqArr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s-CO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𝑙𝑣</m:t>
                                      </m:r>
                                    </m:den>
                                  </m:f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rad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3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02" y="4893311"/>
                <a:ext cx="2329677" cy="98405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15984" y="-42097"/>
            <a:ext cx="9144000" cy="10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23 CuadroTexto"/>
          <p:cNvSpPr txBox="1"/>
          <p:nvPr/>
        </p:nvSpPr>
        <p:spPr>
          <a:xfrm>
            <a:off x="1501514" y="315063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B)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9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  <p:bldP spid="15" grpId="0"/>
      <p:bldP spid="16" grpId="0"/>
      <p:bldP spid="17" grpId="0"/>
      <p:bldP spid="34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755576" y="968157"/>
                <a:ext cx="2329677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CO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eqArr>
                                <m:eqArrPr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es-CO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𝑙𝑣</m:t>
                                      </m:r>
                                    </m:den>
                                  </m:f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rad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968157"/>
                <a:ext cx="2329677" cy="984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5308062" y="1022107"/>
                <a:ext cx="2577950" cy="724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rad>
                              <m:r>
                                <a:rPr lang="es-CO" b="0" i="1" smtClean="0">
                                  <a:latin typeface="Cambria Math"/>
                                </a:rPr>
                                <m:t>∗√</m:t>
                              </m:r>
                              <m:r>
                                <a:rPr lang="es-CO" b="0" i="1" smtClean="0">
                                  <a:latin typeface="Cambria Math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062" y="1022107"/>
                <a:ext cx="2577950" cy="7242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Rectángulo"/>
              <p:cNvSpPr/>
              <p:nvPr/>
            </p:nvSpPr>
            <p:spPr>
              <a:xfrm>
                <a:off x="472164" y="2132856"/>
                <a:ext cx="2896499" cy="724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4" y="2132856"/>
                <a:ext cx="2896499" cy="72423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Rectángulo"/>
              <p:cNvSpPr/>
              <p:nvPr/>
            </p:nvSpPr>
            <p:spPr>
              <a:xfrm>
                <a:off x="5308062" y="1991439"/>
                <a:ext cx="2923364" cy="724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062" y="1991439"/>
                <a:ext cx="2923364" cy="72423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Rectángulo"/>
              <p:cNvSpPr/>
              <p:nvPr/>
            </p:nvSpPr>
            <p:spPr>
              <a:xfrm>
                <a:off x="704695" y="3140968"/>
                <a:ext cx="2635530" cy="785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∗−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5" y="3140968"/>
                <a:ext cx="2635530" cy="7850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5376189" y="3170620"/>
                <a:ext cx="2787110" cy="724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s-CO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/>
                        </a:rPr>
                        <m:t>∗−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89" y="3170620"/>
                <a:ext cx="2787110" cy="72423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0 Rectángulo"/>
              <p:cNvSpPr/>
              <p:nvPr/>
            </p:nvSpPr>
            <p:spPr>
              <a:xfrm>
                <a:off x="755576" y="4252532"/>
                <a:ext cx="2231316" cy="72148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∗√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4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</m:rad>
                          <m:r>
                            <a:rPr lang="es-CO" b="0" i="1" smtClean="0">
                              <a:latin typeface="Cambria Math"/>
                            </a:rPr>
                            <m:t>∗√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10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252532"/>
                <a:ext cx="2231316" cy="7214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Rectángulo"/>
              <p:cNvSpPr/>
              <p:nvPr/>
            </p:nvSpPr>
            <p:spPr>
              <a:xfrm>
                <a:off x="5562293" y="4261973"/>
                <a:ext cx="2224583" cy="73885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∗√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4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rad>
                          <m:r>
                            <a:rPr lang="es-CO" b="0" i="1" smtClean="0">
                              <a:latin typeface="Cambria Math"/>
                            </a:rPr>
                            <m:t>∗√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/>
                            </a:rPr>
                            <m:t>  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293" y="4261973"/>
                <a:ext cx="2224583" cy="73885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12 CuadroTexto"/>
              <p:cNvSpPr txBox="1"/>
              <p:nvPr/>
            </p:nvSpPr>
            <p:spPr>
              <a:xfrm>
                <a:off x="1027293" y="5449996"/>
                <a:ext cx="1843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s-CO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100,6</m:t>
                        </m:r>
                      </m:e>
                    </m:d>
                    <m:r>
                      <a:rPr lang="es-CO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-1,90</a:t>
                </a:r>
                <a:endParaRPr lang="es-CO" dirty="0"/>
              </a:p>
            </p:txBody>
          </p:sp>
        </mc:Choice>
        <mc:Fallback xmlns="">
          <p:sp>
            <p:nvSpPr>
              <p:cNvPr id="13" name="1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93" y="5449996"/>
                <a:ext cx="1843838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93" t="-8197" r="-198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13 CuadroTexto"/>
              <p:cNvSpPr txBox="1"/>
              <p:nvPr/>
            </p:nvSpPr>
            <p:spPr>
              <a:xfrm>
                <a:off x="5794794" y="5430618"/>
                <a:ext cx="1936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s-CO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/>
                          </a:rPr>
                          <m:t>100,6</m:t>
                        </m:r>
                      </m:e>
                    </m:d>
                    <m:r>
                      <a:rPr lang="es-CO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-31,67</a:t>
                </a:r>
                <a:endParaRPr lang="es-CO" dirty="0"/>
              </a:p>
            </p:txBody>
          </p:sp>
        </mc:Choice>
        <mc:Fallback xmlns="">
          <p:sp>
            <p:nvSpPr>
              <p:cNvPr id="14" name="1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94" y="5430618"/>
                <a:ext cx="19361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46" t="-8333" r="-189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15984" y="-42097"/>
            <a:ext cx="9144000" cy="106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Daniel P.P\Downloads\descarg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52" l="9960" r="99203">
                        <a14:foregroundMark x1="13944" y1="45771" x2="56175" y2="38806"/>
                        <a14:foregroundMark x1="15538" y1="58706" x2="50199" y2="60199"/>
                        <a14:foregroundMark x1="63347" y1="37811" x2="62550" y2="66169"/>
                        <a14:foregroundMark x1="66135" y1="28856" x2="66135" y2="30846"/>
                        <a14:foregroundMark x1="77291" y1="34826" x2="77291" y2="34826"/>
                        <a14:foregroundMark x1="68526" y1="35323" x2="82869" y2="36318"/>
                        <a14:foregroundMark x1="53386" y1="51741" x2="65737" y2="68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77" y="1108393"/>
            <a:ext cx="878599" cy="7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Daniel P.P\Downloads\descarg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52" l="9960" r="99203">
                        <a14:foregroundMark x1="13944" y1="45771" x2="56175" y2="38806"/>
                        <a14:foregroundMark x1="15538" y1="58706" x2="50199" y2="60199"/>
                        <a14:foregroundMark x1="63347" y1="37811" x2="62550" y2="66169"/>
                        <a14:foregroundMark x1="66135" y1="28856" x2="66135" y2="30846"/>
                        <a14:foregroundMark x1="77291" y1="34826" x2="77291" y2="34826"/>
                        <a14:foregroundMark x1="68526" y1="35323" x2="82869" y2="36318"/>
                        <a14:foregroundMark x1="53386" y1="51741" x2="65737" y2="68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37" y="2198586"/>
            <a:ext cx="878599" cy="7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Daniel P.P\Downloads\descarg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52" l="9960" r="99203">
                        <a14:foregroundMark x1="13944" y1="45771" x2="56175" y2="38806"/>
                        <a14:foregroundMark x1="15538" y1="58706" x2="50199" y2="60199"/>
                        <a14:foregroundMark x1="63347" y1="37811" x2="62550" y2="66169"/>
                        <a14:foregroundMark x1="66135" y1="28856" x2="66135" y2="30846"/>
                        <a14:foregroundMark x1="77291" y1="34826" x2="77291" y2="34826"/>
                        <a14:foregroundMark x1="68526" y1="35323" x2="82869" y2="36318"/>
                        <a14:foregroundMark x1="53386" y1="51741" x2="65737" y2="68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036" y="3222476"/>
            <a:ext cx="878599" cy="7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1501514" y="315063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B)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62539" y="1444775"/>
                <a:ext cx="428847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𝑣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s-CO" b="0" i="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/>
                                </a:rPr>
                                <m:t>𝑑𝑙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9" y="1444775"/>
                <a:ext cx="4288475" cy="71468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CuadroTexto"/>
              <p:cNvSpPr txBox="1"/>
              <p:nvPr/>
            </p:nvSpPr>
            <p:spPr>
              <a:xfrm>
                <a:off x="894587" y="2114795"/>
                <a:ext cx="1291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O" sz="1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sz="12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s-CO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/>
                          </a:rPr>
                          <m:t>100,6</m:t>
                        </m:r>
                      </m:e>
                    </m:d>
                    <m:r>
                      <a:rPr lang="es-CO" sz="1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sz="1200" dirty="0" smtClean="0"/>
                  <a:t>-1,90</a:t>
                </a:r>
                <a:endParaRPr lang="es-CO" sz="1200" dirty="0"/>
              </a:p>
            </p:txBody>
          </p:sp>
        </mc:Choice>
        <mc:Fallback xmlns="">
          <p:sp>
            <p:nvSpPr>
              <p:cNvPr id="5" name="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87" y="2114795"/>
                <a:ext cx="1291316" cy="276999"/>
              </a:xfrm>
              <a:prstGeom prst="rect">
                <a:avLst/>
              </a:prstGeom>
              <a:blipFill rotWithShape="1">
                <a:blip r:embed="rId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920924" y="1075443"/>
                <a:ext cx="13528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CO" sz="12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sz="12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s-CO" sz="12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CO" sz="1200" b="0" i="1" smtClean="0">
                            <a:latin typeface="Cambria Math"/>
                          </a:rPr>
                          <m:t>100,6</m:t>
                        </m:r>
                      </m:e>
                    </m:d>
                    <m:r>
                      <a:rPr lang="es-CO" sz="12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sz="1200" dirty="0" smtClean="0"/>
                  <a:t>-31,67</a:t>
                </a:r>
                <a:endParaRPr lang="es-CO" sz="1200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924" y="1075443"/>
                <a:ext cx="1352871" cy="276999"/>
              </a:xfrm>
              <a:prstGeom prst="rect">
                <a:avLst/>
              </a:prstGeom>
              <a:blipFill rotWithShape="1"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7 CuadroTexto"/>
              <p:cNvSpPr txBox="1"/>
              <p:nvPr/>
            </p:nvSpPr>
            <p:spPr>
              <a:xfrm>
                <a:off x="3344288" y="2253294"/>
                <a:ext cx="1859014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200" b="0" i="1" smtClean="0">
                              <a:latin typeface="Cambria Math"/>
                            </a:rPr>
                            <m:t>𝑑𝑙</m:t>
                          </m:r>
                        </m:num>
                        <m:den>
                          <m:r>
                            <a:rPr lang="es-CO" sz="12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sz="1200" b="0" i="1" smtClean="0">
                          <a:latin typeface="Cambria Math"/>
                        </a:rPr>
                        <m:t>=1 </m:t>
                      </m:r>
                      <m:r>
                        <a:rPr lang="es-CO" sz="1200" b="0" i="1" smtClean="0">
                          <a:latin typeface="Cambria Math"/>
                        </a:rPr>
                        <m:t>𝑐𝑚</m:t>
                      </m:r>
                    </m:oMath>
                  </m:oMathPara>
                </a14:m>
                <a:endParaRPr lang="es-CO" sz="1200" dirty="0"/>
              </a:p>
            </p:txBody>
          </p:sp>
        </mc:Choice>
        <mc:Fallback xmlns="">
          <p:sp>
            <p:nvSpPr>
              <p:cNvPr id="8" name="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288" y="2253294"/>
                <a:ext cx="1859014" cy="442942"/>
              </a:xfrm>
              <a:prstGeom prst="rect">
                <a:avLst/>
              </a:prstGeom>
              <a:blipFill rotWithShape="1"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8 CuadroTexto"/>
              <p:cNvSpPr txBox="1"/>
              <p:nvPr/>
            </p:nvSpPr>
            <p:spPr>
              <a:xfrm>
                <a:off x="1493866" y="2734758"/>
                <a:ext cx="3062377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=−1,90∗10−31,67∗1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866" y="2734758"/>
                <a:ext cx="3062377" cy="618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9 Rectángulo"/>
              <p:cNvSpPr/>
              <p:nvPr/>
            </p:nvSpPr>
            <p:spPr>
              <a:xfrm>
                <a:off x="1514069" y="3724029"/>
                <a:ext cx="1162178" cy="4939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CO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/>
                          </a:rPr>
                          <m:t>𝑑𝑓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s-CO" dirty="0" smtClean="0"/>
                  <a:t>=-50,67 </a:t>
                </a:r>
                <a:endParaRPr lang="es-CO" dirty="0"/>
              </a:p>
            </p:txBody>
          </p:sp>
        </mc:Choice>
        <mc:Fallback xmlns=""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069" y="3724029"/>
                <a:ext cx="1162178" cy="493981"/>
              </a:xfrm>
              <a:prstGeom prst="rect">
                <a:avLst/>
              </a:prstGeom>
              <a:blipFill rotWithShape="1">
                <a:blip r:embed="rId7"/>
                <a:stretch>
                  <a:fillRect r="-3665" b="-74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6594" y="-1"/>
            <a:ext cx="9144000" cy="10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Daniel P.P\Downloads\descarg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89552" l="9960" r="99203">
                        <a14:foregroundMark x1="13944" y1="45771" x2="56175" y2="38806"/>
                        <a14:foregroundMark x1="15538" y1="58706" x2="50199" y2="60199"/>
                        <a14:foregroundMark x1="63347" y1="37811" x2="62550" y2="66169"/>
                        <a14:foregroundMark x1="66135" y1="28856" x2="66135" y2="30846"/>
                        <a14:foregroundMark x1="77291" y1="34826" x2="77291" y2="34826"/>
                        <a14:foregroundMark x1="68526" y1="35323" x2="82869" y2="36318"/>
                        <a14:foregroundMark x1="53386" y1="51741" x2="65737" y2="68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0" y="2696235"/>
            <a:ext cx="878599" cy="7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Daniel P.P\Downloads\descarg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89552" l="9960" r="99203">
                        <a14:foregroundMark x1="13944" y1="45771" x2="56175" y2="38806"/>
                        <a14:foregroundMark x1="15538" y1="58706" x2="50199" y2="60199"/>
                        <a14:foregroundMark x1="63347" y1="37811" x2="62550" y2="66169"/>
                        <a14:foregroundMark x1="66135" y1="28856" x2="66135" y2="30846"/>
                        <a14:foregroundMark x1="77291" y1="34826" x2="77291" y2="34826"/>
                        <a14:foregroundMark x1="68526" y1="35323" x2="82869" y2="36318"/>
                        <a14:foregroundMark x1="53386" y1="51741" x2="65737" y2="686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9" y="3577387"/>
            <a:ext cx="878599" cy="7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1758683" y="909500"/>
                <a:ext cx="1046825" cy="442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12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200" b="0" i="1" smtClean="0">
                              <a:latin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s-CO" sz="12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s-CO" sz="1200" b="0" i="1" smtClean="0">
                          <a:latin typeface="Cambria Math"/>
                        </a:rPr>
                        <m:t>=10</m:t>
                      </m:r>
                      <m:r>
                        <a:rPr lang="es-CO" sz="1200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s-CO" sz="1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CO" sz="1200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s-CO" sz="12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CO" sz="1200" b="0" dirty="0" smtClean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83" y="909500"/>
                <a:ext cx="1046825" cy="442942"/>
              </a:xfrm>
              <a:prstGeom prst="rect">
                <a:avLst/>
              </a:prstGeom>
              <a:blipFill rotWithShape="1">
                <a:blip r:embed="rId11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Rectángulo"/>
              <p:cNvSpPr/>
              <p:nvPr/>
            </p:nvSpPr>
            <p:spPr>
              <a:xfrm>
                <a:off x="5170942" y="1312480"/>
                <a:ext cx="2410082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CO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sz="1400" i="1">
                              <a:latin typeface="Cambria Math"/>
                            </a:rPr>
                            <m:t>6,100</m:t>
                          </m:r>
                        </m:e>
                      </m:d>
                      <m:r>
                        <a:rPr lang="es-CO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400" i="1">
                              <a:latin typeface="Cambria Math"/>
                            </a:rPr>
                            <m:t>33000</m:t>
                          </m:r>
                        </m:num>
                        <m:den>
                          <m:r>
                            <a:rPr lang="es-CO" sz="1400" i="1">
                              <a:latin typeface="Cambria Math"/>
                            </a:rPr>
                            <m:t>2</m:t>
                          </m:r>
                          <m:r>
                            <a:rPr lang="es-CO" sz="1400" i="1">
                              <a:latin typeface="Cambria Math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CO" sz="1400" i="1">
                              <a:latin typeface="Cambria Math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s-CO" sz="14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sz="14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O" sz="1400" i="1">
                                      <a:latin typeface="Cambria Math"/>
                                    </a:rPr>
                                    <m:t>6∗100 </m:t>
                                  </m:r>
                                </m:den>
                              </m:f>
                            </m:e>
                            <m:e>
                              <m:r>
                                <a:rPr lang="es-CO" sz="14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5" name="1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942" y="1312480"/>
                <a:ext cx="2410082" cy="72885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Rectángulo"/>
              <p:cNvSpPr/>
              <p:nvPr/>
            </p:nvSpPr>
            <p:spPr>
              <a:xfrm>
                <a:off x="7581023" y="1485172"/>
                <a:ext cx="131164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b="0" i="1" smtClean="0">
                          <a:latin typeface="Cambria Math"/>
                        </a:rPr>
                        <m:t>=</m:t>
                      </m:r>
                      <m:r>
                        <a:rPr lang="es-CO" sz="1400" i="1" smtClean="0">
                          <a:latin typeface="Cambria Math"/>
                        </a:rPr>
                        <m:t>380,043 </m:t>
                      </m:r>
                      <m:r>
                        <a:rPr lang="es-CO" sz="1400" i="1" smtClean="0">
                          <a:latin typeface="Cambria Math"/>
                        </a:rPr>
                        <m:t>h𝑧</m:t>
                      </m:r>
                      <m:r>
                        <a:rPr lang="es-CO" sz="140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6" name="15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023" y="1485172"/>
                <a:ext cx="1311641" cy="30777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16 Rectángulo"/>
              <p:cNvSpPr/>
              <p:nvPr/>
            </p:nvSpPr>
            <p:spPr>
              <a:xfrm>
                <a:off x="5266938" y="3120648"/>
                <a:ext cx="3447482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4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s-CO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CO" sz="1400" i="1">
                              <a:latin typeface="Cambria Math"/>
                            </a:rPr>
                            <m:t>6,1</m:t>
                          </m:r>
                          <m:r>
                            <a:rPr lang="es-CO" sz="1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s-CO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CO" sz="1400" i="1">
                              <a:latin typeface="Cambria Math"/>
                            </a:rPr>
                            <m:t>33000</m:t>
                          </m:r>
                        </m:num>
                        <m:den>
                          <m:r>
                            <a:rPr lang="es-CO" sz="1400" i="1">
                              <a:latin typeface="Cambria Math"/>
                            </a:rPr>
                            <m:t>2</m:t>
                          </m:r>
                          <m:r>
                            <a:rPr lang="es-CO" sz="1400" i="1">
                              <a:latin typeface="Cambria Math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s-CO" sz="1400" i="1">
                              <a:latin typeface="Cambria Math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s-CO" sz="1400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s-CO" sz="1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CO" sz="1400" i="1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O" sz="1400" i="1">
                                      <a:latin typeface="Cambria Math"/>
                                    </a:rPr>
                                    <m:t>6∗10 </m:t>
                                  </m:r>
                                </m:den>
                              </m:f>
                              <m:r>
                                <a:rPr lang="es-CO" sz="1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CO" sz="1400" i="1">
                                  <a:latin typeface="Cambria Math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  <m:r>
                        <a:rPr lang="es-CO" sz="1400" b="0" i="1" smtClean="0">
                          <a:latin typeface="Cambria Math"/>
                        </a:rPr>
                        <m:t>=1201,804 </m:t>
                      </m:r>
                      <m:r>
                        <a:rPr lang="es-CO" sz="1400" b="0" i="1" smtClean="0">
                          <a:latin typeface="Cambria Math"/>
                        </a:rPr>
                        <m:t>h𝑧</m:t>
                      </m:r>
                    </m:oMath>
                  </m:oMathPara>
                </a14:m>
                <a:endParaRPr lang="es-CO" sz="1400" dirty="0"/>
              </a:p>
            </p:txBody>
          </p:sp>
        </mc:Choice>
        <mc:Fallback xmlns="">
          <p:sp>
            <p:nvSpPr>
              <p:cNvPr id="17" name="16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38" y="3120648"/>
                <a:ext cx="3447482" cy="72885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0" descr="GRAINGER APPROVED Silbato,Material Plástico ABS - Silbatos - 1ZBY5 | 1ZBY5  - Grainger Méxic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57433"/>
            <a:ext cx="1447909" cy="92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Guitarra Acústica Clásica Vizcaya para principiantes.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02" y="2114796"/>
            <a:ext cx="3511118" cy="85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raves-Medios-Agudos EXPLICADO | Nos metemos de Lleno (Términos y EQ) -  YouTub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0" y="4755657"/>
            <a:ext cx="7455099" cy="178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20 CuadroTexto"/>
          <p:cNvSpPr txBox="1"/>
          <p:nvPr/>
        </p:nvSpPr>
        <p:spPr>
          <a:xfrm>
            <a:off x="1501514" y="315063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Conclusiones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4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8" descr="GRAINGER APPROVED Silbato,Material Plástico ABS - Silbatos - 1ZBY5 | 1ZBY5  - Grainger Méxic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t="28703" r="40794" b="15360"/>
          <a:stretch/>
        </p:blipFill>
        <p:spPr bwMode="auto">
          <a:xfrm>
            <a:off x="460375" y="1340768"/>
            <a:ext cx="409031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:\Users\Daniel P.P\Desktop\Imagen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68"/>
          <a:stretch/>
        </p:blipFill>
        <p:spPr bwMode="auto">
          <a:xfrm>
            <a:off x="-21312" y="-99392"/>
            <a:ext cx="9144000" cy="10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06272" y="5173741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7030A0"/>
                </a:solidFill>
                <a:latin typeface="Arial Black" pitchFamily="34" charset="0"/>
              </a:rPr>
              <a:t>https://www.youtube.com/watch?v=PZVeJ2rh6ts&amp;t=44s</a:t>
            </a:r>
            <a:endParaRPr lang="es-CO" sz="2400" b="1" u="sng" dirty="0">
              <a:solidFill>
                <a:srgbClr val="7030A0"/>
              </a:solidFill>
              <a:latin typeface="Arial Black" pitchFamily="34" charset="0"/>
              <a:hlinkClick r:id="rId4"/>
            </a:endParaRPr>
          </a:p>
        </p:txBody>
      </p:sp>
      <p:pic>
        <p:nvPicPr>
          <p:cNvPr id="1028" name="Picture 4" descr="Pin on Clipart &amp;amp; Illustrati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4032448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1501514" y="315063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b="1" dirty="0" smtClean="0">
                <a:solidFill>
                  <a:schemeClr val="bg1"/>
                </a:solidFill>
                <a:latin typeface="Bodoni MT Black" pitchFamily="18" charset="0"/>
              </a:rPr>
              <a:t>Profundización</a:t>
            </a:r>
            <a:endParaRPr lang="es-CO" b="1" dirty="0">
              <a:solidFill>
                <a:schemeClr val="bg1"/>
              </a:solidFill>
              <a:latin typeface="Bodoni MT Blac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9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B4B4B4"/>
      </a:dk1>
      <a:lt1>
        <a:sysClr val="window" lastClr="2D2D2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B4B4B4"/>
      </a:dk1>
      <a:lt1>
        <a:sysClr val="window" lastClr="2D2D2D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B4B4B4"/>
      </a:dk1>
      <a:lt1>
        <a:sysClr val="window" lastClr="2D2D2D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852</Words>
  <Application>Microsoft Office PowerPoint</Application>
  <PresentationFormat>Presentación en pantalla (4:3)</PresentationFormat>
  <Paragraphs>75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2" baseType="lpstr">
      <vt:lpstr>Tema de Office</vt:lpstr>
      <vt:lpstr>1_Tema de Office</vt:lpstr>
      <vt:lpstr>Presentación de PowerPoint</vt:lpstr>
      <vt:lpstr>Resonador de Helmholtz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P.P</dc:creator>
  <cp:lastModifiedBy>Daniel P.P</cp:lastModifiedBy>
  <cp:revision>31</cp:revision>
  <dcterms:created xsi:type="dcterms:W3CDTF">2021-09-14T20:48:09Z</dcterms:created>
  <dcterms:modified xsi:type="dcterms:W3CDTF">2021-09-16T00:28:35Z</dcterms:modified>
</cp:coreProperties>
</file>