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9422" autoAdjust="0"/>
  </p:normalViewPr>
  <p:slideViewPr>
    <p:cSldViewPr snapToGrid="0">
      <p:cViewPr varScale="1">
        <p:scale>
          <a:sx n="98" d="100"/>
          <a:sy n="98" d="100"/>
        </p:scale>
        <p:origin x="19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&lt; Think About:</a:t>
            </a:r>
            <a:r>
              <a:rPr lang="en-US" sz="1100" dirty="0"/>
              <a:t> What elements are needed to make a data lake? What different layers and/or tools involved? Identify at least 3 in your high level list here. Elaborate more on each component in video.</a:t>
            </a:r>
            <a:r>
              <a:rPr lang="en-US" sz="1100" b="1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</a:t>
            </a:r>
            <a:r>
              <a:rPr lang="en-US" b="1" dirty="0"/>
              <a:t>Think about:</a:t>
            </a:r>
            <a:r>
              <a:rPr lang="en-US" dirty="0"/>
              <a:t> Research if a Data Warehouse can still be a viable solution instead of a Data Lake? What is the difference between both?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&lt; You will complete this information on the next slide. Please provide at least 3 items for each. No need to add any content on this slide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&lt; Think about:</a:t>
            </a:r>
            <a:r>
              <a:rPr lang="en-US" sz="1100" dirty="0"/>
              <a:t> Provide an executive level summary based on your analysis of problem statement. How would implementing a Data Lake solution help Medical Data Processing Company? Please identify at least 3 business outcomes of building a Data Lake?&gt;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&lt;Video tip: Explain </a:t>
            </a:r>
            <a:r>
              <a:rPr lang="en-US" sz="1100" b="1" dirty="0"/>
              <a:t>“Why”</a:t>
            </a:r>
            <a:r>
              <a:rPr lang="en-US" sz="1100" dirty="0"/>
              <a:t> Data Lake solution makes sense for Medical Data Processing Company. </a:t>
            </a:r>
            <a:r>
              <a:rPr lang="en-US" sz="1100" b="1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06842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 Pazeto Júnior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is a Data Lake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Components of a Data Lake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Lake vs Data Warehouse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Business Value of Data Lake Solution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Proposed Data Lake Architecture for Medical Data Processing system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t-BR" dirty="0" err="1"/>
              <a:t>Contains</a:t>
            </a:r>
            <a:r>
              <a:rPr lang="pt-BR" dirty="0"/>
              <a:t> all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serve </a:t>
            </a:r>
            <a:r>
              <a:rPr lang="pt-BR" dirty="0" err="1"/>
              <a:t>analysts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tools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/>
              <a:t>Should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petabytes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non-</a:t>
            </a:r>
            <a:r>
              <a:rPr lang="pt-BR" dirty="0" err="1"/>
              <a:t>structured</a:t>
            </a:r>
            <a:r>
              <a:rPr lang="pt-BR" dirty="0"/>
              <a:t> data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/>
              <a:t>Data Lake is </a:t>
            </a:r>
            <a:r>
              <a:rPr lang="pt-BR" dirty="0" err="1"/>
              <a:t>divided</a:t>
            </a:r>
            <a:r>
              <a:rPr lang="pt-BR" dirty="0"/>
              <a:t> in </a:t>
            </a:r>
            <a:r>
              <a:rPr lang="pt-BR" dirty="0" err="1"/>
              <a:t>layers</a:t>
            </a:r>
            <a:r>
              <a:rPr lang="pt-BR" dirty="0"/>
              <a:t>:</a:t>
            </a:r>
          </a:p>
          <a:p>
            <a:pPr marL="742950" lvl="1" indent="-285750"/>
            <a:r>
              <a:rPr lang="pt-BR" dirty="0"/>
              <a:t>Ingestion</a:t>
            </a:r>
          </a:p>
          <a:p>
            <a:pPr marL="742950" lvl="1" indent="-285750"/>
            <a:r>
              <a:rPr lang="pt-BR" dirty="0" err="1"/>
              <a:t>Storage</a:t>
            </a:r>
            <a:endParaRPr lang="pt-BR" dirty="0"/>
          </a:p>
          <a:p>
            <a:pPr marL="742950" lvl="1" indent="-285750"/>
            <a:r>
              <a:rPr lang="pt-BR" dirty="0" err="1"/>
              <a:t>Processing</a:t>
            </a:r>
            <a:endParaRPr lang="pt-BR" dirty="0"/>
          </a:p>
          <a:p>
            <a:pPr marL="742950" lvl="1" indent="-285750"/>
            <a:r>
              <a:rPr lang="pt-BR" dirty="0" err="1"/>
              <a:t>Serving</a:t>
            </a: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78373" y="1277007"/>
            <a:ext cx="8237482" cy="3386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pt-BR" sz="1100" b="1" dirty="0"/>
              <a:t>4 </a:t>
            </a:r>
            <a:r>
              <a:rPr lang="pt-BR" sz="1100" b="1" dirty="0" err="1"/>
              <a:t>Layers</a:t>
            </a:r>
            <a:endParaRPr lang="pt-BR" sz="1100" b="1" dirty="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100" b="1" dirty="0"/>
              <a:t>Ingestion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100" dirty="0"/>
              <a:t>Set </a:t>
            </a:r>
            <a:r>
              <a:rPr lang="pt-BR" sz="1100" dirty="0" err="1"/>
              <a:t>of</a:t>
            </a:r>
            <a:r>
              <a:rPr lang="pt-BR" sz="1100" dirty="0"/>
              <a:t> tools </a:t>
            </a:r>
            <a:r>
              <a:rPr lang="pt-BR" sz="1100" dirty="0" err="1"/>
              <a:t>responsible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</a:t>
            </a:r>
            <a:r>
              <a:rPr lang="pt-BR" sz="1100" dirty="0" err="1"/>
              <a:t>collect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data from different </a:t>
            </a:r>
            <a:r>
              <a:rPr lang="pt-BR" sz="1100" dirty="0" err="1"/>
              <a:t>sources</a:t>
            </a:r>
            <a:endParaRPr lang="pt-BR" sz="1100" dirty="0"/>
          </a:p>
          <a:p>
            <a:pPr marL="596900" lvl="1" indent="0">
              <a:buNone/>
            </a:pPr>
            <a:endParaRPr lang="pt-BR" sz="11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100" b="1" dirty="0" err="1"/>
              <a:t>Storage</a:t>
            </a:r>
            <a:r>
              <a:rPr lang="pt-BR" sz="11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100" dirty="0"/>
              <a:t>Set </a:t>
            </a:r>
            <a:r>
              <a:rPr lang="pt-BR" sz="1100" dirty="0" err="1"/>
              <a:t>of</a:t>
            </a:r>
            <a:r>
              <a:rPr lang="pt-BR" sz="1100" dirty="0"/>
              <a:t> tools </a:t>
            </a:r>
            <a:r>
              <a:rPr lang="pt-BR" sz="1100" dirty="0" err="1"/>
              <a:t>reponsible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</a:t>
            </a:r>
            <a:r>
              <a:rPr lang="pt-BR" sz="1100" dirty="0" err="1"/>
              <a:t>storage</a:t>
            </a:r>
            <a:r>
              <a:rPr lang="pt-BR" sz="1100" dirty="0"/>
              <a:t>, backup, </a:t>
            </a:r>
            <a:r>
              <a:rPr lang="pt-BR" sz="1100" dirty="0" err="1"/>
              <a:t>versioning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secure</a:t>
            </a:r>
            <a:r>
              <a:rPr lang="pt-BR" sz="1100" dirty="0"/>
              <a:t> all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collected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transformed</a:t>
            </a:r>
            <a:r>
              <a:rPr lang="pt-BR" sz="1100" dirty="0"/>
              <a:t> data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100" b="1" dirty="0" err="1"/>
              <a:t>Processing</a:t>
            </a:r>
            <a:endParaRPr lang="pt-BR" sz="1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100" dirty="0"/>
              <a:t>Set </a:t>
            </a:r>
            <a:r>
              <a:rPr lang="pt-BR" sz="1100" dirty="0" err="1"/>
              <a:t>of</a:t>
            </a:r>
            <a:r>
              <a:rPr lang="pt-BR" sz="1100" dirty="0"/>
              <a:t> tools </a:t>
            </a:r>
            <a:r>
              <a:rPr lang="pt-BR" sz="1100" dirty="0" err="1"/>
              <a:t>reponsible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get all </a:t>
            </a:r>
            <a:r>
              <a:rPr lang="pt-BR" sz="1100" dirty="0" err="1"/>
              <a:t>collected</a:t>
            </a:r>
            <a:r>
              <a:rPr lang="pt-BR" sz="1100" dirty="0"/>
              <a:t> data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perform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needed </a:t>
            </a:r>
            <a:r>
              <a:rPr lang="pt-BR" sz="1100" dirty="0" err="1"/>
              <a:t>transformations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anonymization</a:t>
            </a:r>
            <a:endParaRPr lang="pt-BR" sz="1100" dirty="0"/>
          </a:p>
          <a:p>
            <a:pPr marL="1054100" lvl="2" indent="0">
              <a:buNone/>
            </a:pPr>
            <a:endParaRPr lang="pt-BR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100" b="1" dirty="0" err="1"/>
              <a:t>Serving</a:t>
            </a:r>
            <a:endParaRPr lang="pt-BR" sz="1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100" dirty="0"/>
              <a:t>Set </a:t>
            </a:r>
            <a:r>
              <a:rPr lang="pt-BR" sz="1100" dirty="0" err="1"/>
              <a:t>of</a:t>
            </a:r>
            <a:r>
              <a:rPr lang="pt-BR" sz="1100" dirty="0"/>
              <a:t> tools </a:t>
            </a:r>
            <a:r>
              <a:rPr lang="pt-BR" sz="1100" dirty="0" err="1"/>
              <a:t>reponsible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serve </a:t>
            </a:r>
            <a:r>
              <a:rPr lang="pt-BR" sz="1100" dirty="0" err="1"/>
              <a:t>the</a:t>
            </a:r>
            <a:r>
              <a:rPr lang="pt-BR" sz="1100" dirty="0"/>
              <a:t> data for all </a:t>
            </a:r>
            <a:r>
              <a:rPr lang="pt-BR" sz="1100" dirty="0" err="1"/>
              <a:t>the</a:t>
            </a:r>
            <a:r>
              <a:rPr lang="pt-BR" sz="1100" dirty="0"/>
              <a:t> stakeholders, dashboards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every</a:t>
            </a:r>
            <a:r>
              <a:rPr lang="pt-BR" sz="1100" dirty="0"/>
              <a:t> </a:t>
            </a:r>
            <a:r>
              <a:rPr lang="pt-BR" sz="1100" dirty="0" err="1"/>
              <a:t>who</a:t>
            </a:r>
            <a:r>
              <a:rPr lang="pt-BR" sz="1100" dirty="0"/>
              <a:t> </a:t>
            </a:r>
            <a:r>
              <a:rPr lang="pt-BR" sz="1100" dirty="0" err="1"/>
              <a:t>want</a:t>
            </a:r>
            <a:r>
              <a:rPr lang="pt-BR" sz="1100" dirty="0"/>
              <a:t>/</a:t>
            </a:r>
            <a:r>
              <a:rPr lang="pt-BR" sz="1100" dirty="0" err="1"/>
              <a:t>allowed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see </a:t>
            </a:r>
            <a:r>
              <a:rPr lang="pt-BR" sz="1100" dirty="0" err="1"/>
              <a:t>the</a:t>
            </a:r>
            <a:r>
              <a:rPr lang="pt-BR" sz="1100" dirty="0"/>
              <a:t> data.</a:t>
            </a:r>
            <a:endParaRPr lang="pt-BR" sz="1100"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sz="11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sz="11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Data Lake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60131" y="1275250"/>
            <a:ext cx="3787469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/>
              <a:t>More </a:t>
            </a:r>
            <a:r>
              <a:rPr lang="en-US" sz="1100" dirty="0"/>
              <a:t>aggregated data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Less storage size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/>
              <a:t>More </a:t>
            </a:r>
            <a:r>
              <a:rPr lang="en-US" sz="1100" dirty="0"/>
              <a:t>structured</a:t>
            </a:r>
            <a:r>
              <a:rPr lang="pt-BR" sz="1100" dirty="0"/>
              <a:t> data</a:t>
            </a: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 err="1"/>
              <a:t>Quickier</a:t>
            </a:r>
            <a:r>
              <a:rPr lang="pt-BR" sz="1100" dirty="0"/>
              <a:t> queries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Used by mainly business analysts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Used for historical analytics, visualizations, BI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4761186" y="1199050"/>
            <a:ext cx="3787469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 err="1"/>
              <a:t>Rawer</a:t>
            </a:r>
            <a:r>
              <a:rPr lang="pt-BR" sz="1100" dirty="0"/>
              <a:t> data</a:t>
            </a: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/>
              <a:t>More </a:t>
            </a:r>
            <a:r>
              <a:rPr lang="pt-BR" sz="1100" dirty="0" err="1"/>
              <a:t>storage</a:t>
            </a:r>
            <a:r>
              <a:rPr lang="pt-BR" sz="1100" dirty="0"/>
              <a:t> size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 err="1"/>
              <a:t>Less</a:t>
            </a:r>
            <a:r>
              <a:rPr lang="pt-BR" sz="1100" dirty="0"/>
              <a:t> </a:t>
            </a:r>
            <a:r>
              <a:rPr lang="pt-BR" sz="1100" dirty="0" err="1"/>
              <a:t>aggregated</a:t>
            </a:r>
            <a:r>
              <a:rPr lang="pt-BR" sz="1100" dirty="0"/>
              <a:t> data</a:t>
            </a: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100" dirty="0" err="1"/>
              <a:t>Slower</a:t>
            </a:r>
            <a:r>
              <a:rPr lang="pt-BR" sz="1100" dirty="0"/>
              <a:t> queries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Use by data scientists and data developers, business analysts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Used for predictive analytics, machine learning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1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1316736"/>
            <a:ext cx="7867200" cy="3084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Single source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truth</a:t>
            </a: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available for everyone and </a:t>
            </a:r>
            <a:r>
              <a:rPr lang="en-US" dirty="0" err="1"/>
              <a:t>everytime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Analysts or everyone can access and play with data, extracting insights and values to help the company on</a:t>
            </a:r>
          </a:p>
          <a:p>
            <a:pPr lvl="1">
              <a:buChar char="●"/>
            </a:pPr>
            <a:r>
              <a:rPr lang="en-US" dirty="0"/>
              <a:t>Know better the business and customers</a:t>
            </a:r>
          </a:p>
          <a:p>
            <a:pPr lvl="1">
              <a:buChar char="●"/>
            </a:pPr>
            <a:r>
              <a:rPr lang="en-US" dirty="0"/>
              <a:t>Be ahead of the competitors</a:t>
            </a:r>
          </a:p>
          <a:p>
            <a:pPr lvl="1">
              <a:buChar char="●"/>
            </a:pPr>
            <a:r>
              <a:rPr lang="en-US" dirty="0"/>
              <a:t>Continues business evolving due to the knowledge that come from data</a:t>
            </a:r>
          </a:p>
          <a:p>
            <a:pPr lvl="1">
              <a:buChar char="●"/>
            </a:pPr>
            <a:r>
              <a:rPr lang="en-US" dirty="0"/>
              <a:t>Put closer different areas of the company avoiding the silos</a:t>
            </a:r>
          </a:p>
          <a:p>
            <a:pPr lvl="1">
              <a:buFont typeface="Open Sans"/>
              <a:buChar char="●"/>
            </a:pPr>
            <a:r>
              <a:rPr lang="en-US" dirty="0"/>
              <a:t>Saving </a:t>
            </a:r>
            <a:r>
              <a:rPr lang="en-US"/>
              <a:t>Money and/</a:t>
            </a:r>
            <a:r>
              <a:rPr lang="en-US" dirty="0"/>
              <a:t>or discovering a way to earn more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2E732-622B-4D4A-9661-E0DECE81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47" y="1046650"/>
            <a:ext cx="4991306" cy="3688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530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>Daniel Pazeto Junior/KNOX DEV/S2/Samsung Electronics</dc:creator>
  <cp:lastModifiedBy>Daniel Pazeto Junior</cp:lastModifiedBy>
  <cp:revision>16</cp:revision>
  <dcterms:modified xsi:type="dcterms:W3CDTF">2023-01-11T23:43:21Z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C:\Users\d.pazeto\workspace\private_codes\data_arch_udacity\Project 3\datalakeexecutivepresentation-starter-1.pptx</vt:lpwstr>
  </property>
</Properties>
</file>