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10058400" cx="7772400"/>
  <p:notesSz cx="6858000" cy="9144000"/>
  <p:embeddedFontLst>
    <p:embeddedFont>
      <p:font typeface="Source Code Pro"/>
      <p:regular r:id="rId36"/>
      <p:bold r:id="rId37"/>
      <p:italic r:id="rId38"/>
      <p:boldItalic r:id="rId39"/>
    </p:embeddedFont>
    <p:embeddedFont>
      <p:font typeface="Helvetica Neue"/>
      <p:regular r:id="rId40"/>
      <p:bold r:id="rId41"/>
      <p:italic r:id="rId42"/>
      <p:boldItalic r:id="rId43"/>
    </p:embeddedFont>
    <p:embeddedFont>
      <p:font typeface="Open Sans Light"/>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2" roundtripDataSignature="AMtx7mgc22Tddr+fXXk69FBFooRIQdMW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42" Type="http://schemas.openxmlformats.org/officeDocument/2006/relationships/font" Target="fonts/HelveticaNeue-italic.fntdata"/><Relationship Id="rId41" Type="http://schemas.openxmlformats.org/officeDocument/2006/relationships/font" Target="fonts/HelveticaNeue-bold.fntdata"/><Relationship Id="rId44" Type="http://schemas.openxmlformats.org/officeDocument/2006/relationships/font" Target="fonts/OpenSansLight-regular.fntdata"/><Relationship Id="rId43" Type="http://schemas.openxmlformats.org/officeDocument/2006/relationships/font" Target="fonts/HelveticaNeue-boldItalic.fntdata"/><Relationship Id="rId46" Type="http://schemas.openxmlformats.org/officeDocument/2006/relationships/font" Target="fonts/OpenSansLight-italic.fntdata"/><Relationship Id="rId45" Type="http://schemas.openxmlformats.org/officeDocument/2006/relationships/font" Target="fonts/OpenSans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OpenSans-regular.fntdata"/><Relationship Id="rId47" Type="http://schemas.openxmlformats.org/officeDocument/2006/relationships/font" Target="fonts/OpenSansLight-boldItalic.fntdata"/><Relationship Id="rId49" Type="http://schemas.openxmlformats.org/officeDocument/2006/relationships/font" Target="fonts/OpenSans-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SourceCodePro-bold.fntdata"/><Relationship Id="rId36" Type="http://schemas.openxmlformats.org/officeDocument/2006/relationships/font" Target="fonts/SourceCodePro-regular.fntdata"/><Relationship Id="rId39" Type="http://schemas.openxmlformats.org/officeDocument/2006/relationships/font" Target="fonts/SourceCodePro-boldItalic.fntdata"/><Relationship Id="rId38" Type="http://schemas.openxmlformats.org/officeDocument/2006/relationships/font" Target="fonts/SourceCodePr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Italic.fntdata"/><Relationship Id="rId50" Type="http://schemas.openxmlformats.org/officeDocument/2006/relationships/font" Target="fonts/OpenSans-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8" name="Google Shape;208;p1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354f3f583_1_8:notes"/>
          <p:cNvSpPr/>
          <p:nvPr>
            <p:ph idx="2" type="sldImg"/>
          </p:nvPr>
        </p:nvSpPr>
        <p:spPr>
          <a:xfrm>
            <a:off x="2105025"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9354f3f583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354f3f583_1_15:notes"/>
          <p:cNvSpPr/>
          <p:nvPr>
            <p:ph idx="2" type="sldImg"/>
          </p:nvPr>
        </p:nvSpPr>
        <p:spPr>
          <a:xfrm>
            <a:off x="2105025"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9354f3f583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354f3f583_1_22:notes"/>
          <p:cNvSpPr/>
          <p:nvPr>
            <p:ph idx="2" type="sldImg"/>
          </p:nvPr>
        </p:nvSpPr>
        <p:spPr>
          <a:xfrm>
            <a:off x="2105025"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9354f3f583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9354f3f583_1_29:notes"/>
          <p:cNvSpPr/>
          <p:nvPr>
            <p:ph idx="2" type="sldImg"/>
          </p:nvPr>
        </p:nvSpPr>
        <p:spPr>
          <a:xfrm>
            <a:off x="2105025"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9354f3f583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7" name="Google Shape;297;p22: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4" name="Google Shape;144;p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2105025" y="685800"/>
            <a:ext cx="264953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1" name="Google Shape;181;p9: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9"/>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9"/>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42"/>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42"/>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3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3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4"/>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4"/>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5"/>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4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46"/>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46"/>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48"/>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48"/>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49"/>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50"/>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0"/>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50"/>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50"/>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4"/>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51"/>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52"/>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52"/>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33"/>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33"/>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3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4"/>
          <p:cNvSpPr/>
          <p:nvPr>
            <p:ph idx="2" type="pic"/>
          </p:nvPr>
        </p:nvSpPr>
        <p:spPr>
          <a:xfrm>
            <a:off x="1691673" y="654843"/>
            <a:ext cx="4383300" cy="6103200"/>
          </a:xfrm>
          <a:prstGeom prst="rect">
            <a:avLst/>
          </a:prstGeom>
          <a:noFill/>
          <a:ln>
            <a:noFill/>
          </a:ln>
        </p:spPr>
      </p:sp>
      <p:sp>
        <p:nvSpPr>
          <p:cNvPr id="84" name="Google Shape;84;p54"/>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4"/>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4"/>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5"/>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56"/>
          <p:cNvSpPr/>
          <p:nvPr>
            <p:ph idx="2" type="pic"/>
          </p:nvPr>
        </p:nvSpPr>
        <p:spPr>
          <a:xfrm>
            <a:off x="3982975" y="654843"/>
            <a:ext cx="2391000" cy="8486700"/>
          </a:xfrm>
          <a:prstGeom prst="rect">
            <a:avLst/>
          </a:prstGeom>
          <a:noFill/>
          <a:ln>
            <a:noFill/>
          </a:ln>
        </p:spPr>
      </p:sp>
      <p:sp>
        <p:nvSpPr>
          <p:cNvPr id="92" name="Google Shape;92;p56"/>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56"/>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5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5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5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58"/>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58"/>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5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59"/>
          <p:cNvSpPr/>
          <p:nvPr>
            <p:ph idx="2" type="pic"/>
          </p:nvPr>
        </p:nvSpPr>
        <p:spPr>
          <a:xfrm>
            <a:off x="3982975" y="2684859"/>
            <a:ext cx="2391000" cy="6482700"/>
          </a:xfrm>
          <a:prstGeom prst="rect">
            <a:avLst/>
          </a:prstGeom>
          <a:noFill/>
          <a:ln>
            <a:noFill/>
          </a:ln>
        </p:spPr>
      </p:sp>
      <p:sp>
        <p:nvSpPr>
          <p:cNvPr id="104" name="Google Shape;104;p59"/>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59"/>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5"/>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60"/>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61"/>
          <p:cNvSpPr/>
          <p:nvPr>
            <p:ph idx="2" type="pic"/>
          </p:nvPr>
        </p:nvSpPr>
        <p:spPr>
          <a:xfrm>
            <a:off x="3982975" y="5251847"/>
            <a:ext cx="2391000" cy="3889500"/>
          </a:xfrm>
          <a:prstGeom prst="rect">
            <a:avLst/>
          </a:prstGeom>
          <a:noFill/>
          <a:ln>
            <a:noFill/>
          </a:ln>
        </p:spPr>
      </p:sp>
      <p:sp>
        <p:nvSpPr>
          <p:cNvPr id="112" name="Google Shape;112;p61"/>
          <p:cNvSpPr/>
          <p:nvPr>
            <p:ph idx="3" type="pic"/>
          </p:nvPr>
        </p:nvSpPr>
        <p:spPr>
          <a:xfrm>
            <a:off x="3985763" y="916781"/>
            <a:ext cx="2391000" cy="3889500"/>
          </a:xfrm>
          <a:prstGeom prst="rect">
            <a:avLst/>
          </a:prstGeom>
          <a:noFill/>
          <a:ln>
            <a:noFill/>
          </a:ln>
        </p:spPr>
      </p:sp>
      <p:sp>
        <p:nvSpPr>
          <p:cNvPr id="113" name="Google Shape;113;p61"/>
          <p:cNvSpPr/>
          <p:nvPr>
            <p:ph idx="4" type="pic"/>
          </p:nvPr>
        </p:nvSpPr>
        <p:spPr>
          <a:xfrm>
            <a:off x="1398501" y="916781"/>
            <a:ext cx="2391000" cy="8225100"/>
          </a:xfrm>
          <a:prstGeom prst="rect">
            <a:avLst/>
          </a:prstGeom>
          <a:noFill/>
          <a:ln>
            <a:noFill/>
          </a:ln>
        </p:spPr>
      </p:sp>
      <p:sp>
        <p:nvSpPr>
          <p:cNvPr id="114" name="Google Shape;114;p6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62"/>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62"/>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6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63"/>
          <p:cNvSpPr/>
          <p:nvPr>
            <p:ph idx="2" type="pic"/>
          </p:nvPr>
        </p:nvSpPr>
        <p:spPr>
          <a:xfrm>
            <a:off x="971550" y="0"/>
            <a:ext cx="5829300" cy="10058400"/>
          </a:xfrm>
          <a:prstGeom prst="rect">
            <a:avLst/>
          </a:prstGeom>
          <a:noFill/>
          <a:ln>
            <a:noFill/>
          </a:ln>
        </p:spPr>
      </p:sp>
      <p:sp>
        <p:nvSpPr>
          <p:cNvPr id="121" name="Google Shape;121;p6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5"/>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5"/>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36"/>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6"/>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6"/>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7"/>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38"/>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38"/>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39"/>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40"/>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0"/>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40"/>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40"/>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41"/>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8"/>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28"/>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3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30"/>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30"/>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3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32"/>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3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pt-BR"/>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drive.google.com/file/d/14SgnE_0wNpuPdF5ss94GGqIBfcxLnpIF/view" TargetMode="Externa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30" name="Shape 130"/>
        <p:cNvGrpSpPr/>
        <p:nvPr/>
      </p:nvGrpSpPr>
      <p:grpSpPr>
        <a:xfrm>
          <a:off x="0" y="0"/>
          <a:ext cx="0" cy="0"/>
          <a:chOff x="0" y="0"/>
          <a:chExt cx="0" cy="0"/>
        </a:xfrm>
      </p:grpSpPr>
      <p:sp>
        <p:nvSpPr>
          <p:cNvPr id="131" name="Google Shape;131;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
          <p:cNvPicPr preferRelativeResize="0"/>
          <p:nvPr/>
        </p:nvPicPr>
        <p:blipFill rotWithShape="1">
          <a:blip r:embed="rId3">
            <a:alphaModFix/>
          </a:blip>
          <a:srcRect b="0" l="0" r="0" t="0"/>
          <a:stretch/>
        </p:blipFill>
        <p:spPr>
          <a:xfrm>
            <a:off x="6049275" y="8353850"/>
            <a:ext cx="1375200" cy="1375200"/>
          </a:xfrm>
          <a:prstGeom prst="rect">
            <a:avLst/>
          </a:prstGeom>
          <a:noFill/>
          <a:ln>
            <a:noFill/>
          </a:ln>
        </p:spPr>
      </p:pic>
      <p:pic>
        <p:nvPicPr>
          <p:cNvPr id="133" name="Google Shape;133;p1"/>
          <p:cNvPicPr preferRelativeResize="0"/>
          <p:nvPr/>
        </p:nvPicPr>
        <p:blipFill rotWithShape="1">
          <a:blip r:embed="rId4">
            <a:alphaModFix/>
          </a:blip>
          <a:srcRect b="0" l="0" r="0" t="0"/>
          <a:stretch/>
        </p:blipFill>
        <p:spPr>
          <a:xfrm>
            <a:off x="1146225" y="2111300"/>
            <a:ext cx="5479925" cy="5479925"/>
          </a:xfrm>
          <a:prstGeom prst="rect">
            <a:avLst/>
          </a:prstGeom>
          <a:noFill/>
          <a:ln>
            <a:noFill/>
          </a:ln>
        </p:spPr>
      </p:pic>
      <p:sp>
        <p:nvSpPr>
          <p:cNvPr id="134" name="Google Shape;134;p1"/>
          <p:cNvSpPr txBox="1"/>
          <p:nvPr>
            <p:ph idx="4294967295" type="title"/>
          </p:nvPr>
        </p:nvSpPr>
        <p:spPr>
          <a:xfrm>
            <a:off x="264945" y="423371"/>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pt-BR" sz="4000">
                <a:solidFill>
                  <a:srgbClr val="FFFFFF"/>
                </a:solidFill>
              </a:rPr>
              <a:t>Tech ABC Corp - HR Database</a:t>
            </a:r>
            <a:endParaRPr sz="4000">
              <a:solidFill>
                <a:srgbClr val="FFFFFF"/>
              </a:solidFill>
            </a:endParaRPr>
          </a:p>
          <a:p>
            <a:pPr indent="0" lvl="0" marL="0" rtl="0" algn="l">
              <a:lnSpc>
                <a:spcPct val="100000"/>
              </a:lnSpc>
              <a:spcBef>
                <a:spcPts val="0"/>
              </a:spcBef>
              <a:spcAft>
                <a:spcPts val="0"/>
              </a:spcAft>
              <a:buSzPts val="2800"/>
              <a:buNone/>
            </a:pPr>
            <a:r>
              <a:t/>
            </a:r>
            <a:endParaRPr/>
          </a:p>
        </p:txBody>
      </p:sp>
      <p:sp>
        <p:nvSpPr>
          <p:cNvPr id="135" name="Google Shape;135;p1"/>
          <p:cNvSpPr txBox="1"/>
          <p:nvPr>
            <p:ph idx="4294967295" type="title"/>
          </p:nvPr>
        </p:nvSpPr>
        <p:spPr>
          <a:xfrm>
            <a:off x="264945" y="107454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pt-BR" sz="2500">
                <a:solidFill>
                  <a:srgbClr val="FFFFFF"/>
                </a:solidFill>
              </a:rPr>
              <a:t>Daniel Pazeto Júnior </a:t>
            </a:r>
            <a:br>
              <a:rPr lang="pt-BR" sz="2500">
                <a:solidFill>
                  <a:srgbClr val="FFFFFF"/>
                </a:solidFill>
              </a:rPr>
            </a:br>
            <a:r>
              <a:rPr lang="pt-BR" sz="2500">
                <a:solidFill>
                  <a:srgbClr val="FFFFFF"/>
                </a:solidFill>
              </a:rPr>
              <a:t>2022-11-10</a:t>
            </a:r>
            <a:endParaRPr sz="2500">
              <a:solidFill>
                <a:srgbClr val="FFFFFF"/>
              </a:solidFill>
            </a:endParaRPr>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ERD</a:t>
            </a:r>
            <a:endParaRPr/>
          </a:p>
        </p:txBody>
      </p:sp>
      <p:sp>
        <p:nvSpPr>
          <p:cNvPr id="190" name="Google Shape;190;p10"/>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pt-BR" sz="1900">
                <a:latin typeface="Open Sans"/>
                <a:ea typeface="Open Sans"/>
                <a:cs typeface="Open Sans"/>
                <a:sym typeface="Open Sans"/>
              </a:rPr>
              <a:t>Conceptual</a:t>
            </a:r>
            <a:endParaRPr b="1" sz="1900">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sz="12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Clr>
                <a:schemeClr val="dk1"/>
              </a:buClr>
              <a:buSzPts val="1100"/>
              <a:buFont typeface="Arial"/>
              <a:buNone/>
            </a:pPr>
            <a:r>
              <a:t/>
            </a:r>
            <a:endParaRPr sz="1900"/>
          </a:p>
        </p:txBody>
      </p:sp>
      <p:pic>
        <p:nvPicPr>
          <p:cNvPr id="191" name="Google Shape;191;p10"/>
          <p:cNvPicPr preferRelativeResize="0"/>
          <p:nvPr/>
        </p:nvPicPr>
        <p:blipFill>
          <a:blip r:embed="rId3">
            <a:alphaModFix/>
          </a:blip>
          <a:stretch>
            <a:fillRect/>
          </a:stretch>
        </p:blipFill>
        <p:spPr>
          <a:xfrm>
            <a:off x="0" y="3624093"/>
            <a:ext cx="7772400" cy="35337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ERD</a:t>
            </a:r>
            <a:endParaRPr/>
          </a:p>
        </p:txBody>
      </p:sp>
      <p:sp>
        <p:nvSpPr>
          <p:cNvPr id="197" name="Google Shape;197;p11"/>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pt-BR" sz="1900">
                <a:latin typeface="Open Sans"/>
                <a:ea typeface="Open Sans"/>
                <a:cs typeface="Open Sans"/>
                <a:sym typeface="Open Sans"/>
              </a:rPr>
              <a:t>Logical</a:t>
            </a:r>
            <a:endParaRPr b="1" sz="1900">
              <a:latin typeface="Open Sans"/>
              <a:ea typeface="Open Sans"/>
              <a:cs typeface="Open Sans"/>
              <a:sym typeface="Open Sans"/>
            </a:endParaRPr>
          </a:p>
          <a:p>
            <a:pPr indent="0" lvl="0" marL="457200" rtl="0" algn="l">
              <a:lnSpc>
                <a:spcPct val="115000"/>
              </a:lnSpc>
              <a:spcBef>
                <a:spcPts val="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1600"/>
              </a:spcAft>
              <a:buSzPts val="3000"/>
              <a:buNone/>
            </a:pPr>
            <a:r>
              <a:t/>
            </a:r>
            <a:endParaRPr sz="1900"/>
          </a:p>
        </p:txBody>
      </p:sp>
      <p:pic>
        <p:nvPicPr>
          <p:cNvPr id="198" name="Google Shape;198;p11"/>
          <p:cNvPicPr preferRelativeResize="0"/>
          <p:nvPr/>
        </p:nvPicPr>
        <p:blipFill>
          <a:blip r:embed="rId3">
            <a:alphaModFix/>
          </a:blip>
          <a:stretch>
            <a:fillRect/>
          </a:stretch>
        </p:blipFill>
        <p:spPr>
          <a:xfrm>
            <a:off x="450053" y="3324603"/>
            <a:ext cx="6872301" cy="41926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ERD</a:t>
            </a:r>
            <a:endParaRPr/>
          </a:p>
        </p:txBody>
      </p:sp>
      <p:sp>
        <p:nvSpPr>
          <p:cNvPr id="204" name="Google Shape;204;p12"/>
          <p:cNvSpPr txBox="1"/>
          <p:nvPr>
            <p:ph idx="1" type="body"/>
          </p:nvPr>
        </p:nvSpPr>
        <p:spPr>
          <a:xfrm>
            <a:off x="264950" y="199017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pt-BR" sz="1900">
                <a:latin typeface="Open Sans"/>
                <a:ea typeface="Open Sans"/>
                <a:cs typeface="Open Sans"/>
                <a:sym typeface="Open Sans"/>
              </a:rPr>
              <a:t>Physical</a:t>
            </a:r>
            <a:endParaRPr b="1" sz="1900">
              <a:latin typeface="Open Sans"/>
              <a:ea typeface="Open Sans"/>
              <a:cs typeface="Open Sans"/>
              <a:sym typeface="Open Sans"/>
            </a:endParaRPr>
          </a:p>
          <a:p>
            <a:pPr indent="0" lvl="0" marL="457200" rtl="0" algn="l">
              <a:lnSpc>
                <a:spcPct val="115000"/>
              </a:lnSpc>
              <a:spcBef>
                <a:spcPts val="0"/>
              </a:spcBef>
              <a:spcAft>
                <a:spcPts val="1600"/>
              </a:spcAft>
              <a:buSzPts val="3000"/>
              <a:buNone/>
            </a:pPr>
            <a:r>
              <a:t/>
            </a:r>
            <a:endParaRPr sz="1500">
              <a:solidFill>
                <a:srgbClr val="525C65"/>
              </a:solidFill>
              <a:highlight>
                <a:srgbClr val="FFFFFF"/>
              </a:highlight>
              <a:latin typeface="Open Sans"/>
              <a:ea typeface="Open Sans"/>
              <a:cs typeface="Open Sans"/>
              <a:sym typeface="Open Sans"/>
            </a:endParaRPr>
          </a:p>
        </p:txBody>
      </p:sp>
      <p:pic>
        <p:nvPicPr>
          <p:cNvPr id="205" name="Google Shape;205;p12"/>
          <p:cNvPicPr preferRelativeResize="0"/>
          <p:nvPr/>
        </p:nvPicPr>
        <p:blipFill>
          <a:blip r:embed="rId3">
            <a:alphaModFix/>
          </a:blip>
          <a:stretch>
            <a:fillRect/>
          </a:stretch>
        </p:blipFill>
        <p:spPr>
          <a:xfrm>
            <a:off x="0" y="3548908"/>
            <a:ext cx="7772400" cy="29605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09" name="Shape 209"/>
        <p:cNvGrpSpPr/>
        <p:nvPr/>
      </p:nvGrpSpPr>
      <p:grpSpPr>
        <a:xfrm>
          <a:off x="0" y="0"/>
          <a:ext cx="0" cy="0"/>
          <a:chOff x="0" y="0"/>
          <a:chExt cx="0" cy="0"/>
        </a:xfrm>
      </p:grpSpPr>
      <p:sp>
        <p:nvSpPr>
          <p:cNvPr id="210" name="Google Shape;210;p13"/>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pt-BR"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pt-BR" sz="3000" u="none" cap="none" strike="noStrike">
                <a:solidFill>
                  <a:srgbClr val="FFFFFF"/>
                </a:solidFill>
                <a:latin typeface="Open Sans"/>
                <a:ea typeface="Open Sans"/>
                <a:cs typeface="Open Sans"/>
                <a:sym typeface="Open Sans"/>
              </a:rPr>
              <a:t>Create A Physical Database</a:t>
            </a:r>
            <a:endParaRPr b="0" i="0" sz="3000" u="none" cap="none" strike="noStrike">
              <a:solidFill>
                <a:srgbClr val="FFFFFF"/>
              </a:solidFill>
              <a:latin typeface="Open Sans"/>
              <a:ea typeface="Open Sans"/>
              <a:cs typeface="Open Sans"/>
              <a:sym typeface="Open Sans"/>
            </a:endParaRPr>
          </a:p>
        </p:txBody>
      </p:sp>
      <p:sp>
        <p:nvSpPr>
          <p:cNvPr id="211" name="Google Shape;211;p1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DDL</a:t>
            </a:r>
            <a:endParaRPr/>
          </a:p>
        </p:txBody>
      </p:sp>
      <p:sp>
        <p:nvSpPr>
          <p:cNvPr id="217" name="Google Shape;217;p14"/>
          <p:cNvSpPr txBox="1"/>
          <p:nvPr>
            <p:ph idx="1" type="body"/>
          </p:nvPr>
        </p:nvSpPr>
        <p:spPr>
          <a:xfrm>
            <a:off x="264950" y="1724025"/>
            <a:ext cx="7242600" cy="8261599"/>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18" name="Google Shape;218;p14"/>
          <p:cNvPicPr preferRelativeResize="0"/>
          <p:nvPr/>
        </p:nvPicPr>
        <p:blipFill>
          <a:blip r:embed="rId3">
            <a:alphaModFix/>
          </a:blip>
          <a:stretch>
            <a:fillRect/>
          </a:stretch>
        </p:blipFill>
        <p:spPr>
          <a:xfrm>
            <a:off x="1052200" y="1780032"/>
            <a:ext cx="5668000" cy="81495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9354f3f583_1_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DDL</a:t>
            </a:r>
            <a:endParaRPr/>
          </a:p>
        </p:txBody>
      </p:sp>
      <p:sp>
        <p:nvSpPr>
          <p:cNvPr id="224" name="Google Shape;224;g19354f3f583_1_8"/>
          <p:cNvSpPr txBox="1"/>
          <p:nvPr>
            <p:ph idx="1" type="body"/>
          </p:nvPr>
        </p:nvSpPr>
        <p:spPr>
          <a:xfrm>
            <a:off x="264950" y="1724025"/>
            <a:ext cx="7242600" cy="8261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25" name="Google Shape;225;g19354f3f583_1_8"/>
          <p:cNvPicPr preferRelativeResize="0"/>
          <p:nvPr/>
        </p:nvPicPr>
        <p:blipFill>
          <a:blip r:embed="rId3">
            <a:alphaModFix/>
          </a:blip>
          <a:stretch>
            <a:fillRect/>
          </a:stretch>
        </p:blipFill>
        <p:spPr>
          <a:xfrm>
            <a:off x="1216830" y="1990180"/>
            <a:ext cx="5338750" cy="746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9354f3f583_1_1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DDL</a:t>
            </a:r>
            <a:endParaRPr/>
          </a:p>
        </p:txBody>
      </p:sp>
      <p:sp>
        <p:nvSpPr>
          <p:cNvPr id="231" name="Google Shape;231;g19354f3f583_1_15"/>
          <p:cNvSpPr txBox="1"/>
          <p:nvPr>
            <p:ph idx="1" type="body"/>
          </p:nvPr>
        </p:nvSpPr>
        <p:spPr>
          <a:xfrm>
            <a:off x="264950" y="1724025"/>
            <a:ext cx="7242600" cy="8261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32" name="Google Shape;232;g19354f3f583_1_15"/>
          <p:cNvPicPr preferRelativeResize="0"/>
          <p:nvPr/>
        </p:nvPicPr>
        <p:blipFill>
          <a:blip r:embed="rId3">
            <a:alphaModFix/>
          </a:blip>
          <a:stretch>
            <a:fillRect/>
          </a:stretch>
        </p:blipFill>
        <p:spPr>
          <a:xfrm>
            <a:off x="132475" y="3743475"/>
            <a:ext cx="7507550" cy="24102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9354f3f583_1_2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DDL</a:t>
            </a:r>
            <a:endParaRPr/>
          </a:p>
        </p:txBody>
      </p:sp>
      <p:sp>
        <p:nvSpPr>
          <p:cNvPr id="238" name="Google Shape;238;g19354f3f583_1_22"/>
          <p:cNvSpPr txBox="1"/>
          <p:nvPr>
            <p:ph idx="1" type="body"/>
          </p:nvPr>
        </p:nvSpPr>
        <p:spPr>
          <a:xfrm>
            <a:off x="264950" y="1724025"/>
            <a:ext cx="7242600" cy="8261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39" name="Google Shape;239;g19354f3f583_1_22"/>
          <p:cNvPicPr preferRelativeResize="0"/>
          <p:nvPr/>
        </p:nvPicPr>
        <p:blipFill>
          <a:blip r:embed="rId3">
            <a:alphaModFix/>
          </a:blip>
          <a:stretch>
            <a:fillRect/>
          </a:stretch>
        </p:blipFill>
        <p:spPr>
          <a:xfrm>
            <a:off x="1088054" y="2556853"/>
            <a:ext cx="5596300" cy="6596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9354f3f583_1_2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DDL</a:t>
            </a:r>
            <a:endParaRPr/>
          </a:p>
        </p:txBody>
      </p:sp>
      <p:sp>
        <p:nvSpPr>
          <p:cNvPr id="245" name="Google Shape;245;g19354f3f583_1_29"/>
          <p:cNvSpPr txBox="1"/>
          <p:nvPr>
            <p:ph idx="1" type="body"/>
          </p:nvPr>
        </p:nvSpPr>
        <p:spPr>
          <a:xfrm>
            <a:off x="264950" y="1724025"/>
            <a:ext cx="7242600" cy="8261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46" name="Google Shape;246;g19354f3f583_1_29"/>
          <p:cNvPicPr preferRelativeResize="0"/>
          <p:nvPr/>
        </p:nvPicPr>
        <p:blipFill>
          <a:blip r:embed="rId3">
            <a:alphaModFix/>
          </a:blip>
          <a:stretch>
            <a:fillRect/>
          </a:stretch>
        </p:blipFill>
        <p:spPr>
          <a:xfrm>
            <a:off x="190500" y="4261200"/>
            <a:ext cx="7391399" cy="153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CRUD</a:t>
            </a:r>
            <a:endParaRPr/>
          </a:p>
        </p:txBody>
      </p:sp>
      <p:sp>
        <p:nvSpPr>
          <p:cNvPr id="252" name="Google Shape;252;p15"/>
          <p:cNvSpPr txBox="1"/>
          <p:nvPr>
            <p:ph idx="1" type="body"/>
          </p:nvPr>
        </p:nvSpPr>
        <p:spPr>
          <a:xfrm>
            <a:off x="264950" y="1739900"/>
            <a:ext cx="7242600" cy="8148849"/>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600"/>
              </a:spcBef>
              <a:spcAft>
                <a:spcPts val="0"/>
              </a:spcAft>
              <a:buSzPts val="1900"/>
              <a:buFont typeface="Open Sans"/>
              <a:buChar char="●"/>
            </a:pPr>
            <a:r>
              <a:rPr b="1" lang="pt-BR" sz="1900">
                <a:latin typeface="Open Sans"/>
                <a:ea typeface="Open Sans"/>
                <a:cs typeface="Open Sans"/>
                <a:sym typeface="Open Sans"/>
              </a:rPr>
              <a:t>Question 1: Return a list of employees with Job Titles and Department Names</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53" name="Google Shape;253;p15"/>
          <p:cNvPicPr preferRelativeResize="0"/>
          <p:nvPr/>
        </p:nvPicPr>
        <p:blipFill>
          <a:blip r:embed="rId3">
            <a:alphaModFix/>
          </a:blip>
          <a:stretch>
            <a:fillRect/>
          </a:stretch>
        </p:blipFill>
        <p:spPr>
          <a:xfrm>
            <a:off x="1061638" y="2676100"/>
            <a:ext cx="5649125" cy="7134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Business Scenario</a:t>
            </a:r>
            <a:endParaRPr/>
          </a:p>
        </p:txBody>
      </p:sp>
      <p:sp>
        <p:nvSpPr>
          <p:cNvPr id="141" name="Google Shape;141;p2"/>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marR="241300" rtl="0" algn="l">
              <a:lnSpc>
                <a:spcPct val="170000"/>
              </a:lnSpc>
              <a:spcBef>
                <a:spcPts val="0"/>
              </a:spcBef>
              <a:spcAft>
                <a:spcPts val="0"/>
              </a:spcAft>
              <a:buClr>
                <a:schemeClr val="dk1"/>
              </a:buClr>
              <a:buSzPts val="1100"/>
              <a:buFont typeface="Arial"/>
              <a:buNone/>
            </a:pPr>
            <a:r>
              <a:rPr b="1" lang="pt-BR" sz="1350">
                <a:solidFill>
                  <a:srgbClr val="2E3D49"/>
                </a:solidFill>
                <a:highlight>
                  <a:srgbClr val="FFFFFF"/>
                </a:highlight>
                <a:latin typeface="Open Sans"/>
                <a:ea typeface="Open Sans"/>
                <a:cs typeface="Open Sans"/>
                <a:sym typeface="Open Sans"/>
              </a:rPr>
              <a:t>  </a:t>
            </a:r>
            <a:r>
              <a:rPr b="1" lang="pt-BR" sz="1500">
                <a:solidFill>
                  <a:srgbClr val="2E3D49"/>
                </a:solidFill>
                <a:highlight>
                  <a:srgbClr val="FFFFFF"/>
                </a:highlight>
                <a:latin typeface="Open Sans"/>
                <a:ea typeface="Open Sans"/>
                <a:cs typeface="Open Sans"/>
                <a:sym typeface="Open Sans"/>
              </a:rPr>
              <a:t>   Business requirement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400"/>
              </a:spcBef>
              <a:spcAft>
                <a:spcPts val="0"/>
              </a:spcAft>
              <a:buClr>
                <a:schemeClr val="dk1"/>
              </a:buClr>
              <a:buSzPts val="1100"/>
              <a:buFont typeface="Arial"/>
              <a:buNone/>
            </a:pPr>
            <a:r>
              <a:rPr lang="pt-BR"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pt-BR"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2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pt-BR" sz="1500">
                <a:solidFill>
                  <a:srgbClr val="2E3D49"/>
                </a:solidFill>
                <a:highlight>
                  <a:srgbClr val="FFFFFF"/>
                </a:highlight>
                <a:latin typeface="Open Sans"/>
                <a:ea typeface="Open Sans"/>
                <a:cs typeface="Open Sans"/>
                <a:sym typeface="Open Sans"/>
              </a:rPr>
              <a:t>Dataset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pt-BR" sz="1300">
                <a:solidFill>
                  <a:srgbClr val="525C65"/>
                </a:solidFill>
                <a:highlight>
                  <a:srgbClr val="FFFFFF"/>
                </a:highlight>
                <a:latin typeface="Open Sans"/>
                <a:ea typeface="Open Sans"/>
                <a:cs typeface="Open Sans"/>
                <a:sym typeface="Open Sans"/>
              </a:rPr>
              <a:t>The </a:t>
            </a:r>
            <a:r>
              <a:rPr lang="pt-BR" sz="1300" u="sng">
                <a:solidFill>
                  <a:schemeClr val="hlink"/>
                </a:solidFill>
                <a:highlight>
                  <a:srgbClr val="FFFFFF"/>
                </a:highlight>
                <a:latin typeface="Open Sans"/>
                <a:ea typeface="Open Sans"/>
                <a:cs typeface="Open Sans"/>
                <a:sym typeface="Open Sans"/>
                <a:hlinkClick r:id="rId3"/>
              </a:rPr>
              <a:t>HR dataset</a:t>
            </a:r>
            <a:r>
              <a:rPr lang="pt-BR"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pt-BR" sz="1500">
                <a:solidFill>
                  <a:srgbClr val="2E3D49"/>
                </a:solidFill>
                <a:highlight>
                  <a:schemeClr val="lt1"/>
                </a:highlight>
                <a:latin typeface="Open Sans"/>
                <a:ea typeface="Open Sans"/>
                <a:cs typeface="Open Sans"/>
                <a:sym typeface="Open Sans"/>
              </a:rPr>
              <a:t>IT Department Best Practices</a:t>
            </a:r>
            <a:endParaRPr b="1" sz="1500">
              <a:solidFill>
                <a:srgbClr val="2E3D49"/>
              </a:solidFill>
              <a:highlight>
                <a:schemeClr val="lt1"/>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pt-BR"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pt-BR" sz="1300" u="sng">
                <a:solidFill>
                  <a:schemeClr val="hlink"/>
                </a:solidFill>
                <a:highlight>
                  <a:schemeClr val="lt1"/>
                </a:highlight>
                <a:latin typeface="Open Sans"/>
                <a:ea typeface="Open Sans"/>
                <a:cs typeface="Open Sans"/>
                <a:sym typeface="Open Sans"/>
                <a:hlinkClick r:id="rId4"/>
              </a:rPr>
              <a:t>Best Practices document</a:t>
            </a:r>
            <a:r>
              <a:rPr lang="pt-BR"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1600"/>
              </a:spcAft>
              <a:buSzPts val="3000"/>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CRUD</a:t>
            </a:r>
            <a:endParaRPr/>
          </a:p>
        </p:txBody>
      </p:sp>
      <p:sp>
        <p:nvSpPr>
          <p:cNvPr id="259" name="Google Shape;259;p16"/>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pt-BR" sz="1900">
                <a:latin typeface="Open Sans"/>
                <a:ea typeface="Open Sans"/>
                <a:cs typeface="Open Sans"/>
                <a:sym typeface="Open Sans"/>
              </a:rPr>
              <a:t>Question 2: Insert Web Programmer as a new job title</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60" name="Google Shape;260;p16"/>
          <p:cNvPicPr preferRelativeResize="0"/>
          <p:nvPr/>
        </p:nvPicPr>
        <p:blipFill rotWithShape="1">
          <a:blip r:embed="rId3">
            <a:alphaModFix/>
          </a:blip>
          <a:srcRect b="0" l="0" r="0" t="0"/>
          <a:stretch/>
        </p:blipFill>
        <p:spPr>
          <a:xfrm>
            <a:off x="750967" y="5001500"/>
            <a:ext cx="6270465" cy="16495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CRUD</a:t>
            </a:r>
            <a:endParaRPr/>
          </a:p>
        </p:txBody>
      </p:sp>
      <p:sp>
        <p:nvSpPr>
          <p:cNvPr id="266" name="Google Shape;266;p17"/>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pt-BR" sz="1900">
                <a:latin typeface="Open Sans"/>
                <a:ea typeface="Open Sans"/>
                <a:cs typeface="Open Sans"/>
                <a:sym typeface="Open Sans"/>
              </a:rPr>
              <a:t>Question 3: Correct the job title from web programmer to web developer</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pt-BR"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67" name="Google Shape;267;p17"/>
          <p:cNvPicPr preferRelativeResize="0"/>
          <p:nvPr/>
        </p:nvPicPr>
        <p:blipFill rotWithShape="1">
          <a:blip r:embed="rId3">
            <a:alphaModFix/>
          </a:blip>
          <a:srcRect b="0" l="0" r="0" t="0"/>
          <a:stretch/>
        </p:blipFill>
        <p:spPr>
          <a:xfrm>
            <a:off x="318393" y="5029200"/>
            <a:ext cx="7135614" cy="18146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CRUD</a:t>
            </a:r>
            <a:endParaRPr/>
          </a:p>
        </p:txBody>
      </p:sp>
      <p:sp>
        <p:nvSpPr>
          <p:cNvPr id="273" name="Google Shape;273;p18"/>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pt-BR" sz="1900">
                <a:latin typeface="Open Sans"/>
                <a:ea typeface="Open Sans"/>
                <a:cs typeface="Open Sans"/>
                <a:sym typeface="Open Sans"/>
              </a:rPr>
              <a:t>Question 4: Delete the job title Web Developer from the database</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pt-BR"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74" name="Google Shape;274;p18"/>
          <p:cNvPicPr preferRelativeResize="0"/>
          <p:nvPr/>
        </p:nvPicPr>
        <p:blipFill rotWithShape="1">
          <a:blip r:embed="rId3">
            <a:alphaModFix/>
          </a:blip>
          <a:srcRect b="0" l="0" r="0" t="0"/>
          <a:stretch/>
        </p:blipFill>
        <p:spPr>
          <a:xfrm>
            <a:off x="264850" y="3792473"/>
            <a:ext cx="7366938" cy="13637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CRUD</a:t>
            </a:r>
            <a:endParaRPr/>
          </a:p>
        </p:txBody>
      </p:sp>
      <p:sp>
        <p:nvSpPr>
          <p:cNvPr id="280" name="Google Shape;280;p19"/>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pt-BR" sz="1900">
                <a:latin typeface="Open Sans"/>
                <a:ea typeface="Open Sans"/>
                <a:cs typeface="Open Sans"/>
                <a:sym typeface="Open Sans"/>
              </a:rPr>
              <a:t>Question 5: How many employees are in each department?</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81" name="Google Shape;281;p19"/>
          <p:cNvPicPr preferRelativeResize="0"/>
          <p:nvPr/>
        </p:nvPicPr>
        <p:blipFill>
          <a:blip r:embed="rId3">
            <a:alphaModFix/>
          </a:blip>
          <a:stretch>
            <a:fillRect/>
          </a:stretch>
        </p:blipFill>
        <p:spPr>
          <a:xfrm>
            <a:off x="120900" y="4745313"/>
            <a:ext cx="7530725" cy="24773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CRUD</a:t>
            </a:r>
            <a:endParaRPr/>
          </a:p>
        </p:txBody>
      </p:sp>
      <p:sp>
        <p:nvSpPr>
          <p:cNvPr id="287" name="Google Shape;287;p20"/>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pt-BR" sz="190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88" name="Google Shape;288;p20"/>
          <p:cNvPicPr preferRelativeResize="0"/>
          <p:nvPr/>
        </p:nvPicPr>
        <p:blipFill rotWithShape="1">
          <a:blip r:embed="rId3">
            <a:alphaModFix/>
          </a:blip>
          <a:srcRect b="0" l="0" r="0" t="0"/>
          <a:stretch/>
        </p:blipFill>
        <p:spPr>
          <a:xfrm>
            <a:off x="57475" y="4730626"/>
            <a:ext cx="7657449" cy="2203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CRUD</a:t>
            </a:r>
            <a:endParaRPr/>
          </a:p>
        </p:txBody>
      </p:sp>
      <p:sp>
        <p:nvSpPr>
          <p:cNvPr id="294" name="Google Shape;294;p21"/>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pt-BR" sz="1900">
                <a:latin typeface="Open Sans"/>
                <a:ea typeface="Open Sans"/>
                <a:cs typeface="Open Sans"/>
                <a:sym typeface="Open Sans"/>
              </a:rPr>
              <a:t>Question 7: Describe how you would apply table security to restrict access to employee salaries using an SQL server.</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0"/>
              </a:spcBef>
              <a:spcAft>
                <a:spcPts val="0"/>
              </a:spcAft>
              <a:buSzPts val="3000"/>
              <a:buNone/>
            </a:pPr>
            <a:r>
              <a:rPr lang="pt-BR" sz="1600">
                <a:latin typeface="Open Sans"/>
                <a:ea typeface="Open Sans"/>
                <a:cs typeface="Open Sans"/>
                <a:sym typeface="Open Sans"/>
              </a:rPr>
              <a:t>As the database has a separated table  for the salaries we can create two roles, one for the employee users and another for the ones that can read the salaries table.</a:t>
            </a:r>
            <a:endParaRPr/>
          </a:p>
          <a:p>
            <a:pPr indent="0" lvl="0" marL="457200" rtl="0" algn="l">
              <a:lnSpc>
                <a:spcPct val="115000"/>
              </a:lnSpc>
              <a:spcBef>
                <a:spcPts val="0"/>
              </a:spcBef>
              <a:spcAft>
                <a:spcPts val="0"/>
              </a:spcAft>
              <a:buSzPts val="3000"/>
              <a:buNone/>
            </a:pPr>
            <a:r>
              <a:rPr lang="pt-BR" sz="1600">
                <a:latin typeface="Open Sans"/>
                <a:ea typeface="Open Sans"/>
                <a:cs typeface="Open Sans"/>
                <a:sym typeface="Open Sans"/>
              </a:rPr>
              <a:t>For the employee that can’t read this salary table we can revoke the read access to it.</a:t>
            </a:r>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98" name="Shape 298"/>
        <p:cNvGrpSpPr/>
        <p:nvPr/>
      </p:nvGrpSpPr>
      <p:grpSpPr>
        <a:xfrm>
          <a:off x="0" y="0"/>
          <a:ext cx="0" cy="0"/>
          <a:chOff x="0" y="0"/>
          <a:chExt cx="0" cy="0"/>
        </a:xfrm>
      </p:grpSpPr>
      <p:sp>
        <p:nvSpPr>
          <p:cNvPr id="299" name="Google Shape;299;p22"/>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pt-BR" sz="3000" u="none" cap="none" strike="noStrike">
                <a:solidFill>
                  <a:srgbClr val="FFFFFF"/>
                </a:solidFill>
                <a:latin typeface="Open Sans"/>
                <a:ea typeface="Open Sans"/>
                <a:cs typeface="Open Sans"/>
                <a:sym typeface="Open Sans"/>
              </a:rPr>
              <a:t>Step 4</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pt-BR" sz="3000" u="none" cap="none" strike="noStrike">
                <a:solidFill>
                  <a:srgbClr val="FFFFFF"/>
                </a:solidFill>
                <a:latin typeface="Open Sans"/>
                <a:ea typeface="Open Sans"/>
                <a:cs typeface="Open Sans"/>
                <a:sym typeface="Open Sans"/>
              </a:rPr>
              <a:t>Above and Beyond (optional)</a:t>
            </a:r>
            <a:endParaRPr b="0" i="0" sz="3000" u="none" cap="none" strike="noStrike">
              <a:solidFill>
                <a:srgbClr val="FFFFFF"/>
              </a:solidFill>
              <a:latin typeface="Open Sans"/>
              <a:ea typeface="Open Sans"/>
              <a:cs typeface="Open Sans"/>
              <a:sym typeface="Open Sans"/>
            </a:endParaRPr>
          </a:p>
        </p:txBody>
      </p:sp>
      <p:sp>
        <p:nvSpPr>
          <p:cNvPr id="300" name="Google Shape;300;p22"/>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Standout Suggestion 1</a:t>
            </a:r>
            <a:endParaRPr/>
          </a:p>
        </p:txBody>
      </p:sp>
      <p:sp>
        <p:nvSpPr>
          <p:cNvPr id="306" name="Google Shape;306;p23"/>
          <p:cNvSpPr txBox="1"/>
          <p:nvPr>
            <p:ph idx="1" type="body"/>
          </p:nvPr>
        </p:nvSpPr>
        <p:spPr>
          <a:xfrm>
            <a:off x="264950" y="1990175"/>
            <a:ext cx="7242600" cy="799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pt-BR" sz="2000">
                <a:latin typeface="Open Sans"/>
                <a:ea typeface="Open Sans"/>
                <a:cs typeface="Open Sans"/>
                <a:sym typeface="Open Sans"/>
              </a:rPr>
              <a:t>Create a view that returns all employee attributes; results should resemble initial Excel file</a:t>
            </a:r>
            <a:endParaRPr b="1" sz="20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07" name="Google Shape;307;p23"/>
          <p:cNvPicPr preferRelativeResize="0"/>
          <p:nvPr/>
        </p:nvPicPr>
        <p:blipFill>
          <a:blip r:embed="rId3">
            <a:alphaModFix/>
          </a:blip>
          <a:stretch>
            <a:fillRect/>
          </a:stretch>
        </p:blipFill>
        <p:spPr>
          <a:xfrm>
            <a:off x="981075" y="2795588"/>
            <a:ext cx="5619750" cy="4010025"/>
          </a:xfrm>
          <a:prstGeom prst="rect">
            <a:avLst/>
          </a:prstGeom>
          <a:noFill/>
          <a:ln>
            <a:noFill/>
          </a:ln>
        </p:spPr>
      </p:pic>
      <p:pic>
        <p:nvPicPr>
          <p:cNvPr id="308" name="Google Shape;308;p23"/>
          <p:cNvPicPr preferRelativeResize="0"/>
          <p:nvPr/>
        </p:nvPicPr>
        <p:blipFill>
          <a:blip r:embed="rId4">
            <a:alphaModFix/>
          </a:blip>
          <a:stretch>
            <a:fillRect/>
          </a:stretch>
        </p:blipFill>
        <p:spPr>
          <a:xfrm>
            <a:off x="50" y="7341506"/>
            <a:ext cx="7772399" cy="16237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Standout Suggestion 2</a:t>
            </a:r>
            <a:endParaRPr/>
          </a:p>
        </p:txBody>
      </p:sp>
      <p:sp>
        <p:nvSpPr>
          <p:cNvPr id="314" name="Google Shape;314;p24"/>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pt-BR" sz="200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b="1" sz="20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315" name="Google Shape;315;p24"/>
          <p:cNvPicPr preferRelativeResize="0"/>
          <p:nvPr/>
        </p:nvPicPr>
        <p:blipFill rotWithShape="1">
          <a:blip r:embed="rId3">
            <a:alphaModFix/>
          </a:blip>
          <a:srcRect b="0" l="0" r="0" t="0"/>
          <a:stretch/>
        </p:blipFill>
        <p:spPr>
          <a:xfrm>
            <a:off x="125331" y="4328400"/>
            <a:ext cx="7521737" cy="26611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Standout Suggestion 3</a:t>
            </a:r>
            <a:endParaRPr/>
          </a:p>
        </p:txBody>
      </p:sp>
      <p:sp>
        <p:nvSpPr>
          <p:cNvPr id="321" name="Google Shape;321;p25"/>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pt-BR" sz="2000">
                <a:latin typeface="Open Sans"/>
                <a:ea typeface="Open Sans"/>
                <a:cs typeface="Open Sans"/>
                <a:sym typeface="Open Sans"/>
              </a:rPr>
              <a:t>Implement user security on the restricted salary attribute.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pt-BR" sz="1900">
                <a:solidFill>
                  <a:srgbClr val="FF0000"/>
                </a:solidFill>
              </a:rPr>
              <a:t>Create a non-management user named </a:t>
            </a:r>
            <a:r>
              <a:rPr lang="pt-BR" sz="1900">
                <a:solidFill>
                  <a:srgbClr val="FF0000"/>
                </a:solidFill>
                <a:latin typeface="Source Code Pro"/>
                <a:ea typeface="Source Code Pro"/>
                <a:cs typeface="Source Code Pro"/>
                <a:sym typeface="Source Code Pro"/>
              </a:rPr>
              <a:t>NoMgr</a:t>
            </a:r>
            <a:r>
              <a:rPr lang="pt-BR" sz="1900">
                <a:solidFill>
                  <a:srgbClr val="FF0000"/>
                </a:solidFill>
                <a:latin typeface="Open Sans"/>
                <a:ea typeface="Open Sans"/>
                <a:cs typeface="Open Sans"/>
                <a:sym typeface="Open Sans"/>
              </a:rPr>
              <a:t>.</a:t>
            </a:r>
            <a:r>
              <a:rPr lang="pt-BR" sz="1900">
                <a:solidFill>
                  <a:srgbClr val="FF0000"/>
                </a:solidFill>
              </a:rPr>
              <a:t> Show the code of how your would grant access to the database, but revoke access to the salary data.</a:t>
            </a:r>
            <a:endParaRPr sz="1900">
              <a:solidFill>
                <a:srgbClr val="FF0000"/>
              </a:solidFill>
            </a:endParaRPr>
          </a:p>
          <a:p>
            <a:pPr indent="0" lvl="0" marL="0" rtl="0" algn="l">
              <a:lnSpc>
                <a:spcPct val="115000"/>
              </a:lnSpc>
              <a:spcBef>
                <a:spcPts val="1600"/>
              </a:spcBef>
              <a:spcAft>
                <a:spcPts val="0"/>
              </a:spcAft>
              <a:buSzPts val="3000"/>
              <a:buNone/>
            </a:pPr>
            <a:r>
              <a:rPr lang="pt-BR" sz="1900">
                <a:solidFill>
                  <a:srgbClr val="FF0000"/>
                </a:solidFill>
              </a:rPr>
              <a:t>Submit screenshot of code</a:t>
            </a:r>
            <a:endParaRPr sz="1900">
              <a:solidFill>
                <a:srgbClr val="FF0000"/>
              </a:solidFill>
            </a:endParaRPr>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45" name="Shape 145"/>
        <p:cNvGrpSpPr/>
        <p:nvPr/>
      </p:nvGrpSpPr>
      <p:grpSpPr>
        <a:xfrm>
          <a:off x="0" y="0"/>
          <a:ext cx="0" cy="0"/>
          <a:chOff x="0" y="0"/>
          <a:chExt cx="0" cy="0"/>
        </a:xfrm>
      </p:grpSpPr>
      <p:sp>
        <p:nvSpPr>
          <p:cNvPr id="146" name="Google Shape;146;p3"/>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47" name="Google Shape;147;p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48" name="Google Shape;148;p3"/>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pt-BR"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pt-BR" sz="3000" u="none" cap="none" strike="noStrike">
                <a:solidFill>
                  <a:srgbClr val="FFFFFF"/>
                </a:solidFill>
                <a:latin typeface="Open Sans"/>
                <a:ea typeface="Open Sans"/>
                <a:cs typeface="Open Sans"/>
                <a:sym typeface="Open Sans"/>
              </a:rPr>
              <a:t>Data Architecture Foundations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Step 1: Data Architecture Foundations</a:t>
            </a:r>
            <a:endParaRPr/>
          </a:p>
        </p:txBody>
      </p:sp>
      <p:sp>
        <p:nvSpPr>
          <p:cNvPr id="154" name="Google Shape;154;p4"/>
          <p:cNvSpPr txBox="1"/>
          <p:nvPr>
            <p:ph idx="1" type="body"/>
          </p:nvPr>
        </p:nvSpPr>
        <p:spPr>
          <a:xfrm>
            <a:off x="264950" y="2253724"/>
            <a:ext cx="7242600" cy="75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highlight>
                <a:srgbClr val="DBE2E8"/>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rPr lang="pt-BR"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pt-BR"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pt-BR"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pt-BR"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able to access the database. I just don't want them having access to salary information. That needs to be restricted to HR and management level employees only.</a:t>
            </a:r>
            <a:endParaRPr sz="10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pt-BR"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pt-BR"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pt-BR"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pt-BR"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pt-BR" sz="1000">
                <a:solidFill>
                  <a:srgbClr val="525C65"/>
                </a:solidFill>
                <a:highlight>
                  <a:srgbClr val="FFFFFF"/>
                </a:highlight>
                <a:latin typeface="Open Sans"/>
                <a:ea typeface="Open Sans"/>
                <a:cs typeface="Open Sans"/>
                <a:sym typeface="Open Sans"/>
              </a:rPr>
              <a:t>Head of HR</a:t>
            </a:r>
            <a:endParaRPr sz="10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1600"/>
              </a:spcAft>
              <a:buSzPts val="3000"/>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Data Architect Business Requirement</a:t>
            </a:r>
            <a:endParaRPr/>
          </a:p>
        </p:txBody>
      </p:sp>
      <p:sp>
        <p:nvSpPr>
          <p:cNvPr id="160" name="Google Shape;160;p5"/>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Font typeface="Open Sans"/>
              <a:buChar char="●"/>
            </a:pPr>
            <a:r>
              <a:rPr b="1" lang="pt-BR" sz="1200">
                <a:latin typeface="Open Sans"/>
                <a:ea typeface="Open Sans"/>
                <a:cs typeface="Open Sans"/>
                <a:sym typeface="Open Sans"/>
              </a:rPr>
              <a:t>With this database the business will</a:t>
            </a:r>
            <a:endParaRPr/>
          </a:p>
          <a:p>
            <a:pPr indent="-285750" lvl="0" marL="742950" rtl="0" algn="l">
              <a:lnSpc>
                <a:spcPct val="100000"/>
              </a:lnSpc>
              <a:spcBef>
                <a:spcPts val="1600"/>
              </a:spcBef>
              <a:spcAft>
                <a:spcPts val="0"/>
              </a:spcAft>
              <a:buClr>
                <a:schemeClr val="dk1"/>
              </a:buClr>
              <a:buSzPts val="1100"/>
              <a:buChar char="●"/>
            </a:pPr>
            <a:r>
              <a:rPr lang="pt-BR" sz="1100"/>
              <a:t>Remove excel dependency</a:t>
            </a:r>
            <a:endParaRPr/>
          </a:p>
          <a:p>
            <a:pPr indent="-285750" lvl="0" marL="742950" rtl="0" algn="l">
              <a:lnSpc>
                <a:spcPct val="100000"/>
              </a:lnSpc>
              <a:spcBef>
                <a:spcPts val="1600"/>
              </a:spcBef>
              <a:spcAft>
                <a:spcPts val="0"/>
              </a:spcAft>
              <a:buClr>
                <a:schemeClr val="dk1"/>
              </a:buClr>
              <a:buSzPts val="1100"/>
              <a:buChar char="●"/>
            </a:pPr>
            <a:r>
              <a:rPr lang="pt-BR" sz="1100"/>
              <a:t>Increase the security and visibility of the data</a:t>
            </a:r>
            <a:endParaRPr/>
          </a:p>
          <a:p>
            <a:pPr indent="-285750" lvl="0" marL="742950" rtl="0" algn="l">
              <a:lnSpc>
                <a:spcPct val="100000"/>
              </a:lnSpc>
              <a:spcBef>
                <a:spcPts val="1600"/>
              </a:spcBef>
              <a:spcAft>
                <a:spcPts val="0"/>
              </a:spcAft>
              <a:buClr>
                <a:schemeClr val="dk1"/>
              </a:buClr>
              <a:buSzPts val="1100"/>
              <a:buChar char="●"/>
            </a:pPr>
            <a:r>
              <a:rPr lang="pt-BR" sz="1100"/>
              <a:t>Garantee users permissions to access the data</a:t>
            </a:r>
            <a:endParaRPr/>
          </a:p>
          <a:p>
            <a:pPr indent="-285750" lvl="0" marL="742950" rtl="0" algn="l">
              <a:lnSpc>
                <a:spcPct val="100000"/>
              </a:lnSpc>
              <a:spcBef>
                <a:spcPts val="1600"/>
              </a:spcBef>
              <a:spcAft>
                <a:spcPts val="0"/>
              </a:spcAft>
              <a:buClr>
                <a:schemeClr val="dk1"/>
              </a:buClr>
              <a:buSzPts val="1100"/>
              <a:buChar char="●"/>
            </a:pPr>
            <a:r>
              <a:rPr lang="pt-BR" sz="1100"/>
              <a:t>Have a scalable database</a:t>
            </a:r>
            <a:endParaRPr/>
          </a:p>
          <a:p>
            <a:pPr indent="-285750" lvl="0" marL="742950" rtl="0" algn="l">
              <a:lnSpc>
                <a:spcPct val="100000"/>
              </a:lnSpc>
              <a:spcBef>
                <a:spcPts val="1600"/>
              </a:spcBef>
              <a:spcAft>
                <a:spcPts val="0"/>
              </a:spcAft>
              <a:buClr>
                <a:schemeClr val="dk1"/>
              </a:buClr>
              <a:buSzPts val="1100"/>
              <a:buChar char="●"/>
            </a:pPr>
            <a:r>
              <a:rPr lang="pt-BR" sz="1100"/>
              <a:t>Avoid data duplicates</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349250" lvl="0" marL="457200" rtl="0" algn="l">
              <a:lnSpc>
                <a:spcPct val="115000"/>
              </a:lnSpc>
              <a:spcBef>
                <a:spcPts val="0"/>
              </a:spcBef>
              <a:spcAft>
                <a:spcPts val="0"/>
              </a:spcAft>
              <a:buSzPts val="1900"/>
              <a:buFont typeface="Open Sans"/>
              <a:buChar char="●"/>
            </a:pPr>
            <a:r>
              <a:rPr b="1" lang="pt-BR" sz="1200">
                <a:latin typeface="Open Sans"/>
                <a:ea typeface="Open Sans"/>
                <a:cs typeface="Open Sans"/>
                <a:sym typeface="Open Sans"/>
              </a:rPr>
              <a:t>All the data will be related to the employee</a:t>
            </a:r>
            <a:endParaRPr/>
          </a:p>
          <a:p>
            <a:pPr indent="0" lvl="0" marL="457200" rtl="0" algn="l">
              <a:lnSpc>
                <a:spcPct val="115000"/>
              </a:lnSpc>
              <a:spcBef>
                <a:spcPts val="1600"/>
              </a:spcBef>
              <a:spcAft>
                <a:spcPts val="0"/>
              </a:spcAft>
              <a:buClr>
                <a:schemeClr val="dk1"/>
              </a:buClr>
              <a:buSzPts val="1100"/>
              <a:buFont typeface="Arial"/>
              <a:buNone/>
            </a:pPr>
            <a:r>
              <a:rPr lang="pt-BR" sz="1200"/>
              <a:t>ID, name, email, hire date, job title, salary, department, manager start and end date, location, address, city,state and education level</a:t>
            </a:r>
            <a:endParaRPr sz="1200"/>
          </a:p>
          <a:p>
            <a:pPr indent="-349250" lvl="0" marL="457200" rtl="0" algn="l">
              <a:lnSpc>
                <a:spcPct val="115000"/>
              </a:lnSpc>
              <a:spcBef>
                <a:spcPts val="1600"/>
              </a:spcBef>
              <a:spcAft>
                <a:spcPts val="0"/>
              </a:spcAft>
              <a:buSzPts val="1900"/>
              <a:buFont typeface="Open Sans"/>
              <a:buChar char="●"/>
            </a:pPr>
            <a:r>
              <a:rPr b="1" lang="pt-BR" sz="1200">
                <a:latin typeface="Open Sans"/>
                <a:ea typeface="Open Sans"/>
                <a:cs typeface="Open Sans"/>
                <a:sym typeface="Open Sans"/>
              </a:rPr>
              <a:t>The HR department will manage the database</a:t>
            </a:r>
            <a:endParaRPr sz="1200"/>
          </a:p>
          <a:p>
            <a:pPr indent="-349250" lvl="0" marL="457200" rtl="0" algn="l">
              <a:lnSpc>
                <a:spcPct val="115000"/>
              </a:lnSpc>
              <a:spcBef>
                <a:spcPts val="1600"/>
              </a:spcBef>
              <a:spcAft>
                <a:spcPts val="0"/>
              </a:spcAft>
              <a:buSzPts val="1900"/>
              <a:buFont typeface="Open Sans"/>
              <a:buChar char="●"/>
            </a:pPr>
            <a:r>
              <a:rPr b="1" lang="pt-BR" sz="1200">
                <a:latin typeface="Open Sans"/>
                <a:ea typeface="Open Sans"/>
                <a:cs typeface="Open Sans"/>
                <a:sym typeface="Open Sans"/>
              </a:rPr>
              <a:t>Who will have access to database</a:t>
            </a:r>
            <a:endParaRPr/>
          </a:p>
          <a:p>
            <a:pPr indent="0" lvl="0" marL="457200" rtl="0" algn="l">
              <a:lnSpc>
                <a:spcPct val="100000"/>
              </a:lnSpc>
              <a:spcBef>
                <a:spcPts val="1600"/>
              </a:spcBef>
              <a:spcAft>
                <a:spcPts val="0"/>
              </a:spcAft>
              <a:buSzPts val="3000"/>
              <a:buNone/>
            </a:pPr>
            <a:r>
              <a:rPr lang="pt-BR" sz="1100"/>
              <a:t>HR user have fully access</a:t>
            </a:r>
            <a:endParaRPr sz="1100"/>
          </a:p>
          <a:p>
            <a:pPr indent="0" lvl="0" marL="457200" rtl="0" algn="l">
              <a:lnSpc>
                <a:spcPct val="100000"/>
              </a:lnSpc>
              <a:spcBef>
                <a:spcPts val="1600"/>
              </a:spcBef>
              <a:spcAft>
                <a:spcPts val="0"/>
              </a:spcAft>
              <a:buSzPts val="3000"/>
              <a:buNone/>
            </a:pPr>
            <a:r>
              <a:rPr lang="pt-BR" sz="1100"/>
              <a:t>Manager user have fully access</a:t>
            </a:r>
            <a:endParaRPr sz="1100"/>
          </a:p>
          <a:p>
            <a:pPr indent="0" lvl="0" marL="457200" rtl="0" algn="l">
              <a:lnSpc>
                <a:spcPct val="100000"/>
              </a:lnSpc>
              <a:spcBef>
                <a:spcPts val="1600"/>
              </a:spcBef>
              <a:spcAft>
                <a:spcPts val="0"/>
              </a:spcAft>
              <a:buSzPts val="3000"/>
              <a:buNone/>
            </a:pPr>
            <a:r>
              <a:rPr lang="pt-BR" sz="1100"/>
              <a:t>Employee can read the database except for the salary</a:t>
            </a:r>
            <a:endParaRPr sz="1100"/>
          </a:p>
          <a:p>
            <a:pPr indent="0" lvl="0" marL="457200" rtl="0" algn="l">
              <a:lnSpc>
                <a:spcPct val="115000"/>
              </a:lnSpc>
              <a:spcBef>
                <a:spcPts val="1600"/>
              </a:spcBef>
              <a:spcAft>
                <a:spcPts val="1600"/>
              </a:spcAft>
              <a:buSzPts val="3000"/>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Data Architect Business Requirement</a:t>
            </a:r>
            <a:endParaRPr/>
          </a:p>
        </p:txBody>
      </p:sp>
      <p:sp>
        <p:nvSpPr>
          <p:cNvPr id="166" name="Google Shape;166;p6"/>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pt-BR" sz="1400">
                <a:latin typeface="Open Sans"/>
                <a:ea typeface="Open Sans"/>
                <a:cs typeface="Open Sans"/>
                <a:sym typeface="Open Sans"/>
              </a:rPr>
              <a:t>Estimated size of database</a:t>
            </a:r>
            <a:endParaRPr b="1" sz="14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pt-BR" sz="1200"/>
              <a:t>Based on the expected growth (20% a year on the next 5 years) the numbers of rows is around 500-550 rows</a:t>
            </a:r>
            <a:endParaRPr sz="1400"/>
          </a:p>
          <a:p>
            <a:pPr indent="-349250" lvl="0" marL="457200" rtl="0" algn="l">
              <a:lnSpc>
                <a:spcPct val="115000"/>
              </a:lnSpc>
              <a:spcBef>
                <a:spcPts val="1600"/>
              </a:spcBef>
              <a:spcAft>
                <a:spcPts val="0"/>
              </a:spcAft>
              <a:buSzPts val="1900"/>
              <a:buFont typeface="Open Sans"/>
              <a:buChar char="●"/>
            </a:pPr>
            <a:r>
              <a:rPr b="1" lang="pt-BR" sz="1400">
                <a:latin typeface="Open Sans"/>
                <a:ea typeface="Open Sans"/>
                <a:cs typeface="Open Sans"/>
                <a:sym typeface="Open Sans"/>
              </a:rPr>
              <a:t>Estimated annual growth</a:t>
            </a:r>
            <a:endParaRPr b="1" sz="14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pt-BR" sz="1200"/>
              <a:t>1st year had from 10 to 200 in 6 months and based on the growth expectation the data will growth more 10% until the end of the year the growth can be 220.</a:t>
            </a:r>
            <a:endParaRPr/>
          </a:p>
          <a:p>
            <a:pPr indent="0" lvl="0" marL="457200" rtl="0" algn="l">
              <a:lnSpc>
                <a:spcPct val="100000"/>
              </a:lnSpc>
              <a:spcBef>
                <a:spcPts val="1600"/>
              </a:spcBef>
              <a:spcAft>
                <a:spcPts val="0"/>
              </a:spcAft>
              <a:buSzPts val="3000"/>
              <a:buNone/>
            </a:pPr>
            <a:r>
              <a:rPr lang="pt-BR" sz="1200">
                <a:latin typeface="Open Sans"/>
                <a:ea typeface="Open Sans"/>
                <a:cs typeface="Open Sans"/>
                <a:sym typeface="Open Sans"/>
              </a:rPr>
              <a:t>Next years growth:</a:t>
            </a:r>
            <a:endParaRPr/>
          </a:p>
          <a:p>
            <a:pPr indent="0" lvl="0" marL="457200" rtl="0" algn="l">
              <a:lnSpc>
                <a:spcPct val="100000"/>
              </a:lnSpc>
              <a:spcBef>
                <a:spcPts val="1600"/>
              </a:spcBef>
              <a:spcAft>
                <a:spcPts val="0"/>
              </a:spcAft>
              <a:buSzPts val="3000"/>
              <a:buNone/>
            </a:pPr>
            <a:r>
              <a:rPr lang="pt-BR" sz="1200">
                <a:latin typeface="Open Sans"/>
                <a:ea typeface="Open Sans"/>
                <a:cs typeface="Open Sans"/>
                <a:sym typeface="Open Sans"/>
              </a:rPr>
              <a:t>	Second year: 264</a:t>
            </a:r>
            <a:endParaRPr/>
          </a:p>
          <a:p>
            <a:pPr indent="0" lvl="0" marL="457200" rtl="0" algn="l">
              <a:lnSpc>
                <a:spcPct val="100000"/>
              </a:lnSpc>
              <a:spcBef>
                <a:spcPts val="1600"/>
              </a:spcBef>
              <a:spcAft>
                <a:spcPts val="0"/>
              </a:spcAft>
              <a:buSzPts val="3000"/>
              <a:buNone/>
            </a:pPr>
            <a:r>
              <a:rPr lang="pt-BR" sz="1200">
                <a:latin typeface="Open Sans"/>
                <a:ea typeface="Open Sans"/>
                <a:cs typeface="Open Sans"/>
                <a:sym typeface="Open Sans"/>
              </a:rPr>
              <a:t>	Third year: 317</a:t>
            </a:r>
            <a:endParaRPr/>
          </a:p>
          <a:p>
            <a:pPr indent="0" lvl="0" marL="457200" rtl="0" algn="l">
              <a:lnSpc>
                <a:spcPct val="100000"/>
              </a:lnSpc>
              <a:spcBef>
                <a:spcPts val="1600"/>
              </a:spcBef>
              <a:spcAft>
                <a:spcPts val="0"/>
              </a:spcAft>
              <a:buSzPts val="3000"/>
              <a:buNone/>
            </a:pPr>
            <a:r>
              <a:rPr lang="pt-BR" sz="1200">
                <a:latin typeface="Open Sans"/>
                <a:ea typeface="Open Sans"/>
                <a:cs typeface="Open Sans"/>
                <a:sym typeface="Open Sans"/>
              </a:rPr>
              <a:t>	Fourth year: 381</a:t>
            </a:r>
            <a:endParaRPr/>
          </a:p>
          <a:p>
            <a:pPr indent="0" lvl="0" marL="457200" rtl="0" algn="l">
              <a:lnSpc>
                <a:spcPct val="100000"/>
              </a:lnSpc>
              <a:spcBef>
                <a:spcPts val="1600"/>
              </a:spcBef>
              <a:spcAft>
                <a:spcPts val="0"/>
              </a:spcAft>
              <a:buSzPts val="3000"/>
              <a:buNone/>
            </a:pPr>
            <a:r>
              <a:rPr lang="pt-BR" sz="1200">
                <a:latin typeface="Open Sans"/>
                <a:ea typeface="Open Sans"/>
                <a:cs typeface="Open Sans"/>
                <a:sym typeface="Open Sans"/>
              </a:rPr>
              <a:t>	Fifth year: 457</a:t>
            </a:r>
            <a:endParaRPr/>
          </a:p>
          <a:p>
            <a:pPr indent="0" lvl="0" marL="457200" rtl="0" algn="l">
              <a:lnSpc>
                <a:spcPct val="100000"/>
              </a:lnSpc>
              <a:spcBef>
                <a:spcPts val="1600"/>
              </a:spcBef>
              <a:spcAft>
                <a:spcPts val="0"/>
              </a:spcAft>
              <a:buSzPts val="3000"/>
              <a:buNone/>
            </a:pPr>
            <a:r>
              <a:rPr lang="pt-BR" sz="1200">
                <a:latin typeface="Open Sans"/>
                <a:ea typeface="Open Sans"/>
                <a:cs typeface="Open Sans"/>
                <a:sym typeface="Open Sans"/>
              </a:rPr>
              <a:t>	Sixth year: 548</a:t>
            </a:r>
            <a:endParaRPr/>
          </a:p>
          <a:p>
            <a:pPr indent="0" lvl="0" marL="457200" rtl="0" algn="l">
              <a:lnSpc>
                <a:spcPct val="100000"/>
              </a:lnSpc>
              <a:spcBef>
                <a:spcPts val="1600"/>
              </a:spcBef>
              <a:spcAft>
                <a:spcPts val="0"/>
              </a:spcAft>
              <a:buSzPts val="3000"/>
              <a:buNone/>
            </a:pPr>
            <a:r>
              <a:t/>
            </a:r>
            <a:endParaRPr sz="1400">
              <a:latin typeface="Open Sans"/>
              <a:ea typeface="Open Sans"/>
              <a:cs typeface="Open Sans"/>
              <a:sym typeface="Open Sans"/>
            </a:endParaRPr>
          </a:p>
          <a:p>
            <a:pPr indent="-349250" lvl="0" marL="457200" rtl="0" algn="l">
              <a:lnSpc>
                <a:spcPct val="115000"/>
              </a:lnSpc>
              <a:spcBef>
                <a:spcPts val="1600"/>
              </a:spcBef>
              <a:spcAft>
                <a:spcPts val="0"/>
              </a:spcAft>
              <a:buSzPts val="1900"/>
              <a:buFont typeface="Open Sans"/>
              <a:buChar char="●"/>
            </a:pPr>
            <a:r>
              <a:rPr b="1" lang="pt-BR" sz="1400">
                <a:latin typeface="Open Sans"/>
                <a:ea typeface="Open Sans"/>
                <a:cs typeface="Open Sans"/>
                <a:sym typeface="Open Sans"/>
              </a:rPr>
              <a:t>Sensitive/restricted data</a:t>
            </a:r>
            <a:endParaRPr/>
          </a:p>
          <a:p>
            <a:pPr indent="0" lvl="0" marL="457200" rtl="0" algn="l">
              <a:lnSpc>
                <a:spcPct val="100000"/>
              </a:lnSpc>
              <a:spcBef>
                <a:spcPts val="1600"/>
              </a:spcBef>
              <a:spcAft>
                <a:spcPts val="0"/>
              </a:spcAft>
              <a:buSzPts val="3000"/>
              <a:buNone/>
            </a:pPr>
            <a:r>
              <a:rPr lang="pt-BR" sz="1200"/>
              <a:t>Email, salary, workplace address and education level</a:t>
            </a:r>
            <a:endParaRPr sz="1400"/>
          </a:p>
          <a:p>
            <a:pPr indent="0" lvl="0" marL="0" rtl="0" algn="l">
              <a:lnSpc>
                <a:spcPct val="115000"/>
              </a:lnSpc>
              <a:spcBef>
                <a:spcPts val="0"/>
              </a:spcBef>
              <a:spcAft>
                <a:spcPts val="0"/>
              </a:spcAft>
              <a:buSzPts val="3000"/>
              <a:buNone/>
            </a:pPr>
            <a:r>
              <a:t/>
            </a:r>
            <a:endParaRPr b="1" sz="1400">
              <a:latin typeface="Open Sans"/>
              <a:ea typeface="Open Sans"/>
              <a:cs typeface="Open Sans"/>
              <a:sym typeface="Open Sans"/>
            </a:endParaRPr>
          </a:p>
          <a:p>
            <a:pPr indent="-349250" lvl="0" marL="457200" rtl="0" algn="l">
              <a:lnSpc>
                <a:spcPct val="115000"/>
              </a:lnSpc>
              <a:spcBef>
                <a:spcPts val="1600"/>
              </a:spcBef>
              <a:spcAft>
                <a:spcPts val="0"/>
              </a:spcAft>
              <a:buSzPts val="1900"/>
              <a:buFont typeface="Open Sans"/>
              <a:buChar char="●"/>
            </a:pPr>
            <a:r>
              <a:rPr b="1" lang="pt-BR" sz="1400">
                <a:latin typeface="Open Sans"/>
                <a:ea typeface="Open Sans"/>
                <a:cs typeface="Open Sans"/>
                <a:sym typeface="Open Sans"/>
              </a:rPr>
              <a:t>Data retention and backup requirements</a:t>
            </a:r>
            <a:endParaRPr b="1" sz="14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pt-BR" sz="1200"/>
              <a:t>The data should be keep for at least 7 years</a:t>
            </a:r>
            <a:endParaRPr sz="1200"/>
          </a:p>
          <a:p>
            <a:pPr indent="0" lvl="0" marL="457200" rtl="0" algn="l">
              <a:lnSpc>
                <a:spcPct val="100000"/>
              </a:lnSpc>
              <a:spcBef>
                <a:spcPts val="0"/>
              </a:spcBef>
              <a:spcAft>
                <a:spcPts val="0"/>
              </a:spcAft>
              <a:buSzPts val="3000"/>
              <a:buNone/>
            </a:pPr>
            <a:r>
              <a:rPr lang="pt-BR" sz="1200"/>
              <a:t>The backups should garante this data life</a:t>
            </a:r>
            <a:endParaRPr sz="1200"/>
          </a:p>
          <a:p>
            <a:pPr indent="0" lvl="0" marL="457200" rtl="0" algn="l">
              <a:lnSpc>
                <a:spcPct val="100000"/>
              </a:lnSpc>
              <a:spcBef>
                <a:spcPts val="0"/>
              </a:spcBef>
              <a:spcAft>
                <a:spcPts val="0"/>
              </a:spcAft>
              <a:buSzPts val="3000"/>
              <a:buNone/>
            </a:pPr>
            <a:r>
              <a:rPr lang="pt-BR" sz="1200"/>
              <a:t>The backups should happen daily and during the night when the traffic is zero or less often</a:t>
            </a:r>
            <a:endParaRPr sz="1200"/>
          </a:p>
          <a:p>
            <a:pPr indent="0" lvl="0" marL="457200" rtl="0" algn="l">
              <a:lnSpc>
                <a:spcPct val="100000"/>
              </a:lnSpc>
              <a:spcBef>
                <a:spcPts val="0"/>
              </a:spcBef>
              <a:spcAft>
                <a:spcPts val="0"/>
              </a:spcAft>
              <a:buSzPts val="3000"/>
              <a:buNone/>
            </a:pPr>
            <a:r>
              <a:t/>
            </a:r>
            <a:endParaRPr sz="1200"/>
          </a:p>
          <a:p>
            <a:pPr indent="0" lvl="0" marL="457200" rtl="0" algn="l">
              <a:lnSpc>
                <a:spcPct val="100000"/>
              </a:lnSpc>
              <a:spcBef>
                <a:spcPts val="0"/>
              </a:spcBef>
              <a:spcAft>
                <a:spcPts val="0"/>
              </a:spcAft>
              <a:buSzPts val="3000"/>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Data Architect Technical Requirement</a:t>
            </a:r>
            <a:endParaRPr/>
          </a:p>
        </p:txBody>
      </p:sp>
      <p:sp>
        <p:nvSpPr>
          <p:cNvPr id="172" name="Google Shape;172;p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pt-BR" sz="1400">
                <a:latin typeface="Open Sans"/>
                <a:ea typeface="Open Sans"/>
                <a:cs typeface="Open Sans"/>
                <a:sym typeface="Open Sans"/>
              </a:rPr>
              <a:t>Justification for the new database</a:t>
            </a:r>
            <a:endParaRPr b="1" sz="14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pt-BR" sz="1200"/>
              <a:t>Keep data integrity</a:t>
            </a:r>
            <a:endParaRPr/>
          </a:p>
          <a:p>
            <a:pPr indent="0" lvl="0" marL="457200" rtl="0" algn="l">
              <a:lnSpc>
                <a:spcPct val="100000"/>
              </a:lnSpc>
              <a:spcBef>
                <a:spcPts val="1600"/>
              </a:spcBef>
              <a:spcAft>
                <a:spcPts val="0"/>
              </a:spcAft>
              <a:buSzPts val="3000"/>
              <a:buNone/>
            </a:pPr>
            <a:r>
              <a:rPr lang="pt-BR" sz="1200"/>
              <a:t>Security </a:t>
            </a:r>
            <a:endParaRPr/>
          </a:p>
          <a:p>
            <a:pPr indent="0" lvl="0" marL="457200" rtl="0" algn="l">
              <a:lnSpc>
                <a:spcPct val="100000"/>
              </a:lnSpc>
              <a:spcBef>
                <a:spcPts val="1600"/>
              </a:spcBef>
              <a:spcAft>
                <a:spcPts val="0"/>
              </a:spcAft>
              <a:buSzPts val="3000"/>
              <a:buNone/>
            </a:pPr>
            <a:r>
              <a:rPr lang="pt-BR" sz="1200"/>
              <a:t>Scalability</a:t>
            </a:r>
            <a:endParaRPr sz="1200"/>
          </a:p>
          <a:p>
            <a:pPr indent="0" lvl="0" marL="457200" rtl="0" algn="l">
              <a:lnSpc>
                <a:spcPct val="100000"/>
              </a:lnSpc>
              <a:spcBef>
                <a:spcPts val="1600"/>
              </a:spcBef>
              <a:spcAft>
                <a:spcPts val="0"/>
              </a:spcAft>
              <a:buSzPts val="3000"/>
              <a:buNone/>
            </a:pPr>
            <a:r>
              <a:rPr lang="pt-BR" sz="1200"/>
              <a:t>Integration with other tools(Websites, report tools and so on)</a:t>
            </a:r>
            <a:endParaRPr sz="1400"/>
          </a:p>
          <a:p>
            <a:pPr indent="0" lvl="0" marL="0" rtl="0" algn="l">
              <a:lnSpc>
                <a:spcPct val="115000"/>
              </a:lnSpc>
              <a:spcBef>
                <a:spcPts val="0"/>
              </a:spcBef>
              <a:spcAft>
                <a:spcPts val="0"/>
              </a:spcAft>
              <a:buSzPts val="3000"/>
              <a:buNone/>
            </a:pPr>
            <a:r>
              <a:t/>
            </a:r>
            <a:endParaRPr sz="1400"/>
          </a:p>
          <a:p>
            <a:pPr indent="-349250" lvl="0" marL="457200" rtl="0" algn="l">
              <a:lnSpc>
                <a:spcPct val="115000"/>
              </a:lnSpc>
              <a:spcBef>
                <a:spcPts val="1600"/>
              </a:spcBef>
              <a:spcAft>
                <a:spcPts val="0"/>
              </a:spcAft>
              <a:buSzPts val="1900"/>
              <a:buFont typeface="Open Sans"/>
              <a:buChar char="●"/>
            </a:pPr>
            <a:r>
              <a:rPr b="1" lang="pt-BR" sz="1400">
                <a:latin typeface="Open Sans"/>
                <a:ea typeface="Open Sans"/>
                <a:cs typeface="Open Sans"/>
                <a:sym typeface="Open Sans"/>
              </a:rPr>
              <a:t>Database objects</a:t>
            </a:r>
            <a:endParaRPr b="1" sz="1400">
              <a:latin typeface="Open Sans"/>
              <a:ea typeface="Open Sans"/>
              <a:cs typeface="Open Sans"/>
              <a:sym typeface="Open Sans"/>
            </a:endParaRPr>
          </a:p>
          <a:p>
            <a:pPr indent="0" lvl="0" marL="457200" rtl="0" algn="l">
              <a:lnSpc>
                <a:spcPct val="100000"/>
              </a:lnSpc>
              <a:spcBef>
                <a:spcPts val="0"/>
              </a:spcBef>
              <a:spcAft>
                <a:spcPts val="0"/>
              </a:spcAft>
              <a:buSzPts val="3000"/>
              <a:buNone/>
            </a:pPr>
            <a:r>
              <a:rPr b="1" lang="pt-BR" sz="1200">
                <a:latin typeface="Open Sans"/>
                <a:ea typeface="Open Sans"/>
                <a:cs typeface="Open Sans"/>
                <a:sym typeface="Open Sans"/>
              </a:rPr>
              <a:t>Tables</a:t>
            </a:r>
            <a:endParaRPr b="1" sz="1200">
              <a:latin typeface="Open Sans"/>
              <a:ea typeface="Open Sans"/>
              <a:cs typeface="Open Sans"/>
              <a:sym typeface="Open Sans"/>
            </a:endParaRPr>
          </a:p>
          <a:p>
            <a:pPr indent="0" lvl="0" marL="457200" rtl="0" algn="l">
              <a:lnSpc>
                <a:spcPct val="100000"/>
              </a:lnSpc>
              <a:spcBef>
                <a:spcPts val="0"/>
              </a:spcBef>
              <a:spcAft>
                <a:spcPts val="0"/>
              </a:spcAft>
              <a:buSzPts val="3000"/>
              <a:buNone/>
            </a:pPr>
            <a:r>
              <a:rPr lang="pt-BR" sz="1200"/>
              <a:t>	Employee, Job Title, </a:t>
            </a:r>
            <a:r>
              <a:rPr lang="pt-BR" sz="1200"/>
              <a:t>Education</a:t>
            </a:r>
            <a:r>
              <a:rPr lang="pt-BR" sz="1200"/>
              <a:t> Level, Salary, Department, Location and Employee Job</a:t>
            </a:r>
            <a:endParaRPr sz="1200"/>
          </a:p>
          <a:p>
            <a:pPr indent="0" lvl="0" marL="0" rtl="0" algn="l">
              <a:lnSpc>
                <a:spcPct val="100000"/>
              </a:lnSpc>
              <a:spcBef>
                <a:spcPts val="0"/>
              </a:spcBef>
              <a:spcAft>
                <a:spcPts val="0"/>
              </a:spcAft>
              <a:buSzPts val="3000"/>
              <a:buNone/>
            </a:pPr>
            <a:r>
              <a:t/>
            </a:r>
            <a:endParaRPr sz="1200"/>
          </a:p>
          <a:p>
            <a:pPr indent="0" lvl="0" marL="457200" rtl="0" algn="l">
              <a:lnSpc>
                <a:spcPct val="100000"/>
              </a:lnSpc>
              <a:spcBef>
                <a:spcPts val="0"/>
              </a:spcBef>
              <a:spcAft>
                <a:spcPts val="0"/>
              </a:spcAft>
              <a:buSzPts val="3000"/>
              <a:buNone/>
            </a:pPr>
            <a:r>
              <a:rPr b="1" lang="pt-BR" sz="1200">
                <a:latin typeface="Open Sans"/>
                <a:ea typeface="Open Sans"/>
                <a:cs typeface="Open Sans"/>
                <a:sym typeface="Open Sans"/>
              </a:rPr>
              <a:t>View</a:t>
            </a:r>
            <a:endParaRPr b="1" sz="1200">
              <a:latin typeface="Open Sans"/>
              <a:ea typeface="Open Sans"/>
              <a:cs typeface="Open Sans"/>
              <a:sym typeface="Open Sans"/>
            </a:endParaRPr>
          </a:p>
          <a:p>
            <a:pPr indent="0" lvl="0" marL="457200" rtl="0" algn="l">
              <a:lnSpc>
                <a:spcPct val="100000"/>
              </a:lnSpc>
              <a:spcBef>
                <a:spcPts val="0"/>
              </a:spcBef>
              <a:spcAft>
                <a:spcPts val="0"/>
              </a:spcAft>
              <a:buSzPts val="3000"/>
              <a:buNone/>
            </a:pPr>
            <a:r>
              <a:rPr lang="pt-BR" sz="1200"/>
              <a:t>	View to resemble the </a:t>
            </a:r>
            <a:r>
              <a:rPr lang="pt-BR" sz="1200"/>
              <a:t>initial</a:t>
            </a:r>
            <a:r>
              <a:rPr lang="pt-BR" sz="1200"/>
              <a:t> data</a:t>
            </a:r>
            <a:endParaRPr sz="1200"/>
          </a:p>
          <a:p>
            <a:pPr indent="0" lvl="0" marL="457200" rtl="0" algn="l">
              <a:lnSpc>
                <a:spcPct val="100000"/>
              </a:lnSpc>
              <a:spcBef>
                <a:spcPts val="0"/>
              </a:spcBef>
              <a:spcAft>
                <a:spcPts val="0"/>
              </a:spcAft>
              <a:buSzPts val="3000"/>
              <a:buNone/>
            </a:pPr>
            <a:r>
              <a:t/>
            </a:r>
            <a:endParaRPr sz="1200"/>
          </a:p>
          <a:p>
            <a:pPr indent="0" lvl="0" marL="457200" rtl="0" algn="l">
              <a:lnSpc>
                <a:spcPct val="100000"/>
              </a:lnSpc>
              <a:spcBef>
                <a:spcPts val="0"/>
              </a:spcBef>
              <a:spcAft>
                <a:spcPts val="0"/>
              </a:spcAft>
              <a:buSzPts val="3000"/>
              <a:buNone/>
            </a:pPr>
            <a:r>
              <a:rPr b="1" lang="pt-BR" sz="1200">
                <a:latin typeface="Open Sans"/>
                <a:ea typeface="Open Sans"/>
                <a:cs typeface="Open Sans"/>
                <a:sym typeface="Open Sans"/>
              </a:rPr>
              <a:t>Procedure</a:t>
            </a:r>
            <a:endParaRPr b="1" sz="1200">
              <a:latin typeface="Open Sans"/>
              <a:ea typeface="Open Sans"/>
              <a:cs typeface="Open Sans"/>
              <a:sym typeface="Open Sans"/>
            </a:endParaRPr>
          </a:p>
          <a:p>
            <a:pPr indent="0" lvl="0" marL="457200" rtl="0" algn="l">
              <a:lnSpc>
                <a:spcPct val="100000"/>
              </a:lnSpc>
              <a:spcBef>
                <a:spcPts val="0"/>
              </a:spcBef>
              <a:spcAft>
                <a:spcPts val="0"/>
              </a:spcAft>
              <a:buSzPts val="3000"/>
              <a:buNone/>
            </a:pPr>
            <a:r>
              <a:rPr lang="pt-BR" sz="1200"/>
              <a:t>	Procedure to obtain information about a employee</a:t>
            </a:r>
            <a:endParaRPr sz="1200"/>
          </a:p>
          <a:p>
            <a:pPr indent="0" lvl="0" marL="457200" rtl="0" algn="l">
              <a:lnSpc>
                <a:spcPct val="115000"/>
              </a:lnSpc>
              <a:spcBef>
                <a:spcPts val="0"/>
              </a:spcBef>
              <a:spcAft>
                <a:spcPts val="0"/>
              </a:spcAft>
              <a:buSzPts val="3000"/>
              <a:buNone/>
            </a:pPr>
            <a:r>
              <a:t/>
            </a:r>
            <a:endParaRPr sz="1400"/>
          </a:p>
          <a:p>
            <a:pPr indent="-349250" lvl="0" marL="457200" rtl="0" algn="l">
              <a:lnSpc>
                <a:spcPct val="115000"/>
              </a:lnSpc>
              <a:spcBef>
                <a:spcPts val="1600"/>
              </a:spcBef>
              <a:spcAft>
                <a:spcPts val="0"/>
              </a:spcAft>
              <a:buSzPts val="1900"/>
              <a:buFont typeface="Open Sans"/>
              <a:buChar char="●"/>
            </a:pPr>
            <a:r>
              <a:rPr b="1" lang="pt-BR" sz="1400">
                <a:latin typeface="Open Sans"/>
                <a:ea typeface="Open Sans"/>
                <a:cs typeface="Open Sans"/>
                <a:sym typeface="Open Sans"/>
              </a:rPr>
              <a:t>Data ingestion</a:t>
            </a:r>
            <a:endParaRPr b="1" sz="14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pt-BR" sz="1200"/>
              <a:t>The ingestion will be through an ETL process to get the data from excel table and insert into the database.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pt-BR"/>
              <a:t>Data Architect Technical Requirement</a:t>
            </a:r>
            <a:endParaRPr/>
          </a:p>
        </p:txBody>
      </p:sp>
      <p:sp>
        <p:nvSpPr>
          <p:cNvPr id="178" name="Google Shape;178;p8"/>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pt-BR" sz="1050">
                <a:latin typeface="Open Sans"/>
                <a:ea typeface="Open Sans"/>
                <a:cs typeface="Open Sans"/>
                <a:sym typeface="Open Sans"/>
              </a:rPr>
              <a:t>Data governance (Ownership and User access)</a:t>
            </a:r>
            <a:endParaRPr b="1" sz="105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pt-BR" sz="1000">
                <a:latin typeface="Open Sans"/>
                <a:ea typeface="Open Sans"/>
                <a:cs typeface="Open Sans"/>
                <a:sym typeface="Open Sans"/>
              </a:rPr>
              <a:t>Ownership: </a:t>
            </a:r>
            <a:r>
              <a:rPr lang="pt-BR" sz="1000"/>
              <a:t>Database Administrator</a:t>
            </a:r>
            <a:endParaRPr sz="1000"/>
          </a:p>
          <a:p>
            <a:pPr indent="0" lvl="0" marL="457200" rtl="0" algn="l">
              <a:lnSpc>
                <a:spcPct val="100000"/>
              </a:lnSpc>
              <a:spcBef>
                <a:spcPts val="0"/>
              </a:spcBef>
              <a:spcAft>
                <a:spcPts val="0"/>
              </a:spcAft>
              <a:buSzPts val="3000"/>
              <a:buNone/>
            </a:pPr>
            <a:r>
              <a:t/>
            </a:r>
            <a:endParaRPr sz="1000"/>
          </a:p>
          <a:p>
            <a:pPr indent="0" lvl="0" marL="457200" rtl="0" algn="l">
              <a:lnSpc>
                <a:spcPct val="100000"/>
              </a:lnSpc>
              <a:spcBef>
                <a:spcPts val="0"/>
              </a:spcBef>
              <a:spcAft>
                <a:spcPts val="0"/>
              </a:spcAft>
              <a:buSzPts val="3000"/>
              <a:buNone/>
            </a:pPr>
            <a:r>
              <a:rPr b="1" lang="pt-BR" sz="1000">
                <a:latin typeface="Open Sans"/>
                <a:ea typeface="Open Sans"/>
                <a:cs typeface="Open Sans"/>
                <a:sym typeface="Open Sans"/>
              </a:rPr>
              <a:t>User Access: </a:t>
            </a:r>
            <a:r>
              <a:rPr lang="pt-BR" sz="1000"/>
              <a:t>HR and Managers have fully access, other users can’t see the salary</a:t>
            </a:r>
            <a:endParaRPr sz="1000"/>
          </a:p>
          <a:p>
            <a:pPr indent="0" lvl="0" marL="457200" rtl="0" algn="l">
              <a:lnSpc>
                <a:spcPct val="100000"/>
              </a:lnSpc>
              <a:spcBef>
                <a:spcPts val="0"/>
              </a:spcBef>
              <a:spcAft>
                <a:spcPts val="0"/>
              </a:spcAft>
              <a:buSzPts val="3000"/>
              <a:buNone/>
            </a:pPr>
            <a:r>
              <a:t/>
            </a:r>
            <a:endParaRPr sz="1000"/>
          </a:p>
          <a:p>
            <a:pPr indent="-349250" lvl="0" marL="457200" rtl="0" algn="l">
              <a:lnSpc>
                <a:spcPct val="115000"/>
              </a:lnSpc>
              <a:spcBef>
                <a:spcPts val="0"/>
              </a:spcBef>
              <a:spcAft>
                <a:spcPts val="0"/>
              </a:spcAft>
              <a:buSzPts val="1900"/>
              <a:buFont typeface="Open Sans"/>
              <a:buChar char="●"/>
            </a:pPr>
            <a:r>
              <a:rPr b="1" lang="pt-BR" sz="1050">
                <a:latin typeface="Open Sans"/>
                <a:ea typeface="Open Sans"/>
                <a:cs typeface="Open Sans"/>
                <a:sym typeface="Open Sans"/>
              </a:rPr>
              <a:t>Scalability &amp; Flexibility considerations</a:t>
            </a:r>
            <a:endParaRPr b="1" sz="1050">
              <a:latin typeface="Open Sans"/>
              <a:ea typeface="Open Sans"/>
              <a:cs typeface="Open Sans"/>
              <a:sym typeface="Open Sans"/>
            </a:endParaRPr>
          </a:p>
          <a:p>
            <a:pPr indent="0" lvl="0" marL="457200" rtl="0" algn="l">
              <a:lnSpc>
                <a:spcPct val="115000"/>
              </a:lnSpc>
              <a:spcBef>
                <a:spcPts val="1600"/>
              </a:spcBef>
              <a:spcAft>
                <a:spcPts val="0"/>
              </a:spcAft>
              <a:buSzPts val="3000"/>
              <a:buNone/>
            </a:pPr>
            <a:r>
              <a:rPr lang="pt-BR" sz="1050"/>
              <a:t>List at least 2 examples of considerations taken to ensure data scalability and flexibility, and provide an explanation</a:t>
            </a:r>
            <a:endParaRPr/>
          </a:p>
          <a:p>
            <a:pPr indent="0" lvl="0" marL="457200" rtl="0" algn="l">
              <a:lnSpc>
                <a:spcPct val="115000"/>
              </a:lnSpc>
              <a:spcBef>
                <a:spcPts val="1600"/>
              </a:spcBef>
              <a:spcAft>
                <a:spcPts val="0"/>
              </a:spcAft>
              <a:buSzPts val="3000"/>
              <a:buNone/>
            </a:pPr>
            <a:r>
              <a:rPr lang="pt-BR" sz="1050"/>
              <a:t>The database size  can be increased when needed</a:t>
            </a:r>
            <a:endParaRPr/>
          </a:p>
          <a:p>
            <a:pPr indent="0" lvl="0" marL="457200" rtl="0" algn="l">
              <a:lnSpc>
                <a:spcPct val="115000"/>
              </a:lnSpc>
              <a:spcBef>
                <a:spcPts val="1600"/>
              </a:spcBef>
              <a:spcAft>
                <a:spcPts val="0"/>
              </a:spcAft>
              <a:buSzPts val="3000"/>
              <a:buNone/>
            </a:pPr>
            <a:r>
              <a:rPr lang="pt-BR" sz="1050"/>
              <a:t>The database can be connected in many tools, websites and apis to be managed and serve as source of truth for the ocompany</a:t>
            </a:r>
            <a:endParaRPr sz="1050"/>
          </a:p>
          <a:p>
            <a:pPr indent="0" lvl="0" marL="0" rtl="0" algn="l">
              <a:lnSpc>
                <a:spcPct val="115000"/>
              </a:lnSpc>
              <a:spcBef>
                <a:spcPts val="1600"/>
              </a:spcBef>
              <a:spcAft>
                <a:spcPts val="0"/>
              </a:spcAft>
              <a:buSzPts val="3000"/>
              <a:buNone/>
            </a:pPr>
            <a:r>
              <a:t/>
            </a:r>
            <a:endParaRPr sz="1050"/>
          </a:p>
          <a:p>
            <a:pPr indent="-349250" lvl="0" marL="457200" rtl="0" algn="l">
              <a:lnSpc>
                <a:spcPct val="115000"/>
              </a:lnSpc>
              <a:spcBef>
                <a:spcPts val="1600"/>
              </a:spcBef>
              <a:spcAft>
                <a:spcPts val="0"/>
              </a:spcAft>
              <a:buSzPts val="1900"/>
              <a:buFont typeface="Open Sans"/>
              <a:buChar char="●"/>
            </a:pPr>
            <a:r>
              <a:rPr b="1" lang="pt-BR" sz="1050">
                <a:latin typeface="Open Sans"/>
                <a:ea typeface="Open Sans"/>
                <a:cs typeface="Open Sans"/>
                <a:sym typeface="Open Sans"/>
              </a:rPr>
              <a:t>Storage &amp; retention</a:t>
            </a:r>
            <a:endParaRPr b="1" sz="105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pt-BR" sz="1000">
                <a:latin typeface="Open Sans"/>
                <a:ea typeface="Open Sans"/>
                <a:cs typeface="Open Sans"/>
                <a:sym typeface="Open Sans"/>
              </a:rPr>
              <a:t>Storage: </a:t>
            </a:r>
            <a:r>
              <a:rPr lang="pt-BR" sz="1000"/>
              <a:t>Spinning disk with 1GB by the server group</a:t>
            </a:r>
            <a:endParaRPr sz="1000"/>
          </a:p>
          <a:p>
            <a:pPr indent="0" lvl="0" marL="457200" rtl="0" algn="l">
              <a:lnSpc>
                <a:spcPct val="100000"/>
              </a:lnSpc>
              <a:spcBef>
                <a:spcPts val="0"/>
              </a:spcBef>
              <a:spcAft>
                <a:spcPts val="0"/>
              </a:spcAft>
              <a:buSzPts val="3000"/>
              <a:buNone/>
            </a:pPr>
            <a:r>
              <a:t/>
            </a:r>
            <a:endParaRPr sz="1000"/>
          </a:p>
          <a:p>
            <a:pPr indent="0" lvl="0" marL="457200" rtl="0" algn="l">
              <a:lnSpc>
                <a:spcPct val="100000"/>
              </a:lnSpc>
              <a:spcBef>
                <a:spcPts val="0"/>
              </a:spcBef>
              <a:spcAft>
                <a:spcPts val="0"/>
              </a:spcAft>
              <a:buSzPts val="3000"/>
              <a:buNone/>
            </a:pPr>
            <a:r>
              <a:rPr b="1" lang="pt-BR" sz="1000">
                <a:latin typeface="Open Sans"/>
                <a:ea typeface="Open Sans"/>
                <a:cs typeface="Open Sans"/>
                <a:sym typeface="Open Sans"/>
              </a:rPr>
              <a:t>Retention: </a:t>
            </a:r>
            <a:r>
              <a:rPr lang="pt-BR" sz="1000"/>
              <a:t>The data willl be keep for at least 7 years</a:t>
            </a:r>
            <a:endParaRPr sz="1000"/>
          </a:p>
          <a:p>
            <a:pPr indent="0" lvl="0" marL="457200" rtl="0" algn="l">
              <a:lnSpc>
                <a:spcPct val="100000"/>
              </a:lnSpc>
              <a:spcBef>
                <a:spcPts val="0"/>
              </a:spcBef>
              <a:spcAft>
                <a:spcPts val="0"/>
              </a:spcAft>
              <a:buSzPts val="3000"/>
              <a:buNone/>
            </a:pPr>
            <a:r>
              <a:t/>
            </a:r>
            <a:endParaRPr sz="1000"/>
          </a:p>
          <a:p>
            <a:pPr indent="0" lvl="0" marL="457200" rtl="0" algn="l">
              <a:lnSpc>
                <a:spcPct val="100000"/>
              </a:lnSpc>
              <a:spcBef>
                <a:spcPts val="0"/>
              </a:spcBef>
              <a:spcAft>
                <a:spcPts val="0"/>
              </a:spcAft>
              <a:buSzPts val="3000"/>
              <a:buNone/>
            </a:pPr>
            <a:r>
              <a:t/>
            </a:r>
            <a:endParaRPr sz="1000"/>
          </a:p>
          <a:p>
            <a:pPr indent="0" lvl="0" marL="457200" rtl="0" algn="l">
              <a:lnSpc>
                <a:spcPct val="100000"/>
              </a:lnSpc>
              <a:spcBef>
                <a:spcPts val="0"/>
              </a:spcBef>
              <a:spcAft>
                <a:spcPts val="0"/>
              </a:spcAft>
              <a:buSzPts val="3000"/>
              <a:buNone/>
            </a:pPr>
            <a:r>
              <a:t/>
            </a:r>
            <a:endParaRPr sz="1000"/>
          </a:p>
          <a:p>
            <a:pPr indent="-349250" lvl="0" marL="457200" rtl="0" algn="l">
              <a:lnSpc>
                <a:spcPct val="115000"/>
              </a:lnSpc>
              <a:spcBef>
                <a:spcPts val="0"/>
              </a:spcBef>
              <a:spcAft>
                <a:spcPts val="0"/>
              </a:spcAft>
              <a:buSzPts val="1900"/>
              <a:buFont typeface="Open Sans"/>
              <a:buChar char="●"/>
            </a:pPr>
            <a:r>
              <a:rPr b="1" lang="pt-BR" sz="1050">
                <a:latin typeface="Open Sans"/>
                <a:ea typeface="Open Sans"/>
                <a:cs typeface="Open Sans"/>
                <a:sym typeface="Open Sans"/>
              </a:rPr>
              <a:t>Backup</a:t>
            </a:r>
            <a:endParaRPr/>
          </a:p>
          <a:p>
            <a:pPr indent="0" lvl="1" marL="565150" rtl="0" algn="l">
              <a:lnSpc>
                <a:spcPct val="100000"/>
              </a:lnSpc>
              <a:spcBef>
                <a:spcPts val="1600"/>
              </a:spcBef>
              <a:spcAft>
                <a:spcPts val="0"/>
              </a:spcAft>
              <a:buSzPts val="1900"/>
              <a:buNone/>
            </a:pPr>
            <a:r>
              <a:rPr lang="pt-BR" sz="1050">
                <a:latin typeface="Open Sans"/>
                <a:ea typeface="Open Sans"/>
                <a:cs typeface="Open Sans"/>
                <a:sym typeface="Open Sans"/>
              </a:rPr>
              <a:t>Standard: Backup schedule is a full backup 1x per week.</a:t>
            </a:r>
            <a:endParaRPr/>
          </a:p>
          <a:p>
            <a:pPr indent="0" lvl="1" marL="565150" rtl="0" algn="l">
              <a:lnSpc>
                <a:spcPct val="100000"/>
              </a:lnSpc>
              <a:spcBef>
                <a:spcPts val="1600"/>
              </a:spcBef>
              <a:spcAft>
                <a:spcPts val="0"/>
              </a:spcAft>
              <a:buSzPts val="1900"/>
              <a:buNone/>
            </a:pPr>
            <a:r>
              <a:rPr lang="pt-BR" sz="1050">
                <a:latin typeface="Open Sans"/>
                <a:ea typeface="Open Sans"/>
                <a:cs typeface="Open Sans"/>
                <a:sym typeface="Open Sans"/>
              </a:rPr>
              <a:t>Archive: Backup schedule is a full backup 1x per month.</a:t>
            </a:r>
            <a:endParaRPr/>
          </a:p>
          <a:p>
            <a:pPr indent="0" lvl="1" marL="565150" rtl="0" algn="l">
              <a:lnSpc>
                <a:spcPct val="100000"/>
              </a:lnSpc>
              <a:spcBef>
                <a:spcPts val="1600"/>
              </a:spcBef>
              <a:spcAft>
                <a:spcPts val="0"/>
              </a:spcAft>
              <a:buSzPts val="1900"/>
              <a:buNone/>
            </a:pPr>
            <a:r>
              <a:rPr lang="pt-BR" sz="1050">
                <a:latin typeface="Open Sans"/>
                <a:ea typeface="Open Sans"/>
                <a:cs typeface="Open Sans"/>
                <a:sym typeface="Open Sans"/>
              </a:rPr>
              <a:t>Critical: Backup schedule is full backup 1x per week, incremental backup daily.</a:t>
            </a:r>
            <a:endParaRPr sz="6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t/>
            </a:r>
            <a:endParaRPr sz="1000"/>
          </a:p>
          <a:p>
            <a:pPr indent="0" lvl="0" marL="0" rtl="0" algn="l">
              <a:lnSpc>
                <a:spcPct val="100000"/>
              </a:lnSpc>
              <a:spcBef>
                <a:spcPts val="0"/>
              </a:spcBef>
              <a:spcAft>
                <a:spcPts val="0"/>
              </a:spcAft>
              <a:buClr>
                <a:schemeClr val="dk1"/>
              </a:buClr>
              <a:buSzPts val="1100"/>
              <a:buFont typeface="Arial"/>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82" name="Shape 182"/>
        <p:cNvGrpSpPr/>
        <p:nvPr/>
      </p:nvGrpSpPr>
      <p:grpSpPr>
        <a:xfrm>
          <a:off x="0" y="0"/>
          <a:ext cx="0" cy="0"/>
          <a:chOff x="0" y="0"/>
          <a:chExt cx="0" cy="0"/>
        </a:xfrm>
      </p:grpSpPr>
      <p:sp>
        <p:nvSpPr>
          <p:cNvPr id="183" name="Google Shape;183;p9"/>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pt-BR"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pt-BR" sz="3000" u="none" cap="none" strike="noStrike">
                <a:solidFill>
                  <a:srgbClr val="FFFFFF"/>
                </a:solidFill>
                <a:latin typeface="Open Sans"/>
                <a:ea typeface="Open Sans"/>
                <a:cs typeface="Open Sans"/>
                <a:sym typeface="Open Sans"/>
              </a:rPr>
              <a:t>Relational Database Design</a:t>
            </a:r>
            <a:endParaRPr b="0" i="0" sz="3000" u="none" cap="none" strike="noStrike">
              <a:solidFill>
                <a:srgbClr val="FFFFFF"/>
              </a:solidFill>
              <a:latin typeface="Open Sans"/>
              <a:ea typeface="Open Sans"/>
              <a:cs typeface="Open Sans"/>
              <a:sym typeface="Open Sans"/>
            </a:endParaRPr>
          </a:p>
        </p:txBody>
      </p:sp>
      <p:sp>
        <p:nvSpPr>
          <p:cNvPr id="184" name="Google Shape;184;p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