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82" d="100"/>
          <a:sy n="82" d="100"/>
        </p:scale>
        <p:origin x="75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CD1B9-D9E6-4B46-A266-3FF48B99D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E09425-9D38-BE4C-AAF0-314AF4FE6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6AAEAF-36AD-5E4F-ADE2-078D67A9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F2EB4-7EFB-E94E-896A-445ADBA9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422DB1-C655-F944-8020-4A5EF0DB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4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AC3DF-E12A-E845-9EC8-5F88CC87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9D9386-9442-2241-B856-FA35F13A5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034918-04E9-DA45-9CB3-B690A53F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E355C0-E8C8-7647-9452-704A94C2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EF7518-4452-2A49-B27A-36F5D3E7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5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9CDDDE-A51C-2E40-9789-795E17B60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E1BE77-A974-534A-947F-A6E2277D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4D9AC-F2E7-1A4C-8976-0A5FF985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468D66-B59F-8549-9A28-5B2AF37F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3D954-C7AD-324C-97A6-C18370E8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2E290-1DD6-6849-9BF0-F931A408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F37158-9BBA-184C-BA30-55202E6C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877806-60B2-F34A-B2D0-0851C513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CFDFD5-2572-F04A-ADE3-7E995626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A02A7-B04F-DB46-B509-C44CDC49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BFC15-BA22-724D-B83F-41F32526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DDAD98-BB91-354F-82C1-2592F6FC3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FFE2A-66AD-324C-9DC2-F67F690F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64A574-D015-724D-8AE0-8C63DFB1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93610-72C9-8644-AEF3-D35A45F2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4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B4A26-4C0D-BA4B-80C1-76F78CB1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B86588-D23B-DA4E-8DF3-435915A37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23E85A-3C36-C146-8713-B4986AA9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A8E2D3-AF61-6F49-8A37-8B664013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3BDA05-625B-084C-955F-B6D3E217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BB9DE5-FE98-AB4B-BD51-2999D486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8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EFF4D-DE97-4544-97B4-42E29E79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6F6FD7-633C-6D4D-980F-B26E3F6B8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DF77AE-A39E-CA4E-89DB-40CA50E50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D17A96-C22B-D14C-A3E9-C136141A6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0ED8BB-9D4B-6447-AB6A-B456B8B35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10A35A-65DF-9B4B-AADF-FE70376B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AE9C9D-61FA-8A45-A983-1AA499A0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01AB70-397B-EB45-A202-958425C1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6C7B3-826E-F545-BF51-F798AB84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B8CA1A-DD14-4E41-9612-BD93D6E1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4CEC12-1A5E-2145-BA66-4772B1CA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7EAACB-F8ED-2E41-A251-F6D4DF7D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3872C6-5AFD-1645-B8DE-DD098469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958CBA-E1CA-3348-8F5D-F387F500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3B4BFD-442F-C741-8F19-CBC4E780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3BDA2-9840-194A-A6B6-47D3A061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3BA3C-FC44-794C-8B33-6D9869AF5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B594F-58CF-544A-8CB1-47D7257E0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7E08EF-FE26-FE46-8CB4-03BB23DA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BB2FBC-DE02-A048-A3CE-9AED86DD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8C13C4-8833-F04E-B00D-798F14C2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7056A-7B3F-9C4A-9C82-37A47DC0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A0278B-40DC-344C-B180-1A52F5A83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23E8E9-F962-7E49-9259-490F00136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0D55FA-C9D7-DB4B-89D2-B102C920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64348A-FB3C-5445-BA95-D06C8BA3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7C756B-3FAD-004A-A7F8-34D5BC96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38AAA3-5B3B-0142-A4FB-FE9F41C7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A65EEF-20E6-0F4A-8DFA-1E24E8517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06C881-3957-DD46-BF3A-E5C50BD8C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25F1A-881B-6444-B2A3-F9B97C7D91D9}" type="datetimeFigureOut">
              <a:rPr lang="en-US" smtClean="0"/>
              <a:t>8/15/2023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DF1C2-67FF-8542-927F-584AD711F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AAF5E-62A4-9F41-9AAE-AEDF0F0E1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A90C542-D5B8-E348-B24C-E8E6DB0CB4C2}"/>
              </a:ext>
            </a:extLst>
          </p:cNvPr>
          <p:cNvSpPr txBox="1"/>
          <p:nvPr/>
        </p:nvSpPr>
        <p:spPr>
          <a:xfrm>
            <a:off x="6275862" y="12035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Isosceles Triangle 104">
            <a:extLst>
              <a:ext uri="{FF2B5EF4-FFF2-40B4-BE49-F238E27FC236}">
                <a16:creationId xmlns:a16="http://schemas.microsoft.com/office/drawing/2014/main" id="{93E24CA8-6D96-6146-BA3D-0F5D76E16330}"/>
              </a:ext>
            </a:extLst>
          </p:cNvPr>
          <p:cNvSpPr/>
          <p:nvPr/>
        </p:nvSpPr>
        <p:spPr bwMode="auto">
          <a:xfrm>
            <a:off x="2346406" y="2139254"/>
            <a:ext cx="5542420" cy="951571"/>
          </a:xfrm>
          <a:prstGeom prst="triangle">
            <a:avLst>
              <a:gd name="adj" fmla="val 8883"/>
            </a:avLst>
          </a:prstGeom>
          <a:solidFill>
            <a:schemeClr val="accent5">
              <a:lumMod val="75000"/>
              <a:alpha val="49020"/>
            </a:schemeClr>
          </a:solidFill>
          <a:ln>
            <a:noFill/>
          </a:ln>
          <a:effectLst/>
        </p:spPr>
        <p:txBody>
          <a:bodyPr wrap="square" lIns="107974" tIns="53987" rIns="107974" bIns="53987" numCol="1" spcCol="96026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Isosceles Triangle 103">
            <a:extLst>
              <a:ext uri="{FF2B5EF4-FFF2-40B4-BE49-F238E27FC236}">
                <a16:creationId xmlns:a16="http://schemas.microsoft.com/office/drawing/2014/main" id="{AB576914-7098-054E-BC3F-71548F837297}"/>
              </a:ext>
            </a:extLst>
          </p:cNvPr>
          <p:cNvSpPr/>
          <p:nvPr/>
        </p:nvSpPr>
        <p:spPr bwMode="auto">
          <a:xfrm>
            <a:off x="2467617" y="2124247"/>
            <a:ext cx="5542420" cy="951571"/>
          </a:xfrm>
          <a:prstGeom prst="triangle">
            <a:avLst>
              <a:gd name="adj" fmla="val 47178"/>
            </a:avLst>
          </a:prstGeom>
          <a:solidFill>
            <a:schemeClr val="accent5">
              <a:lumMod val="75000"/>
              <a:alpha val="49020"/>
            </a:schemeClr>
          </a:solidFill>
          <a:ln>
            <a:noFill/>
          </a:ln>
          <a:effectLst/>
        </p:spPr>
        <p:txBody>
          <a:bodyPr wrap="square" lIns="107974" tIns="53987" rIns="107974" bIns="53987" numCol="1" spcCol="96026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D7409A0-5A08-6448-9262-4D8B4845526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7125" y="3831831"/>
            <a:ext cx="559810" cy="765245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Graphic 16" descr="Browser window">
            <a:extLst>
              <a:ext uri="{FF2B5EF4-FFF2-40B4-BE49-F238E27FC236}">
                <a16:creationId xmlns:a16="http://schemas.microsoft.com/office/drawing/2014/main" id="{9E7D0CAD-DB70-FD48-B95F-205CB0E54B6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5840" y="1376176"/>
            <a:ext cx="705532" cy="794023"/>
          </a:xfrm>
          <a:prstGeom prst="rect">
            <a:avLst/>
          </a:prstGeom>
        </p:spPr>
      </p:pic>
      <p:pic>
        <p:nvPicPr>
          <p:cNvPr id="9" name="Graphic 20" descr="Browser window">
            <a:extLst>
              <a:ext uri="{FF2B5EF4-FFF2-40B4-BE49-F238E27FC236}">
                <a16:creationId xmlns:a16="http://schemas.microsoft.com/office/drawing/2014/main" id="{615D098C-BFBB-AB43-A304-76AB661216D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896" y="1376176"/>
            <a:ext cx="705532" cy="794023"/>
          </a:xfrm>
          <a:prstGeom prst="rect">
            <a:avLst/>
          </a:prstGeom>
        </p:spPr>
      </p:pic>
      <p:pic>
        <p:nvPicPr>
          <p:cNvPr id="10" name="Graphic 21" descr="Browser window">
            <a:extLst>
              <a:ext uri="{FF2B5EF4-FFF2-40B4-BE49-F238E27FC236}">
                <a16:creationId xmlns:a16="http://schemas.microsoft.com/office/drawing/2014/main" id="{1A6FC141-5579-EA48-B127-4DA9D32548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014" y="1343332"/>
            <a:ext cx="705532" cy="794023"/>
          </a:xfrm>
          <a:prstGeom prst="rect">
            <a:avLst/>
          </a:prstGeom>
        </p:spPr>
      </p:pic>
      <p:sp>
        <p:nvSpPr>
          <p:cNvPr id="11" name="Isosceles Triangle 140">
            <a:extLst>
              <a:ext uri="{FF2B5EF4-FFF2-40B4-BE49-F238E27FC236}">
                <a16:creationId xmlns:a16="http://schemas.microsoft.com/office/drawing/2014/main" id="{6E6B1D63-8BC1-214A-A2F0-8BB6D0685A07}"/>
              </a:ext>
            </a:extLst>
          </p:cNvPr>
          <p:cNvSpPr/>
          <p:nvPr/>
        </p:nvSpPr>
        <p:spPr bwMode="auto">
          <a:xfrm flipH="1">
            <a:off x="2469612" y="2115362"/>
            <a:ext cx="5542420" cy="951571"/>
          </a:xfrm>
          <a:prstGeom prst="triangle">
            <a:avLst>
              <a:gd name="adj" fmla="val 8883"/>
            </a:avLst>
          </a:prstGeom>
          <a:solidFill>
            <a:schemeClr val="accent5">
              <a:lumMod val="75000"/>
              <a:alpha val="49020"/>
            </a:schemeClr>
          </a:solidFill>
          <a:ln>
            <a:noFill/>
          </a:ln>
          <a:effectLst/>
        </p:spPr>
        <p:txBody>
          <a:bodyPr wrap="square" lIns="107974" tIns="53987" rIns="107974" bIns="53987" numCol="1" spcCol="96026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25E0BE0-B926-A24B-A58E-5E4EE6A04F10}"/>
              </a:ext>
            </a:extLst>
          </p:cNvPr>
          <p:cNvSpPr txBox="1"/>
          <p:nvPr/>
        </p:nvSpPr>
        <p:spPr>
          <a:xfrm>
            <a:off x="2833942" y="1676669"/>
            <a:ext cx="497469" cy="4593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DFEF55D-D762-954D-A465-93A9E093C200}"/>
              </a:ext>
            </a:extLst>
          </p:cNvPr>
          <p:cNvSpPr txBox="1"/>
          <p:nvPr/>
        </p:nvSpPr>
        <p:spPr>
          <a:xfrm>
            <a:off x="5028067" y="1676669"/>
            <a:ext cx="552044" cy="463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C211E68-05A0-6940-ACA3-ACFCBFB6F39D}"/>
              </a:ext>
            </a:extLst>
          </p:cNvPr>
          <p:cNvSpPr txBox="1"/>
          <p:nvPr/>
        </p:nvSpPr>
        <p:spPr>
          <a:xfrm>
            <a:off x="7422191" y="1666789"/>
            <a:ext cx="498350" cy="4522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b="1" dirty="0">
              <a:solidFill>
                <a:srgbClr val="879628"/>
              </a:solidFill>
              <a:ea typeface="+mj-ea"/>
              <a:cs typeface="Arial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A25F030-5765-7241-AF28-FE78A7F83079}"/>
              </a:ext>
            </a:extLst>
          </p:cNvPr>
          <p:cNvSpPr txBox="1"/>
          <p:nvPr/>
        </p:nvSpPr>
        <p:spPr>
          <a:xfrm>
            <a:off x="6496767" y="134905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6" name="Grafik 15" descr="Thermometer mit einfarbiger Füllung">
            <a:extLst>
              <a:ext uri="{FF2B5EF4-FFF2-40B4-BE49-F238E27FC236}">
                <a16:creationId xmlns:a16="http://schemas.microsoft.com/office/drawing/2014/main" id="{D7FC29BA-ADCE-1546-8D69-4992A6BCB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7617" y="3745582"/>
            <a:ext cx="914400" cy="914400"/>
          </a:xfrm>
          <a:prstGeom prst="rect">
            <a:avLst/>
          </a:prstGeom>
        </p:spPr>
      </p:pic>
      <p:pic>
        <p:nvPicPr>
          <p:cNvPr id="17" name="Grafik 16" descr="Drahtlosrouter mit einfarbiger Füllung">
            <a:extLst>
              <a:ext uri="{FF2B5EF4-FFF2-40B4-BE49-F238E27FC236}">
                <a16:creationId xmlns:a16="http://schemas.microsoft.com/office/drawing/2014/main" id="{F7AECC41-D312-E044-9AA3-B54F70EB7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92043" y="3817590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7F7E4AE9-9A51-FC4A-92BF-725DA5619275}"/>
              </a:ext>
            </a:extLst>
          </p:cNvPr>
          <p:cNvSpPr txBox="1"/>
          <p:nvPr/>
        </p:nvSpPr>
        <p:spPr>
          <a:xfrm>
            <a:off x="2469761" y="3258576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470134F-8616-5745-BB2D-F968C87ED14A}"/>
              </a:ext>
            </a:extLst>
          </p:cNvPr>
          <p:cNvSpPr txBox="1"/>
          <p:nvPr/>
        </p:nvSpPr>
        <p:spPr>
          <a:xfrm>
            <a:off x="3024096" y="310807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DC55EAD-EC42-BF48-B8D7-8F994215907F}"/>
              </a:ext>
            </a:extLst>
          </p:cNvPr>
          <p:cNvSpPr txBox="1"/>
          <p:nvPr/>
        </p:nvSpPr>
        <p:spPr>
          <a:xfrm>
            <a:off x="3488592" y="3398139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Modbus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A68997-EE36-8C41-964A-01A95DE8CE72}"/>
              </a:ext>
            </a:extLst>
          </p:cNvPr>
          <p:cNvSpPr txBox="1"/>
          <p:nvPr/>
        </p:nvSpPr>
        <p:spPr>
          <a:xfrm>
            <a:off x="5227598" y="3176819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DAA5F88-1ECC-DB44-9C0B-52144F4F0CD6}"/>
              </a:ext>
            </a:extLst>
          </p:cNvPr>
          <p:cNvSpPr txBox="1"/>
          <p:nvPr/>
        </p:nvSpPr>
        <p:spPr>
          <a:xfrm>
            <a:off x="7385802" y="345663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AMQP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2AACC19-D1CA-354F-8813-282DAF903E8A}"/>
              </a:ext>
            </a:extLst>
          </p:cNvPr>
          <p:cNvSpPr txBox="1"/>
          <p:nvPr/>
        </p:nvSpPr>
        <p:spPr>
          <a:xfrm>
            <a:off x="5994878" y="3425945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OPC-UA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4618048-6C55-414A-A2EB-947A0278A0BD}"/>
              </a:ext>
            </a:extLst>
          </p:cNvPr>
          <p:cNvSpPr txBox="1"/>
          <p:nvPr/>
        </p:nvSpPr>
        <p:spPr>
          <a:xfrm>
            <a:off x="4286063" y="3104607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KNX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8294572-512F-9743-A6A1-2227DCDF7742}"/>
              </a:ext>
            </a:extLst>
          </p:cNvPr>
          <p:cNvSpPr txBox="1"/>
          <p:nvPr/>
        </p:nvSpPr>
        <p:spPr>
          <a:xfrm>
            <a:off x="5027744" y="345333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BACnet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4802969-91B0-B641-8DF5-E953C337B072}"/>
              </a:ext>
            </a:extLst>
          </p:cNvPr>
          <p:cNvSpPr txBox="1"/>
          <p:nvPr/>
        </p:nvSpPr>
        <p:spPr>
          <a:xfrm>
            <a:off x="6147095" y="3146116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ECHONET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1CCDE9F-D888-F647-992C-5E156DABC6DE}"/>
              </a:ext>
            </a:extLst>
          </p:cNvPr>
          <p:cNvSpPr txBox="1"/>
          <p:nvPr/>
        </p:nvSpPr>
        <p:spPr>
          <a:xfrm>
            <a:off x="2918165" y="334027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JSON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9F4E96-3337-D548-BAFD-5004302385AD}"/>
              </a:ext>
            </a:extLst>
          </p:cNvPr>
          <p:cNvSpPr txBox="1"/>
          <p:nvPr/>
        </p:nvSpPr>
        <p:spPr>
          <a:xfrm>
            <a:off x="5653001" y="326092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XML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00D919F-49A6-C245-9E05-0784522ECF08}"/>
              </a:ext>
            </a:extLst>
          </p:cNvPr>
          <p:cNvSpPr txBox="1"/>
          <p:nvPr/>
        </p:nvSpPr>
        <p:spPr>
          <a:xfrm>
            <a:off x="7682531" y="317000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EXI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E5E342F-69E6-4045-B0D5-E4558A81B5AA}"/>
              </a:ext>
            </a:extLst>
          </p:cNvPr>
          <p:cNvSpPr txBox="1"/>
          <p:nvPr/>
        </p:nvSpPr>
        <p:spPr>
          <a:xfrm>
            <a:off x="4518726" y="330717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CBOR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F7D48F0-F3C1-ED4F-8414-DECE67887422}"/>
              </a:ext>
            </a:extLst>
          </p:cNvPr>
          <p:cNvSpPr txBox="1"/>
          <p:nvPr/>
        </p:nvSpPr>
        <p:spPr>
          <a:xfrm>
            <a:off x="3579059" y="3199161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OAUTH2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CB46DB3-03DB-9244-8524-C9699EE6D978}"/>
              </a:ext>
            </a:extLst>
          </p:cNvPr>
          <p:cNvSpPr txBox="1"/>
          <p:nvPr/>
        </p:nvSpPr>
        <p:spPr>
          <a:xfrm>
            <a:off x="6723771" y="3366766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API Key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F6D029A-D99D-E849-B9A0-AC3B2FBD0CE9}"/>
              </a:ext>
            </a:extLst>
          </p:cNvPr>
          <p:cNvSpPr txBox="1"/>
          <p:nvPr/>
        </p:nvSpPr>
        <p:spPr>
          <a:xfrm>
            <a:off x="7102174" y="317262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Bearer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6EC6D6-8D94-C842-8C8F-3A388353A799}"/>
              </a:ext>
            </a:extLst>
          </p:cNvPr>
          <p:cNvSpPr txBox="1"/>
          <p:nvPr/>
        </p:nvSpPr>
        <p:spPr>
          <a:xfrm>
            <a:off x="4863091" y="3112578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TLV</a:t>
            </a: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12EA97E8-CCFA-5840-BEDE-4D1567E295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81550" y="4038465"/>
            <a:ext cx="750201" cy="558611"/>
          </a:xfrm>
          <a:custGeom>
            <a:avLst/>
            <a:gdLst>
              <a:gd name="T0" fmla="*/ 2552 w 4063"/>
              <a:gd name="T1" fmla="*/ 0 h 3024"/>
              <a:gd name="T2" fmla="*/ 1796 w 4063"/>
              <a:gd name="T3" fmla="*/ 0 h 3024"/>
              <a:gd name="T4" fmla="*/ 1796 w 4063"/>
              <a:gd name="T5" fmla="*/ 473 h 3024"/>
              <a:gd name="T6" fmla="*/ 567 w 4063"/>
              <a:gd name="T7" fmla="*/ 473 h 3024"/>
              <a:gd name="T8" fmla="*/ 567 w 4063"/>
              <a:gd name="T9" fmla="*/ 1229 h 3024"/>
              <a:gd name="T10" fmla="*/ 0 w 4063"/>
              <a:gd name="T11" fmla="*/ 1229 h 3024"/>
              <a:gd name="T12" fmla="*/ 0 w 4063"/>
              <a:gd name="T13" fmla="*/ 1796 h 3024"/>
              <a:gd name="T14" fmla="*/ 567 w 4063"/>
              <a:gd name="T15" fmla="*/ 1796 h 3024"/>
              <a:gd name="T16" fmla="*/ 567 w 4063"/>
              <a:gd name="T17" fmla="*/ 2551 h 3024"/>
              <a:gd name="T18" fmla="*/ 1607 w 4063"/>
              <a:gd name="T19" fmla="*/ 2551 h 3024"/>
              <a:gd name="T20" fmla="*/ 1607 w 4063"/>
              <a:gd name="T21" fmla="*/ 2740 h 3024"/>
              <a:gd name="T22" fmla="*/ 1229 w 4063"/>
              <a:gd name="T23" fmla="*/ 2740 h 3024"/>
              <a:gd name="T24" fmla="*/ 1229 w 4063"/>
              <a:gd name="T25" fmla="*/ 3024 h 3024"/>
              <a:gd name="T26" fmla="*/ 3118 w 4063"/>
              <a:gd name="T27" fmla="*/ 3024 h 3024"/>
              <a:gd name="T28" fmla="*/ 3118 w 4063"/>
              <a:gd name="T29" fmla="*/ 2740 h 3024"/>
              <a:gd name="T30" fmla="*/ 2741 w 4063"/>
              <a:gd name="T31" fmla="*/ 2740 h 3024"/>
              <a:gd name="T32" fmla="*/ 2741 w 4063"/>
              <a:gd name="T33" fmla="*/ 2551 h 3024"/>
              <a:gd name="T34" fmla="*/ 3213 w 4063"/>
              <a:gd name="T35" fmla="*/ 2551 h 3024"/>
              <a:gd name="T36" fmla="*/ 3213 w 4063"/>
              <a:gd name="T37" fmla="*/ 473 h 3024"/>
              <a:gd name="T38" fmla="*/ 2552 w 4063"/>
              <a:gd name="T39" fmla="*/ 473 h 3024"/>
              <a:gd name="T40" fmla="*/ 2552 w 4063"/>
              <a:gd name="T41" fmla="*/ 0 h 3024"/>
              <a:gd name="T42" fmla="*/ 2742 w 4063"/>
              <a:gd name="T43" fmla="*/ 2079 h 3024"/>
              <a:gd name="T44" fmla="*/ 851 w 4063"/>
              <a:gd name="T45" fmla="*/ 2079 h 3024"/>
              <a:gd name="T46" fmla="*/ 851 w 4063"/>
              <a:gd name="T47" fmla="*/ 1796 h 3024"/>
              <a:gd name="T48" fmla="*/ 2742 w 4063"/>
              <a:gd name="T49" fmla="*/ 1796 h 3024"/>
              <a:gd name="T50" fmla="*/ 2742 w 4063"/>
              <a:gd name="T51" fmla="*/ 2079 h 3024"/>
              <a:gd name="T52" fmla="*/ 2742 w 4063"/>
              <a:gd name="T53" fmla="*/ 1607 h 3024"/>
              <a:gd name="T54" fmla="*/ 851 w 4063"/>
              <a:gd name="T55" fmla="*/ 1607 h 3024"/>
              <a:gd name="T56" fmla="*/ 851 w 4063"/>
              <a:gd name="T57" fmla="*/ 1323 h 3024"/>
              <a:gd name="T58" fmla="*/ 2742 w 4063"/>
              <a:gd name="T59" fmla="*/ 1323 h 3024"/>
              <a:gd name="T60" fmla="*/ 2742 w 4063"/>
              <a:gd name="T61" fmla="*/ 1607 h 3024"/>
              <a:gd name="T62" fmla="*/ 2742 w 4063"/>
              <a:gd name="T63" fmla="*/ 851 h 3024"/>
              <a:gd name="T64" fmla="*/ 2742 w 4063"/>
              <a:gd name="T65" fmla="*/ 1134 h 3024"/>
              <a:gd name="T66" fmla="*/ 851 w 4063"/>
              <a:gd name="T67" fmla="*/ 1134 h 3024"/>
              <a:gd name="T68" fmla="*/ 851 w 4063"/>
              <a:gd name="T69" fmla="*/ 851 h 3024"/>
              <a:gd name="T70" fmla="*/ 2742 w 4063"/>
              <a:gd name="T71" fmla="*/ 851 h 3024"/>
              <a:gd name="T72" fmla="*/ 4063 w 4063"/>
              <a:gd name="T73" fmla="*/ 851 h 3024"/>
              <a:gd name="T74" fmla="*/ 4063 w 4063"/>
              <a:gd name="T75" fmla="*/ 2173 h 3024"/>
              <a:gd name="T76" fmla="*/ 3685 w 4063"/>
              <a:gd name="T77" fmla="*/ 2551 h 3024"/>
              <a:gd name="T78" fmla="*/ 3402 w 4063"/>
              <a:gd name="T79" fmla="*/ 2551 h 3024"/>
              <a:gd name="T80" fmla="*/ 3402 w 4063"/>
              <a:gd name="T81" fmla="*/ 473 h 3024"/>
              <a:gd name="T82" fmla="*/ 3685 w 4063"/>
              <a:gd name="T83" fmla="*/ 473 h 3024"/>
              <a:gd name="T84" fmla="*/ 4063 w 4063"/>
              <a:gd name="T85" fmla="*/ 851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63" h="3024">
                <a:moveTo>
                  <a:pt x="2552" y="0"/>
                </a:moveTo>
                <a:lnTo>
                  <a:pt x="1796" y="0"/>
                </a:lnTo>
                <a:lnTo>
                  <a:pt x="1796" y="473"/>
                </a:lnTo>
                <a:lnTo>
                  <a:pt x="567" y="473"/>
                </a:lnTo>
                <a:lnTo>
                  <a:pt x="567" y="1229"/>
                </a:lnTo>
                <a:lnTo>
                  <a:pt x="0" y="1229"/>
                </a:lnTo>
                <a:lnTo>
                  <a:pt x="0" y="1796"/>
                </a:lnTo>
                <a:lnTo>
                  <a:pt x="567" y="1796"/>
                </a:lnTo>
                <a:lnTo>
                  <a:pt x="567" y="2551"/>
                </a:lnTo>
                <a:lnTo>
                  <a:pt x="1607" y="2551"/>
                </a:lnTo>
                <a:lnTo>
                  <a:pt x="1607" y="2740"/>
                </a:lnTo>
                <a:lnTo>
                  <a:pt x="1229" y="2740"/>
                </a:lnTo>
                <a:lnTo>
                  <a:pt x="1229" y="3024"/>
                </a:lnTo>
                <a:lnTo>
                  <a:pt x="3118" y="3024"/>
                </a:lnTo>
                <a:lnTo>
                  <a:pt x="3118" y="2740"/>
                </a:lnTo>
                <a:lnTo>
                  <a:pt x="2741" y="2740"/>
                </a:lnTo>
                <a:lnTo>
                  <a:pt x="2741" y="2551"/>
                </a:lnTo>
                <a:lnTo>
                  <a:pt x="3213" y="2551"/>
                </a:lnTo>
                <a:lnTo>
                  <a:pt x="3213" y="473"/>
                </a:lnTo>
                <a:lnTo>
                  <a:pt x="2552" y="473"/>
                </a:lnTo>
                <a:lnTo>
                  <a:pt x="2552" y="0"/>
                </a:lnTo>
                <a:close/>
                <a:moveTo>
                  <a:pt x="2742" y="2079"/>
                </a:moveTo>
                <a:lnTo>
                  <a:pt x="851" y="2079"/>
                </a:lnTo>
                <a:lnTo>
                  <a:pt x="851" y="1796"/>
                </a:lnTo>
                <a:lnTo>
                  <a:pt x="2742" y="1796"/>
                </a:lnTo>
                <a:lnTo>
                  <a:pt x="2742" y="2079"/>
                </a:lnTo>
                <a:close/>
                <a:moveTo>
                  <a:pt x="2742" y="1607"/>
                </a:moveTo>
                <a:lnTo>
                  <a:pt x="851" y="1607"/>
                </a:lnTo>
                <a:lnTo>
                  <a:pt x="851" y="1323"/>
                </a:lnTo>
                <a:lnTo>
                  <a:pt x="2742" y="1323"/>
                </a:lnTo>
                <a:lnTo>
                  <a:pt x="2742" y="1607"/>
                </a:lnTo>
                <a:close/>
                <a:moveTo>
                  <a:pt x="2742" y="851"/>
                </a:moveTo>
                <a:lnTo>
                  <a:pt x="2742" y="1134"/>
                </a:lnTo>
                <a:lnTo>
                  <a:pt x="851" y="1134"/>
                </a:lnTo>
                <a:lnTo>
                  <a:pt x="851" y="851"/>
                </a:lnTo>
                <a:lnTo>
                  <a:pt x="2742" y="851"/>
                </a:lnTo>
                <a:close/>
                <a:moveTo>
                  <a:pt x="4063" y="851"/>
                </a:moveTo>
                <a:lnTo>
                  <a:pt x="4063" y="2173"/>
                </a:lnTo>
                <a:cubicBezTo>
                  <a:pt x="4063" y="2382"/>
                  <a:pt x="3894" y="2551"/>
                  <a:pt x="3685" y="2551"/>
                </a:cubicBezTo>
                <a:lnTo>
                  <a:pt x="3402" y="2551"/>
                </a:lnTo>
                <a:lnTo>
                  <a:pt x="3402" y="473"/>
                </a:lnTo>
                <a:lnTo>
                  <a:pt x="3685" y="473"/>
                </a:lnTo>
                <a:cubicBezTo>
                  <a:pt x="3894" y="473"/>
                  <a:pt x="4063" y="642"/>
                  <a:pt x="4063" y="851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08" tIns="34254" rIns="68508" bIns="34254" numCol="1" anchor="t" anchorCtr="0" compatLnSpc="1">
            <a:prstTxWarp prst="textNoShape">
              <a:avLst/>
            </a:prstTxWarp>
          </a:bodyPr>
          <a:lstStyle/>
          <a:p>
            <a:pPr defTabSz="685051">
              <a:defRPr/>
            </a:pPr>
            <a:endParaRPr lang="en-US" sz="1349" kern="0">
              <a:solidFill>
                <a:srgbClr val="ADBE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3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CCCD6BD8-0346-5A47-A0E9-5D01B58C87A6}"/>
              </a:ext>
            </a:extLst>
          </p:cNvPr>
          <p:cNvSpPr/>
          <p:nvPr/>
        </p:nvSpPr>
        <p:spPr bwMode="auto">
          <a:xfrm>
            <a:off x="2422418" y="2250233"/>
            <a:ext cx="5460078" cy="962455"/>
          </a:xfrm>
          <a:custGeom>
            <a:avLst/>
            <a:gdLst>
              <a:gd name="connsiteX0" fmla="*/ 0 w 6966370"/>
              <a:gd name="connsiteY0" fmla="*/ 0 h 1936147"/>
              <a:gd name="connsiteX1" fmla="*/ 6966370 w 6966370"/>
              <a:gd name="connsiteY1" fmla="*/ 0 h 1936147"/>
              <a:gd name="connsiteX2" fmla="*/ 6966370 w 6966370"/>
              <a:gd name="connsiteY2" fmla="*/ 1936147 h 1936147"/>
              <a:gd name="connsiteX3" fmla="*/ 0 w 6966370"/>
              <a:gd name="connsiteY3" fmla="*/ 1936147 h 1936147"/>
              <a:gd name="connsiteX4" fmla="*/ 0 w 6966370"/>
              <a:gd name="connsiteY4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6966381 w 6966381"/>
              <a:gd name="connsiteY2" fmla="*/ 1936147 h 1936147"/>
              <a:gd name="connsiteX3" fmla="*/ 11 w 6966381"/>
              <a:gd name="connsiteY3" fmla="*/ 1936147 h 1936147"/>
              <a:gd name="connsiteX4" fmla="*/ 2138899 w 6966381"/>
              <a:gd name="connsiteY4" fmla="*/ 956292 h 1936147"/>
              <a:gd name="connsiteX5" fmla="*/ 11 w 6966381"/>
              <a:gd name="connsiteY5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6966381 w 6966381"/>
              <a:gd name="connsiteY2" fmla="*/ 1936147 h 1936147"/>
              <a:gd name="connsiteX3" fmla="*/ 11 w 6966381"/>
              <a:gd name="connsiteY3" fmla="*/ 1936147 h 1936147"/>
              <a:gd name="connsiteX4" fmla="*/ 2138899 w 6966381"/>
              <a:gd name="connsiteY4" fmla="*/ 956292 h 1936147"/>
              <a:gd name="connsiteX5" fmla="*/ 11 w 6966381"/>
              <a:gd name="connsiteY5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744940 w 6966381"/>
              <a:gd name="connsiteY2" fmla="*/ 104011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138899 w 6966381"/>
              <a:gd name="connsiteY5" fmla="*/ 956292 h 1936147"/>
              <a:gd name="connsiteX6" fmla="*/ 11 w 6966381"/>
              <a:gd name="connsiteY6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744940 w 6966381"/>
              <a:gd name="connsiteY2" fmla="*/ 104011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138899 w 6966381"/>
              <a:gd name="connsiteY5" fmla="*/ 956292 h 1936147"/>
              <a:gd name="connsiteX6" fmla="*/ 11 w 6966381"/>
              <a:gd name="connsiteY6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744940 w 6966381"/>
              <a:gd name="connsiteY2" fmla="*/ 104011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550379 w 6966381"/>
              <a:gd name="connsiteY5" fmla="*/ 720072 h 1936147"/>
              <a:gd name="connsiteX6" fmla="*/ 11 w 6966381"/>
              <a:gd name="connsiteY6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036280 w 6966381"/>
              <a:gd name="connsiteY2" fmla="*/ 72769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550379 w 6966381"/>
              <a:gd name="connsiteY5" fmla="*/ 720072 h 1936147"/>
              <a:gd name="connsiteX6" fmla="*/ 11 w 6966381"/>
              <a:gd name="connsiteY6" fmla="*/ 0 h 193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66381" h="1936147">
                <a:moveTo>
                  <a:pt x="11" y="0"/>
                </a:moveTo>
                <a:lnTo>
                  <a:pt x="6966381" y="0"/>
                </a:lnTo>
                <a:cubicBezTo>
                  <a:pt x="6965041" y="328924"/>
                  <a:pt x="4034940" y="223274"/>
                  <a:pt x="4036280" y="727692"/>
                </a:cubicBezTo>
                <a:cubicBezTo>
                  <a:pt x="4037620" y="1232110"/>
                  <a:pt x="6225901" y="1637469"/>
                  <a:pt x="6966381" y="1936147"/>
                </a:cubicBezTo>
                <a:lnTo>
                  <a:pt x="11" y="1936147"/>
                </a:lnTo>
                <a:cubicBezTo>
                  <a:pt x="-5846" y="1609529"/>
                  <a:pt x="2562302" y="1198856"/>
                  <a:pt x="2550379" y="720072"/>
                </a:cubicBezTo>
                <a:cubicBezTo>
                  <a:pt x="2538456" y="241288"/>
                  <a:pt x="712974" y="318764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  <a:alpha val="3098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Graphic 16" descr="Browser window">
            <a:extLst>
              <a:ext uri="{FF2B5EF4-FFF2-40B4-BE49-F238E27FC236}">
                <a16:creationId xmlns:a16="http://schemas.microsoft.com/office/drawing/2014/main" id="{73634B80-C8F7-5D40-A911-CDA45060C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990" y="1576418"/>
            <a:ext cx="702284" cy="657431"/>
          </a:xfrm>
          <a:prstGeom prst="rect">
            <a:avLst/>
          </a:prstGeom>
        </p:spPr>
      </p:pic>
      <p:pic>
        <p:nvPicPr>
          <p:cNvPr id="6" name="Graphic 20" descr="Browser window">
            <a:extLst>
              <a:ext uri="{FF2B5EF4-FFF2-40B4-BE49-F238E27FC236}">
                <a16:creationId xmlns:a16="http://schemas.microsoft.com/office/drawing/2014/main" id="{0226302F-FAE9-8C45-8F98-A7D1742A6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1323" y="1576418"/>
            <a:ext cx="702284" cy="657431"/>
          </a:xfrm>
          <a:prstGeom prst="rect">
            <a:avLst/>
          </a:prstGeom>
        </p:spPr>
      </p:pic>
      <p:pic>
        <p:nvPicPr>
          <p:cNvPr id="7" name="Graphic 21" descr="Browser window">
            <a:extLst>
              <a:ext uri="{FF2B5EF4-FFF2-40B4-BE49-F238E27FC236}">
                <a16:creationId xmlns:a16="http://schemas.microsoft.com/office/drawing/2014/main" id="{90CD87AB-23DD-8B4F-A703-68DB8158D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652" y="1580715"/>
            <a:ext cx="702284" cy="65743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A0424C-BA24-6444-9EDC-6D7AD8FBFD0A}"/>
              </a:ext>
            </a:extLst>
          </p:cNvPr>
          <p:cNvSpPr txBox="1"/>
          <p:nvPr/>
        </p:nvSpPr>
        <p:spPr>
          <a:xfrm>
            <a:off x="2544398" y="1855267"/>
            <a:ext cx="716685" cy="6709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A5ED9A-0198-0848-924C-935CE12302D0}"/>
              </a:ext>
            </a:extLst>
          </p:cNvPr>
          <p:cNvSpPr txBox="1"/>
          <p:nvPr/>
        </p:nvSpPr>
        <p:spPr>
          <a:xfrm>
            <a:off x="4987406" y="1855267"/>
            <a:ext cx="716685" cy="6709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5516A8-2CC0-BB49-A226-63CF6319D5B1}"/>
              </a:ext>
            </a:extLst>
          </p:cNvPr>
          <p:cNvSpPr txBox="1"/>
          <p:nvPr/>
        </p:nvSpPr>
        <p:spPr>
          <a:xfrm>
            <a:off x="7430414" y="1855267"/>
            <a:ext cx="716685" cy="6709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1083735-3969-BA4B-97F2-543906752B51}"/>
              </a:ext>
            </a:extLst>
          </p:cNvPr>
          <p:cNvSpPr txBox="1"/>
          <p:nvPr/>
        </p:nvSpPr>
        <p:spPr>
          <a:xfrm>
            <a:off x="4091451" y="2444441"/>
            <a:ext cx="1964867" cy="2130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{ properties, </a:t>
            </a:r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200" b="1" dirty="0">
                <a:solidFill>
                  <a:schemeClr val="accent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actions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200" b="1" dirty="0">
                <a:solidFill>
                  <a:srgbClr val="00B05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events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}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E6AA621-D06E-D341-A6EF-4C45CAC0A799}"/>
              </a:ext>
            </a:extLst>
          </p:cNvPr>
          <p:cNvSpPr txBox="1"/>
          <p:nvPr/>
        </p:nvSpPr>
        <p:spPr>
          <a:xfrm>
            <a:off x="2458467" y="2133123"/>
            <a:ext cx="537371" cy="257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 API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40390E0-7704-F04D-A8D1-C48D8783B8F3}"/>
              </a:ext>
            </a:extLst>
          </p:cNvPr>
          <p:cNvSpPr txBox="1"/>
          <p:nvPr/>
        </p:nvSpPr>
        <p:spPr>
          <a:xfrm>
            <a:off x="4930740" y="2133123"/>
            <a:ext cx="537371" cy="257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 API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0624923-56D0-8A49-8E0C-8E39A37961CA}"/>
              </a:ext>
            </a:extLst>
          </p:cNvPr>
          <p:cNvSpPr txBox="1"/>
          <p:nvPr/>
        </p:nvSpPr>
        <p:spPr>
          <a:xfrm>
            <a:off x="7355011" y="2133123"/>
            <a:ext cx="537371" cy="257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 API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E273ED83-9BAF-A44B-8B83-1AD5AA265D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37023" y="3927183"/>
            <a:ext cx="559810" cy="765245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6" name="Grafik 15" descr="Thermometer mit einfarbiger Füllung">
            <a:extLst>
              <a:ext uri="{FF2B5EF4-FFF2-40B4-BE49-F238E27FC236}">
                <a16:creationId xmlns:a16="http://schemas.microsoft.com/office/drawing/2014/main" id="{FA9AD477-023E-9740-AAA5-FFE0F321D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7515" y="3840934"/>
            <a:ext cx="914400" cy="914400"/>
          </a:xfrm>
          <a:prstGeom prst="rect">
            <a:avLst/>
          </a:prstGeom>
        </p:spPr>
      </p:pic>
      <p:pic>
        <p:nvPicPr>
          <p:cNvPr id="17" name="Grafik 16" descr="Drahtlosrouter mit einfarbiger Füllung">
            <a:extLst>
              <a:ext uri="{FF2B5EF4-FFF2-40B4-BE49-F238E27FC236}">
                <a16:creationId xmlns:a16="http://schemas.microsoft.com/office/drawing/2014/main" id="{526B45D4-1F12-EA46-A0EF-99B4220DAF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1941" y="3912942"/>
            <a:ext cx="914400" cy="914400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C3F15FF1-6DC7-624D-983B-D8BA116470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1448" y="4133817"/>
            <a:ext cx="750201" cy="558611"/>
          </a:xfrm>
          <a:custGeom>
            <a:avLst/>
            <a:gdLst>
              <a:gd name="T0" fmla="*/ 2552 w 4063"/>
              <a:gd name="T1" fmla="*/ 0 h 3024"/>
              <a:gd name="T2" fmla="*/ 1796 w 4063"/>
              <a:gd name="T3" fmla="*/ 0 h 3024"/>
              <a:gd name="T4" fmla="*/ 1796 w 4063"/>
              <a:gd name="T5" fmla="*/ 473 h 3024"/>
              <a:gd name="T6" fmla="*/ 567 w 4063"/>
              <a:gd name="T7" fmla="*/ 473 h 3024"/>
              <a:gd name="T8" fmla="*/ 567 w 4063"/>
              <a:gd name="T9" fmla="*/ 1229 h 3024"/>
              <a:gd name="T10" fmla="*/ 0 w 4063"/>
              <a:gd name="T11" fmla="*/ 1229 h 3024"/>
              <a:gd name="T12" fmla="*/ 0 w 4063"/>
              <a:gd name="T13" fmla="*/ 1796 h 3024"/>
              <a:gd name="T14" fmla="*/ 567 w 4063"/>
              <a:gd name="T15" fmla="*/ 1796 h 3024"/>
              <a:gd name="T16" fmla="*/ 567 w 4063"/>
              <a:gd name="T17" fmla="*/ 2551 h 3024"/>
              <a:gd name="T18" fmla="*/ 1607 w 4063"/>
              <a:gd name="T19" fmla="*/ 2551 h 3024"/>
              <a:gd name="T20" fmla="*/ 1607 w 4063"/>
              <a:gd name="T21" fmla="*/ 2740 h 3024"/>
              <a:gd name="T22" fmla="*/ 1229 w 4063"/>
              <a:gd name="T23" fmla="*/ 2740 h 3024"/>
              <a:gd name="T24" fmla="*/ 1229 w 4063"/>
              <a:gd name="T25" fmla="*/ 3024 h 3024"/>
              <a:gd name="T26" fmla="*/ 3118 w 4063"/>
              <a:gd name="T27" fmla="*/ 3024 h 3024"/>
              <a:gd name="T28" fmla="*/ 3118 w 4063"/>
              <a:gd name="T29" fmla="*/ 2740 h 3024"/>
              <a:gd name="T30" fmla="*/ 2741 w 4063"/>
              <a:gd name="T31" fmla="*/ 2740 h 3024"/>
              <a:gd name="T32" fmla="*/ 2741 w 4063"/>
              <a:gd name="T33" fmla="*/ 2551 h 3024"/>
              <a:gd name="T34" fmla="*/ 3213 w 4063"/>
              <a:gd name="T35" fmla="*/ 2551 h 3024"/>
              <a:gd name="T36" fmla="*/ 3213 w 4063"/>
              <a:gd name="T37" fmla="*/ 473 h 3024"/>
              <a:gd name="T38" fmla="*/ 2552 w 4063"/>
              <a:gd name="T39" fmla="*/ 473 h 3024"/>
              <a:gd name="T40" fmla="*/ 2552 w 4063"/>
              <a:gd name="T41" fmla="*/ 0 h 3024"/>
              <a:gd name="T42" fmla="*/ 2742 w 4063"/>
              <a:gd name="T43" fmla="*/ 2079 h 3024"/>
              <a:gd name="T44" fmla="*/ 851 w 4063"/>
              <a:gd name="T45" fmla="*/ 2079 h 3024"/>
              <a:gd name="T46" fmla="*/ 851 w 4063"/>
              <a:gd name="T47" fmla="*/ 1796 h 3024"/>
              <a:gd name="T48" fmla="*/ 2742 w 4063"/>
              <a:gd name="T49" fmla="*/ 1796 h 3024"/>
              <a:gd name="T50" fmla="*/ 2742 w 4063"/>
              <a:gd name="T51" fmla="*/ 2079 h 3024"/>
              <a:gd name="T52" fmla="*/ 2742 w 4063"/>
              <a:gd name="T53" fmla="*/ 1607 h 3024"/>
              <a:gd name="T54" fmla="*/ 851 w 4063"/>
              <a:gd name="T55" fmla="*/ 1607 h 3024"/>
              <a:gd name="T56" fmla="*/ 851 w 4063"/>
              <a:gd name="T57" fmla="*/ 1323 h 3024"/>
              <a:gd name="T58" fmla="*/ 2742 w 4063"/>
              <a:gd name="T59" fmla="*/ 1323 h 3024"/>
              <a:gd name="T60" fmla="*/ 2742 w 4063"/>
              <a:gd name="T61" fmla="*/ 1607 h 3024"/>
              <a:gd name="T62" fmla="*/ 2742 w 4063"/>
              <a:gd name="T63" fmla="*/ 851 h 3024"/>
              <a:gd name="T64" fmla="*/ 2742 w 4063"/>
              <a:gd name="T65" fmla="*/ 1134 h 3024"/>
              <a:gd name="T66" fmla="*/ 851 w 4063"/>
              <a:gd name="T67" fmla="*/ 1134 h 3024"/>
              <a:gd name="T68" fmla="*/ 851 w 4063"/>
              <a:gd name="T69" fmla="*/ 851 h 3024"/>
              <a:gd name="T70" fmla="*/ 2742 w 4063"/>
              <a:gd name="T71" fmla="*/ 851 h 3024"/>
              <a:gd name="T72" fmla="*/ 4063 w 4063"/>
              <a:gd name="T73" fmla="*/ 851 h 3024"/>
              <a:gd name="T74" fmla="*/ 4063 w 4063"/>
              <a:gd name="T75" fmla="*/ 2173 h 3024"/>
              <a:gd name="T76" fmla="*/ 3685 w 4063"/>
              <a:gd name="T77" fmla="*/ 2551 h 3024"/>
              <a:gd name="T78" fmla="*/ 3402 w 4063"/>
              <a:gd name="T79" fmla="*/ 2551 h 3024"/>
              <a:gd name="T80" fmla="*/ 3402 w 4063"/>
              <a:gd name="T81" fmla="*/ 473 h 3024"/>
              <a:gd name="T82" fmla="*/ 3685 w 4063"/>
              <a:gd name="T83" fmla="*/ 473 h 3024"/>
              <a:gd name="T84" fmla="*/ 4063 w 4063"/>
              <a:gd name="T85" fmla="*/ 851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63" h="3024">
                <a:moveTo>
                  <a:pt x="2552" y="0"/>
                </a:moveTo>
                <a:lnTo>
                  <a:pt x="1796" y="0"/>
                </a:lnTo>
                <a:lnTo>
                  <a:pt x="1796" y="473"/>
                </a:lnTo>
                <a:lnTo>
                  <a:pt x="567" y="473"/>
                </a:lnTo>
                <a:lnTo>
                  <a:pt x="567" y="1229"/>
                </a:lnTo>
                <a:lnTo>
                  <a:pt x="0" y="1229"/>
                </a:lnTo>
                <a:lnTo>
                  <a:pt x="0" y="1796"/>
                </a:lnTo>
                <a:lnTo>
                  <a:pt x="567" y="1796"/>
                </a:lnTo>
                <a:lnTo>
                  <a:pt x="567" y="2551"/>
                </a:lnTo>
                <a:lnTo>
                  <a:pt x="1607" y="2551"/>
                </a:lnTo>
                <a:lnTo>
                  <a:pt x="1607" y="2740"/>
                </a:lnTo>
                <a:lnTo>
                  <a:pt x="1229" y="2740"/>
                </a:lnTo>
                <a:lnTo>
                  <a:pt x="1229" y="3024"/>
                </a:lnTo>
                <a:lnTo>
                  <a:pt x="3118" y="3024"/>
                </a:lnTo>
                <a:lnTo>
                  <a:pt x="3118" y="2740"/>
                </a:lnTo>
                <a:lnTo>
                  <a:pt x="2741" y="2740"/>
                </a:lnTo>
                <a:lnTo>
                  <a:pt x="2741" y="2551"/>
                </a:lnTo>
                <a:lnTo>
                  <a:pt x="3213" y="2551"/>
                </a:lnTo>
                <a:lnTo>
                  <a:pt x="3213" y="473"/>
                </a:lnTo>
                <a:lnTo>
                  <a:pt x="2552" y="473"/>
                </a:lnTo>
                <a:lnTo>
                  <a:pt x="2552" y="0"/>
                </a:lnTo>
                <a:close/>
                <a:moveTo>
                  <a:pt x="2742" y="2079"/>
                </a:moveTo>
                <a:lnTo>
                  <a:pt x="851" y="2079"/>
                </a:lnTo>
                <a:lnTo>
                  <a:pt x="851" y="1796"/>
                </a:lnTo>
                <a:lnTo>
                  <a:pt x="2742" y="1796"/>
                </a:lnTo>
                <a:lnTo>
                  <a:pt x="2742" y="2079"/>
                </a:lnTo>
                <a:close/>
                <a:moveTo>
                  <a:pt x="2742" y="1607"/>
                </a:moveTo>
                <a:lnTo>
                  <a:pt x="851" y="1607"/>
                </a:lnTo>
                <a:lnTo>
                  <a:pt x="851" y="1323"/>
                </a:lnTo>
                <a:lnTo>
                  <a:pt x="2742" y="1323"/>
                </a:lnTo>
                <a:lnTo>
                  <a:pt x="2742" y="1607"/>
                </a:lnTo>
                <a:close/>
                <a:moveTo>
                  <a:pt x="2742" y="851"/>
                </a:moveTo>
                <a:lnTo>
                  <a:pt x="2742" y="1134"/>
                </a:lnTo>
                <a:lnTo>
                  <a:pt x="851" y="1134"/>
                </a:lnTo>
                <a:lnTo>
                  <a:pt x="851" y="851"/>
                </a:lnTo>
                <a:lnTo>
                  <a:pt x="2742" y="851"/>
                </a:lnTo>
                <a:close/>
                <a:moveTo>
                  <a:pt x="4063" y="851"/>
                </a:moveTo>
                <a:lnTo>
                  <a:pt x="4063" y="2173"/>
                </a:lnTo>
                <a:cubicBezTo>
                  <a:pt x="4063" y="2382"/>
                  <a:pt x="3894" y="2551"/>
                  <a:pt x="3685" y="2551"/>
                </a:cubicBezTo>
                <a:lnTo>
                  <a:pt x="3402" y="2551"/>
                </a:lnTo>
                <a:lnTo>
                  <a:pt x="3402" y="473"/>
                </a:lnTo>
                <a:lnTo>
                  <a:pt x="3685" y="473"/>
                </a:lnTo>
                <a:cubicBezTo>
                  <a:pt x="3894" y="473"/>
                  <a:pt x="4063" y="642"/>
                  <a:pt x="4063" y="851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08" tIns="34254" rIns="68508" bIns="34254" numCol="1" anchor="t" anchorCtr="0" compatLnSpc="1">
            <a:prstTxWarp prst="textNoShape">
              <a:avLst/>
            </a:prstTxWarp>
          </a:bodyPr>
          <a:lstStyle/>
          <a:p>
            <a:pPr defTabSz="685051">
              <a:defRPr/>
            </a:pPr>
            <a:endParaRPr lang="en-US" sz="1349" kern="0">
              <a:solidFill>
                <a:srgbClr val="ADBECB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ABA70BA-83BF-3149-82ED-48E20E725748}"/>
              </a:ext>
            </a:extLst>
          </p:cNvPr>
          <p:cNvSpPr txBox="1"/>
          <p:nvPr/>
        </p:nvSpPr>
        <p:spPr>
          <a:xfrm>
            <a:off x="2515902" y="3459110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B66115B-FDD0-B242-830B-6C138EF82400}"/>
              </a:ext>
            </a:extLst>
          </p:cNvPr>
          <p:cNvSpPr txBox="1"/>
          <p:nvPr/>
        </p:nvSpPr>
        <p:spPr>
          <a:xfrm>
            <a:off x="3363083" y="3269341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6AA2E4-5E7C-B94D-B5A1-79752BFE116D}"/>
              </a:ext>
            </a:extLst>
          </p:cNvPr>
          <p:cNvSpPr txBox="1"/>
          <p:nvPr/>
        </p:nvSpPr>
        <p:spPr>
          <a:xfrm>
            <a:off x="3534733" y="359867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Modbus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7966EF0-44E2-464E-ACFF-B6AACA8B8CAE}"/>
              </a:ext>
            </a:extLst>
          </p:cNvPr>
          <p:cNvSpPr txBox="1"/>
          <p:nvPr/>
        </p:nvSpPr>
        <p:spPr>
          <a:xfrm>
            <a:off x="5273739" y="337735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842178A-F5C3-F942-AC8E-332E30D6BDCF}"/>
              </a:ext>
            </a:extLst>
          </p:cNvPr>
          <p:cNvSpPr txBox="1"/>
          <p:nvPr/>
        </p:nvSpPr>
        <p:spPr>
          <a:xfrm>
            <a:off x="7431943" y="3657167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AMQP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52E13D2-503E-2B41-B297-FD9370B70E4F}"/>
              </a:ext>
            </a:extLst>
          </p:cNvPr>
          <p:cNvSpPr txBox="1"/>
          <p:nvPr/>
        </p:nvSpPr>
        <p:spPr>
          <a:xfrm>
            <a:off x="6041019" y="3626479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OPC UA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A7B01B0-5CBF-454E-B0FE-6E42E70937C6}"/>
              </a:ext>
            </a:extLst>
          </p:cNvPr>
          <p:cNvSpPr txBox="1"/>
          <p:nvPr/>
        </p:nvSpPr>
        <p:spPr>
          <a:xfrm>
            <a:off x="4332204" y="3305141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KNX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BA8DADC-DE71-2948-ABA4-8B90F1E7CCBC}"/>
              </a:ext>
            </a:extLst>
          </p:cNvPr>
          <p:cNvSpPr txBox="1"/>
          <p:nvPr/>
        </p:nvSpPr>
        <p:spPr>
          <a:xfrm>
            <a:off x="5073885" y="365387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BACnet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0FC243C-1C1C-E24B-8D07-856824D36FEA}"/>
              </a:ext>
            </a:extLst>
          </p:cNvPr>
          <p:cNvSpPr txBox="1"/>
          <p:nvPr/>
        </p:nvSpPr>
        <p:spPr>
          <a:xfrm>
            <a:off x="6193236" y="3346650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ECHONET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7360D9-07A8-8844-B90B-190AE12C81F8}"/>
              </a:ext>
            </a:extLst>
          </p:cNvPr>
          <p:cNvSpPr txBox="1"/>
          <p:nvPr/>
        </p:nvSpPr>
        <p:spPr>
          <a:xfrm>
            <a:off x="2964306" y="3540807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JSON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053EB45-DB2C-1644-9B10-B3BF03AE3CD5}"/>
              </a:ext>
            </a:extLst>
          </p:cNvPr>
          <p:cNvSpPr txBox="1"/>
          <p:nvPr/>
        </p:nvSpPr>
        <p:spPr>
          <a:xfrm>
            <a:off x="5699142" y="346146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XML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7DE014-FC42-2743-AAB4-BBA01C3149C0}"/>
              </a:ext>
            </a:extLst>
          </p:cNvPr>
          <p:cNvSpPr txBox="1"/>
          <p:nvPr/>
        </p:nvSpPr>
        <p:spPr>
          <a:xfrm>
            <a:off x="7728672" y="337054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FDC3F41-7235-6E49-BA6F-07C9F2AAC864}"/>
              </a:ext>
            </a:extLst>
          </p:cNvPr>
          <p:cNvSpPr txBox="1"/>
          <p:nvPr/>
        </p:nvSpPr>
        <p:spPr>
          <a:xfrm>
            <a:off x="4564867" y="3507707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CBOR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7A62AF1-86CA-D042-A0DF-1DB52169DF0E}"/>
              </a:ext>
            </a:extLst>
          </p:cNvPr>
          <p:cNvSpPr txBox="1"/>
          <p:nvPr/>
        </p:nvSpPr>
        <p:spPr>
          <a:xfrm>
            <a:off x="3743577" y="3421124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OAuth2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D9F184F-E76B-6B4D-B866-CB19632AC5B6}"/>
              </a:ext>
            </a:extLst>
          </p:cNvPr>
          <p:cNvSpPr txBox="1"/>
          <p:nvPr/>
        </p:nvSpPr>
        <p:spPr>
          <a:xfrm>
            <a:off x="6769912" y="3567300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API Key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0C51E15-8598-2B4C-847D-B232253CDAB7}"/>
              </a:ext>
            </a:extLst>
          </p:cNvPr>
          <p:cNvSpPr txBox="1"/>
          <p:nvPr/>
        </p:nvSpPr>
        <p:spPr>
          <a:xfrm>
            <a:off x="6893626" y="333454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Bearer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13488BD-DDE8-234D-AB88-8AC9D2B99059}"/>
              </a:ext>
            </a:extLst>
          </p:cNvPr>
          <p:cNvSpPr txBox="1"/>
          <p:nvPr/>
        </p:nvSpPr>
        <p:spPr>
          <a:xfrm>
            <a:off x="4909232" y="3313112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TLV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6C43494-5A24-0C46-B7CE-38CD76B734D4}"/>
              </a:ext>
            </a:extLst>
          </p:cNvPr>
          <p:cNvSpPr/>
          <p:nvPr/>
        </p:nvSpPr>
        <p:spPr bwMode="auto">
          <a:xfrm>
            <a:off x="2330365" y="3287705"/>
            <a:ext cx="5712061" cy="517417"/>
          </a:xfrm>
          <a:prstGeom prst="rect">
            <a:avLst/>
          </a:prstGeom>
          <a:solidFill>
            <a:srgbClr val="FFFFFF">
              <a:alpha val="70980"/>
            </a:srgb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7" name="Picture 2" descr="ThingDescription">
            <a:extLst>
              <a:ext uri="{FF2B5EF4-FFF2-40B4-BE49-F238E27FC236}">
                <a16:creationId xmlns:a16="http://schemas.microsoft.com/office/drawing/2014/main" id="{56041783-A24E-1744-B1BE-0E5918904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59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ingDescription">
            <a:extLst>
              <a:ext uri="{FF2B5EF4-FFF2-40B4-BE49-F238E27FC236}">
                <a16:creationId xmlns:a16="http://schemas.microsoft.com/office/drawing/2014/main" id="{77799D08-BF0A-CE49-BBA6-CD4A3BE9C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62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ingDescription">
            <a:extLst>
              <a:ext uri="{FF2B5EF4-FFF2-40B4-BE49-F238E27FC236}">
                <a16:creationId xmlns:a16="http://schemas.microsoft.com/office/drawing/2014/main" id="{BE86996F-B804-CD4D-8C38-A38E5690C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123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ingDescription">
            <a:extLst>
              <a:ext uri="{FF2B5EF4-FFF2-40B4-BE49-F238E27FC236}">
                <a16:creationId xmlns:a16="http://schemas.microsoft.com/office/drawing/2014/main" id="{57711CB3-615B-934F-B8E2-50591C24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610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4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DEBE660F-300F-F04E-A490-A2AE0BA782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24649" y="1591487"/>
            <a:ext cx="559810" cy="765245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Grafik 4" descr="Thermometer mit einfarbiger Füllung">
            <a:extLst>
              <a:ext uri="{FF2B5EF4-FFF2-40B4-BE49-F238E27FC236}">
                <a16:creationId xmlns:a16="http://schemas.microsoft.com/office/drawing/2014/main" id="{0CEC671C-46CC-D448-9294-A4091DE23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5141" y="1505238"/>
            <a:ext cx="914400" cy="914400"/>
          </a:xfrm>
          <a:prstGeom prst="rect">
            <a:avLst/>
          </a:prstGeom>
        </p:spPr>
      </p:pic>
      <p:pic>
        <p:nvPicPr>
          <p:cNvPr id="6" name="Grafik 5" descr="Drahtlosrouter mit einfarbiger Füllung">
            <a:extLst>
              <a:ext uri="{FF2B5EF4-FFF2-40B4-BE49-F238E27FC236}">
                <a16:creationId xmlns:a16="http://schemas.microsoft.com/office/drawing/2014/main" id="{F63967A7-BF73-E44B-B94F-2AA324065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9567" y="1577246"/>
            <a:ext cx="914400" cy="914400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E0413693-17FE-224B-82B8-8E8807523D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49074" y="1798121"/>
            <a:ext cx="750201" cy="558611"/>
          </a:xfrm>
          <a:custGeom>
            <a:avLst/>
            <a:gdLst>
              <a:gd name="T0" fmla="*/ 2552 w 4063"/>
              <a:gd name="T1" fmla="*/ 0 h 3024"/>
              <a:gd name="T2" fmla="*/ 1796 w 4063"/>
              <a:gd name="T3" fmla="*/ 0 h 3024"/>
              <a:gd name="T4" fmla="*/ 1796 w 4063"/>
              <a:gd name="T5" fmla="*/ 473 h 3024"/>
              <a:gd name="T6" fmla="*/ 567 w 4063"/>
              <a:gd name="T7" fmla="*/ 473 h 3024"/>
              <a:gd name="T8" fmla="*/ 567 w 4063"/>
              <a:gd name="T9" fmla="*/ 1229 h 3024"/>
              <a:gd name="T10" fmla="*/ 0 w 4063"/>
              <a:gd name="T11" fmla="*/ 1229 h 3024"/>
              <a:gd name="T12" fmla="*/ 0 w 4063"/>
              <a:gd name="T13" fmla="*/ 1796 h 3024"/>
              <a:gd name="T14" fmla="*/ 567 w 4063"/>
              <a:gd name="T15" fmla="*/ 1796 h 3024"/>
              <a:gd name="T16" fmla="*/ 567 w 4063"/>
              <a:gd name="T17" fmla="*/ 2551 h 3024"/>
              <a:gd name="T18" fmla="*/ 1607 w 4063"/>
              <a:gd name="T19" fmla="*/ 2551 h 3024"/>
              <a:gd name="T20" fmla="*/ 1607 w 4063"/>
              <a:gd name="T21" fmla="*/ 2740 h 3024"/>
              <a:gd name="T22" fmla="*/ 1229 w 4063"/>
              <a:gd name="T23" fmla="*/ 2740 h 3024"/>
              <a:gd name="T24" fmla="*/ 1229 w 4063"/>
              <a:gd name="T25" fmla="*/ 3024 h 3024"/>
              <a:gd name="T26" fmla="*/ 3118 w 4063"/>
              <a:gd name="T27" fmla="*/ 3024 h 3024"/>
              <a:gd name="T28" fmla="*/ 3118 w 4063"/>
              <a:gd name="T29" fmla="*/ 2740 h 3024"/>
              <a:gd name="T30" fmla="*/ 2741 w 4063"/>
              <a:gd name="T31" fmla="*/ 2740 h 3024"/>
              <a:gd name="T32" fmla="*/ 2741 w 4063"/>
              <a:gd name="T33" fmla="*/ 2551 h 3024"/>
              <a:gd name="T34" fmla="*/ 3213 w 4063"/>
              <a:gd name="T35" fmla="*/ 2551 h 3024"/>
              <a:gd name="T36" fmla="*/ 3213 w 4063"/>
              <a:gd name="T37" fmla="*/ 473 h 3024"/>
              <a:gd name="T38" fmla="*/ 2552 w 4063"/>
              <a:gd name="T39" fmla="*/ 473 h 3024"/>
              <a:gd name="T40" fmla="*/ 2552 w 4063"/>
              <a:gd name="T41" fmla="*/ 0 h 3024"/>
              <a:gd name="T42" fmla="*/ 2742 w 4063"/>
              <a:gd name="T43" fmla="*/ 2079 h 3024"/>
              <a:gd name="T44" fmla="*/ 851 w 4063"/>
              <a:gd name="T45" fmla="*/ 2079 h 3024"/>
              <a:gd name="T46" fmla="*/ 851 w 4063"/>
              <a:gd name="T47" fmla="*/ 1796 h 3024"/>
              <a:gd name="T48" fmla="*/ 2742 w 4063"/>
              <a:gd name="T49" fmla="*/ 1796 h 3024"/>
              <a:gd name="T50" fmla="*/ 2742 w 4063"/>
              <a:gd name="T51" fmla="*/ 2079 h 3024"/>
              <a:gd name="T52" fmla="*/ 2742 w 4063"/>
              <a:gd name="T53" fmla="*/ 1607 h 3024"/>
              <a:gd name="T54" fmla="*/ 851 w 4063"/>
              <a:gd name="T55" fmla="*/ 1607 h 3024"/>
              <a:gd name="T56" fmla="*/ 851 w 4063"/>
              <a:gd name="T57" fmla="*/ 1323 h 3024"/>
              <a:gd name="T58" fmla="*/ 2742 w 4063"/>
              <a:gd name="T59" fmla="*/ 1323 h 3024"/>
              <a:gd name="T60" fmla="*/ 2742 w 4063"/>
              <a:gd name="T61" fmla="*/ 1607 h 3024"/>
              <a:gd name="T62" fmla="*/ 2742 w 4063"/>
              <a:gd name="T63" fmla="*/ 851 h 3024"/>
              <a:gd name="T64" fmla="*/ 2742 w 4063"/>
              <a:gd name="T65" fmla="*/ 1134 h 3024"/>
              <a:gd name="T66" fmla="*/ 851 w 4063"/>
              <a:gd name="T67" fmla="*/ 1134 h 3024"/>
              <a:gd name="T68" fmla="*/ 851 w 4063"/>
              <a:gd name="T69" fmla="*/ 851 h 3024"/>
              <a:gd name="T70" fmla="*/ 2742 w 4063"/>
              <a:gd name="T71" fmla="*/ 851 h 3024"/>
              <a:gd name="T72" fmla="*/ 4063 w 4063"/>
              <a:gd name="T73" fmla="*/ 851 h 3024"/>
              <a:gd name="T74" fmla="*/ 4063 w 4063"/>
              <a:gd name="T75" fmla="*/ 2173 h 3024"/>
              <a:gd name="T76" fmla="*/ 3685 w 4063"/>
              <a:gd name="T77" fmla="*/ 2551 h 3024"/>
              <a:gd name="T78" fmla="*/ 3402 w 4063"/>
              <a:gd name="T79" fmla="*/ 2551 h 3024"/>
              <a:gd name="T80" fmla="*/ 3402 w 4063"/>
              <a:gd name="T81" fmla="*/ 473 h 3024"/>
              <a:gd name="T82" fmla="*/ 3685 w 4063"/>
              <a:gd name="T83" fmla="*/ 473 h 3024"/>
              <a:gd name="T84" fmla="*/ 4063 w 4063"/>
              <a:gd name="T85" fmla="*/ 851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63" h="3024">
                <a:moveTo>
                  <a:pt x="2552" y="0"/>
                </a:moveTo>
                <a:lnTo>
                  <a:pt x="1796" y="0"/>
                </a:lnTo>
                <a:lnTo>
                  <a:pt x="1796" y="473"/>
                </a:lnTo>
                <a:lnTo>
                  <a:pt x="567" y="473"/>
                </a:lnTo>
                <a:lnTo>
                  <a:pt x="567" y="1229"/>
                </a:lnTo>
                <a:lnTo>
                  <a:pt x="0" y="1229"/>
                </a:lnTo>
                <a:lnTo>
                  <a:pt x="0" y="1796"/>
                </a:lnTo>
                <a:lnTo>
                  <a:pt x="567" y="1796"/>
                </a:lnTo>
                <a:lnTo>
                  <a:pt x="567" y="2551"/>
                </a:lnTo>
                <a:lnTo>
                  <a:pt x="1607" y="2551"/>
                </a:lnTo>
                <a:lnTo>
                  <a:pt x="1607" y="2740"/>
                </a:lnTo>
                <a:lnTo>
                  <a:pt x="1229" y="2740"/>
                </a:lnTo>
                <a:lnTo>
                  <a:pt x="1229" y="3024"/>
                </a:lnTo>
                <a:lnTo>
                  <a:pt x="3118" y="3024"/>
                </a:lnTo>
                <a:lnTo>
                  <a:pt x="3118" y="2740"/>
                </a:lnTo>
                <a:lnTo>
                  <a:pt x="2741" y="2740"/>
                </a:lnTo>
                <a:lnTo>
                  <a:pt x="2741" y="2551"/>
                </a:lnTo>
                <a:lnTo>
                  <a:pt x="3213" y="2551"/>
                </a:lnTo>
                <a:lnTo>
                  <a:pt x="3213" y="473"/>
                </a:lnTo>
                <a:lnTo>
                  <a:pt x="2552" y="473"/>
                </a:lnTo>
                <a:lnTo>
                  <a:pt x="2552" y="0"/>
                </a:lnTo>
                <a:close/>
                <a:moveTo>
                  <a:pt x="2742" y="2079"/>
                </a:moveTo>
                <a:lnTo>
                  <a:pt x="851" y="2079"/>
                </a:lnTo>
                <a:lnTo>
                  <a:pt x="851" y="1796"/>
                </a:lnTo>
                <a:lnTo>
                  <a:pt x="2742" y="1796"/>
                </a:lnTo>
                <a:lnTo>
                  <a:pt x="2742" y="2079"/>
                </a:lnTo>
                <a:close/>
                <a:moveTo>
                  <a:pt x="2742" y="1607"/>
                </a:moveTo>
                <a:lnTo>
                  <a:pt x="851" y="1607"/>
                </a:lnTo>
                <a:lnTo>
                  <a:pt x="851" y="1323"/>
                </a:lnTo>
                <a:lnTo>
                  <a:pt x="2742" y="1323"/>
                </a:lnTo>
                <a:lnTo>
                  <a:pt x="2742" y="1607"/>
                </a:lnTo>
                <a:close/>
                <a:moveTo>
                  <a:pt x="2742" y="851"/>
                </a:moveTo>
                <a:lnTo>
                  <a:pt x="2742" y="1134"/>
                </a:lnTo>
                <a:lnTo>
                  <a:pt x="851" y="1134"/>
                </a:lnTo>
                <a:lnTo>
                  <a:pt x="851" y="851"/>
                </a:lnTo>
                <a:lnTo>
                  <a:pt x="2742" y="851"/>
                </a:lnTo>
                <a:close/>
                <a:moveTo>
                  <a:pt x="4063" y="851"/>
                </a:moveTo>
                <a:lnTo>
                  <a:pt x="4063" y="2173"/>
                </a:lnTo>
                <a:cubicBezTo>
                  <a:pt x="4063" y="2382"/>
                  <a:pt x="3894" y="2551"/>
                  <a:pt x="3685" y="2551"/>
                </a:cubicBezTo>
                <a:lnTo>
                  <a:pt x="3402" y="2551"/>
                </a:lnTo>
                <a:lnTo>
                  <a:pt x="3402" y="473"/>
                </a:lnTo>
                <a:lnTo>
                  <a:pt x="3685" y="473"/>
                </a:lnTo>
                <a:cubicBezTo>
                  <a:pt x="3894" y="473"/>
                  <a:pt x="4063" y="642"/>
                  <a:pt x="4063" y="851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08" tIns="34254" rIns="68508" bIns="34254" numCol="1" anchor="t" anchorCtr="0" compatLnSpc="1">
            <a:prstTxWarp prst="textNoShape">
              <a:avLst/>
            </a:prstTxWarp>
          </a:bodyPr>
          <a:lstStyle/>
          <a:p>
            <a:pPr defTabSz="685051">
              <a:defRPr/>
            </a:pPr>
            <a:endParaRPr lang="en-US" sz="1349" kern="0">
              <a:solidFill>
                <a:srgbClr val="ADBECB"/>
              </a:solidFill>
            </a:endParaRPr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BA5D1FAE-532A-FC43-B967-7C8E0C3165C7}"/>
              </a:ext>
            </a:extLst>
          </p:cNvPr>
          <p:cNvSpPr/>
          <p:nvPr/>
        </p:nvSpPr>
        <p:spPr>
          <a:xfrm rot="16200000">
            <a:off x="5731460" y="314633"/>
            <a:ext cx="298174" cy="52547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4867FFD-6262-074A-AB0C-E584BE99CAA5}"/>
              </a:ext>
            </a:extLst>
          </p:cNvPr>
          <p:cNvSpPr/>
          <p:nvPr/>
        </p:nvSpPr>
        <p:spPr>
          <a:xfrm>
            <a:off x="3055306" y="4084420"/>
            <a:ext cx="2027129" cy="101566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e.g., sensor values (read-only), configuration parameters (read-write), 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​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status (read-only or read-write), or computation results (read-only)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​</a:t>
            </a:r>
            <a:endParaRPr lang="en-US" sz="1000" dirty="0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BFF8D9A5-0090-1246-981C-2B17A9D329FC}"/>
              </a:ext>
            </a:extLst>
          </p:cNvPr>
          <p:cNvSpPr/>
          <p:nvPr/>
        </p:nvSpPr>
        <p:spPr>
          <a:xfrm>
            <a:off x="3203767" y="3356770"/>
            <a:ext cx="1590678" cy="593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B865732-FB12-264F-90FD-DA7462667218}"/>
              </a:ext>
            </a:extLst>
          </p:cNvPr>
          <p:cNvSpPr/>
          <p:nvPr/>
        </p:nvSpPr>
        <p:spPr>
          <a:xfrm>
            <a:off x="5182634" y="3356770"/>
            <a:ext cx="1519396" cy="59312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E68404DF-0D26-7A4B-8888-FEF229EBC9DA}"/>
              </a:ext>
            </a:extLst>
          </p:cNvPr>
          <p:cNvSpPr/>
          <p:nvPr/>
        </p:nvSpPr>
        <p:spPr>
          <a:xfrm>
            <a:off x="7110032" y="3350080"/>
            <a:ext cx="1412813" cy="59312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324821D-5651-C443-BFAF-B54B895A6E13}"/>
              </a:ext>
            </a:extLst>
          </p:cNvPr>
          <p:cNvSpPr/>
          <p:nvPr/>
        </p:nvSpPr>
        <p:spPr>
          <a:xfrm>
            <a:off x="5039420" y="4084419"/>
            <a:ext cx="2027129" cy="1015663"/>
          </a:xfrm>
          <a:prstGeom prst="rect">
            <a:avLst/>
          </a:prstGeom>
        </p:spPr>
        <p:txBody>
          <a:bodyPr wrap="square">
            <a:normAutofit fontScale="62500" lnSpcReduction="20000"/>
          </a:bodyPr>
          <a:lstStyle/>
          <a:p>
            <a:r>
              <a:rPr lang="en-US" dirty="0"/>
              <a:t>e.g., brew coffee, fade in/out, start/stop engine, ​</a:t>
            </a:r>
            <a:br>
              <a:rPr lang="en-US" dirty="0"/>
            </a:br>
            <a:r>
              <a:rPr lang="en-US" dirty="0"/>
              <a:t>long-lasting process such as printing a document, changing Properties over time …​</a:t>
            </a:r>
            <a:endParaRPr lang="en-US" sz="10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513DEA8-3714-E346-9319-77B7108606EF}"/>
              </a:ext>
            </a:extLst>
          </p:cNvPr>
          <p:cNvSpPr/>
          <p:nvPr/>
        </p:nvSpPr>
        <p:spPr>
          <a:xfrm>
            <a:off x="7109567" y="4084418"/>
            <a:ext cx="1650911" cy="124134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e.g., fire alarm, door opened, data​</a:t>
            </a:r>
            <a:b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streams, …​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057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ThingDescription">
            <a:extLst>
              <a:ext uri="{FF2B5EF4-FFF2-40B4-BE49-F238E27FC236}">
                <a16:creationId xmlns:a16="http://schemas.microsoft.com/office/drawing/2014/main" id="{DD630EFD-5FBC-9044-B598-DE9D3FC6D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489" y="2662369"/>
            <a:ext cx="2277375" cy="288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AFEAF625-7EEC-544A-84A6-DE8169DEC4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67584" y="4940168"/>
            <a:ext cx="559810" cy="765245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139</Words>
  <Application>Microsoft Office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Kaebisch, Sebastian (T RDA IOT EWT-DE)</dc:creator>
  <cp:lastModifiedBy>Mccool, Michael</cp:lastModifiedBy>
  <cp:revision>9</cp:revision>
  <dcterms:created xsi:type="dcterms:W3CDTF">2021-02-08T11:49:56Z</dcterms:created>
  <dcterms:modified xsi:type="dcterms:W3CDTF">2023-08-15T12:20:22Z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2021-03-12T08:56:40Z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873485c8-ce93-4c9e-a5c2-b2f6717d51e7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