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2" r:id="rId18"/>
    <p:sldId id="271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1" r:id="rId31"/>
  </p:sldIdLst>
  <p:sldSz cx="12192000" cy="6858000"/>
  <p:notesSz cx="6858000" cy="9144000"/>
  <p:defaultTextStyle>
    <a:defPPr rtl="0">
      <a:defRPr lang="ro-R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B94875-8221-4E7D-9DC6-4A1E2DBE721E}" v="3445" dt="2022-03-27T05:20:10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AEC21DF5-8AD3-4460-8084-588ADE7CCE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CF460151-0715-4416-B960-2CF48AFCC6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D4484-8FD2-4634-8328-74BDDDCC2F98}" type="datetime1">
              <a:rPr lang="ro-RO" smtClean="0"/>
              <a:t>26.03.2022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CF90FFB7-EFB4-4222-AA9D-942266FD16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EBECF49F-C6A4-49D9-B9C3-887D10024A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185E-060F-4A98-90A6-86B25278A7F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87049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 noProof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E37C7-CCAA-4800-B773-FF2203657799}" type="datetime1">
              <a:rPr lang="ro-RO" smtClean="0"/>
              <a:pPr/>
              <a:t>26.03.2022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 noProof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 noProof="0"/>
              <a:t>Faceţi clic pentru a edita Master stiluri text</a:t>
            </a:r>
          </a:p>
          <a:p>
            <a:pPr lvl="1"/>
            <a:r>
              <a:rPr lang="ro-RO" noProof="0"/>
              <a:t>al doilea nivel</a:t>
            </a:r>
          </a:p>
          <a:p>
            <a:pPr lvl="2"/>
            <a:r>
              <a:rPr lang="ro-RO" noProof="0"/>
              <a:t>al treilea nivel</a:t>
            </a:r>
          </a:p>
          <a:p>
            <a:pPr lvl="3"/>
            <a:r>
              <a:rPr lang="ro-RO" noProof="0"/>
              <a:t>al patrulea nivel</a:t>
            </a:r>
          </a:p>
          <a:p>
            <a:pPr lvl="4"/>
            <a:r>
              <a:rPr lang="ro-RO" noProof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9D844-DDD0-48CF-9C84-6045EAB24643}" type="slidenum">
              <a:rPr lang="ro-RO" noProof="0" smtClean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0057855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9D844-DDD0-48CF-9C84-6045EAB24643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084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43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43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56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52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30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13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04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34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0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5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5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9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57" r:id="rId7"/>
    <p:sldLayoutId id="2147483677" r:id="rId8"/>
    <p:sldLayoutId id="2147483676" r:id="rId9"/>
    <p:sldLayoutId id="2147483660" r:id="rId10"/>
    <p:sldLayoutId id="214748367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 rtlCol="0">
            <a:normAutofit/>
          </a:bodyPr>
          <a:lstStyle/>
          <a:p>
            <a:r>
              <a:rPr lang="ro-RO" b="1">
                <a:latin typeface="Arial"/>
                <a:cs typeface="Arial"/>
              </a:rPr>
              <a:t>AutoScout24 </a:t>
            </a:r>
            <a:r>
              <a:rPr lang="ro-RO" b="1" err="1">
                <a:latin typeface="Arial"/>
                <a:cs typeface="Arial"/>
              </a:rPr>
              <a:t>Dataset</a:t>
            </a:r>
            <a:endParaRPr lang="ro-RO" b="1">
              <a:latin typeface="Arial"/>
              <a:cs typeface="Arial"/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 rtlCol="0">
            <a:normAutofit/>
          </a:bodyPr>
          <a:lstStyle/>
          <a:p>
            <a:endParaRPr lang="ro-RO">
              <a:latin typeface="Arial"/>
              <a:cs typeface="Arial"/>
            </a:endParaRPr>
          </a:p>
          <a:p>
            <a:endParaRPr lang="ro-RO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18C963DE-68A2-D35D-AD94-D516FCBA8B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36" r="40372" b="8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8F988C7-4BB8-A545-83BA-05364CF5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o-RO" dirty="0" err="1"/>
              <a:t>Features</a:t>
            </a:r>
            <a:r>
              <a:rPr lang="ro-RO" dirty="0"/>
              <a:t> </a:t>
            </a:r>
            <a:r>
              <a:rPr lang="ro-RO" dirty="0" err="1"/>
              <a:t>Analysis</a:t>
            </a:r>
            <a:r>
              <a:rPr lang="ro-RO" dirty="0"/>
              <a:t>: Gear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ine 4" descr="O imagine care conține masă&#10;&#10;Descriere generată automat">
            <a:extLst>
              <a:ext uri="{FF2B5EF4-FFF2-40B4-BE49-F238E27FC236}">
                <a16:creationId xmlns:a16="http://schemas.microsoft.com/office/drawing/2014/main" id="{4AC300F1-D174-435B-6323-A1A5B0220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66" y="2042416"/>
            <a:ext cx="1752600" cy="1304925"/>
          </a:xfrm>
          <a:prstGeom prst="rect">
            <a:avLst/>
          </a:prstGeom>
        </p:spPr>
      </p:pic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6A5B51C6-4ECC-2D2C-5B66-A0940C3DC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78" y="3632073"/>
            <a:ext cx="2743200" cy="1898440"/>
          </a:xfrm>
          <a:prstGeom prst="rect">
            <a:avLst/>
          </a:prstGeom>
        </p:spPr>
      </p:pic>
      <p:pic>
        <p:nvPicPr>
          <p:cNvPr id="6" name="Imagine 6">
            <a:extLst>
              <a:ext uri="{FF2B5EF4-FFF2-40B4-BE49-F238E27FC236}">
                <a16:creationId xmlns:a16="http://schemas.microsoft.com/office/drawing/2014/main" id="{EAC0337D-5B28-8C71-B0A0-C401A43C7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952" y="1687551"/>
            <a:ext cx="2305509" cy="4114800"/>
          </a:xfrm>
          <a:prstGeom prst="rect">
            <a:avLst/>
          </a:prstGeom>
        </p:spPr>
      </p:pic>
      <p:pic>
        <p:nvPicPr>
          <p:cNvPr id="7" name="Imagine 8">
            <a:extLst>
              <a:ext uri="{FF2B5EF4-FFF2-40B4-BE49-F238E27FC236}">
                <a16:creationId xmlns:a16="http://schemas.microsoft.com/office/drawing/2014/main" id="{E4ECBDDB-6388-A293-FEF8-04A49002E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7433" y="1687551"/>
            <a:ext cx="2364305" cy="4114800"/>
          </a:xfrm>
          <a:prstGeom prst="rect">
            <a:avLst/>
          </a:prstGeo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395BD3B2-BAB3-9575-0C7E-773640C7E1CA}"/>
              </a:ext>
            </a:extLst>
          </p:cNvPr>
          <p:cNvSpPr txBox="1"/>
          <p:nvPr/>
        </p:nvSpPr>
        <p:spPr>
          <a:xfrm>
            <a:off x="9194180" y="286586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Pretul</a:t>
            </a:r>
            <a:r>
              <a:rPr lang="ro-RO" dirty="0"/>
              <a:t> mediu pentru fiecare categorie</a:t>
            </a:r>
          </a:p>
        </p:txBody>
      </p:sp>
      <p:sp>
        <p:nvSpPr>
          <p:cNvPr id="20" name="CasetăText 19">
            <a:extLst>
              <a:ext uri="{FF2B5EF4-FFF2-40B4-BE49-F238E27FC236}">
                <a16:creationId xmlns:a16="http://schemas.microsoft.com/office/drawing/2014/main" id="{0E7E1A56-8565-385E-6391-781B1BC82E42}"/>
              </a:ext>
            </a:extLst>
          </p:cNvPr>
          <p:cNvSpPr txBox="1"/>
          <p:nvPr/>
        </p:nvSpPr>
        <p:spPr>
          <a:xfrm>
            <a:off x="765717" y="1685692"/>
            <a:ext cx="1330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Head</a:t>
            </a:r>
            <a:r>
              <a:rPr lang="ro-RO" dirty="0"/>
              <a:t> </a:t>
            </a:r>
            <a:r>
              <a:rPr lang="ro-RO" dirty="0" err="1"/>
              <a:t>view</a:t>
            </a:r>
          </a:p>
        </p:txBody>
      </p:sp>
      <p:sp>
        <p:nvSpPr>
          <p:cNvPr id="21" name="CasetăText 20">
            <a:extLst>
              <a:ext uri="{FF2B5EF4-FFF2-40B4-BE49-F238E27FC236}">
                <a16:creationId xmlns:a16="http://schemas.microsoft.com/office/drawing/2014/main" id="{2C7B1425-DB0A-C5B8-D5C5-7353932BD1B8}"/>
              </a:ext>
            </a:extLst>
          </p:cNvPr>
          <p:cNvSpPr txBox="1"/>
          <p:nvPr/>
        </p:nvSpPr>
        <p:spPr>
          <a:xfrm>
            <a:off x="440473" y="5625790"/>
            <a:ext cx="31056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NaN</a:t>
            </a:r>
            <a:r>
              <a:rPr lang="ro-RO" dirty="0"/>
              <a:t> </a:t>
            </a:r>
            <a:r>
              <a:rPr lang="ro-RO" dirty="0" err="1"/>
              <a:t>values</a:t>
            </a:r>
            <a:r>
              <a:rPr lang="ro-RO" dirty="0"/>
              <a:t>/ </a:t>
            </a:r>
            <a:r>
              <a:rPr lang="ro-RO" dirty="0" err="1"/>
              <a:t>Unique</a:t>
            </a:r>
            <a:r>
              <a:rPr lang="ro-RO" dirty="0"/>
              <a:t> </a:t>
            </a:r>
            <a:r>
              <a:rPr lang="ro-RO" dirty="0" err="1"/>
              <a:t>Values</a:t>
            </a:r>
          </a:p>
        </p:txBody>
      </p:sp>
      <p:sp>
        <p:nvSpPr>
          <p:cNvPr id="22" name="CasetăText 21">
            <a:extLst>
              <a:ext uri="{FF2B5EF4-FFF2-40B4-BE49-F238E27FC236}">
                <a16:creationId xmlns:a16="http://schemas.microsoft.com/office/drawing/2014/main" id="{E8ACB6F7-A992-582F-B188-A8991C0F8CA3}"/>
              </a:ext>
            </a:extLst>
          </p:cNvPr>
          <p:cNvSpPr txBox="1"/>
          <p:nvPr/>
        </p:nvSpPr>
        <p:spPr>
          <a:xfrm>
            <a:off x="3692911" y="5793058"/>
            <a:ext cx="29197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Densitatea de </a:t>
            </a:r>
            <a:r>
              <a:rPr lang="ro-RO" dirty="0" err="1"/>
              <a:t>repartitie</a:t>
            </a:r>
            <a:r>
              <a:rPr lang="ro-RO" dirty="0"/>
              <a:t> pentru fiecare categorie</a:t>
            </a:r>
          </a:p>
        </p:txBody>
      </p:sp>
    </p:spTree>
    <p:extLst>
      <p:ext uri="{BB962C8B-B14F-4D97-AF65-F5344CB8AC3E}">
        <p14:creationId xmlns:p14="http://schemas.microsoft.com/office/powerpoint/2010/main" val="84093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8F988C7-4BB8-A545-83BA-05364CF5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o-RO" dirty="0" err="1"/>
              <a:t>Features</a:t>
            </a:r>
            <a:r>
              <a:rPr lang="ro-RO" dirty="0"/>
              <a:t> </a:t>
            </a:r>
            <a:r>
              <a:rPr lang="ro-RO" dirty="0" err="1"/>
              <a:t>Analysis</a:t>
            </a:r>
            <a:r>
              <a:rPr lang="ro-RO" dirty="0"/>
              <a:t>: </a:t>
            </a:r>
            <a:r>
              <a:rPr lang="ro-RO" dirty="0" err="1"/>
              <a:t>Offer</a:t>
            </a:r>
            <a:r>
              <a:rPr lang="ro-RO" dirty="0"/>
              <a:t> </a:t>
            </a:r>
            <a:r>
              <a:rPr lang="ro-RO" dirty="0" err="1"/>
              <a:t>Type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942F17F2-00E2-4009-415E-84AC9D75E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46" y="2042416"/>
            <a:ext cx="2000250" cy="1304925"/>
          </a:xfrm>
          <a:prstGeom prst="rect">
            <a:avLst/>
          </a:prstGeom>
        </p:spPr>
      </p:pic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40DB47EB-338E-628D-B74F-8D419537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78" y="3487230"/>
            <a:ext cx="2743200" cy="2002271"/>
          </a:xfrm>
          <a:prstGeom prst="rect">
            <a:avLst/>
          </a:prstGeom>
        </p:spPr>
      </p:pic>
      <p:pic>
        <p:nvPicPr>
          <p:cNvPr id="6" name="Imagine 6">
            <a:extLst>
              <a:ext uri="{FF2B5EF4-FFF2-40B4-BE49-F238E27FC236}">
                <a16:creationId xmlns:a16="http://schemas.microsoft.com/office/drawing/2014/main" id="{8186A924-DF57-4979-382E-6D6F3F6B7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95" y="2043886"/>
            <a:ext cx="3477321" cy="3448595"/>
          </a:xfrm>
          <a:prstGeom prst="rect">
            <a:avLst/>
          </a:prstGeom>
        </p:spPr>
      </p:pic>
      <p:pic>
        <p:nvPicPr>
          <p:cNvPr id="7" name="Imagine 8">
            <a:extLst>
              <a:ext uri="{FF2B5EF4-FFF2-40B4-BE49-F238E27FC236}">
                <a16:creationId xmlns:a16="http://schemas.microsoft.com/office/drawing/2014/main" id="{C241D922-3099-547F-85CD-A1E8684C5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4034" y="2044669"/>
            <a:ext cx="3653882" cy="344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25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8F988C7-4BB8-A545-83BA-05364CF5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o-RO" dirty="0" err="1"/>
              <a:t>Features</a:t>
            </a:r>
            <a:r>
              <a:rPr lang="ro-RO" dirty="0"/>
              <a:t> </a:t>
            </a:r>
            <a:r>
              <a:rPr lang="ro-RO" dirty="0" err="1"/>
              <a:t>Analysis</a:t>
            </a:r>
            <a:r>
              <a:rPr lang="ro-RO" dirty="0"/>
              <a:t>: HP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FD551CA6-88C3-2560-4AD7-523DA7125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92" y="1786751"/>
            <a:ext cx="1609725" cy="1314450"/>
          </a:xfrm>
          <a:prstGeom prst="rect">
            <a:avLst/>
          </a:prstGeom>
        </p:spPr>
      </p:pic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16D73C0C-9B67-1BB6-1FA4-7ED1434FC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7" y="3350841"/>
            <a:ext cx="2743200" cy="2275049"/>
          </a:xfrm>
          <a:prstGeom prst="rect">
            <a:avLst/>
          </a:prstGeom>
        </p:spPr>
      </p:pic>
      <p:pic>
        <p:nvPicPr>
          <p:cNvPr id="6" name="Imagine 6">
            <a:extLst>
              <a:ext uri="{FF2B5EF4-FFF2-40B4-BE49-F238E27FC236}">
                <a16:creationId xmlns:a16="http://schemas.microsoft.com/office/drawing/2014/main" id="{47463CC1-0F01-5D7D-866B-A4AA0739E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717" y="1789750"/>
            <a:ext cx="3179956" cy="1568647"/>
          </a:xfrm>
          <a:prstGeom prst="rect">
            <a:avLst/>
          </a:prstGeom>
        </p:spPr>
      </p:pic>
      <p:pic>
        <p:nvPicPr>
          <p:cNvPr id="7" name="Imagine 8">
            <a:extLst>
              <a:ext uri="{FF2B5EF4-FFF2-40B4-BE49-F238E27FC236}">
                <a16:creationId xmlns:a16="http://schemas.microsoft.com/office/drawing/2014/main" id="{52776BDB-7FF7-BFE1-867A-D876F0501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644" y="3704522"/>
            <a:ext cx="3821151" cy="1920811"/>
          </a:xfrm>
          <a:prstGeom prst="rect">
            <a:avLst/>
          </a:prstGeom>
        </p:spPr>
      </p:pic>
      <p:pic>
        <p:nvPicPr>
          <p:cNvPr id="9" name="Imagine 10">
            <a:extLst>
              <a:ext uri="{FF2B5EF4-FFF2-40B4-BE49-F238E27FC236}">
                <a16:creationId xmlns:a16="http://schemas.microsoft.com/office/drawing/2014/main" id="{394668FE-0D51-E8D0-6F33-8026496A3A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0083" y="1785154"/>
            <a:ext cx="3960541" cy="383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54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8F988C7-4BB8-A545-83BA-05364CF5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o-RO" dirty="0" err="1"/>
              <a:t>Features</a:t>
            </a:r>
            <a:r>
              <a:rPr lang="ro-RO" dirty="0"/>
              <a:t> </a:t>
            </a:r>
            <a:r>
              <a:rPr lang="ro-RO" dirty="0" err="1"/>
              <a:t>Analysis</a:t>
            </a:r>
            <a:r>
              <a:rPr lang="ro-RO" dirty="0"/>
              <a:t>: </a:t>
            </a:r>
            <a:r>
              <a:rPr lang="ro-RO" dirty="0" err="1"/>
              <a:t>Year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ine 4" descr="O imagine care conține masă&#10;&#10;Descriere generată automat">
            <a:extLst>
              <a:ext uri="{FF2B5EF4-FFF2-40B4-BE49-F238E27FC236}">
                <a16:creationId xmlns:a16="http://schemas.microsoft.com/office/drawing/2014/main" id="{F5245E7F-A5E1-DA7F-05D8-140E6888E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27" y="2047410"/>
            <a:ext cx="1657350" cy="1276350"/>
          </a:xfrm>
          <a:prstGeom prst="rect">
            <a:avLst/>
          </a:prstGeom>
        </p:spPr>
      </p:pic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445DBD2B-2081-1D3C-2F1E-F54F51D14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78" y="3432672"/>
            <a:ext cx="2743200" cy="2260069"/>
          </a:xfrm>
          <a:prstGeom prst="rect">
            <a:avLst/>
          </a:prstGeom>
        </p:spPr>
      </p:pic>
      <p:pic>
        <p:nvPicPr>
          <p:cNvPr id="6" name="Imagine 6">
            <a:extLst>
              <a:ext uri="{FF2B5EF4-FFF2-40B4-BE49-F238E27FC236}">
                <a16:creationId xmlns:a16="http://schemas.microsoft.com/office/drawing/2014/main" id="{C5C65810-EC45-D524-999A-EAD7B4096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473" y="2044765"/>
            <a:ext cx="4611029" cy="2266666"/>
          </a:xfrm>
          <a:prstGeom prst="rect">
            <a:avLst/>
          </a:prstGeom>
        </p:spPr>
      </p:pic>
      <p:pic>
        <p:nvPicPr>
          <p:cNvPr id="7" name="Imagine 8">
            <a:extLst>
              <a:ext uri="{FF2B5EF4-FFF2-40B4-BE49-F238E27FC236}">
                <a16:creationId xmlns:a16="http://schemas.microsoft.com/office/drawing/2014/main" id="{2CD8A9B9-6A12-269C-BE3A-D6878B3B6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498" y="2468831"/>
            <a:ext cx="3616712" cy="338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82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905963E-4FAB-6398-AD19-ACD058F6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710505"/>
            <a:ext cx="8791501" cy="14353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/>
              <a:t>Data Engineering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4185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8F988C7-4BB8-A545-83BA-05364CF5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o-RO" dirty="0"/>
              <a:t>Data </a:t>
            </a:r>
            <a:r>
              <a:rPr lang="ro-RO" dirty="0" err="1"/>
              <a:t>Imputing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D902E15C-7AFB-15AB-7D33-EAFFABA20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15" y="2424768"/>
            <a:ext cx="4164980" cy="819001"/>
          </a:xfrm>
          <a:prstGeom prst="rect">
            <a:avLst/>
          </a:prstGeom>
        </p:spPr>
      </p:pic>
      <p:pic>
        <p:nvPicPr>
          <p:cNvPr id="5" name="Imagine 5" descr="O imagine care conține masă&#10;&#10;Descriere generată automat">
            <a:extLst>
              <a:ext uri="{FF2B5EF4-FFF2-40B4-BE49-F238E27FC236}">
                <a16:creationId xmlns:a16="http://schemas.microsoft.com/office/drawing/2014/main" id="{14FB1CB3-2439-443D-7585-BA5D21C4B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327" y="2726144"/>
            <a:ext cx="5122126" cy="3143446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6146A28C-E20A-1190-9E07-B398D120EBFA}"/>
              </a:ext>
            </a:extLst>
          </p:cNvPr>
          <p:cNvSpPr txBox="1"/>
          <p:nvPr/>
        </p:nvSpPr>
        <p:spPr>
          <a:xfrm>
            <a:off x="514815" y="3386254"/>
            <a:ext cx="425790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Pentru </a:t>
            </a:r>
            <a:r>
              <a:rPr lang="ro-RO" dirty="0" err="1"/>
              <a:t>operatia</a:t>
            </a:r>
            <a:r>
              <a:rPr lang="ro-RO" dirty="0"/>
              <a:t> de imputare a fost aplicat algoritmul de </a:t>
            </a:r>
            <a:r>
              <a:rPr lang="ro-RO" dirty="0" err="1"/>
              <a:t>inlocuire</a:t>
            </a:r>
            <a:r>
              <a:rPr lang="ro-RO" dirty="0"/>
              <a:t> iterativ, predefinit si stocat in clasa </a:t>
            </a:r>
            <a:r>
              <a:rPr lang="ro-RO" dirty="0" err="1"/>
              <a:t>IterativeImputer</a:t>
            </a:r>
            <a:r>
              <a:rPr lang="ro-RO" dirty="0"/>
              <a:t> din </a:t>
            </a:r>
            <a:r>
              <a:rPr lang="ro-RO" dirty="0" err="1"/>
              <a:t>sklearn</a:t>
            </a:r>
          </a:p>
        </p:txBody>
      </p:sp>
      <p:sp>
        <p:nvSpPr>
          <p:cNvPr id="20" name="CasetăText 19">
            <a:extLst>
              <a:ext uri="{FF2B5EF4-FFF2-40B4-BE49-F238E27FC236}">
                <a16:creationId xmlns:a16="http://schemas.microsoft.com/office/drawing/2014/main" id="{01525210-2F4A-1C38-8EBE-8CB2DCFDCD90}"/>
              </a:ext>
            </a:extLst>
          </p:cNvPr>
          <p:cNvSpPr txBox="1"/>
          <p:nvPr/>
        </p:nvSpPr>
        <p:spPr>
          <a:xfrm>
            <a:off x="5858108" y="2048107"/>
            <a:ext cx="37189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Rezultatul primit a fost </a:t>
            </a:r>
            <a:r>
              <a:rPr lang="ro-RO" dirty="0" err="1"/>
              <a:t>reintors</a:t>
            </a:r>
            <a:r>
              <a:rPr lang="ro-RO" dirty="0"/>
              <a:t> in </a:t>
            </a:r>
            <a:r>
              <a:rPr lang="ro-RO" dirty="0" err="1"/>
              <a:t>datasetul</a:t>
            </a:r>
            <a:r>
              <a:rPr lang="ro-RO" dirty="0"/>
              <a:t> principal</a:t>
            </a:r>
          </a:p>
        </p:txBody>
      </p:sp>
    </p:spTree>
    <p:extLst>
      <p:ext uri="{BB962C8B-B14F-4D97-AF65-F5344CB8AC3E}">
        <p14:creationId xmlns:p14="http://schemas.microsoft.com/office/powerpoint/2010/main" val="1408539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8F988C7-4BB8-A545-83BA-05364CF5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o-RO" dirty="0" err="1"/>
              <a:t>Outliers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Imagine 3" descr="O imagine care conține text&#10;&#10;Descriere generată automat">
            <a:extLst>
              <a:ext uri="{FF2B5EF4-FFF2-40B4-BE49-F238E27FC236}">
                <a16:creationId xmlns:a16="http://schemas.microsoft.com/office/drawing/2014/main" id="{F5CFA4C2-5823-1712-AB46-A2513E9F9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95" y="2177740"/>
            <a:ext cx="4044175" cy="1300820"/>
          </a:xfrm>
          <a:prstGeom prst="rect">
            <a:avLst/>
          </a:prstGeom>
        </p:spPr>
      </p:pic>
      <p:pic>
        <p:nvPicPr>
          <p:cNvPr id="4" name="Imagine 4" descr="O imagine care conține masă&#10;&#10;Descriere generată automat">
            <a:extLst>
              <a:ext uri="{FF2B5EF4-FFF2-40B4-BE49-F238E27FC236}">
                <a16:creationId xmlns:a16="http://schemas.microsoft.com/office/drawing/2014/main" id="{14B8CC36-76F8-51C7-193C-9FEC24754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985" y="2769492"/>
            <a:ext cx="5159297" cy="3177553"/>
          </a:xfrm>
          <a:prstGeom prst="rect">
            <a:avLst/>
          </a:prstGeo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E280AFC0-A940-E0D1-F3DC-8D44A2028C84}"/>
              </a:ext>
            </a:extLst>
          </p:cNvPr>
          <p:cNvSpPr txBox="1"/>
          <p:nvPr/>
        </p:nvSpPr>
        <p:spPr>
          <a:xfrm>
            <a:off x="5347010" y="2048107"/>
            <a:ext cx="44995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Odata</a:t>
            </a:r>
            <a:r>
              <a:rPr lang="ro-RO" dirty="0"/>
              <a:t> </a:t>
            </a:r>
            <a:r>
              <a:rPr lang="ro-RO" dirty="0" err="1"/>
              <a:t>implimentat</a:t>
            </a:r>
            <a:r>
              <a:rPr lang="ro-RO" dirty="0"/>
              <a:t> algoritmul, datele au fost salvate in </a:t>
            </a:r>
            <a:r>
              <a:rPr lang="ro-RO" dirty="0" err="1"/>
              <a:t>datasetul</a:t>
            </a:r>
            <a:r>
              <a:rPr lang="ro-RO" dirty="0"/>
              <a:t> principal</a:t>
            </a:r>
          </a:p>
        </p:txBody>
      </p:sp>
      <p:sp>
        <p:nvSpPr>
          <p:cNvPr id="20" name="CasetăText 19">
            <a:extLst>
              <a:ext uri="{FF2B5EF4-FFF2-40B4-BE49-F238E27FC236}">
                <a16:creationId xmlns:a16="http://schemas.microsoft.com/office/drawing/2014/main" id="{734883B4-30D6-11FB-4677-42BC32D719A4}"/>
              </a:ext>
            </a:extLst>
          </p:cNvPr>
          <p:cNvSpPr txBox="1"/>
          <p:nvPr/>
        </p:nvSpPr>
        <p:spPr>
          <a:xfrm>
            <a:off x="561278" y="3850888"/>
            <a:ext cx="403488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Pentru </a:t>
            </a:r>
            <a:r>
              <a:rPr lang="ro-RO" dirty="0" err="1"/>
              <a:t>curatirea</a:t>
            </a:r>
            <a:r>
              <a:rPr lang="ro-RO" dirty="0"/>
              <a:t> datelor de </a:t>
            </a:r>
            <a:r>
              <a:rPr lang="ro-RO" dirty="0" err="1"/>
              <a:t>outliers</a:t>
            </a:r>
            <a:r>
              <a:rPr lang="ro-RO" dirty="0"/>
              <a:t> a fost </a:t>
            </a:r>
            <a:r>
              <a:rPr lang="ro-RO" dirty="0" err="1"/>
              <a:t>implimentat</a:t>
            </a:r>
            <a:r>
              <a:rPr lang="ro-RO" dirty="0"/>
              <a:t> algoritmul </a:t>
            </a:r>
            <a:r>
              <a:rPr lang="ro-RO" dirty="0" err="1"/>
              <a:t>IsolationForest</a:t>
            </a:r>
            <a:r>
              <a:rPr lang="ro-RO" dirty="0"/>
              <a:t>. Alegerea a </a:t>
            </a:r>
            <a:r>
              <a:rPr lang="ro-RO" dirty="0" err="1"/>
              <a:t>cazut</a:t>
            </a:r>
            <a:r>
              <a:rPr lang="ro-RO" dirty="0"/>
              <a:t> pe acest algoritm datorita faptului ce este unul din cele mai "</a:t>
            </a:r>
            <a:r>
              <a:rPr lang="ro-RO" dirty="0" err="1"/>
              <a:t>legere</a:t>
            </a:r>
            <a:r>
              <a:rPr lang="ro-RO" dirty="0"/>
              <a:t>" si nu te </a:t>
            </a:r>
            <a:r>
              <a:rPr lang="ro-RO" dirty="0" err="1"/>
              <a:t>lasa</a:t>
            </a:r>
            <a:r>
              <a:rPr lang="ro-RO" dirty="0"/>
              <a:t> </a:t>
            </a:r>
            <a:r>
              <a:rPr lang="ro-RO" dirty="0" err="1"/>
              <a:t>fara</a:t>
            </a:r>
            <a:r>
              <a:rPr lang="ro-RO" dirty="0"/>
              <a:t> de date </a:t>
            </a:r>
            <a:r>
              <a:rPr lang="ro-RO" dirty="0" err="1"/>
              <a:t>dupa</a:t>
            </a:r>
            <a:r>
              <a:rPr lang="ro-RO" dirty="0"/>
              <a:t> </a:t>
            </a:r>
            <a:r>
              <a:rPr lang="ro-RO" dirty="0" err="1"/>
              <a:t>curatire</a:t>
            </a:r>
            <a:r>
              <a:rPr lang="ro-R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4940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8F988C7-4BB8-A545-83BA-05364CF5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o-RO" dirty="0" err="1"/>
              <a:t>Feature</a:t>
            </a:r>
            <a:r>
              <a:rPr lang="ro-RO" dirty="0"/>
              <a:t> Engineering: </a:t>
            </a:r>
            <a:r>
              <a:rPr lang="ro-RO" dirty="0" err="1"/>
              <a:t>Encoding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B1E35B08-88B7-AF25-53EB-1598F3183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351" y="2640324"/>
            <a:ext cx="4118517" cy="666668"/>
          </a:xfrm>
          <a:prstGeom prst="rect">
            <a:avLst/>
          </a:prstGeom>
        </p:spPr>
      </p:pic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6B418312-EB1F-D6A4-4875-0105EA02B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78" y="5151633"/>
            <a:ext cx="4118517" cy="634222"/>
          </a:xfrm>
          <a:prstGeom prst="rect">
            <a:avLst/>
          </a:prstGeom>
        </p:spPr>
      </p:pic>
      <p:pic>
        <p:nvPicPr>
          <p:cNvPr id="6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995829CE-5C95-3350-8DBF-CD2B22267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78" y="2634927"/>
            <a:ext cx="4118517" cy="1253609"/>
          </a:xfrm>
          <a:prstGeom prst="rect">
            <a:avLst/>
          </a:prstGeom>
        </p:spPr>
      </p:pic>
      <p:pic>
        <p:nvPicPr>
          <p:cNvPr id="7" name="Imagine 8">
            <a:extLst>
              <a:ext uri="{FF2B5EF4-FFF2-40B4-BE49-F238E27FC236}">
                <a16:creationId xmlns:a16="http://schemas.microsoft.com/office/drawing/2014/main" id="{58D67477-D69D-20A7-E131-D9BA5E960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180" y="5211611"/>
            <a:ext cx="4583151" cy="421338"/>
          </a:xfrm>
          <a:prstGeom prst="rect">
            <a:avLst/>
          </a:prstGeom>
        </p:spPr>
      </p:pic>
      <p:pic>
        <p:nvPicPr>
          <p:cNvPr id="9" name="Imagine 10" descr="O imagine care conține text&#10;&#10;Descriere generată automat">
            <a:extLst>
              <a:ext uri="{FF2B5EF4-FFF2-40B4-BE49-F238E27FC236}">
                <a16:creationId xmlns:a16="http://schemas.microsoft.com/office/drawing/2014/main" id="{C9BF3A30-DA0A-275A-CE6F-AF6D42408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3180" y="4343049"/>
            <a:ext cx="3765395" cy="690221"/>
          </a:xfrm>
          <a:prstGeom prst="rect">
            <a:avLst/>
          </a:prstGeom>
        </p:spPr>
      </p:pic>
      <p:sp>
        <p:nvSpPr>
          <p:cNvPr id="11" name="CasetăText 10">
            <a:extLst>
              <a:ext uri="{FF2B5EF4-FFF2-40B4-BE49-F238E27FC236}">
                <a16:creationId xmlns:a16="http://schemas.microsoft.com/office/drawing/2014/main" id="{12C2D01F-E945-7ACC-00B0-FFE4D9BAF055}"/>
              </a:ext>
            </a:extLst>
          </p:cNvPr>
          <p:cNvSpPr txBox="1"/>
          <p:nvPr/>
        </p:nvSpPr>
        <p:spPr>
          <a:xfrm>
            <a:off x="4873083" y="3971692"/>
            <a:ext cx="5112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Replacing</a:t>
            </a:r>
            <a:r>
              <a:rPr lang="ro-RO" dirty="0"/>
              <a:t> </a:t>
            </a:r>
            <a:r>
              <a:rPr lang="ro-RO" dirty="0" err="1"/>
              <a:t>category</a:t>
            </a:r>
            <a:r>
              <a:rPr lang="ro-RO" dirty="0"/>
              <a:t> 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dirty="0" err="1"/>
              <a:t>their</a:t>
            </a:r>
            <a:r>
              <a:rPr lang="ro-RO" dirty="0"/>
              <a:t> </a:t>
            </a:r>
            <a:r>
              <a:rPr lang="ro-RO" dirty="0" err="1"/>
              <a:t>density</a:t>
            </a:r>
            <a:r>
              <a:rPr lang="ro-RO" dirty="0"/>
              <a:t> </a:t>
            </a:r>
            <a:r>
              <a:rPr lang="ro-RO" dirty="0" err="1"/>
              <a:t>apparition</a:t>
            </a:r>
          </a:p>
        </p:txBody>
      </p:sp>
      <p:sp>
        <p:nvSpPr>
          <p:cNvPr id="20" name="CasetăText 19">
            <a:extLst>
              <a:ext uri="{FF2B5EF4-FFF2-40B4-BE49-F238E27FC236}">
                <a16:creationId xmlns:a16="http://schemas.microsoft.com/office/drawing/2014/main" id="{5ABBFDD5-9A46-77A2-CA4D-E870A5C0553F}"/>
              </a:ext>
            </a:extLst>
          </p:cNvPr>
          <p:cNvSpPr txBox="1"/>
          <p:nvPr/>
        </p:nvSpPr>
        <p:spPr>
          <a:xfrm>
            <a:off x="561278" y="4668643"/>
            <a:ext cx="31706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Dummy</a:t>
            </a:r>
            <a:r>
              <a:rPr lang="ro-RO" dirty="0"/>
              <a:t> </a:t>
            </a:r>
            <a:r>
              <a:rPr lang="ro-RO" dirty="0" err="1"/>
              <a:t>variable</a:t>
            </a:r>
            <a:r>
              <a:rPr lang="ro-RO" dirty="0"/>
              <a:t> </a:t>
            </a:r>
            <a:r>
              <a:rPr lang="ro-RO" dirty="0" err="1"/>
              <a:t>encoding</a:t>
            </a:r>
          </a:p>
        </p:txBody>
      </p:sp>
      <p:sp>
        <p:nvSpPr>
          <p:cNvPr id="21" name="CasetăText 20">
            <a:extLst>
              <a:ext uri="{FF2B5EF4-FFF2-40B4-BE49-F238E27FC236}">
                <a16:creationId xmlns:a16="http://schemas.microsoft.com/office/drawing/2014/main" id="{7BA56ABE-5EF2-728F-E538-0C880B071C64}"/>
              </a:ext>
            </a:extLst>
          </p:cNvPr>
          <p:cNvSpPr txBox="1"/>
          <p:nvPr/>
        </p:nvSpPr>
        <p:spPr>
          <a:xfrm>
            <a:off x="561278" y="21503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Sklearn</a:t>
            </a:r>
            <a:r>
              <a:rPr lang="ro-RO" dirty="0"/>
              <a:t> </a:t>
            </a:r>
            <a:r>
              <a:rPr lang="ro-RO" dirty="0" err="1"/>
              <a:t>Label</a:t>
            </a:r>
            <a:r>
              <a:rPr lang="ro-RO" dirty="0"/>
              <a:t> </a:t>
            </a:r>
            <a:r>
              <a:rPr lang="ro-RO" dirty="0" err="1"/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3717205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8F988C7-4BB8-A545-83BA-05364CF5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o-RO" dirty="0" err="1"/>
              <a:t>Feature</a:t>
            </a:r>
            <a:r>
              <a:rPr lang="ro-RO" dirty="0"/>
              <a:t> Engineering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9A3DF6E0-F05E-B848-1158-24A853CEF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07" y="2041844"/>
            <a:ext cx="3904785" cy="850727"/>
          </a:xfrm>
          <a:prstGeom prst="rect">
            <a:avLst/>
          </a:prstGeom>
        </p:spPr>
      </p:pic>
      <p:pic>
        <p:nvPicPr>
          <p:cNvPr id="5" name="Imagine 5" descr="O imagine care conține masă&#10;&#10;Descriere generată automat">
            <a:extLst>
              <a:ext uri="{FF2B5EF4-FFF2-40B4-BE49-F238E27FC236}">
                <a16:creationId xmlns:a16="http://schemas.microsoft.com/office/drawing/2014/main" id="{F85DCCD1-6649-8104-D94E-14FDF1D78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327" y="3279224"/>
            <a:ext cx="5317273" cy="2808574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2357800A-6A1E-B81F-B9DC-870E4ED4ED2B}"/>
              </a:ext>
            </a:extLst>
          </p:cNvPr>
          <p:cNvSpPr txBox="1"/>
          <p:nvPr/>
        </p:nvSpPr>
        <p:spPr>
          <a:xfrm>
            <a:off x="4966010" y="2466278"/>
            <a:ext cx="36352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Datele </a:t>
            </a:r>
            <a:r>
              <a:rPr lang="ro-RO" dirty="0" err="1"/>
              <a:t>obtinute</a:t>
            </a:r>
            <a:r>
              <a:rPr lang="ro-RO" dirty="0"/>
              <a:t> au fost salvate in </a:t>
            </a:r>
            <a:r>
              <a:rPr lang="ro-RO" dirty="0" err="1"/>
              <a:t>datasetul</a:t>
            </a:r>
            <a:r>
              <a:rPr lang="ro-RO" dirty="0"/>
              <a:t> principal</a:t>
            </a:r>
          </a:p>
        </p:txBody>
      </p:sp>
      <p:sp>
        <p:nvSpPr>
          <p:cNvPr id="20" name="CasetăText 19">
            <a:extLst>
              <a:ext uri="{FF2B5EF4-FFF2-40B4-BE49-F238E27FC236}">
                <a16:creationId xmlns:a16="http://schemas.microsoft.com/office/drawing/2014/main" id="{D4CF01C4-A3AA-AE35-BCBD-FFAF29F6250D}"/>
              </a:ext>
            </a:extLst>
          </p:cNvPr>
          <p:cNvSpPr txBox="1"/>
          <p:nvPr/>
        </p:nvSpPr>
        <p:spPr>
          <a:xfrm>
            <a:off x="524107" y="3432716"/>
            <a:ext cx="36538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Pe </a:t>
            </a:r>
            <a:r>
              <a:rPr lang="ro-RO" dirty="0" err="1"/>
              <a:t>langa</a:t>
            </a:r>
            <a:r>
              <a:rPr lang="ro-RO" dirty="0"/>
              <a:t> </a:t>
            </a:r>
            <a:r>
              <a:rPr lang="ro-RO" dirty="0" err="1"/>
              <a:t>encoding</a:t>
            </a:r>
            <a:r>
              <a:rPr lang="ro-RO" dirty="0"/>
              <a:t>, asupra coloanelor </a:t>
            </a:r>
            <a:r>
              <a:rPr lang="ro-RO" dirty="0" err="1"/>
              <a:t>feature</a:t>
            </a:r>
            <a:r>
              <a:rPr lang="ro-RO" dirty="0"/>
              <a:t> a fost aplicata </a:t>
            </a:r>
            <a:r>
              <a:rPr lang="ro-RO" dirty="0" err="1"/>
              <a:t>operatia</a:t>
            </a:r>
            <a:r>
              <a:rPr lang="ro-RO" dirty="0"/>
              <a:t> de scalare </a:t>
            </a:r>
            <a:r>
              <a:rPr lang="ro-RO" dirty="0" err="1"/>
              <a:t>standarta</a:t>
            </a:r>
          </a:p>
        </p:txBody>
      </p:sp>
    </p:spTree>
    <p:extLst>
      <p:ext uri="{BB962C8B-B14F-4D97-AF65-F5344CB8AC3E}">
        <p14:creationId xmlns:p14="http://schemas.microsoft.com/office/powerpoint/2010/main" val="2274946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8F988C7-4BB8-A545-83BA-05364CF5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o-RO" dirty="0"/>
              <a:t>Data </a:t>
            </a:r>
            <a:r>
              <a:rPr lang="ro-RO" dirty="0" err="1"/>
              <a:t>Correlation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ine 4">
            <a:extLst>
              <a:ext uri="{FF2B5EF4-FFF2-40B4-BE49-F238E27FC236}">
                <a16:creationId xmlns:a16="http://schemas.microsoft.com/office/drawing/2014/main" id="{A29B152C-AAD9-A3E7-0664-F7D389F2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08" y="2951790"/>
            <a:ext cx="4267201" cy="3138200"/>
          </a:xfrm>
          <a:prstGeom prst="rect">
            <a:avLst/>
          </a:prstGeom>
        </p:spPr>
      </p:pic>
      <p:pic>
        <p:nvPicPr>
          <p:cNvPr id="5" name="Imagine 5">
            <a:extLst>
              <a:ext uri="{FF2B5EF4-FFF2-40B4-BE49-F238E27FC236}">
                <a16:creationId xmlns:a16="http://schemas.microsoft.com/office/drawing/2014/main" id="{0DE7FE37-1ED8-0BC6-61A0-99427126E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522" y="2994445"/>
            <a:ext cx="4573858" cy="3080768"/>
          </a:xfrm>
          <a:prstGeom prst="rect">
            <a:avLst/>
          </a:prstGeom>
        </p:spPr>
      </p:pic>
      <p:pic>
        <p:nvPicPr>
          <p:cNvPr id="6" name="Imagine 6" descr="O imagine care conține text, masă&#10;&#10;Descriere generată automat">
            <a:extLst>
              <a:ext uri="{FF2B5EF4-FFF2-40B4-BE49-F238E27FC236}">
                <a16:creationId xmlns:a16="http://schemas.microsoft.com/office/drawing/2014/main" id="{159312F0-2ADB-E5FF-D5E0-60003A256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522" y="778007"/>
            <a:ext cx="4573858" cy="210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37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905963E-4FAB-6398-AD19-ACD058F6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710505"/>
            <a:ext cx="8791501" cy="14353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/>
              <a:t>Data </a:t>
            </a:r>
            <a:r>
              <a:rPr lang="en-US" sz="7200" err="1"/>
              <a:t>Analisys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917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8F988C7-4BB8-A545-83BA-05364CF5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o-RO" dirty="0" err="1"/>
              <a:t>Feature</a:t>
            </a:r>
            <a:r>
              <a:rPr lang="ro-RO" dirty="0"/>
              <a:t> </a:t>
            </a:r>
            <a:r>
              <a:rPr lang="ro-RO" dirty="0" err="1"/>
              <a:t>Selection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D3AF112F-CC46-0F8B-65C2-A5706BCE5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27" y="2115435"/>
            <a:ext cx="4016297" cy="1149593"/>
          </a:xfrm>
          <a:prstGeom prst="rect">
            <a:avLst/>
          </a:prstGeom>
        </p:spPr>
      </p:pic>
      <p:pic>
        <p:nvPicPr>
          <p:cNvPr id="5" name="Imagine 5">
            <a:extLst>
              <a:ext uri="{FF2B5EF4-FFF2-40B4-BE49-F238E27FC236}">
                <a16:creationId xmlns:a16="http://schemas.microsoft.com/office/drawing/2014/main" id="{94AB01F7-0255-772B-3829-EBD887F9A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180" y="3163176"/>
            <a:ext cx="3895493" cy="2919866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5E68BA69-0B4E-9561-A373-B943EE1AD845}"/>
              </a:ext>
            </a:extLst>
          </p:cNvPr>
          <p:cNvSpPr txBox="1"/>
          <p:nvPr/>
        </p:nvSpPr>
        <p:spPr>
          <a:xfrm>
            <a:off x="5820936" y="26893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Procesul de </a:t>
            </a:r>
            <a:r>
              <a:rPr lang="ro-RO" dirty="0" err="1"/>
              <a:t>selectie</a:t>
            </a:r>
          </a:p>
        </p:txBody>
      </p:sp>
      <p:sp>
        <p:nvSpPr>
          <p:cNvPr id="20" name="CasetăText 19">
            <a:extLst>
              <a:ext uri="{FF2B5EF4-FFF2-40B4-BE49-F238E27FC236}">
                <a16:creationId xmlns:a16="http://schemas.microsoft.com/office/drawing/2014/main" id="{448F2591-535C-CF4C-48E4-C874A57D5381}"/>
              </a:ext>
            </a:extLst>
          </p:cNvPr>
          <p:cNvSpPr txBox="1"/>
          <p:nvPr/>
        </p:nvSpPr>
        <p:spPr>
          <a:xfrm>
            <a:off x="626327" y="3497766"/>
            <a:ext cx="463890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Selectarea coloanelor </a:t>
            </a:r>
            <a:r>
              <a:rPr lang="ro-RO" dirty="0" err="1"/>
              <a:t>feature</a:t>
            </a:r>
            <a:r>
              <a:rPr lang="ro-RO" dirty="0"/>
              <a:t> a fost realizata prin algoritmul </a:t>
            </a:r>
            <a:r>
              <a:rPr lang="ro-RO" dirty="0" err="1"/>
              <a:t>PValueSelector</a:t>
            </a:r>
            <a:r>
              <a:rPr lang="ro-RO" dirty="0"/>
              <a:t>, </a:t>
            </a:r>
            <a:r>
              <a:rPr lang="ro-RO" dirty="0" err="1"/>
              <a:t>implimentat</a:t>
            </a:r>
            <a:r>
              <a:rPr lang="ro-RO" dirty="0"/>
              <a:t> in biblioteca </a:t>
            </a:r>
            <a:r>
              <a:rPr lang="ro-RO" dirty="0" err="1"/>
              <a:t>kydavra</a:t>
            </a:r>
            <a:r>
              <a:rPr lang="ro-RO" dirty="0"/>
              <a:t>.</a:t>
            </a:r>
          </a:p>
        </p:txBody>
      </p:sp>
      <p:pic>
        <p:nvPicPr>
          <p:cNvPr id="7" name="Imagine 8">
            <a:extLst>
              <a:ext uri="{FF2B5EF4-FFF2-40B4-BE49-F238E27FC236}">
                <a16:creationId xmlns:a16="http://schemas.microsoft.com/office/drawing/2014/main" id="{E72801F3-C240-F8AB-97E0-74CEAF13A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27" y="5599265"/>
            <a:ext cx="4638907" cy="259347"/>
          </a:xfrm>
          <a:prstGeom prst="rect">
            <a:avLst/>
          </a:prstGeom>
        </p:spPr>
      </p:pic>
      <p:sp>
        <p:nvSpPr>
          <p:cNvPr id="21" name="CasetăText 20">
            <a:extLst>
              <a:ext uri="{FF2B5EF4-FFF2-40B4-BE49-F238E27FC236}">
                <a16:creationId xmlns:a16="http://schemas.microsoft.com/office/drawing/2014/main" id="{0FAD4962-5299-B166-D980-F132906A06AB}"/>
              </a:ext>
            </a:extLst>
          </p:cNvPr>
          <p:cNvSpPr txBox="1"/>
          <p:nvPr/>
        </p:nvSpPr>
        <p:spPr>
          <a:xfrm>
            <a:off x="626326" y="51890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Coloanele selectate</a:t>
            </a:r>
          </a:p>
        </p:txBody>
      </p:sp>
    </p:spTree>
    <p:extLst>
      <p:ext uri="{BB962C8B-B14F-4D97-AF65-F5344CB8AC3E}">
        <p14:creationId xmlns:p14="http://schemas.microsoft.com/office/powerpoint/2010/main" val="734407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8F988C7-4BB8-A545-83BA-05364CF5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o-RO" dirty="0" err="1"/>
              <a:t>Models</a:t>
            </a:r>
            <a:r>
              <a:rPr lang="ro-RO" dirty="0"/>
              <a:t>: </a:t>
            </a:r>
            <a:r>
              <a:rPr lang="ro-RO" dirty="0" err="1"/>
              <a:t>Initializare</a:t>
            </a:r>
            <a:endParaRPr lang="ro-RO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3FD7ACE3-B046-99D6-A386-3EB31CD05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78" y="3603640"/>
            <a:ext cx="4007004" cy="1007450"/>
          </a:xfrm>
          <a:prstGeom prst="rect">
            <a:avLst/>
          </a:prstGeom>
        </p:spPr>
      </p:pic>
      <p:pic>
        <p:nvPicPr>
          <p:cNvPr id="5" name="Imagine 5">
            <a:extLst>
              <a:ext uri="{FF2B5EF4-FFF2-40B4-BE49-F238E27FC236}">
                <a16:creationId xmlns:a16="http://schemas.microsoft.com/office/drawing/2014/main" id="{7FF764EF-E341-8731-9C84-3E3E4C3E3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78" y="5468684"/>
            <a:ext cx="9192322" cy="613437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A74EBFA2-015B-96B8-A733-71EA45A0CEE9}"/>
              </a:ext>
            </a:extLst>
          </p:cNvPr>
          <p:cNvSpPr txBox="1"/>
          <p:nvPr/>
        </p:nvSpPr>
        <p:spPr>
          <a:xfrm>
            <a:off x="5867400" y="1806497"/>
            <a:ext cx="57354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Dat faptul ca coloana </a:t>
            </a:r>
            <a:r>
              <a:rPr lang="ro-RO" dirty="0" err="1"/>
              <a:t>target</a:t>
            </a:r>
            <a:r>
              <a:rPr lang="ro-RO" dirty="0"/>
              <a:t> (price) este reprezentata de o valoare numerica, iar scopul modelului este prezicerea ei, atunci putem deduce ca avem de a face cu o sarcina de regresie.</a:t>
            </a:r>
          </a:p>
        </p:txBody>
      </p:sp>
      <p:sp>
        <p:nvSpPr>
          <p:cNvPr id="20" name="CasetăText 19">
            <a:extLst>
              <a:ext uri="{FF2B5EF4-FFF2-40B4-BE49-F238E27FC236}">
                <a16:creationId xmlns:a16="http://schemas.microsoft.com/office/drawing/2014/main" id="{AEC7281F-0C23-1398-8DE7-EC1D81212800}"/>
              </a:ext>
            </a:extLst>
          </p:cNvPr>
          <p:cNvSpPr txBox="1"/>
          <p:nvPr/>
        </p:nvSpPr>
        <p:spPr>
          <a:xfrm>
            <a:off x="5003180" y="4603594"/>
            <a:ext cx="47504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Separarea datelor in </a:t>
            </a:r>
            <a:r>
              <a:rPr lang="ro-RO" dirty="0" err="1"/>
              <a:t>subsete</a:t>
            </a:r>
            <a:r>
              <a:rPr lang="ro-RO" dirty="0"/>
              <a:t> pentru a fi folosite de model</a:t>
            </a:r>
          </a:p>
        </p:txBody>
      </p:sp>
      <p:sp>
        <p:nvSpPr>
          <p:cNvPr id="21" name="CasetăText 20">
            <a:extLst>
              <a:ext uri="{FF2B5EF4-FFF2-40B4-BE49-F238E27FC236}">
                <a16:creationId xmlns:a16="http://schemas.microsoft.com/office/drawing/2014/main" id="{5C17733A-9A9E-E889-EAF2-9B96FC32EB67}"/>
              </a:ext>
            </a:extLst>
          </p:cNvPr>
          <p:cNvSpPr txBox="1"/>
          <p:nvPr/>
        </p:nvSpPr>
        <p:spPr>
          <a:xfrm>
            <a:off x="561278" y="2782228"/>
            <a:ext cx="35888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Astfel pentru rezolvare vor fi </a:t>
            </a:r>
            <a:r>
              <a:rPr lang="ro-RO" dirty="0" err="1"/>
              <a:t>implimentate</a:t>
            </a:r>
            <a:r>
              <a:rPr lang="ro-RO" dirty="0"/>
              <a:t> 2 modele:</a:t>
            </a:r>
          </a:p>
        </p:txBody>
      </p:sp>
    </p:spTree>
    <p:extLst>
      <p:ext uri="{BB962C8B-B14F-4D97-AF65-F5344CB8AC3E}">
        <p14:creationId xmlns:p14="http://schemas.microsoft.com/office/powerpoint/2010/main" val="2457127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8F988C7-4BB8-A545-83BA-05364CF5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o-RO" dirty="0" err="1"/>
              <a:t>Models</a:t>
            </a:r>
            <a:r>
              <a:rPr lang="ro-RO" dirty="0"/>
              <a:t>: Linear </a:t>
            </a:r>
            <a:r>
              <a:rPr lang="ro-RO" dirty="0" err="1"/>
              <a:t>Regression</a:t>
            </a:r>
            <a:r>
              <a:rPr lang="ro-RO" dirty="0"/>
              <a:t> fit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AA65130E-DDFB-006C-F028-0F9FECA2E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69" y="2572099"/>
            <a:ext cx="3194359" cy="673022"/>
          </a:xfrm>
          <a:prstGeom prst="rect">
            <a:avLst/>
          </a:prstGeom>
        </p:spPr>
      </p:pic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6B5631E2-627E-5C66-C7AF-94816CE8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424" y="3780646"/>
            <a:ext cx="5856248" cy="1350391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BD192411-281C-E61B-1ECB-1D0EC9A2E5E5}"/>
              </a:ext>
            </a:extLst>
          </p:cNvPr>
          <p:cNvSpPr txBox="1"/>
          <p:nvPr/>
        </p:nvSpPr>
        <p:spPr>
          <a:xfrm>
            <a:off x="4185424" y="3005254"/>
            <a:ext cx="58562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Cercetarea erorii : MSE, MAE si raportul MAE cu diapazonul de valori</a:t>
            </a:r>
          </a:p>
        </p:txBody>
      </p:sp>
      <p:sp>
        <p:nvSpPr>
          <p:cNvPr id="20" name="CasetăText 19">
            <a:extLst>
              <a:ext uri="{FF2B5EF4-FFF2-40B4-BE49-F238E27FC236}">
                <a16:creationId xmlns:a16="http://schemas.microsoft.com/office/drawing/2014/main" id="{24D57AB8-81A6-3D0C-1798-FC3250A05571}"/>
              </a:ext>
            </a:extLst>
          </p:cNvPr>
          <p:cNvSpPr txBox="1"/>
          <p:nvPr/>
        </p:nvSpPr>
        <p:spPr>
          <a:xfrm>
            <a:off x="561278" y="3432717"/>
            <a:ext cx="31799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Antrenarea modelului pe </a:t>
            </a:r>
            <a:r>
              <a:rPr lang="ro-RO" dirty="0" err="1"/>
              <a:t>subsetele</a:t>
            </a:r>
            <a:r>
              <a:rPr lang="ro-RO" dirty="0"/>
              <a:t> de antrenare</a:t>
            </a:r>
          </a:p>
        </p:txBody>
      </p:sp>
    </p:spTree>
    <p:extLst>
      <p:ext uri="{BB962C8B-B14F-4D97-AF65-F5344CB8AC3E}">
        <p14:creationId xmlns:p14="http://schemas.microsoft.com/office/powerpoint/2010/main" val="146254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8F988C7-4BB8-A545-83BA-05364CF5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o-RO" dirty="0"/>
              <a:t>Model: </a:t>
            </a:r>
            <a:r>
              <a:rPr lang="ro-RO" dirty="0" err="1"/>
              <a:t>DecisionTreeRegressor</a:t>
            </a:r>
            <a:r>
              <a:rPr lang="ro-RO" dirty="0"/>
              <a:t> fit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8536A5BE-E234-5E6A-1BAF-50CA7D9C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69" y="2288323"/>
            <a:ext cx="3361628" cy="748060"/>
          </a:xfrm>
          <a:prstGeom prst="rect">
            <a:avLst/>
          </a:prstGeom>
        </p:spPr>
      </p:pic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3E169431-D485-3085-1A09-6B952BDAE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936" y="3764800"/>
            <a:ext cx="6776223" cy="1326325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81CB659D-12D2-94FE-0B8B-F7A3EEB8AFAB}"/>
              </a:ext>
            </a:extLst>
          </p:cNvPr>
          <p:cNvSpPr txBox="1"/>
          <p:nvPr/>
        </p:nvSpPr>
        <p:spPr>
          <a:xfrm>
            <a:off x="561278" y="3284034"/>
            <a:ext cx="31799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Antrenarea modelului pe </a:t>
            </a:r>
            <a:r>
              <a:rPr lang="ro-RO" dirty="0" err="1"/>
              <a:t>subsetele</a:t>
            </a:r>
            <a:r>
              <a:rPr lang="ro-RO" dirty="0"/>
              <a:t> de antrenare</a:t>
            </a: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2AEFD4E2-DAFE-E5D7-CFD2-2B81A5D4CE82}"/>
              </a:ext>
            </a:extLst>
          </p:cNvPr>
          <p:cNvSpPr txBox="1"/>
          <p:nvPr/>
        </p:nvSpPr>
        <p:spPr>
          <a:xfrm>
            <a:off x="4166839" y="3042425"/>
            <a:ext cx="58562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Cercetarea erorii : MSE, MAE si raportul MAE cu diapazonul de valori</a:t>
            </a:r>
          </a:p>
        </p:txBody>
      </p:sp>
    </p:spTree>
    <p:extLst>
      <p:ext uri="{BB962C8B-B14F-4D97-AF65-F5344CB8AC3E}">
        <p14:creationId xmlns:p14="http://schemas.microsoft.com/office/powerpoint/2010/main" val="3196787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8F988C7-4BB8-A545-83BA-05364CF5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o-RO" dirty="0"/>
              <a:t>Model: </a:t>
            </a:r>
            <a:r>
              <a:rPr lang="ro-RO" dirty="0" err="1"/>
              <a:t>Hyperparameter</a:t>
            </a:r>
            <a:r>
              <a:rPr lang="ro-RO" dirty="0"/>
              <a:t> </a:t>
            </a:r>
            <a:r>
              <a:rPr lang="ro-RO" dirty="0" err="1"/>
              <a:t>tuning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AA803524-F89F-E578-9B7C-168EC8999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78" y="2113164"/>
            <a:ext cx="4508809" cy="1274940"/>
          </a:xfrm>
          <a:prstGeom prst="rect">
            <a:avLst/>
          </a:prstGeom>
        </p:spPr>
      </p:pic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86BCB18B-5E4E-5362-59BE-2103C24E4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78" y="3668380"/>
            <a:ext cx="4044175" cy="1565630"/>
          </a:xfrm>
          <a:prstGeom prst="rect">
            <a:avLst/>
          </a:prstGeom>
        </p:spPr>
      </p:pic>
      <p:pic>
        <p:nvPicPr>
          <p:cNvPr id="6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10799AB5-FD26-5F8E-5944-FB7B4EC6D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082" y="4190458"/>
            <a:ext cx="5131419" cy="104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63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8F988C7-4BB8-A545-83BA-05364CF5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o-RO" dirty="0" err="1"/>
              <a:t>Interpretation</a:t>
            </a:r>
            <a:r>
              <a:rPr lang="ro-RO" dirty="0"/>
              <a:t>: Linear </a:t>
            </a:r>
            <a:r>
              <a:rPr lang="ro-RO" dirty="0" err="1"/>
              <a:t>Regression</a:t>
            </a:r>
            <a:endParaRPr lang="ro-RO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ine 4">
            <a:extLst>
              <a:ext uri="{FF2B5EF4-FFF2-40B4-BE49-F238E27FC236}">
                <a16:creationId xmlns:a16="http://schemas.microsoft.com/office/drawing/2014/main" id="{69D2C0FF-F7CC-D41B-98E9-31A3965F6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78" y="3361390"/>
            <a:ext cx="4908395" cy="2727879"/>
          </a:xfrm>
          <a:prstGeom prst="rect">
            <a:avLst/>
          </a:prstGeom>
        </p:spPr>
      </p:pic>
      <p:pic>
        <p:nvPicPr>
          <p:cNvPr id="5" name="Imagine 5">
            <a:extLst>
              <a:ext uri="{FF2B5EF4-FFF2-40B4-BE49-F238E27FC236}">
                <a16:creationId xmlns:a16="http://schemas.microsoft.com/office/drawing/2014/main" id="{8B892E05-9ACA-0478-0461-8A537CD88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716" y="3301887"/>
            <a:ext cx="4248615" cy="2781837"/>
          </a:xfrm>
          <a:prstGeom prst="rect">
            <a:avLst/>
          </a:prstGeom>
        </p:spPr>
      </p:pic>
      <p:pic>
        <p:nvPicPr>
          <p:cNvPr id="6" name="Imagine 6">
            <a:extLst>
              <a:ext uri="{FF2B5EF4-FFF2-40B4-BE49-F238E27FC236}">
                <a16:creationId xmlns:a16="http://schemas.microsoft.com/office/drawing/2014/main" id="{32BA7117-147D-2317-5AF2-C9C7A9275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78" y="1975283"/>
            <a:ext cx="6441687" cy="127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94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8F988C7-4BB8-A545-83BA-05364CF5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o-RO" dirty="0" err="1"/>
              <a:t>Interpretation</a:t>
            </a:r>
            <a:r>
              <a:rPr lang="ro-RO" dirty="0"/>
              <a:t>: Linear </a:t>
            </a:r>
            <a:r>
              <a:rPr lang="ro-RO" dirty="0" err="1"/>
              <a:t>Regression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ine 4">
            <a:extLst>
              <a:ext uri="{FF2B5EF4-FFF2-40B4-BE49-F238E27FC236}">
                <a16:creationId xmlns:a16="http://schemas.microsoft.com/office/drawing/2014/main" id="{E92587D9-622F-B4E0-CAA1-185A97988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61" y="1911253"/>
            <a:ext cx="3495907" cy="1966836"/>
          </a:xfrm>
          <a:prstGeom prst="rect">
            <a:avLst/>
          </a:prstGeom>
        </p:spPr>
      </p:pic>
      <p:pic>
        <p:nvPicPr>
          <p:cNvPr id="5" name="Imagine 5">
            <a:extLst>
              <a:ext uri="{FF2B5EF4-FFF2-40B4-BE49-F238E27FC236}">
                <a16:creationId xmlns:a16="http://schemas.microsoft.com/office/drawing/2014/main" id="{FAEF7C17-E905-FB04-4E67-C936B3AF2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718" y="1912934"/>
            <a:ext cx="3904785" cy="1963475"/>
          </a:xfrm>
          <a:prstGeom prst="rect">
            <a:avLst/>
          </a:prstGeom>
        </p:spPr>
      </p:pic>
      <p:pic>
        <p:nvPicPr>
          <p:cNvPr id="6" name="Imagine 6">
            <a:extLst>
              <a:ext uri="{FF2B5EF4-FFF2-40B4-BE49-F238E27FC236}">
                <a16:creationId xmlns:a16="http://schemas.microsoft.com/office/drawing/2014/main" id="{8EAE020C-B495-3D9D-8892-E6ADC8B16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449" y="4003820"/>
            <a:ext cx="3793273" cy="196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20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8F988C7-4BB8-A545-83BA-05364CF5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 fontScale="90000"/>
          </a:bodyPr>
          <a:lstStyle/>
          <a:p>
            <a:r>
              <a:rPr lang="ro-RO" dirty="0" err="1"/>
              <a:t>Interpretation</a:t>
            </a:r>
            <a:r>
              <a:rPr lang="ro-RO" dirty="0"/>
              <a:t>: </a:t>
            </a:r>
            <a:r>
              <a:rPr lang="ro-RO" dirty="0" err="1"/>
              <a:t>DecisionTreeRegressor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ine 4">
            <a:extLst>
              <a:ext uri="{FF2B5EF4-FFF2-40B4-BE49-F238E27FC236}">
                <a16:creationId xmlns:a16="http://schemas.microsoft.com/office/drawing/2014/main" id="{24A35309-4DC0-F7D9-1ABB-E76716AAD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352" y="1747539"/>
            <a:ext cx="4053468" cy="2712435"/>
          </a:xfrm>
          <a:prstGeom prst="rect">
            <a:avLst/>
          </a:prstGeom>
        </p:spPr>
      </p:pic>
      <p:pic>
        <p:nvPicPr>
          <p:cNvPr id="5" name="Imagine 5">
            <a:extLst>
              <a:ext uri="{FF2B5EF4-FFF2-40B4-BE49-F238E27FC236}">
                <a16:creationId xmlns:a16="http://schemas.microsoft.com/office/drawing/2014/main" id="{159BA5A3-8914-F450-1154-2D1667398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521" y="4567430"/>
            <a:ext cx="7789125" cy="153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85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8F988C7-4BB8-A545-83BA-05364CF5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 fontScale="90000"/>
          </a:bodyPr>
          <a:lstStyle/>
          <a:p>
            <a:r>
              <a:rPr lang="ro-RO" dirty="0" err="1"/>
              <a:t>Interpretation</a:t>
            </a:r>
            <a:r>
              <a:rPr lang="ro-RO" dirty="0"/>
              <a:t>: </a:t>
            </a:r>
            <a:r>
              <a:rPr lang="ro-RO" dirty="0" err="1"/>
              <a:t>DecisionTreeRegressor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ine 4">
            <a:extLst>
              <a:ext uri="{FF2B5EF4-FFF2-40B4-BE49-F238E27FC236}">
                <a16:creationId xmlns:a16="http://schemas.microsoft.com/office/drawing/2014/main" id="{0DF49951-CF30-972B-284C-DB52EEA36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71" y="2041209"/>
            <a:ext cx="3533078" cy="1967118"/>
          </a:xfrm>
          <a:prstGeom prst="rect">
            <a:avLst/>
          </a:prstGeom>
        </p:spPr>
      </p:pic>
      <p:pic>
        <p:nvPicPr>
          <p:cNvPr id="5" name="Imagine 5">
            <a:extLst>
              <a:ext uri="{FF2B5EF4-FFF2-40B4-BE49-F238E27FC236}">
                <a16:creationId xmlns:a16="http://schemas.microsoft.com/office/drawing/2014/main" id="{B612222E-B1CE-F0D5-55B6-D035B1BA2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692" y="2038594"/>
            <a:ext cx="3839736" cy="1953763"/>
          </a:xfrm>
          <a:prstGeom prst="rect">
            <a:avLst/>
          </a:prstGeom>
        </p:spPr>
      </p:pic>
      <p:pic>
        <p:nvPicPr>
          <p:cNvPr id="6" name="Imagine 6">
            <a:extLst>
              <a:ext uri="{FF2B5EF4-FFF2-40B4-BE49-F238E27FC236}">
                <a16:creationId xmlns:a16="http://schemas.microsoft.com/office/drawing/2014/main" id="{C320B878-8F28-0F10-FCD2-5377BAC1B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131" y="4195847"/>
            <a:ext cx="3495907" cy="185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12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8F988C7-4BB8-A545-83BA-05364CF5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o-RO" dirty="0"/>
              <a:t>Model: </a:t>
            </a:r>
            <a:r>
              <a:rPr lang="ro-RO" dirty="0" err="1"/>
              <a:t>Save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62FE601B-4645-35CA-F91B-61C501E6F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72177"/>
            <a:ext cx="4369419" cy="2391595"/>
          </a:xfrm>
          <a:prstGeom prst="rect">
            <a:avLst/>
          </a:prstGeom>
        </p:spPr>
      </p:pic>
      <p:sp>
        <p:nvSpPr>
          <p:cNvPr id="20" name="CasetăText 1">
            <a:extLst>
              <a:ext uri="{FF2B5EF4-FFF2-40B4-BE49-F238E27FC236}">
                <a16:creationId xmlns:a16="http://schemas.microsoft.com/office/drawing/2014/main" id="{0D6589CE-25BF-5056-C9F3-0485F20ABE6B}"/>
              </a:ext>
            </a:extLst>
          </p:cNvPr>
          <p:cNvSpPr txBox="1"/>
          <p:nvPr/>
        </p:nvSpPr>
        <p:spPr>
          <a:xfrm>
            <a:off x="5058937" y="3646449"/>
            <a:ext cx="3217126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o-RO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Salvarea modelului este realizata prin </a:t>
            </a:r>
            <a:r>
              <a:rPr lang="ro-RO" dirty="0" err="1"/>
              <a:t>libraria</a:t>
            </a:r>
            <a:r>
              <a:rPr lang="ro-RO" dirty="0"/>
              <a:t> </a:t>
            </a:r>
            <a:r>
              <a:rPr lang="ro-RO" dirty="0" err="1"/>
              <a:t>joblib</a:t>
            </a:r>
          </a:p>
        </p:txBody>
      </p:sp>
    </p:spTree>
    <p:extLst>
      <p:ext uri="{BB962C8B-B14F-4D97-AF65-F5344CB8AC3E}">
        <p14:creationId xmlns:p14="http://schemas.microsoft.com/office/powerpoint/2010/main" val="1001706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AA2342A1-C7B0-F12A-F404-DBA380BC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418" y="566451"/>
            <a:ext cx="9198761" cy="1268984"/>
          </a:xfrm>
        </p:spPr>
        <p:txBody>
          <a:bodyPr>
            <a:normAutofit/>
          </a:bodyPr>
          <a:lstStyle/>
          <a:p>
            <a:pPr algn="ctr"/>
            <a:r>
              <a:rPr lang="ro-RO"/>
              <a:t>Introducere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ine 4" descr="O imagine care conține masă&#10;&#10;Descriere generată automat">
            <a:extLst>
              <a:ext uri="{FF2B5EF4-FFF2-40B4-BE49-F238E27FC236}">
                <a16:creationId xmlns:a16="http://schemas.microsoft.com/office/drawing/2014/main" id="{F3248E38-4A7D-8870-950B-E8E8BDB5D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90" y="2436583"/>
            <a:ext cx="4992029" cy="3694686"/>
          </a:xfrm>
          <a:prstGeom prst="rect">
            <a:avLst/>
          </a:prstGeom>
        </p:spPr>
      </p:pic>
      <p:pic>
        <p:nvPicPr>
          <p:cNvPr id="5" name="Imagine 5" descr="O imagine care conține masă&#10;&#10;Descriere generată automat">
            <a:extLst>
              <a:ext uri="{FF2B5EF4-FFF2-40B4-BE49-F238E27FC236}">
                <a16:creationId xmlns:a16="http://schemas.microsoft.com/office/drawing/2014/main" id="{DAC1D0A8-CB6F-D871-52B9-89EE6FBCF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376" y="2390596"/>
            <a:ext cx="5103541" cy="3693735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D672D27C-9FBA-9C57-BE02-1E626CC77584}"/>
              </a:ext>
            </a:extLst>
          </p:cNvPr>
          <p:cNvSpPr txBox="1"/>
          <p:nvPr/>
        </p:nvSpPr>
        <p:spPr>
          <a:xfrm>
            <a:off x="2364058" y="1936595"/>
            <a:ext cx="16094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/>
              <a:t>Aspect </a:t>
            </a:r>
            <a:r>
              <a:rPr lang="ro-RO" err="1"/>
              <a:t>Initial</a:t>
            </a:r>
          </a:p>
        </p:txBody>
      </p:sp>
      <p:sp>
        <p:nvSpPr>
          <p:cNvPr id="20" name="CasetăText 19">
            <a:extLst>
              <a:ext uri="{FF2B5EF4-FFF2-40B4-BE49-F238E27FC236}">
                <a16:creationId xmlns:a16="http://schemas.microsoft.com/office/drawing/2014/main" id="{FA7AE8FC-91AF-ADAC-62EC-9932844AD59A}"/>
              </a:ext>
            </a:extLst>
          </p:cNvPr>
          <p:cNvSpPr txBox="1"/>
          <p:nvPr/>
        </p:nvSpPr>
        <p:spPr>
          <a:xfrm>
            <a:off x="8320668" y="1936595"/>
            <a:ext cx="12749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o-RO" err="1"/>
              <a:t>Reajanare</a:t>
            </a:r>
          </a:p>
        </p:txBody>
      </p:sp>
    </p:spTree>
    <p:extLst>
      <p:ext uri="{BB962C8B-B14F-4D97-AF65-F5344CB8AC3E}">
        <p14:creationId xmlns:p14="http://schemas.microsoft.com/office/powerpoint/2010/main" val="22665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8F988C7-4BB8-A545-83BA-05364CF5D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7335835" cy="2866405"/>
          </a:xfrm>
        </p:spPr>
        <p:txBody>
          <a:bodyPr>
            <a:normAutofit fontScale="90000"/>
          </a:bodyPr>
          <a:lstStyle/>
          <a:p>
            <a:r>
              <a:rPr lang="ro-RO" sz="7200"/>
              <a:t>Multumesc pentru Atentie!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4" name="Oval 11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3023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AA2342A1-C7B0-F12A-F404-DBA380BC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o-RO" err="1"/>
              <a:t>Informatii</a:t>
            </a:r>
            <a:r>
              <a:rPr lang="ro-RO"/>
              <a:t> Generale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539378D0-E336-0E30-B287-AD4E7E74C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72" y="2432941"/>
            <a:ext cx="2628900" cy="2809875"/>
          </a:xfrm>
          <a:prstGeom prst="rect">
            <a:avLst/>
          </a:prstGeom>
        </p:spPr>
      </p:pic>
      <p:pic>
        <p:nvPicPr>
          <p:cNvPr id="5" name="Imagine 5">
            <a:extLst>
              <a:ext uri="{FF2B5EF4-FFF2-40B4-BE49-F238E27FC236}">
                <a16:creationId xmlns:a16="http://schemas.microsoft.com/office/drawing/2014/main" id="{8B553ACB-768E-FCEA-F006-896EA63BB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107" y="1720889"/>
            <a:ext cx="3505199" cy="3453392"/>
          </a:xfrm>
          <a:prstGeom prst="rect">
            <a:avLst/>
          </a:prstGeom>
        </p:spPr>
      </p:pic>
      <p:pic>
        <p:nvPicPr>
          <p:cNvPr id="6" name="Imagine 6" descr="O imagine care conține masă&#10;&#10;Descriere generată automat">
            <a:extLst>
              <a:ext uri="{FF2B5EF4-FFF2-40B4-BE49-F238E27FC236}">
                <a16:creationId xmlns:a16="http://schemas.microsoft.com/office/drawing/2014/main" id="{C8C94268-FCF0-A4A0-F16A-5AB7EC7A7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376" y="3649009"/>
            <a:ext cx="3458736" cy="2440715"/>
          </a:xfrm>
          <a:prstGeom prst="rect">
            <a:avLst/>
          </a:prstGeo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8E66A111-F121-75B6-A7B1-16391B64FF28}"/>
              </a:ext>
            </a:extLst>
          </p:cNvPr>
          <p:cNvSpPr txBox="1"/>
          <p:nvPr/>
        </p:nvSpPr>
        <p:spPr>
          <a:xfrm>
            <a:off x="564763" y="2042299"/>
            <a:ext cx="7917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o-RO"/>
              <a:t>Info()</a:t>
            </a:r>
          </a:p>
        </p:txBody>
      </p:sp>
      <p:sp>
        <p:nvSpPr>
          <p:cNvPr id="20" name="CasetăText 19">
            <a:extLst>
              <a:ext uri="{FF2B5EF4-FFF2-40B4-BE49-F238E27FC236}">
                <a16:creationId xmlns:a16="http://schemas.microsoft.com/office/drawing/2014/main" id="{F0252695-1E1B-4753-6BD6-4D8EBBFDAB75}"/>
              </a:ext>
            </a:extLst>
          </p:cNvPr>
          <p:cNvSpPr txBox="1"/>
          <p:nvPr/>
        </p:nvSpPr>
        <p:spPr>
          <a:xfrm>
            <a:off x="3742860" y="3241055"/>
            <a:ext cx="13121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o-RO" err="1"/>
              <a:t>Describe</a:t>
            </a:r>
            <a:r>
              <a:rPr lang="ro-RO"/>
              <a:t>()</a:t>
            </a:r>
          </a:p>
        </p:txBody>
      </p:sp>
      <p:sp>
        <p:nvSpPr>
          <p:cNvPr id="21" name="CasetăText 20">
            <a:extLst>
              <a:ext uri="{FF2B5EF4-FFF2-40B4-BE49-F238E27FC236}">
                <a16:creationId xmlns:a16="http://schemas.microsoft.com/office/drawing/2014/main" id="{AA611C60-F642-FCE1-DC75-0BAD17008674}"/>
              </a:ext>
            </a:extLst>
          </p:cNvPr>
          <p:cNvSpPr txBox="1"/>
          <p:nvPr/>
        </p:nvSpPr>
        <p:spPr>
          <a:xfrm>
            <a:off x="7766591" y="1252420"/>
            <a:ext cx="15537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err="1"/>
              <a:t>NaN</a:t>
            </a:r>
            <a:r>
              <a:rPr lang="ro-RO"/>
              <a:t> </a:t>
            </a:r>
            <a:r>
              <a:rPr lang="ro-RO" err="1"/>
              <a:t>values</a:t>
            </a:r>
            <a:r>
              <a:rPr lang="ro-RO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1501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AA2342A1-C7B0-F12A-F404-DBA380BC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813643"/>
          </a:xfrm>
        </p:spPr>
        <p:txBody>
          <a:bodyPr>
            <a:normAutofit/>
          </a:bodyPr>
          <a:lstStyle/>
          <a:p>
            <a:r>
              <a:rPr lang="ro-RO" dirty="0"/>
              <a:t>Target </a:t>
            </a:r>
            <a:r>
              <a:rPr lang="ro-RO" dirty="0" err="1"/>
              <a:t>Column</a:t>
            </a:r>
            <a:r>
              <a:rPr lang="ro-RO" dirty="0"/>
              <a:t> </a:t>
            </a:r>
            <a:r>
              <a:rPr lang="ro-RO" dirty="0" err="1"/>
              <a:t>Analysis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E2A5A481-BD5E-1CFD-7499-52E885CBE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2169205"/>
            <a:ext cx="1790700" cy="1285875"/>
          </a:xfrm>
          <a:prstGeom prst="rect">
            <a:avLst/>
          </a:prstGeom>
        </p:spPr>
      </p:pic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185C05B1-D126-F05E-4467-A6C1B14F9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30" y="4738914"/>
            <a:ext cx="1794649" cy="702526"/>
          </a:xfrm>
          <a:prstGeom prst="rect">
            <a:avLst/>
          </a:prstGeom>
        </p:spPr>
      </p:pic>
      <p:pic>
        <p:nvPicPr>
          <p:cNvPr id="6" name="Imagine 6">
            <a:extLst>
              <a:ext uri="{FF2B5EF4-FFF2-40B4-BE49-F238E27FC236}">
                <a16:creationId xmlns:a16="http://schemas.microsoft.com/office/drawing/2014/main" id="{D3A92B96-8341-1E6A-5017-F9A9670B8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181" y="1585315"/>
            <a:ext cx="4703956" cy="2460734"/>
          </a:xfrm>
          <a:prstGeom prst="rect">
            <a:avLst/>
          </a:prstGeom>
        </p:spPr>
      </p:pic>
      <p:pic>
        <p:nvPicPr>
          <p:cNvPr id="7" name="Imagine 8">
            <a:extLst>
              <a:ext uri="{FF2B5EF4-FFF2-40B4-BE49-F238E27FC236}">
                <a16:creationId xmlns:a16="http://schemas.microsoft.com/office/drawing/2014/main" id="{DB6FF652-69A2-77E5-6538-8677A37D1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4449" y="4218526"/>
            <a:ext cx="5205760" cy="1868532"/>
          </a:xfrm>
          <a:prstGeom prst="rect">
            <a:avLst/>
          </a:prstGeo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B2B1DD27-52DA-87C2-8034-99926E7F458E}"/>
              </a:ext>
            </a:extLst>
          </p:cNvPr>
          <p:cNvSpPr txBox="1"/>
          <p:nvPr/>
        </p:nvSpPr>
        <p:spPr>
          <a:xfrm>
            <a:off x="2884449" y="3850888"/>
            <a:ext cx="1981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Boxplot</a:t>
            </a:r>
            <a:r>
              <a:rPr lang="ro-RO" dirty="0"/>
              <a:t>: </a:t>
            </a:r>
            <a:r>
              <a:rPr lang="ro-RO" dirty="0" err="1"/>
              <a:t>Outliers</a:t>
            </a:r>
          </a:p>
        </p:txBody>
      </p:sp>
      <p:sp>
        <p:nvSpPr>
          <p:cNvPr id="20" name="CasetăText 19">
            <a:extLst>
              <a:ext uri="{FF2B5EF4-FFF2-40B4-BE49-F238E27FC236}">
                <a16:creationId xmlns:a16="http://schemas.microsoft.com/office/drawing/2014/main" id="{651D5EED-B228-2769-35DB-A9EC3E9347A4}"/>
              </a:ext>
            </a:extLst>
          </p:cNvPr>
          <p:cNvSpPr txBox="1"/>
          <p:nvPr/>
        </p:nvSpPr>
        <p:spPr>
          <a:xfrm>
            <a:off x="812181" y="1760034"/>
            <a:ext cx="1293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Head</a:t>
            </a:r>
            <a:r>
              <a:rPr lang="ro-RO" dirty="0"/>
              <a:t> </a:t>
            </a:r>
            <a:r>
              <a:rPr lang="ro-RO" dirty="0" err="1"/>
              <a:t>view</a:t>
            </a:r>
          </a:p>
        </p:txBody>
      </p:sp>
      <p:sp>
        <p:nvSpPr>
          <p:cNvPr id="21" name="CasetăText 20">
            <a:extLst>
              <a:ext uri="{FF2B5EF4-FFF2-40B4-BE49-F238E27FC236}">
                <a16:creationId xmlns:a16="http://schemas.microsoft.com/office/drawing/2014/main" id="{09D0954B-9370-F631-99AC-12C9AA2E43E7}"/>
              </a:ext>
            </a:extLst>
          </p:cNvPr>
          <p:cNvSpPr txBox="1"/>
          <p:nvPr/>
        </p:nvSpPr>
        <p:spPr>
          <a:xfrm>
            <a:off x="663497" y="4324814"/>
            <a:ext cx="1442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NaN</a:t>
            </a:r>
            <a:r>
              <a:rPr lang="ro-RO" dirty="0"/>
              <a:t> </a:t>
            </a:r>
            <a:r>
              <a:rPr lang="ro-RO" dirty="0" err="1"/>
              <a:t>Values</a:t>
            </a:r>
          </a:p>
        </p:txBody>
      </p:sp>
      <p:sp>
        <p:nvSpPr>
          <p:cNvPr id="22" name="CasetăText 21">
            <a:extLst>
              <a:ext uri="{FF2B5EF4-FFF2-40B4-BE49-F238E27FC236}">
                <a16:creationId xmlns:a16="http://schemas.microsoft.com/office/drawing/2014/main" id="{1821FF8A-31C2-4FFA-7D2B-E1BE86EDA439}"/>
              </a:ext>
            </a:extLst>
          </p:cNvPr>
          <p:cNvSpPr txBox="1"/>
          <p:nvPr/>
        </p:nvSpPr>
        <p:spPr>
          <a:xfrm>
            <a:off x="7763107" y="1183887"/>
            <a:ext cx="22321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Density</a:t>
            </a:r>
            <a:r>
              <a:rPr lang="ro-RO" dirty="0"/>
              <a:t> </a:t>
            </a:r>
            <a:r>
              <a:rPr lang="ro-RO" dirty="0" err="1"/>
              <a:t>Repartition</a:t>
            </a:r>
          </a:p>
        </p:txBody>
      </p:sp>
    </p:spTree>
    <p:extLst>
      <p:ext uri="{BB962C8B-B14F-4D97-AF65-F5344CB8AC3E}">
        <p14:creationId xmlns:p14="http://schemas.microsoft.com/office/powerpoint/2010/main" val="1479459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AA2342A1-C7B0-F12A-F404-DBA380BC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o-RO" dirty="0" err="1"/>
              <a:t>Features</a:t>
            </a:r>
            <a:r>
              <a:rPr lang="ro-RO" dirty="0"/>
              <a:t> </a:t>
            </a:r>
            <a:r>
              <a:rPr lang="ro-RO" dirty="0" err="1"/>
              <a:t>Analysis</a:t>
            </a:r>
            <a:r>
              <a:rPr lang="ro-RO" dirty="0"/>
              <a:t>: </a:t>
            </a:r>
            <a:r>
              <a:rPr lang="ro-RO" dirty="0" err="1"/>
              <a:t>Mileage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EEBCA067-E7DF-38A2-2EB8-6D8D06965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04" y="1973069"/>
            <a:ext cx="1634119" cy="1127668"/>
          </a:xfrm>
          <a:prstGeom prst="rect">
            <a:avLst/>
          </a:prstGeom>
        </p:spPr>
      </p:pic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3FFB8763-DDB5-84E6-622E-AB6A1D281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68" y="3178330"/>
            <a:ext cx="1724025" cy="742950"/>
          </a:xfrm>
          <a:prstGeom prst="rect">
            <a:avLst/>
          </a:prstGeom>
        </p:spPr>
      </p:pic>
      <p:pic>
        <p:nvPicPr>
          <p:cNvPr id="6" name="Imagine 6">
            <a:extLst>
              <a:ext uri="{FF2B5EF4-FFF2-40B4-BE49-F238E27FC236}">
                <a16:creationId xmlns:a16="http://schemas.microsoft.com/office/drawing/2014/main" id="{9ECD518A-FD31-858F-A506-4868CB37F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78" y="3998011"/>
            <a:ext cx="5819077" cy="2086539"/>
          </a:xfrm>
          <a:prstGeom prst="rect">
            <a:avLst/>
          </a:prstGeom>
        </p:spPr>
      </p:pic>
      <p:pic>
        <p:nvPicPr>
          <p:cNvPr id="7" name="Imagine 8">
            <a:extLst>
              <a:ext uri="{FF2B5EF4-FFF2-40B4-BE49-F238E27FC236}">
                <a16:creationId xmlns:a16="http://schemas.microsoft.com/office/drawing/2014/main" id="{BAE47E02-B269-FA36-7E42-066F14C1C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278" y="3382753"/>
            <a:ext cx="5261517" cy="2703738"/>
          </a:xfrm>
          <a:prstGeom prst="rect">
            <a:avLst/>
          </a:prstGeo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A5B3B7CD-CB06-CD7E-7D33-440F772CAD73}"/>
              </a:ext>
            </a:extLst>
          </p:cNvPr>
          <p:cNvSpPr txBox="1"/>
          <p:nvPr/>
        </p:nvSpPr>
        <p:spPr>
          <a:xfrm>
            <a:off x="3637156" y="3553522"/>
            <a:ext cx="19719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Boxplot</a:t>
            </a:r>
            <a:r>
              <a:rPr lang="ro-RO" dirty="0"/>
              <a:t>: </a:t>
            </a:r>
            <a:r>
              <a:rPr lang="ro-RO" dirty="0" err="1"/>
              <a:t>Outliers</a:t>
            </a:r>
          </a:p>
        </p:txBody>
      </p:sp>
      <p:sp>
        <p:nvSpPr>
          <p:cNvPr id="20" name="CasetăText 19">
            <a:extLst>
              <a:ext uri="{FF2B5EF4-FFF2-40B4-BE49-F238E27FC236}">
                <a16:creationId xmlns:a16="http://schemas.microsoft.com/office/drawing/2014/main" id="{599D3BF7-4FE2-4B8A-7CFB-E180A23EB174}"/>
              </a:ext>
            </a:extLst>
          </p:cNvPr>
          <p:cNvSpPr txBox="1"/>
          <p:nvPr/>
        </p:nvSpPr>
        <p:spPr>
          <a:xfrm>
            <a:off x="2187498" y="1973766"/>
            <a:ext cx="1330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Head</a:t>
            </a:r>
            <a:r>
              <a:rPr lang="ro-RO" dirty="0"/>
              <a:t> </a:t>
            </a:r>
            <a:r>
              <a:rPr lang="ro-RO" dirty="0" err="1"/>
              <a:t>view</a:t>
            </a:r>
          </a:p>
        </p:txBody>
      </p:sp>
      <p:sp>
        <p:nvSpPr>
          <p:cNvPr id="21" name="CasetăText 20">
            <a:extLst>
              <a:ext uri="{FF2B5EF4-FFF2-40B4-BE49-F238E27FC236}">
                <a16:creationId xmlns:a16="http://schemas.microsoft.com/office/drawing/2014/main" id="{00069C72-5B57-7B4F-A633-1FE1DC84CA71}"/>
              </a:ext>
            </a:extLst>
          </p:cNvPr>
          <p:cNvSpPr txBox="1"/>
          <p:nvPr/>
        </p:nvSpPr>
        <p:spPr>
          <a:xfrm>
            <a:off x="2289716" y="3107473"/>
            <a:ext cx="13400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NaN</a:t>
            </a:r>
            <a:r>
              <a:rPr lang="ro-RO" dirty="0"/>
              <a:t> </a:t>
            </a:r>
            <a:r>
              <a:rPr lang="ro-RO" dirty="0" err="1"/>
              <a:t>Values</a:t>
            </a:r>
          </a:p>
        </p:txBody>
      </p:sp>
      <p:sp>
        <p:nvSpPr>
          <p:cNvPr id="22" name="CasetăText 21">
            <a:extLst>
              <a:ext uri="{FF2B5EF4-FFF2-40B4-BE49-F238E27FC236}">
                <a16:creationId xmlns:a16="http://schemas.microsoft.com/office/drawing/2014/main" id="{B2E621AE-530C-A366-B50D-CB554313B728}"/>
              </a:ext>
            </a:extLst>
          </p:cNvPr>
          <p:cNvSpPr txBox="1"/>
          <p:nvPr/>
        </p:nvSpPr>
        <p:spPr>
          <a:xfrm>
            <a:off x="6666570" y="2345472"/>
            <a:ext cx="45645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Mileage</a:t>
            </a:r>
            <a:r>
              <a:rPr lang="ro-RO" dirty="0"/>
              <a:t> </a:t>
            </a:r>
            <a:r>
              <a:rPr lang="ro-RO" dirty="0" err="1"/>
              <a:t>relation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price. </a:t>
            </a:r>
            <a:endParaRPr lang="ro-RO"/>
          </a:p>
          <a:p>
            <a:r>
              <a:rPr lang="ro-RO" dirty="0"/>
              <a:t>Cu cat valoarea lui </a:t>
            </a:r>
            <a:r>
              <a:rPr lang="ro-RO" dirty="0" err="1"/>
              <a:t>Mileage</a:t>
            </a:r>
            <a:r>
              <a:rPr lang="ro-RO" dirty="0"/>
              <a:t> este mai mica cu </a:t>
            </a:r>
            <a:r>
              <a:rPr lang="ro-RO" dirty="0" err="1"/>
              <a:t>atat</a:t>
            </a:r>
            <a:r>
              <a:rPr lang="ro-RO" dirty="0"/>
              <a:t> </a:t>
            </a:r>
            <a:r>
              <a:rPr lang="ro-RO" dirty="0" err="1"/>
              <a:t>pretul</a:t>
            </a:r>
            <a:r>
              <a:rPr lang="ro-RO" dirty="0"/>
              <a:t> este mai mare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21922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AA2342A1-C7B0-F12A-F404-DBA380BC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o-RO" dirty="0" err="1"/>
              <a:t>Features</a:t>
            </a:r>
            <a:r>
              <a:rPr lang="ro-RO" dirty="0"/>
              <a:t> </a:t>
            </a:r>
            <a:r>
              <a:rPr lang="ro-RO" dirty="0" err="1"/>
              <a:t>Analysis</a:t>
            </a:r>
            <a:r>
              <a:rPr lang="ro-RO" dirty="0"/>
              <a:t>: </a:t>
            </a:r>
            <a:r>
              <a:rPr lang="ro-RO" dirty="0" err="1"/>
              <a:t>Make</a:t>
            </a:r>
            <a:r>
              <a:rPr lang="ro-RO" dirty="0"/>
              <a:t> </a:t>
            </a:r>
          </a:p>
        </p:txBody>
      </p: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782C7057-B504-5AE8-2174-45DBC9F6D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096" y="1830158"/>
            <a:ext cx="1733550" cy="1343025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A371BC1C-1A4B-E837-B7A2-490B6697C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457" y="1830659"/>
            <a:ext cx="1714500" cy="762000"/>
          </a:xfrm>
          <a:prstGeom prst="rect">
            <a:avLst/>
          </a:prstGeom>
        </p:spPr>
      </p:pic>
      <p:pic>
        <p:nvPicPr>
          <p:cNvPr id="6" name="Imagine 6">
            <a:extLst>
              <a:ext uri="{FF2B5EF4-FFF2-40B4-BE49-F238E27FC236}">
                <a16:creationId xmlns:a16="http://schemas.microsoft.com/office/drawing/2014/main" id="{BE9D6B91-8D57-DBA2-EC9E-53ECE00D8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77" y="3557548"/>
            <a:ext cx="5112833" cy="2530710"/>
          </a:xfrm>
          <a:prstGeom prst="rect">
            <a:avLst/>
          </a:prstGeom>
        </p:spPr>
      </p:pic>
      <p:pic>
        <p:nvPicPr>
          <p:cNvPr id="7" name="Imagine 8">
            <a:extLst>
              <a:ext uri="{FF2B5EF4-FFF2-40B4-BE49-F238E27FC236}">
                <a16:creationId xmlns:a16="http://schemas.microsoft.com/office/drawing/2014/main" id="{C99D3FC3-8DF1-5D89-8B26-6E2A54D7F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1793383"/>
            <a:ext cx="5744736" cy="2760136"/>
          </a:xfrm>
          <a:prstGeom prst="rect">
            <a:avLst/>
          </a:prstGeo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9F5B5981-ED19-DC2D-4475-8DEE36E34586}"/>
              </a:ext>
            </a:extLst>
          </p:cNvPr>
          <p:cNvSpPr txBox="1"/>
          <p:nvPr/>
        </p:nvSpPr>
        <p:spPr>
          <a:xfrm>
            <a:off x="7056863" y="13790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Relatia</a:t>
            </a:r>
            <a:r>
              <a:rPr lang="ro-RO" dirty="0"/>
              <a:t>: Marca-</a:t>
            </a:r>
            <a:r>
              <a:rPr lang="ro-RO" dirty="0" err="1"/>
              <a:t>Pret</a:t>
            </a:r>
          </a:p>
        </p:txBody>
      </p:sp>
      <p:sp>
        <p:nvSpPr>
          <p:cNvPr id="20" name="CasetăText 19">
            <a:extLst>
              <a:ext uri="{FF2B5EF4-FFF2-40B4-BE49-F238E27FC236}">
                <a16:creationId xmlns:a16="http://schemas.microsoft.com/office/drawing/2014/main" id="{1072DA8B-BCFF-2753-2791-FF18321E7B0C}"/>
              </a:ext>
            </a:extLst>
          </p:cNvPr>
          <p:cNvSpPr txBox="1"/>
          <p:nvPr/>
        </p:nvSpPr>
        <p:spPr>
          <a:xfrm>
            <a:off x="2271131" y="269859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Head</a:t>
            </a:r>
            <a:r>
              <a:rPr lang="ro-RO" dirty="0"/>
              <a:t> </a:t>
            </a:r>
            <a:r>
              <a:rPr lang="ro-RO" dirty="0" err="1"/>
              <a:t>view</a:t>
            </a:r>
            <a:r>
              <a:rPr lang="ro-RO" dirty="0"/>
              <a:t> / </a:t>
            </a:r>
            <a:r>
              <a:rPr lang="ro-RO" dirty="0" err="1"/>
              <a:t>NaN</a:t>
            </a:r>
            <a:r>
              <a:rPr lang="ro-RO" dirty="0"/>
              <a:t> </a:t>
            </a:r>
            <a:r>
              <a:rPr lang="ro-RO" dirty="0" err="1"/>
              <a:t>values</a:t>
            </a:r>
          </a:p>
        </p:txBody>
      </p:sp>
      <p:sp>
        <p:nvSpPr>
          <p:cNvPr id="21" name="CasetăText 20">
            <a:extLst>
              <a:ext uri="{FF2B5EF4-FFF2-40B4-BE49-F238E27FC236}">
                <a16:creationId xmlns:a16="http://schemas.microsoft.com/office/drawing/2014/main" id="{5CE32DEE-5331-0D40-780F-12DA5E17043A}"/>
              </a:ext>
            </a:extLst>
          </p:cNvPr>
          <p:cNvSpPr txBox="1"/>
          <p:nvPr/>
        </p:nvSpPr>
        <p:spPr>
          <a:xfrm>
            <a:off x="5681546" y="539347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Frecventa </a:t>
            </a:r>
            <a:r>
              <a:rPr lang="ro-RO" dirty="0" err="1"/>
              <a:t>fiecarei</a:t>
            </a:r>
            <a:r>
              <a:rPr lang="ro-RO" dirty="0"/>
              <a:t> </a:t>
            </a:r>
            <a:r>
              <a:rPr lang="ro-RO" dirty="0" err="1"/>
              <a:t>marci</a:t>
            </a:r>
          </a:p>
        </p:txBody>
      </p:sp>
    </p:spTree>
    <p:extLst>
      <p:ext uri="{BB962C8B-B14F-4D97-AF65-F5344CB8AC3E}">
        <p14:creationId xmlns:p14="http://schemas.microsoft.com/office/powerpoint/2010/main" val="3874057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8F988C7-4BB8-A545-83BA-05364CF5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o-RO" dirty="0" err="1"/>
              <a:t>Features</a:t>
            </a:r>
            <a:r>
              <a:rPr lang="ro-RO" dirty="0"/>
              <a:t> </a:t>
            </a:r>
            <a:r>
              <a:rPr lang="ro-RO" dirty="0" err="1"/>
              <a:t>Analysis</a:t>
            </a:r>
            <a:r>
              <a:rPr lang="ro-RO" dirty="0"/>
              <a:t>: </a:t>
            </a:r>
            <a:r>
              <a:rPr lang="ro-RO" dirty="0" err="1"/>
              <a:t>Make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ine 4">
            <a:extLst>
              <a:ext uri="{FF2B5EF4-FFF2-40B4-BE49-F238E27FC236}">
                <a16:creationId xmlns:a16="http://schemas.microsoft.com/office/drawing/2014/main" id="{64EC81D6-9E33-C7C9-76EB-883309A94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78" y="2141181"/>
            <a:ext cx="4230029" cy="3941663"/>
          </a:xfrm>
          <a:prstGeom prst="rect">
            <a:avLst/>
          </a:prstGeom>
        </p:spPr>
      </p:pic>
      <p:pic>
        <p:nvPicPr>
          <p:cNvPr id="5" name="Imagine 5">
            <a:extLst>
              <a:ext uri="{FF2B5EF4-FFF2-40B4-BE49-F238E27FC236}">
                <a16:creationId xmlns:a16="http://schemas.microsoft.com/office/drawing/2014/main" id="{381ACE0C-1DFA-E487-5679-749DE3A12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63" y="2769257"/>
            <a:ext cx="4388003" cy="2220875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AEA31B49-95AE-E74A-1E7A-1EA7C1765FA3}"/>
              </a:ext>
            </a:extLst>
          </p:cNvPr>
          <p:cNvSpPr txBox="1"/>
          <p:nvPr/>
        </p:nvSpPr>
        <p:spPr>
          <a:xfrm>
            <a:off x="7475034" y="2317595"/>
            <a:ext cx="2250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Relatia</a:t>
            </a:r>
            <a:r>
              <a:rPr lang="ro-RO" dirty="0"/>
              <a:t>: Model-</a:t>
            </a:r>
            <a:r>
              <a:rPr lang="ro-RO" dirty="0" err="1"/>
              <a:t>Pret</a:t>
            </a:r>
          </a:p>
        </p:txBody>
      </p:sp>
      <p:sp>
        <p:nvSpPr>
          <p:cNvPr id="20" name="CasetăText 19">
            <a:extLst>
              <a:ext uri="{FF2B5EF4-FFF2-40B4-BE49-F238E27FC236}">
                <a16:creationId xmlns:a16="http://schemas.microsoft.com/office/drawing/2014/main" id="{D2879525-5410-079F-5330-0009421B373A}"/>
              </a:ext>
            </a:extLst>
          </p:cNvPr>
          <p:cNvSpPr txBox="1"/>
          <p:nvPr/>
        </p:nvSpPr>
        <p:spPr>
          <a:xfrm>
            <a:off x="4798741" y="53563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Relatia</a:t>
            </a:r>
            <a:r>
              <a:rPr lang="ro-RO" dirty="0"/>
              <a:t>: Marca-</a:t>
            </a:r>
            <a:r>
              <a:rPr lang="ro-RO" dirty="0" err="1"/>
              <a:t>Pret</a:t>
            </a:r>
          </a:p>
        </p:txBody>
      </p:sp>
    </p:spTree>
    <p:extLst>
      <p:ext uri="{BB962C8B-B14F-4D97-AF65-F5344CB8AC3E}">
        <p14:creationId xmlns:p14="http://schemas.microsoft.com/office/powerpoint/2010/main" val="3641350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8F988C7-4BB8-A545-83BA-05364CF5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o-RO" dirty="0" err="1"/>
              <a:t>Features</a:t>
            </a:r>
            <a:r>
              <a:rPr lang="ro-RO" dirty="0"/>
              <a:t> </a:t>
            </a:r>
            <a:r>
              <a:rPr lang="ro-RO" dirty="0" err="1"/>
              <a:t>Analysis</a:t>
            </a:r>
            <a:r>
              <a:rPr lang="ro-RO" dirty="0"/>
              <a:t>: </a:t>
            </a:r>
            <a:r>
              <a:rPr lang="ro-RO" dirty="0" err="1"/>
              <a:t>Fuel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436DAB70-A494-0DDC-EC4A-9A449A725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66" y="2047178"/>
            <a:ext cx="1752600" cy="1295400"/>
          </a:xfrm>
          <a:prstGeom prst="rect">
            <a:avLst/>
          </a:prstGeom>
        </p:spPr>
      </p:pic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D58F2B05-0BFC-2307-D369-80342FD56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746" y="2681985"/>
            <a:ext cx="1647825" cy="676275"/>
          </a:xfrm>
          <a:prstGeom prst="rect">
            <a:avLst/>
          </a:prstGeom>
        </p:spPr>
      </p:pic>
      <p:pic>
        <p:nvPicPr>
          <p:cNvPr id="6" name="Imagine 6">
            <a:extLst>
              <a:ext uri="{FF2B5EF4-FFF2-40B4-BE49-F238E27FC236}">
                <a16:creationId xmlns:a16="http://schemas.microsoft.com/office/drawing/2014/main" id="{FF32E7A7-B7A4-AF14-1D7A-C0F70C433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78" y="3427168"/>
            <a:ext cx="5419492" cy="2661371"/>
          </a:xfrm>
          <a:prstGeom prst="rect">
            <a:avLst/>
          </a:prstGeom>
        </p:spPr>
      </p:pic>
      <p:pic>
        <p:nvPicPr>
          <p:cNvPr id="7" name="Imagine 8">
            <a:extLst>
              <a:ext uri="{FF2B5EF4-FFF2-40B4-BE49-F238E27FC236}">
                <a16:creationId xmlns:a16="http://schemas.microsoft.com/office/drawing/2014/main" id="{3FC6EA29-0583-7E4C-487B-4D040F4C1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717" y="1869687"/>
            <a:ext cx="5921297" cy="2960648"/>
          </a:xfrm>
          <a:prstGeom prst="rect">
            <a:avLst/>
          </a:prstGeo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D72FADF4-83BB-970D-795E-FE9DB9049300}"/>
              </a:ext>
            </a:extLst>
          </p:cNvPr>
          <p:cNvSpPr txBox="1"/>
          <p:nvPr/>
        </p:nvSpPr>
        <p:spPr>
          <a:xfrm>
            <a:off x="5988205" y="57094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Frecventa de </a:t>
            </a:r>
            <a:r>
              <a:rPr lang="ro-RO" dirty="0" err="1"/>
              <a:t>repartitie</a:t>
            </a:r>
          </a:p>
        </p:txBody>
      </p:sp>
      <p:sp>
        <p:nvSpPr>
          <p:cNvPr id="20" name="CasetăText 19">
            <a:extLst>
              <a:ext uri="{FF2B5EF4-FFF2-40B4-BE49-F238E27FC236}">
                <a16:creationId xmlns:a16="http://schemas.microsoft.com/office/drawing/2014/main" id="{018D451E-E6C5-3B98-8B4E-4EAF48E802B2}"/>
              </a:ext>
            </a:extLst>
          </p:cNvPr>
          <p:cNvSpPr txBox="1"/>
          <p:nvPr/>
        </p:nvSpPr>
        <p:spPr>
          <a:xfrm>
            <a:off x="2308302" y="21967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Head</a:t>
            </a:r>
            <a:r>
              <a:rPr lang="ro-RO" dirty="0"/>
              <a:t> </a:t>
            </a:r>
            <a:r>
              <a:rPr lang="ro-RO" dirty="0" err="1"/>
              <a:t>view</a:t>
            </a:r>
            <a:r>
              <a:rPr lang="ro-RO" dirty="0"/>
              <a:t> / </a:t>
            </a:r>
            <a:r>
              <a:rPr lang="ro-RO" dirty="0" err="1"/>
              <a:t>NaN</a:t>
            </a:r>
            <a:r>
              <a:rPr lang="ro-RO" dirty="0"/>
              <a:t> </a:t>
            </a:r>
            <a:r>
              <a:rPr lang="ro-RO" dirty="0" err="1"/>
              <a:t>values</a:t>
            </a:r>
          </a:p>
        </p:txBody>
      </p:sp>
      <p:sp>
        <p:nvSpPr>
          <p:cNvPr id="21" name="CasetăText 20">
            <a:extLst>
              <a:ext uri="{FF2B5EF4-FFF2-40B4-BE49-F238E27FC236}">
                <a16:creationId xmlns:a16="http://schemas.microsoft.com/office/drawing/2014/main" id="{4641D6AB-5634-467A-0D21-6260FB9CFC02}"/>
              </a:ext>
            </a:extLst>
          </p:cNvPr>
          <p:cNvSpPr txBox="1"/>
          <p:nvPr/>
        </p:nvSpPr>
        <p:spPr>
          <a:xfrm>
            <a:off x="7967546" y="1434790"/>
            <a:ext cx="21856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Relatia</a:t>
            </a:r>
            <a:r>
              <a:rPr lang="ro-RO" dirty="0"/>
              <a:t>: </a:t>
            </a:r>
            <a:r>
              <a:rPr lang="ro-RO" dirty="0" err="1"/>
              <a:t>Fuel</a:t>
            </a:r>
            <a:r>
              <a:rPr lang="ro-RO" dirty="0"/>
              <a:t>-Price</a:t>
            </a:r>
          </a:p>
        </p:txBody>
      </p:sp>
    </p:spTree>
    <p:extLst>
      <p:ext uri="{BB962C8B-B14F-4D97-AF65-F5344CB8AC3E}">
        <p14:creationId xmlns:p14="http://schemas.microsoft.com/office/powerpoint/2010/main" val="2349036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AnalogousFromRegularSeedRightStep">
      <a:dk1>
        <a:srgbClr val="000000"/>
      </a:dk1>
      <a:lt1>
        <a:srgbClr val="FFFFFF"/>
      </a:lt1>
      <a:dk2>
        <a:srgbClr val="2C1C31"/>
      </a:dk2>
      <a:lt2>
        <a:srgbClr val="F3F2F0"/>
      </a:lt2>
      <a:accent1>
        <a:srgbClr val="2976E7"/>
      </a:accent1>
      <a:accent2>
        <a:srgbClr val="3433DA"/>
      </a:accent2>
      <a:accent3>
        <a:srgbClr val="7A29E7"/>
      </a:accent3>
      <a:accent4>
        <a:srgbClr val="B717D5"/>
      </a:accent4>
      <a:accent5>
        <a:srgbClr val="E729B6"/>
      </a:accent5>
      <a:accent6>
        <a:srgbClr val="D51755"/>
      </a:accent6>
      <a:hlink>
        <a:srgbClr val="B2813B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Application>Microsoft Office PowerPoint</Application>
  <PresentationFormat>Ecran lat</PresentationFormat>
  <Slides>30</Slides>
  <Notes>1</Notes>
  <HiddenSlides>0</HiddenSlide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30</vt:i4>
      </vt:variant>
    </vt:vector>
  </HeadingPairs>
  <TitlesOfParts>
    <vt:vector size="31" baseType="lpstr">
      <vt:lpstr>PunchcardVTI</vt:lpstr>
      <vt:lpstr>AutoScout24 Dataset</vt:lpstr>
      <vt:lpstr>Data Analisys</vt:lpstr>
      <vt:lpstr>Introducere</vt:lpstr>
      <vt:lpstr>Informatii Generale</vt:lpstr>
      <vt:lpstr>Target Column Analysis</vt:lpstr>
      <vt:lpstr>Features Analysis: Mileage</vt:lpstr>
      <vt:lpstr>Features Analysis: Make </vt:lpstr>
      <vt:lpstr>Features Analysis: Make</vt:lpstr>
      <vt:lpstr>Features Analysis: Fuel</vt:lpstr>
      <vt:lpstr>Features Analysis: Gear</vt:lpstr>
      <vt:lpstr>Features Analysis: Offer Type</vt:lpstr>
      <vt:lpstr>Features Analysis: HP</vt:lpstr>
      <vt:lpstr>Features Analysis: Year</vt:lpstr>
      <vt:lpstr>Data Engineering</vt:lpstr>
      <vt:lpstr>Data Imputing</vt:lpstr>
      <vt:lpstr>Outliers</vt:lpstr>
      <vt:lpstr>Feature Engineering: Encoding</vt:lpstr>
      <vt:lpstr>Feature Engineering</vt:lpstr>
      <vt:lpstr>Data Correlation</vt:lpstr>
      <vt:lpstr>Feature Selection</vt:lpstr>
      <vt:lpstr>Models: Initializare</vt:lpstr>
      <vt:lpstr>Models: Linear Regression fit</vt:lpstr>
      <vt:lpstr>Model: DecisionTreeRegressor fit</vt:lpstr>
      <vt:lpstr>Model: Hyperparameter tuning</vt:lpstr>
      <vt:lpstr>Interpretation: Linear Regression</vt:lpstr>
      <vt:lpstr>Interpretation: Linear Regression</vt:lpstr>
      <vt:lpstr>Interpretation: DecisionTreeRegressor</vt:lpstr>
      <vt:lpstr>Interpretation: DecisionTreeRegressor</vt:lpstr>
      <vt:lpstr>Model: Save</vt:lpstr>
      <vt:lpstr>Multumesc pentru Atentie!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revision>539</cp:revision>
  <dcterms:created xsi:type="dcterms:W3CDTF">2022-03-26T23:04:32Z</dcterms:created>
  <dcterms:modified xsi:type="dcterms:W3CDTF">2022-03-27T05:20:56Z</dcterms:modified>
</cp:coreProperties>
</file>