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6" r:id="rId22"/>
    <p:sldId id="279" r:id="rId23"/>
    <p:sldId id="277" r:id="rId24"/>
    <p:sldId id="278" r:id="rId25"/>
    <p:sldId id="281" r:id="rId26"/>
    <p:sldId id="282" r:id="rId27"/>
    <p:sldId id="275" r:id="rId28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B1D24-DF6B-5099-2FE9-B092A24D9757}" v="91" dt="2022-03-12T16:19:52.265"/>
    <p1510:client id="{6EE4EAB7-B1F9-439B-84CC-0D0872AE6CBE}" v="2348" dt="2022-03-12T16:12:31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03" d="100"/>
          <a:sy n="10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AEC21DF5-8AD3-4460-8084-588ADE7CCE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CF460151-0715-4416-B960-2CF48AFCC6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D4484-8FD2-4634-8328-74BDDDCC2F98}" type="datetime1">
              <a:rPr lang="ro-RO" smtClean="0"/>
              <a:t>12.03.2022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F90FFB7-EFB4-4222-AA9D-942266FD1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BECF49F-C6A4-49D9-B9C3-887D10024A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185E-060F-4A98-90A6-86B25278A7F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704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E37C7-CCAA-4800-B773-FF2203657799}" type="datetime1">
              <a:rPr lang="ro-RO" smtClean="0"/>
              <a:pPr/>
              <a:t>12.03.2022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noProof="0"/>
              <a:t>Faceţi clic pentru a edita Master stiluri text</a:t>
            </a:r>
          </a:p>
          <a:p>
            <a:pPr lvl="1"/>
            <a:r>
              <a:rPr lang="ro-RO" noProof="0"/>
              <a:t>al doilea nivel</a:t>
            </a:r>
          </a:p>
          <a:p>
            <a:pPr lvl="2"/>
            <a:r>
              <a:rPr lang="ro-RO" noProof="0"/>
              <a:t>al treilea nivel</a:t>
            </a:r>
          </a:p>
          <a:p>
            <a:pPr lvl="3"/>
            <a:r>
              <a:rPr lang="ro-RO" noProof="0"/>
              <a:t>al patrulea nivel</a:t>
            </a:r>
          </a:p>
          <a:p>
            <a:pPr lvl="4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D844-DDD0-48CF-9C84-6045EAB2464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005785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9D844-DDD0-48CF-9C84-6045EAB2464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084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Dreptunghi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8975E5F3-69B1-45C3-8D05-FAF80F26AE9D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11" name="Dreptunghi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Dreptunghi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ă liberă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ă liberă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CC8A99-6A0F-4324-87E5-1111EF2A6314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16" name="Dreptunghi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Dreptunghi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ă liberă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ă liberă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8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53B4D-5352-46EF-871F-69C1EEC38836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13" name="Dreptunghi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Dreptunghi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ă liberă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ă liberă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Casetă text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„</a:t>
            </a:r>
          </a:p>
        </p:txBody>
      </p:sp>
      <p:sp>
        <p:nvSpPr>
          <p:cNvPr id="13" name="Casetă text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14" name="Substituent text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0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4F17F-1B51-43C5-8B49-62D28861DEBD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19" name="Dreptunghi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șă de n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Dreptunghi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ă liberă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ă liberă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4F81-9BA3-499D-9056-C2D510611B98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14" name="Dreptunghi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6" name="Substituent text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9" name="Substituent text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4" name="Substituent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20" name="Substituent text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cxnSp>
        <p:nvCxnSpPr>
          <p:cNvPr id="17" name="Conector drept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B5A5D-507F-4C4B-96D4-D74A703FCF72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3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9" name="Substituent imagine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22" name="Substituent text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1" name="Substituent imagine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23" name="Substituent text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4" name="Substituent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2" name="Substituent imagine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24" name="Substituent text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cxnSp>
        <p:nvCxnSpPr>
          <p:cNvPr id="43" name="Conector drept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rept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976E5-D2D5-47A0-8EFA-0008E6EE9F35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3161A0B2-1410-41E7-A690-D448F03D9720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Dreptunghi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Dreptunghi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ă liberă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ă liberă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DA6C3C88-6396-497C-8516-3C7E566980DC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14" name="Dreptunghi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50216-F147-40DA-A3F7-E3B072EAA646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Dreptunghi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Dreptunghi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ă liberă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ă liberă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C6A84-8213-4C7D-8399-FEF4D635DE11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16" name="Dreptunghi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4EC16-141E-453E-B4A9-919B5F58B62E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638D-049D-40FE-948A-2DDC2648C5FB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14DE8-A418-4EEB-AE5F-76C5DD1E6A60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CCF935-6A61-4813-9E89-3B85CC2DB5CF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Dreptunghi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Dreptunghi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Dreptunghi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ă liberă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ă liberă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B23D4-FE90-432B-8136-7532E9B027D7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16" name="Dreptunghi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Dreptunghi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Dreptunghi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ă liberă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ă liberă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ro-RO" noProof="0"/>
              <a:t>Faceți clic pe pictogramă pentru a adăuga o imagine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099A20-6C3F-4974-86E4-9CAA154111A1}" type="datetime1">
              <a:rPr lang="ro-RO" noProof="0" smtClean="0"/>
              <a:t>12.03.2022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16" name="Dreptunghi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Dreptunghi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ă liberă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ă liberă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ă liberă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Substituent titlu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262D3C-C622-49A9-B36C-DAC72527B779}" type="datetime1">
              <a:rPr lang="ro-RO" noProof="0" smtClean="0"/>
              <a:t>12.03.2022</a:t>
            </a:fld>
            <a:endParaRPr lang="ro-RO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o-RO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reptunghi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ro-RO" noProof="0" smtClean="0"/>
              <a:pPr/>
              <a:t>‹#›</a:t>
            </a:fld>
            <a:endParaRPr lang="ro-RO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o-RO" dirty="0">
                <a:latin typeface="Arial"/>
                <a:cs typeface="Arial"/>
              </a:rPr>
              <a:t>Singapore Car </a:t>
            </a:r>
            <a:r>
              <a:rPr lang="ro-RO" dirty="0" err="1">
                <a:latin typeface="Arial"/>
                <a:cs typeface="Arial"/>
              </a:rPr>
              <a:t>Prices</a:t>
            </a:r>
            <a:r>
              <a:rPr lang="ro-RO" dirty="0">
                <a:latin typeface="Arial"/>
                <a:cs typeface="Arial"/>
              </a:rPr>
              <a:t> 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o-RO" dirty="0">
                <a:latin typeface="Arial"/>
                <a:cs typeface="Arial"/>
              </a:rPr>
              <a:t>THE BEST DATASET I'VE SEEN IN MY LIFE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FDF2BA-80D5-4345-BE6E-393BC0CB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Coloana: </a:t>
            </a:r>
            <a:r>
              <a:rPr lang="ro-RO" dirty="0" err="1"/>
              <a:t>Reg_date</a:t>
            </a:r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1B7E264F-8275-43B4-86D4-80E968DCBC79}"/>
              </a:ext>
            </a:extLst>
          </p:cNvPr>
          <p:cNvSpPr txBox="1"/>
          <p:nvPr/>
        </p:nvSpPr>
        <p:spPr>
          <a:xfrm>
            <a:off x="298759" y="3848565"/>
            <a:ext cx="346802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Aducerea la formatul potrivit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1B7E264F-8275-43B4-86D4-80E968DCBC79}"/>
              </a:ext>
            </a:extLst>
          </p:cNvPr>
          <p:cNvSpPr txBox="1"/>
          <p:nvPr/>
        </p:nvSpPr>
        <p:spPr>
          <a:xfrm>
            <a:off x="302244" y="1974927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Aspect General</a:t>
            </a:r>
          </a:p>
        </p:txBody>
      </p:sp>
      <p:sp>
        <p:nvSpPr>
          <p:cNvPr id="8" name="CasetăText 1">
            <a:extLst>
              <a:ext uri="{FF2B5EF4-FFF2-40B4-BE49-F238E27FC236}">
                <a16:creationId xmlns:a16="http://schemas.microsoft.com/office/drawing/2014/main" id="{1B7E264F-8275-43B4-86D4-80E968DCBC79}"/>
              </a:ext>
            </a:extLst>
          </p:cNvPr>
          <p:cNvSpPr txBox="1"/>
          <p:nvPr/>
        </p:nvSpPr>
        <p:spPr>
          <a:xfrm>
            <a:off x="6634046" y="247092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Distributia</a:t>
            </a:r>
            <a:r>
              <a:rPr lang="ro-RO" dirty="0"/>
              <a:t> valorilor</a:t>
            </a:r>
          </a:p>
        </p:txBody>
      </p:sp>
      <p:pic>
        <p:nvPicPr>
          <p:cNvPr id="9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CDF551F7-3770-405C-973D-4B7980B1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1" y="2401207"/>
            <a:ext cx="1943100" cy="1257300"/>
          </a:xfrm>
          <a:prstGeom prst="rect">
            <a:avLst/>
          </a:prstGeom>
        </p:spPr>
      </p:pic>
      <p:pic>
        <p:nvPicPr>
          <p:cNvPr id="10" name="Imagine 10" descr="O imagine care conține text&#10;&#10;Descriere generată automat">
            <a:extLst>
              <a:ext uri="{FF2B5EF4-FFF2-40B4-BE49-F238E27FC236}">
                <a16:creationId xmlns:a16="http://schemas.microsoft.com/office/drawing/2014/main" id="{C1A39DBA-FA1B-4B63-B907-FCF425901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3" y="4265023"/>
            <a:ext cx="2743200" cy="1920240"/>
          </a:xfrm>
          <a:prstGeom prst="rect">
            <a:avLst/>
          </a:prstGeom>
        </p:spPr>
      </p:pic>
      <p:pic>
        <p:nvPicPr>
          <p:cNvPr id="11" name="Imagine 11">
            <a:extLst>
              <a:ext uri="{FF2B5EF4-FFF2-40B4-BE49-F238E27FC236}">
                <a16:creationId xmlns:a16="http://schemas.microsoft.com/office/drawing/2014/main" id="{846D1DCC-353F-4AA5-BBD4-7B72CEAC9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101" y="3166501"/>
            <a:ext cx="7034649" cy="32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0E6F6B-1B24-4434-A4B6-FEB3DC27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Arial"/>
                <a:cs typeface="Arial"/>
              </a:rPr>
              <a:t>Relatiile</a:t>
            </a:r>
            <a:r>
              <a:rPr lang="ro-RO" dirty="0">
                <a:latin typeface="Arial"/>
                <a:cs typeface="Arial"/>
              </a:rPr>
              <a:t>: Zi-</a:t>
            </a:r>
            <a:r>
              <a:rPr lang="ro-RO" dirty="0" err="1">
                <a:latin typeface="Arial"/>
                <a:cs typeface="Arial"/>
              </a:rPr>
              <a:t>Pret</a:t>
            </a:r>
            <a:r>
              <a:rPr lang="ro-RO" dirty="0">
                <a:latin typeface="Arial"/>
                <a:cs typeface="Arial"/>
              </a:rPr>
              <a:t> si Luna-</a:t>
            </a:r>
            <a:r>
              <a:rPr lang="ro-RO" dirty="0" err="1">
                <a:latin typeface="Arial"/>
                <a:cs typeface="Arial"/>
              </a:rPr>
              <a:t>Pret</a:t>
            </a:r>
            <a:endParaRPr lang="ro-RO" dirty="0" err="1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374670B1-F202-47C4-A96E-1FD766215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7" y="2576286"/>
            <a:ext cx="5353512" cy="3416300"/>
          </a:xfr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3867A4C4-3AC0-419B-9FC7-69C4C607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78" y="2618631"/>
            <a:ext cx="5410200" cy="3423519"/>
          </a:xfrm>
          <a:prstGeom prst="rect">
            <a:avLst/>
          </a:prstGeom>
        </p:spPr>
      </p:pic>
      <p:sp>
        <p:nvSpPr>
          <p:cNvPr id="6" name="CasetăText 1">
            <a:extLst>
              <a:ext uri="{FF2B5EF4-FFF2-40B4-BE49-F238E27FC236}">
                <a16:creationId xmlns:a16="http://schemas.microsoft.com/office/drawing/2014/main" id="{1FD7231A-3A3D-4F60-9C0B-2F5F68BC2888}"/>
              </a:ext>
            </a:extLst>
          </p:cNvPr>
          <p:cNvSpPr txBox="1"/>
          <p:nvPr/>
        </p:nvSpPr>
        <p:spPr>
          <a:xfrm>
            <a:off x="542693" y="2020229"/>
            <a:ext cx="394195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Repartitia</a:t>
            </a:r>
            <a:r>
              <a:rPr lang="ro-RO" dirty="0"/>
              <a:t> uniforma(Aproape) a </a:t>
            </a:r>
            <a:r>
              <a:rPr lang="ro-RO" dirty="0" err="1"/>
              <a:t>relatiei</a:t>
            </a:r>
            <a:r>
              <a:rPr lang="ro-RO" dirty="0"/>
              <a:t> zi-</a:t>
            </a:r>
            <a:r>
              <a:rPr lang="ro-RO" dirty="0" err="1"/>
              <a:t>pret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1FD7231A-3A3D-4F60-9C0B-2F5F68BC2888}"/>
              </a:ext>
            </a:extLst>
          </p:cNvPr>
          <p:cNvSpPr txBox="1"/>
          <p:nvPr/>
        </p:nvSpPr>
        <p:spPr>
          <a:xfrm>
            <a:off x="6186836" y="2023715"/>
            <a:ext cx="370034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Repartitia</a:t>
            </a:r>
            <a:r>
              <a:rPr lang="ro-RO" dirty="0"/>
              <a:t> uniforma(Aproape) a </a:t>
            </a:r>
            <a:r>
              <a:rPr lang="ro-RO" dirty="0" err="1"/>
              <a:t>relatiei</a:t>
            </a:r>
            <a:r>
              <a:rPr lang="ro-RO" dirty="0"/>
              <a:t> luna-</a:t>
            </a:r>
            <a:r>
              <a:rPr lang="ro-RO" dirty="0" err="1"/>
              <a:t>pret</a:t>
            </a:r>
          </a:p>
        </p:txBody>
      </p:sp>
    </p:spTree>
    <p:extLst>
      <p:ext uri="{BB962C8B-B14F-4D97-AF65-F5344CB8AC3E}">
        <p14:creationId xmlns:p14="http://schemas.microsoft.com/office/powerpoint/2010/main" val="287623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6C3271B-BCB0-4C8A-80B6-CC6F0BF7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Arial"/>
                <a:cs typeface="Arial"/>
              </a:rPr>
              <a:t>Relatia</a:t>
            </a:r>
            <a:r>
              <a:rPr lang="ro-RO" dirty="0">
                <a:latin typeface="Arial"/>
                <a:cs typeface="Arial"/>
              </a:rPr>
              <a:t>: An-</a:t>
            </a:r>
            <a:r>
              <a:rPr lang="ro-RO" dirty="0" err="1">
                <a:latin typeface="Arial"/>
                <a:cs typeface="Arial"/>
              </a:rPr>
              <a:t>Pret</a:t>
            </a:r>
            <a:endParaRPr lang="ro-RO" dirty="0" err="1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250D4CA1-E651-4DFB-B4E2-B894BC96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904" y="2817232"/>
            <a:ext cx="5494050" cy="3416300"/>
          </a:xfrm>
        </p:spPr>
      </p:pic>
      <p:sp>
        <p:nvSpPr>
          <p:cNvPr id="5" name="CasetăText 1">
            <a:extLst>
              <a:ext uri="{FF2B5EF4-FFF2-40B4-BE49-F238E27FC236}">
                <a16:creationId xmlns:a16="http://schemas.microsoft.com/office/drawing/2014/main" id="{1FD7231A-3A3D-4F60-9C0B-2F5F68BC2888}"/>
              </a:ext>
            </a:extLst>
          </p:cNvPr>
          <p:cNvSpPr txBox="1"/>
          <p:nvPr/>
        </p:nvSpPr>
        <p:spPr>
          <a:xfrm>
            <a:off x="635619" y="2977376"/>
            <a:ext cx="4694663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Spre deosebire de </a:t>
            </a:r>
            <a:r>
              <a:rPr lang="ro-RO" dirty="0" err="1"/>
              <a:t>relatiile</a:t>
            </a:r>
            <a:r>
              <a:rPr lang="ro-RO" dirty="0"/>
              <a:t> zi-</a:t>
            </a:r>
            <a:r>
              <a:rPr lang="ro-RO" dirty="0" err="1"/>
              <a:t>pret</a:t>
            </a:r>
            <a:r>
              <a:rPr lang="ro-RO" dirty="0"/>
              <a:t> si luna-</a:t>
            </a:r>
            <a:r>
              <a:rPr lang="ro-RO" dirty="0" err="1"/>
              <a:t>pret</a:t>
            </a:r>
            <a:r>
              <a:rPr lang="ro-RO" dirty="0"/>
              <a:t> care sunt aproape uniforme, ceea ce </a:t>
            </a:r>
            <a:r>
              <a:rPr lang="ro-RO" dirty="0" err="1"/>
              <a:t>inseamna</a:t>
            </a:r>
            <a:r>
              <a:rPr lang="ro-RO" dirty="0"/>
              <a:t> ca asupra </a:t>
            </a:r>
            <a:r>
              <a:rPr lang="ro-RO" dirty="0" err="1"/>
              <a:t>pretului</a:t>
            </a:r>
            <a:r>
              <a:rPr lang="ro-RO" dirty="0"/>
              <a:t> ele aproape nu </a:t>
            </a:r>
            <a:r>
              <a:rPr lang="ro-RO" dirty="0" err="1"/>
              <a:t>influenteaza</a:t>
            </a:r>
            <a:r>
              <a:rPr lang="ro-RO" dirty="0"/>
              <a:t>, </a:t>
            </a:r>
            <a:r>
              <a:rPr lang="ro-RO" dirty="0" err="1"/>
              <a:t>relatie</a:t>
            </a:r>
            <a:r>
              <a:rPr lang="ro-RO" dirty="0"/>
              <a:t> an-</a:t>
            </a:r>
            <a:r>
              <a:rPr lang="ro-RO" dirty="0" err="1"/>
              <a:t>pret</a:t>
            </a:r>
            <a:r>
              <a:rPr lang="ro-RO" dirty="0"/>
              <a:t> nu este uniforma si indirect </a:t>
            </a:r>
            <a:r>
              <a:rPr lang="ro-RO" dirty="0" err="1"/>
              <a:t>influenteaza</a:t>
            </a:r>
            <a:r>
              <a:rPr lang="ro-RO" dirty="0"/>
              <a:t> valoarea </a:t>
            </a:r>
            <a:r>
              <a:rPr lang="ro-RO" dirty="0" err="1"/>
              <a:t>pretului</a:t>
            </a:r>
          </a:p>
        </p:txBody>
      </p:sp>
    </p:spTree>
    <p:extLst>
      <p:ext uri="{BB962C8B-B14F-4D97-AF65-F5344CB8AC3E}">
        <p14:creationId xmlns:p14="http://schemas.microsoft.com/office/powerpoint/2010/main" val="346533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6B6F796-4F9B-4B4E-A1DD-A87A6E5B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Coloana: </a:t>
            </a:r>
            <a:r>
              <a:rPr lang="ro-RO" dirty="0" err="1">
                <a:latin typeface="Arial"/>
                <a:cs typeface="Arial"/>
              </a:rPr>
              <a:t>Coe_left</a:t>
            </a:r>
            <a:endParaRPr lang="ro-RO" dirty="0" err="1"/>
          </a:p>
        </p:txBody>
      </p:sp>
      <p:sp>
        <p:nvSpPr>
          <p:cNvPr id="4" name="CasetăText 1">
            <a:extLst>
              <a:ext uri="{FF2B5EF4-FFF2-40B4-BE49-F238E27FC236}">
                <a16:creationId xmlns:a16="http://schemas.microsoft.com/office/drawing/2014/main" id="{1FD7231A-3A3D-4F60-9C0B-2F5F68BC2888}"/>
              </a:ext>
            </a:extLst>
          </p:cNvPr>
          <p:cNvSpPr txBox="1"/>
          <p:nvPr/>
        </p:nvSpPr>
        <p:spPr>
          <a:xfrm>
            <a:off x="7502912" y="2336181"/>
            <a:ext cx="290117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Densitatea de </a:t>
            </a:r>
            <a:r>
              <a:rPr lang="ro-RO" dirty="0" err="1"/>
              <a:t>repartite</a:t>
            </a:r>
          </a:p>
        </p:txBody>
      </p:sp>
      <p:sp>
        <p:nvSpPr>
          <p:cNvPr id="5" name="CasetăText 1">
            <a:extLst>
              <a:ext uri="{FF2B5EF4-FFF2-40B4-BE49-F238E27FC236}">
                <a16:creationId xmlns:a16="http://schemas.microsoft.com/office/drawing/2014/main" id="{1FD7231A-3A3D-4F60-9C0B-2F5F68BC2888}"/>
              </a:ext>
            </a:extLst>
          </p:cNvPr>
          <p:cNvSpPr txBox="1"/>
          <p:nvPr/>
        </p:nvSpPr>
        <p:spPr>
          <a:xfrm>
            <a:off x="3436202" y="2479056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Functia</a:t>
            </a:r>
            <a:r>
              <a:rPr lang="ro-RO" dirty="0"/>
              <a:t> speciala de transformare</a:t>
            </a:r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1FD7231A-3A3D-4F60-9C0B-2F5F68BC2888}"/>
              </a:ext>
            </a:extLst>
          </p:cNvPr>
          <p:cNvSpPr txBox="1"/>
          <p:nvPr/>
        </p:nvSpPr>
        <p:spPr>
          <a:xfrm>
            <a:off x="447442" y="3932199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Spectrul de valori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1FD7231A-3A3D-4F60-9C0B-2F5F68BC2888}"/>
              </a:ext>
            </a:extLst>
          </p:cNvPr>
          <p:cNvSpPr txBox="1"/>
          <p:nvPr/>
        </p:nvSpPr>
        <p:spPr>
          <a:xfrm>
            <a:off x="395172" y="2114317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Aspect General</a:t>
            </a:r>
          </a:p>
        </p:txBody>
      </p:sp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05F57A50-89B6-4A72-B8BE-740AC5B8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41" y="2581392"/>
            <a:ext cx="1912435" cy="1146950"/>
          </a:xfrm>
          <a:prstGeom prst="rect">
            <a:avLst/>
          </a:prstGeom>
        </p:spPr>
      </p:pic>
      <p:pic>
        <p:nvPicPr>
          <p:cNvPr id="9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57D80F10-801E-437A-AFF9-9ECEE292F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01" y="4383475"/>
            <a:ext cx="2379624" cy="1891758"/>
          </a:xfrm>
          <a:prstGeom prst="rect">
            <a:avLst/>
          </a:prstGeom>
        </p:spPr>
      </p:pic>
      <p:pic>
        <p:nvPicPr>
          <p:cNvPr id="10" name="Imagine 10" descr="O imagine care conține text&#10;&#10;Descriere generată automat">
            <a:extLst>
              <a:ext uri="{FF2B5EF4-FFF2-40B4-BE49-F238E27FC236}">
                <a16:creationId xmlns:a16="http://schemas.microsoft.com/office/drawing/2014/main" id="{FF35AD74-0D76-4214-8EBF-DE068D377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74" y="3149480"/>
            <a:ext cx="2929054" cy="1962235"/>
          </a:xfrm>
          <a:prstGeom prst="rect">
            <a:avLst/>
          </a:prstGeom>
        </p:spPr>
      </p:pic>
      <p:pic>
        <p:nvPicPr>
          <p:cNvPr id="11" name="Imagine 11">
            <a:extLst>
              <a:ext uri="{FF2B5EF4-FFF2-40B4-BE49-F238E27FC236}">
                <a16:creationId xmlns:a16="http://schemas.microsoft.com/office/drawing/2014/main" id="{77CC4232-F83F-4F5B-AF90-7BEF8B625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1" y="2757417"/>
            <a:ext cx="5410199" cy="34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20A590-BC2C-4A6C-840B-CC089DF9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Coloana: </a:t>
            </a:r>
            <a:r>
              <a:rPr lang="ro-RO" dirty="0" err="1">
                <a:latin typeface="Arial"/>
                <a:cs typeface="Arial"/>
              </a:rPr>
              <a:t>Transmission</a:t>
            </a:r>
            <a:endParaRPr lang="ro-RO" dirty="0" err="1"/>
          </a:p>
        </p:txBody>
      </p:sp>
      <p:sp>
        <p:nvSpPr>
          <p:cNvPr id="4" name="CasetăText 1">
            <a:extLst>
              <a:ext uri="{FF2B5EF4-FFF2-40B4-BE49-F238E27FC236}">
                <a16:creationId xmlns:a16="http://schemas.microsoft.com/office/drawing/2014/main" id="{6ED8AC8D-56C7-47C8-8456-7EE76062334B}"/>
              </a:ext>
            </a:extLst>
          </p:cNvPr>
          <p:cNvSpPr txBox="1"/>
          <p:nvPr/>
        </p:nvSpPr>
        <p:spPr>
          <a:xfrm>
            <a:off x="360324" y="3482666"/>
            <a:ext cx="22042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Spectrul de valori</a:t>
            </a:r>
          </a:p>
        </p:txBody>
      </p:sp>
      <p:sp>
        <p:nvSpPr>
          <p:cNvPr id="5" name="CasetăText 1">
            <a:extLst>
              <a:ext uri="{FF2B5EF4-FFF2-40B4-BE49-F238E27FC236}">
                <a16:creationId xmlns:a16="http://schemas.microsoft.com/office/drawing/2014/main" id="{6ED8AC8D-56C7-47C8-8456-7EE76062334B}"/>
              </a:ext>
            </a:extLst>
          </p:cNvPr>
          <p:cNvSpPr txBox="1"/>
          <p:nvPr/>
        </p:nvSpPr>
        <p:spPr>
          <a:xfrm>
            <a:off x="363809" y="2101541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Aspect General</a:t>
            </a:r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6ED8AC8D-56C7-47C8-8456-7EE76062334B}"/>
              </a:ext>
            </a:extLst>
          </p:cNvPr>
          <p:cNvSpPr txBox="1"/>
          <p:nvPr/>
        </p:nvSpPr>
        <p:spPr>
          <a:xfrm>
            <a:off x="5952196" y="5645537"/>
            <a:ext cx="202766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Solutia</a:t>
            </a:r>
            <a:r>
              <a:rPr lang="ro-RO" dirty="0"/>
              <a:t> Aplicata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6ED8AC8D-56C7-47C8-8456-7EE76062334B}"/>
              </a:ext>
            </a:extLst>
          </p:cNvPr>
          <p:cNvSpPr txBox="1"/>
          <p:nvPr/>
        </p:nvSpPr>
        <p:spPr>
          <a:xfrm>
            <a:off x="4840559" y="2749705"/>
            <a:ext cx="2724614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Scurta cercetare pe </a:t>
            </a:r>
            <a:r>
              <a:rPr lang="ro-RO" dirty="0" err="1"/>
              <a:t>Wikipedia</a:t>
            </a:r>
            <a:r>
              <a:rPr lang="ro-RO" dirty="0"/>
              <a:t> despre tipurile de Transmitere</a:t>
            </a:r>
          </a:p>
        </p:txBody>
      </p:sp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20E9EBBE-B924-41CD-BE45-316F14F8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3" y="2478126"/>
            <a:ext cx="2209800" cy="1009650"/>
          </a:xfrm>
          <a:prstGeom prst="rect">
            <a:avLst/>
          </a:prstGeom>
        </p:spPr>
      </p:pic>
      <p:pic>
        <p:nvPicPr>
          <p:cNvPr id="9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75307F7D-68BD-49E9-BB62-E292A8D1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7" y="3914775"/>
            <a:ext cx="2085975" cy="2699060"/>
          </a:xfrm>
          <a:prstGeom prst="rect">
            <a:avLst/>
          </a:prstGeom>
        </p:spPr>
      </p:pic>
      <p:pic>
        <p:nvPicPr>
          <p:cNvPr id="10" name="Imagine 10" descr="O imagine care conține masă&#10;&#10;Descriere generată automat">
            <a:extLst>
              <a:ext uri="{FF2B5EF4-FFF2-40B4-BE49-F238E27FC236}">
                <a16:creationId xmlns:a16="http://schemas.microsoft.com/office/drawing/2014/main" id="{E6B49D72-6836-4F2E-8EE2-8578C5F12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297" y="2830551"/>
            <a:ext cx="1834431" cy="3733800"/>
          </a:xfrm>
          <a:prstGeom prst="rect">
            <a:avLst/>
          </a:prstGeom>
        </p:spPr>
      </p:pic>
      <p:pic>
        <p:nvPicPr>
          <p:cNvPr id="11" name="Imagine 11">
            <a:extLst>
              <a:ext uri="{FF2B5EF4-FFF2-40B4-BE49-F238E27FC236}">
                <a16:creationId xmlns:a16="http://schemas.microsoft.com/office/drawing/2014/main" id="{3CE113D3-859F-4625-965E-2E12C5A72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838" y="2902146"/>
            <a:ext cx="3718932" cy="36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9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7EEEC2-43D4-4BA1-B31B-446C1E6C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Coloanele ramase: aspect general</a:t>
            </a:r>
            <a:endParaRPr lang="ro-RO" dirty="0"/>
          </a:p>
        </p:txBody>
      </p:sp>
      <p:sp>
        <p:nvSpPr>
          <p:cNvPr id="5" name="CasetăText 1">
            <a:extLst>
              <a:ext uri="{FF2B5EF4-FFF2-40B4-BE49-F238E27FC236}">
                <a16:creationId xmlns:a16="http://schemas.microsoft.com/office/drawing/2014/main" id="{1DA4A442-8DCA-4598-81F4-AC44C6BE6628}"/>
              </a:ext>
            </a:extLst>
          </p:cNvPr>
          <p:cNvSpPr txBox="1"/>
          <p:nvPr/>
        </p:nvSpPr>
        <p:spPr>
          <a:xfrm>
            <a:off x="7219485" y="3084242"/>
            <a:ext cx="326359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Important Data </a:t>
            </a:r>
            <a:r>
              <a:rPr lang="ro-RO" dirty="0" err="1"/>
              <a:t>vs</a:t>
            </a:r>
            <a:r>
              <a:rPr lang="ro-RO" dirty="0"/>
              <a:t> </a:t>
            </a:r>
            <a:r>
              <a:rPr lang="ro-RO" dirty="0" err="1"/>
              <a:t>Outliers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1DA4A442-8DCA-4598-81F4-AC44C6BE6628}"/>
              </a:ext>
            </a:extLst>
          </p:cNvPr>
          <p:cNvSpPr txBox="1"/>
          <p:nvPr/>
        </p:nvSpPr>
        <p:spPr>
          <a:xfrm>
            <a:off x="730869" y="228274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Densitatea de </a:t>
            </a:r>
            <a:r>
              <a:rPr lang="ro-RO" dirty="0" err="1"/>
              <a:t>repartie</a:t>
            </a:r>
          </a:p>
        </p:txBody>
      </p:sp>
      <p:pic>
        <p:nvPicPr>
          <p:cNvPr id="10" name="Imagine 10">
            <a:extLst>
              <a:ext uri="{FF2B5EF4-FFF2-40B4-BE49-F238E27FC236}">
                <a16:creationId xmlns:a16="http://schemas.microsoft.com/office/drawing/2014/main" id="{ACA852FA-0DD2-413A-AD0D-7772A7E4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4" y="2697472"/>
            <a:ext cx="4555273" cy="3972082"/>
          </a:xfrm>
          <a:prstGeom prst="rect">
            <a:avLst/>
          </a:prstGeom>
        </p:spPr>
      </p:pic>
      <p:pic>
        <p:nvPicPr>
          <p:cNvPr id="11" name="Imagine 11">
            <a:extLst>
              <a:ext uri="{FF2B5EF4-FFF2-40B4-BE49-F238E27FC236}">
                <a16:creationId xmlns:a16="http://schemas.microsoft.com/office/drawing/2014/main" id="{98FB1A78-0359-40F7-A1FB-955F77AA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63" y="3779496"/>
            <a:ext cx="5103541" cy="14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2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60BE47-3CDA-41A0-B77E-CBBFCFE17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Data </a:t>
            </a:r>
            <a:r>
              <a:rPr lang="ro-RO" dirty="0" err="1">
                <a:latin typeface="Arial"/>
                <a:cs typeface="Arial"/>
              </a:rPr>
              <a:t>Engeneriing</a:t>
            </a:r>
            <a:endParaRPr lang="ro-RO" dirty="0" err="1"/>
          </a:p>
        </p:txBody>
      </p:sp>
    </p:spTree>
    <p:extLst>
      <p:ext uri="{BB962C8B-B14F-4D97-AF65-F5344CB8AC3E}">
        <p14:creationId xmlns:p14="http://schemas.microsoft.com/office/powerpoint/2010/main" val="95997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43DED6-B857-4B42-91EF-019BF9B6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Data </a:t>
            </a:r>
            <a:r>
              <a:rPr lang="ro-RO" dirty="0" err="1">
                <a:latin typeface="Arial"/>
                <a:cs typeface="Arial"/>
              </a:rPr>
              <a:t>Imputing</a:t>
            </a:r>
            <a:endParaRPr lang="ro-RO" dirty="0" err="1"/>
          </a:p>
        </p:txBody>
      </p:sp>
      <p:sp>
        <p:nvSpPr>
          <p:cNvPr id="4" name="CasetăText 1">
            <a:extLst>
              <a:ext uri="{FF2B5EF4-FFF2-40B4-BE49-F238E27FC236}">
                <a16:creationId xmlns:a16="http://schemas.microsoft.com/office/drawing/2014/main" id="{0F02E4B5-5F52-48E5-BEBF-AE0BA25D1B85}"/>
              </a:ext>
            </a:extLst>
          </p:cNvPr>
          <p:cNvSpPr txBox="1"/>
          <p:nvPr/>
        </p:nvSpPr>
        <p:spPr>
          <a:xfrm>
            <a:off x="634457" y="2585922"/>
            <a:ext cx="41185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Numarul</a:t>
            </a:r>
            <a:r>
              <a:rPr lang="ro-RO" dirty="0"/>
              <a:t> de valori </a:t>
            </a:r>
            <a:r>
              <a:rPr lang="ro-RO" dirty="0" err="1"/>
              <a:t>NaN</a:t>
            </a:r>
            <a:r>
              <a:rPr lang="ro-RO" dirty="0"/>
              <a:t> pe coloana</a:t>
            </a:r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0F02E4B5-5F52-48E5-BEBF-AE0BA25D1B85}"/>
              </a:ext>
            </a:extLst>
          </p:cNvPr>
          <p:cNvSpPr txBox="1"/>
          <p:nvPr/>
        </p:nvSpPr>
        <p:spPr>
          <a:xfrm>
            <a:off x="9023428" y="3540745"/>
            <a:ext cx="9311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err="1"/>
              <a:t>Solutia</a:t>
            </a:r>
          </a:p>
        </p:txBody>
      </p:sp>
      <p:pic>
        <p:nvPicPr>
          <p:cNvPr id="7" name="Imagine 7">
            <a:extLst>
              <a:ext uri="{FF2B5EF4-FFF2-40B4-BE49-F238E27FC236}">
                <a16:creationId xmlns:a16="http://schemas.microsoft.com/office/drawing/2014/main" id="{8997A360-23D0-4EFC-814F-386F55FB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7" y="2956542"/>
            <a:ext cx="6534614" cy="3574746"/>
          </a:xfrm>
          <a:prstGeom prst="rect">
            <a:avLst/>
          </a:prstGeom>
        </p:spPr>
      </p:pic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39101B2A-B0AD-4118-A45F-4EA9CE14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05" y="3912182"/>
            <a:ext cx="4703956" cy="11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4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889FDF-18B4-4C37-8393-138A94A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Arial"/>
                <a:cs typeface="Arial"/>
              </a:rPr>
              <a:t>Outliers</a:t>
            </a:r>
            <a:r>
              <a:rPr lang="ro-RO" dirty="0">
                <a:latin typeface="Arial"/>
                <a:cs typeface="Arial"/>
              </a:rPr>
              <a:t> </a:t>
            </a:r>
            <a:r>
              <a:rPr lang="ro-RO" dirty="0" err="1">
                <a:latin typeface="Arial"/>
                <a:cs typeface="Arial"/>
              </a:rPr>
              <a:t>and</a:t>
            </a:r>
            <a:r>
              <a:rPr lang="ro-RO" dirty="0">
                <a:latin typeface="Arial"/>
                <a:cs typeface="Arial"/>
              </a:rPr>
              <a:t> </a:t>
            </a:r>
            <a:r>
              <a:rPr lang="ro-RO" dirty="0" err="1">
                <a:latin typeface="Arial"/>
                <a:cs typeface="Arial"/>
              </a:rPr>
              <a:t>feature</a:t>
            </a:r>
            <a:r>
              <a:rPr lang="ro-RO" dirty="0">
                <a:latin typeface="Arial"/>
                <a:cs typeface="Arial"/>
              </a:rPr>
              <a:t> </a:t>
            </a:r>
            <a:r>
              <a:rPr lang="ro-RO" dirty="0" err="1">
                <a:latin typeface="Arial"/>
                <a:cs typeface="Arial"/>
              </a:rPr>
              <a:t>correlation</a:t>
            </a:r>
            <a:endParaRPr lang="ro-RO" dirty="0" err="1"/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AE45EA5F-7E39-4F9C-91FD-A8FD552F2EB1}"/>
              </a:ext>
            </a:extLst>
          </p:cNvPr>
          <p:cNvSpPr txBox="1"/>
          <p:nvPr/>
        </p:nvSpPr>
        <p:spPr>
          <a:xfrm>
            <a:off x="7772400" y="2243254"/>
            <a:ext cx="22042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Correlation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AE45EA5F-7E39-4F9C-91FD-A8FD552F2EB1}"/>
              </a:ext>
            </a:extLst>
          </p:cNvPr>
          <p:cNvSpPr txBox="1"/>
          <p:nvPr/>
        </p:nvSpPr>
        <p:spPr>
          <a:xfrm>
            <a:off x="1735640" y="3306106"/>
            <a:ext cx="194403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Isolation</a:t>
            </a:r>
            <a:r>
              <a:rPr lang="ro-RO" dirty="0"/>
              <a:t> Forest</a:t>
            </a:r>
          </a:p>
        </p:txBody>
      </p:sp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5E77CDDA-45EC-4B0A-81ED-2B784B1C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8" y="3793687"/>
            <a:ext cx="4072053" cy="1677429"/>
          </a:xfrm>
          <a:prstGeom prst="rect">
            <a:avLst/>
          </a:prstGeom>
        </p:spPr>
      </p:pic>
      <p:pic>
        <p:nvPicPr>
          <p:cNvPr id="9" name="Imagine 9">
            <a:extLst>
              <a:ext uri="{FF2B5EF4-FFF2-40B4-BE49-F238E27FC236}">
                <a16:creationId xmlns:a16="http://schemas.microsoft.com/office/drawing/2014/main" id="{067043FF-3683-474F-8E65-17B83AB4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42" y="2614469"/>
            <a:ext cx="5596053" cy="41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8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A614F8-ABBE-44A9-AA3B-AC711265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Arial"/>
                <a:cs typeface="Arial"/>
              </a:rPr>
              <a:t>Feature</a:t>
            </a:r>
            <a:r>
              <a:rPr lang="ro-RO" dirty="0">
                <a:latin typeface="Arial"/>
                <a:cs typeface="Arial"/>
              </a:rPr>
              <a:t> </a:t>
            </a:r>
            <a:r>
              <a:rPr lang="ro-RO" dirty="0" err="1">
                <a:latin typeface="Arial"/>
                <a:cs typeface="Arial"/>
              </a:rPr>
              <a:t>Selecting</a:t>
            </a:r>
            <a:endParaRPr lang="ro-RO" dirty="0" err="1"/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B38143F6-A4E5-496C-B7F2-F7AD4E262610}"/>
              </a:ext>
            </a:extLst>
          </p:cNvPr>
          <p:cNvSpPr txBox="1"/>
          <p:nvPr/>
        </p:nvSpPr>
        <p:spPr>
          <a:xfrm>
            <a:off x="7038278" y="2447693"/>
            <a:ext cx="310561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Plotting</a:t>
            </a:r>
            <a:r>
              <a:rPr lang="ro-RO" dirty="0"/>
              <a:t> </a:t>
            </a:r>
            <a:r>
              <a:rPr lang="ro-RO" dirty="0" err="1"/>
              <a:t>selecting</a:t>
            </a:r>
            <a:r>
              <a:rPr lang="ro-RO" dirty="0"/>
              <a:t> </a:t>
            </a:r>
            <a:r>
              <a:rPr lang="ro-RO" dirty="0" err="1"/>
              <a:t>process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B38143F6-A4E5-496C-B7F2-F7AD4E262610}"/>
              </a:ext>
            </a:extLst>
          </p:cNvPr>
          <p:cNvSpPr txBox="1"/>
          <p:nvPr/>
        </p:nvSpPr>
        <p:spPr>
          <a:xfrm>
            <a:off x="1828567" y="2757837"/>
            <a:ext cx="1981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err="1"/>
              <a:t>PValueSelector</a:t>
            </a:r>
          </a:p>
        </p:txBody>
      </p:sp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02527E7A-4206-4E5A-A26F-3674E945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2" y="3195949"/>
            <a:ext cx="4611029" cy="2687051"/>
          </a:xfrm>
          <a:prstGeom prst="rect">
            <a:avLst/>
          </a:prstGeom>
        </p:spPr>
      </p:pic>
      <p:pic>
        <p:nvPicPr>
          <p:cNvPr id="9" name="Imagine 9">
            <a:extLst>
              <a:ext uri="{FF2B5EF4-FFF2-40B4-BE49-F238E27FC236}">
                <a16:creationId xmlns:a16="http://schemas.microsoft.com/office/drawing/2014/main" id="{32348D4B-11CC-4BC7-96F8-462E1539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95" y="2995722"/>
            <a:ext cx="4164980" cy="32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6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CB121D4-962F-4A1F-A43B-428DF6440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>
                <a:latin typeface="Arial"/>
                <a:cs typeface="Arial"/>
              </a:rPr>
              <a:t>Short</a:t>
            </a:r>
            <a:r>
              <a:rPr lang="ro-RO" dirty="0">
                <a:latin typeface="Arial"/>
                <a:cs typeface="Arial"/>
              </a:rPr>
              <a:t> Data </a:t>
            </a:r>
            <a:r>
              <a:rPr lang="ro-RO" dirty="0" err="1">
                <a:latin typeface="Arial"/>
                <a:cs typeface="Arial"/>
              </a:rPr>
              <a:t>Analysis</a:t>
            </a:r>
            <a:endParaRPr lang="ro-RO" dirty="0" err="1"/>
          </a:p>
        </p:txBody>
      </p:sp>
    </p:spTree>
    <p:extLst>
      <p:ext uri="{BB962C8B-B14F-4D97-AF65-F5344CB8AC3E}">
        <p14:creationId xmlns:p14="http://schemas.microsoft.com/office/powerpoint/2010/main" val="340199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343B1F-4A6A-45D5-A7F6-84E923E9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Model Building</a:t>
            </a:r>
            <a:endParaRPr lang="ro-RO" dirty="0"/>
          </a:p>
        </p:txBody>
      </p:sp>
      <p:sp>
        <p:nvSpPr>
          <p:cNvPr id="5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6886110" y="5687355"/>
            <a:ext cx="465749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Y_test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 – </a:t>
            </a:r>
            <a:r>
              <a:rPr lang="ro-RO" dirty="0" err="1"/>
              <a:t>blue</a:t>
            </a:r>
            <a:r>
              <a:rPr lang="ro-RO" dirty="0"/>
              <a:t> </a:t>
            </a:r>
            <a:r>
              <a:rPr lang="ro-RO" dirty="0" err="1"/>
              <a:t>graph</a:t>
            </a:r>
          </a:p>
          <a:p>
            <a:r>
              <a:rPr lang="ro-RO" dirty="0"/>
              <a:t>Model </a:t>
            </a:r>
            <a:r>
              <a:rPr lang="ro-RO" dirty="0" err="1"/>
              <a:t>predicted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 – orange </a:t>
            </a:r>
            <a:r>
              <a:rPr lang="ro-RO" dirty="0" err="1"/>
              <a:t>graph</a:t>
            </a:r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421888" y="4873084"/>
            <a:ext cx="13400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err="1"/>
              <a:t>Accuracy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341738" y="2358251"/>
            <a:ext cx="308702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Decision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</a:t>
            </a:r>
            <a:r>
              <a:rPr lang="ro-RO" dirty="0" err="1"/>
              <a:t>Regressor</a:t>
            </a:r>
            <a:r>
              <a:rPr lang="ro-RO" dirty="0"/>
              <a:t> Model</a:t>
            </a:r>
          </a:p>
        </p:txBody>
      </p:sp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B696D15B-D487-4485-9D84-BF1DBE7C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7" y="3093972"/>
            <a:ext cx="2994102" cy="1301957"/>
          </a:xfrm>
          <a:prstGeom prst="rect">
            <a:avLst/>
          </a:prstGeom>
        </p:spPr>
      </p:pic>
      <p:pic>
        <p:nvPicPr>
          <p:cNvPr id="9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A4AB1B8B-D2CE-41CC-AEF5-187EA98F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8" y="5273834"/>
            <a:ext cx="5763322" cy="1068184"/>
          </a:xfrm>
          <a:prstGeom prst="rect">
            <a:avLst/>
          </a:prstGeom>
        </p:spPr>
      </p:pic>
      <p:pic>
        <p:nvPicPr>
          <p:cNvPr id="10" name="Imagine 10">
            <a:extLst>
              <a:ext uri="{FF2B5EF4-FFF2-40B4-BE49-F238E27FC236}">
                <a16:creationId xmlns:a16="http://schemas.microsoft.com/office/drawing/2014/main" id="{E5A301AF-D22D-4BB2-A567-A0A355C47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8" y="2526123"/>
            <a:ext cx="6720466" cy="32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31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343B1F-4A6A-45D5-A7F6-84E923E9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Model Building</a:t>
            </a:r>
            <a:endParaRPr lang="ro-RO" dirty="0"/>
          </a:p>
        </p:txBody>
      </p:sp>
      <p:sp>
        <p:nvSpPr>
          <p:cNvPr id="5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6886110" y="5687355"/>
            <a:ext cx="465749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Y_test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 – </a:t>
            </a:r>
            <a:r>
              <a:rPr lang="ro-RO" dirty="0" err="1"/>
              <a:t>blue</a:t>
            </a:r>
            <a:r>
              <a:rPr lang="ro-RO" dirty="0"/>
              <a:t> </a:t>
            </a:r>
            <a:r>
              <a:rPr lang="ro-RO" dirty="0" err="1"/>
              <a:t>graph</a:t>
            </a:r>
          </a:p>
          <a:p>
            <a:r>
              <a:rPr lang="ro-RO" dirty="0"/>
              <a:t>Model </a:t>
            </a:r>
            <a:r>
              <a:rPr lang="ro-RO" dirty="0" err="1"/>
              <a:t>predicted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 – orange </a:t>
            </a:r>
            <a:r>
              <a:rPr lang="ro-RO" dirty="0" err="1"/>
              <a:t>graph</a:t>
            </a:r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421888" y="4873084"/>
            <a:ext cx="13400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err="1"/>
              <a:t>Accuracy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341738" y="2358251"/>
            <a:ext cx="308702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XGBoost</a:t>
            </a:r>
            <a:r>
              <a:rPr lang="ro-RO" dirty="0"/>
              <a:t> Model</a:t>
            </a:r>
          </a:p>
        </p:txBody>
      </p:sp>
      <p:pic>
        <p:nvPicPr>
          <p:cNvPr id="3" name="Imagine 10" descr="O imagine care conține text&#10;&#10;Descriere generată automat">
            <a:extLst>
              <a:ext uri="{FF2B5EF4-FFF2-40B4-BE49-F238E27FC236}">
                <a16:creationId xmlns:a16="http://schemas.microsoft.com/office/drawing/2014/main" id="{49B89064-A67C-472E-A70C-194CF2D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8" y="2829357"/>
            <a:ext cx="4592444" cy="753235"/>
          </a:xfrm>
          <a:prstGeom prst="rect">
            <a:avLst/>
          </a:prstGeom>
        </p:spPr>
      </p:pic>
      <p:pic>
        <p:nvPicPr>
          <p:cNvPr id="11" name="Imagine 11" descr="O imagine care conține text&#10;&#10;Descriere generată automat">
            <a:extLst>
              <a:ext uri="{FF2B5EF4-FFF2-40B4-BE49-F238E27FC236}">
                <a16:creationId xmlns:a16="http://schemas.microsoft.com/office/drawing/2014/main" id="{37B1CE4F-200E-43E3-AE81-1E3D099C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54" y="5315843"/>
            <a:ext cx="6543907" cy="798314"/>
          </a:xfrm>
          <a:prstGeom prst="rect">
            <a:avLst/>
          </a:prstGeom>
        </p:spPr>
      </p:pic>
      <p:pic>
        <p:nvPicPr>
          <p:cNvPr id="12" name="Imagine 12">
            <a:extLst>
              <a:ext uri="{FF2B5EF4-FFF2-40B4-BE49-F238E27FC236}">
                <a16:creationId xmlns:a16="http://schemas.microsoft.com/office/drawing/2014/main" id="{06F66523-5B1A-4E84-8057-489B647E3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547" y="2357214"/>
            <a:ext cx="6441686" cy="31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1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6440AF-56C5-4F3D-B27B-BDCE29CC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Arial"/>
                <a:cs typeface="Arial"/>
              </a:rPr>
              <a:t>Feature</a:t>
            </a:r>
            <a:r>
              <a:rPr lang="ro-RO" dirty="0">
                <a:latin typeface="Arial"/>
                <a:cs typeface="Arial"/>
              </a:rPr>
              <a:t> Engineering</a:t>
            </a:r>
            <a:endParaRPr lang="ro-RO" dirty="0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B7704CAC-2A1A-4409-ADDF-A4AFEAEB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93" y="3599832"/>
            <a:ext cx="6069980" cy="1470409"/>
          </a:xfrm>
          <a:prstGeom prst="rect">
            <a:avLst/>
          </a:prstGeom>
        </p:spPr>
      </p:pic>
      <p:sp>
        <p:nvSpPr>
          <p:cNvPr id="5" name="CasetăText 1">
            <a:extLst>
              <a:ext uri="{FF2B5EF4-FFF2-40B4-BE49-F238E27FC236}">
                <a16:creationId xmlns:a16="http://schemas.microsoft.com/office/drawing/2014/main" id="{6FB3A5EA-78DF-45AA-AF8E-39662895C905}"/>
              </a:ext>
            </a:extLst>
          </p:cNvPr>
          <p:cNvSpPr txBox="1"/>
          <p:nvPr/>
        </p:nvSpPr>
        <p:spPr>
          <a:xfrm>
            <a:off x="926016" y="3026163"/>
            <a:ext cx="448093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Applying</a:t>
            </a:r>
            <a:r>
              <a:rPr lang="ro-RO" dirty="0"/>
              <a:t> </a:t>
            </a:r>
            <a:r>
              <a:rPr lang="ro-RO" dirty="0" err="1"/>
              <a:t>standart</a:t>
            </a:r>
            <a:r>
              <a:rPr lang="ro-RO" dirty="0"/>
              <a:t> </a:t>
            </a:r>
            <a:r>
              <a:rPr lang="ro-RO" dirty="0" err="1"/>
              <a:t>scaler</a:t>
            </a:r>
            <a:r>
              <a:rPr lang="ro-RO" dirty="0"/>
              <a:t> on </a:t>
            </a:r>
            <a:r>
              <a:rPr lang="ro-RO" dirty="0" err="1"/>
              <a:t>the</a:t>
            </a:r>
            <a:r>
              <a:rPr lang="ro-RO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8391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343B1F-4A6A-45D5-A7F6-84E923E9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Model Building </a:t>
            </a:r>
            <a:r>
              <a:rPr lang="ro-RO" dirty="0" err="1">
                <a:latin typeface="Arial"/>
                <a:cs typeface="Arial"/>
              </a:rPr>
              <a:t>after</a:t>
            </a:r>
            <a:r>
              <a:rPr lang="ro-RO" dirty="0">
                <a:latin typeface="Arial"/>
                <a:cs typeface="Arial"/>
              </a:rPr>
              <a:t> </a:t>
            </a:r>
            <a:r>
              <a:rPr lang="ro-RO" dirty="0" err="1">
                <a:latin typeface="Arial"/>
                <a:cs typeface="Arial"/>
              </a:rPr>
              <a:t>feature</a:t>
            </a:r>
            <a:r>
              <a:rPr lang="ro-RO" dirty="0">
                <a:latin typeface="Arial"/>
                <a:cs typeface="Arial"/>
              </a:rPr>
              <a:t> engineering</a:t>
            </a:r>
            <a:endParaRPr lang="ro-RO" dirty="0"/>
          </a:p>
        </p:txBody>
      </p:sp>
      <p:sp>
        <p:nvSpPr>
          <p:cNvPr id="5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6886110" y="5687355"/>
            <a:ext cx="465749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Y_test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 – </a:t>
            </a:r>
            <a:r>
              <a:rPr lang="ro-RO" dirty="0" err="1"/>
              <a:t>blue</a:t>
            </a:r>
            <a:r>
              <a:rPr lang="ro-RO" dirty="0"/>
              <a:t> </a:t>
            </a:r>
            <a:r>
              <a:rPr lang="ro-RO" dirty="0" err="1"/>
              <a:t>graph</a:t>
            </a:r>
          </a:p>
          <a:p>
            <a:r>
              <a:rPr lang="ro-RO" dirty="0"/>
              <a:t>Model </a:t>
            </a:r>
            <a:r>
              <a:rPr lang="ro-RO" dirty="0" err="1"/>
              <a:t>predicted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 – orange </a:t>
            </a:r>
            <a:r>
              <a:rPr lang="ro-RO" dirty="0" err="1"/>
              <a:t>graph</a:t>
            </a:r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421888" y="4873084"/>
            <a:ext cx="13400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err="1"/>
              <a:t>Accuracy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341738" y="2358251"/>
            <a:ext cx="308702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Decision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</a:t>
            </a:r>
            <a:r>
              <a:rPr lang="ro-RO" dirty="0" err="1"/>
              <a:t>Regressor</a:t>
            </a:r>
            <a:r>
              <a:rPr lang="ro-RO" dirty="0"/>
              <a:t> Model</a:t>
            </a:r>
          </a:p>
        </p:txBody>
      </p:sp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B696D15B-D487-4485-9D84-BF1DBE7C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7" y="3093972"/>
            <a:ext cx="2994102" cy="1301957"/>
          </a:xfrm>
          <a:prstGeom prst="rect">
            <a:avLst/>
          </a:prstGeom>
        </p:spPr>
      </p:pic>
      <p:pic>
        <p:nvPicPr>
          <p:cNvPr id="3" name="Imagine 10" descr="O imagine care conține text&#10;&#10;Descriere generată automat">
            <a:extLst>
              <a:ext uri="{FF2B5EF4-FFF2-40B4-BE49-F238E27FC236}">
                <a16:creationId xmlns:a16="http://schemas.microsoft.com/office/drawing/2014/main" id="{EB93DA57-F380-41EB-A78A-DC7F600C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6" y="5309262"/>
            <a:ext cx="6293005" cy="792890"/>
          </a:xfrm>
          <a:prstGeom prst="rect">
            <a:avLst/>
          </a:prstGeom>
        </p:spPr>
      </p:pic>
      <p:pic>
        <p:nvPicPr>
          <p:cNvPr id="11" name="Imagine 11">
            <a:extLst>
              <a:ext uri="{FF2B5EF4-FFF2-40B4-BE49-F238E27FC236}">
                <a16:creationId xmlns:a16="http://schemas.microsoft.com/office/drawing/2014/main" id="{6725FAE9-3E05-415C-9D45-2135810DB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37" y="2650525"/>
            <a:ext cx="5531004" cy="26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29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343B1F-4A6A-45D5-A7F6-84E923E9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Model Building </a:t>
            </a:r>
            <a:r>
              <a:rPr lang="ro-RO" dirty="0" err="1">
                <a:latin typeface="Arial"/>
                <a:cs typeface="Arial"/>
              </a:rPr>
              <a:t>after</a:t>
            </a:r>
            <a:r>
              <a:rPr lang="ro-RO" dirty="0">
                <a:latin typeface="Arial"/>
                <a:cs typeface="Arial"/>
              </a:rPr>
              <a:t> </a:t>
            </a:r>
            <a:r>
              <a:rPr lang="ro-RO" dirty="0" err="1">
                <a:latin typeface="Arial"/>
                <a:cs typeface="Arial"/>
              </a:rPr>
              <a:t>feature</a:t>
            </a:r>
            <a:r>
              <a:rPr lang="ro-RO" dirty="0">
                <a:latin typeface="Arial"/>
                <a:cs typeface="Arial"/>
              </a:rPr>
              <a:t> engineering</a:t>
            </a:r>
            <a:endParaRPr lang="ro-RO" dirty="0"/>
          </a:p>
        </p:txBody>
      </p:sp>
      <p:sp>
        <p:nvSpPr>
          <p:cNvPr id="5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6886110" y="5687355"/>
            <a:ext cx="465749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Y_test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 – </a:t>
            </a:r>
            <a:r>
              <a:rPr lang="ro-RO" dirty="0" err="1"/>
              <a:t>blue</a:t>
            </a:r>
            <a:r>
              <a:rPr lang="ro-RO" dirty="0"/>
              <a:t> </a:t>
            </a:r>
            <a:r>
              <a:rPr lang="ro-RO" dirty="0" err="1"/>
              <a:t>graph</a:t>
            </a:r>
          </a:p>
          <a:p>
            <a:r>
              <a:rPr lang="ro-RO" dirty="0"/>
              <a:t>Model </a:t>
            </a:r>
            <a:r>
              <a:rPr lang="ro-RO" dirty="0" err="1"/>
              <a:t>predicted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 – orange </a:t>
            </a:r>
            <a:r>
              <a:rPr lang="ro-RO" dirty="0" err="1"/>
              <a:t>graph</a:t>
            </a:r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421888" y="4873084"/>
            <a:ext cx="13400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err="1"/>
              <a:t>Accuracy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9B4831F3-E652-449F-8654-0BD593A68A5D}"/>
              </a:ext>
            </a:extLst>
          </p:cNvPr>
          <p:cNvSpPr txBox="1"/>
          <p:nvPr/>
        </p:nvSpPr>
        <p:spPr>
          <a:xfrm>
            <a:off x="341738" y="2358251"/>
            <a:ext cx="308702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XGBoost</a:t>
            </a:r>
            <a:r>
              <a:rPr lang="ro-RO" dirty="0"/>
              <a:t> Model</a:t>
            </a:r>
          </a:p>
        </p:txBody>
      </p:sp>
      <p:pic>
        <p:nvPicPr>
          <p:cNvPr id="3" name="Imagine 10" descr="O imagine care conține text&#10;&#10;Descriere generată automat">
            <a:extLst>
              <a:ext uri="{FF2B5EF4-FFF2-40B4-BE49-F238E27FC236}">
                <a16:creationId xmlns:a16="http://schemas.microsoft.com/office/drawing/2014/main" id="{49B89064-A67C-472E-A70C-194CF2D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8" y="2829357"/>
            <a:ext cx="4592444" cy="753235"/>
          </a:xfrm>
          <a:prstGeom prst="rect">
            <a:avLst/>
          </a:prstGeom>
        </p:spPr>
      </p:pic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DC811E5E-B9ED-4208-9F9C-4B4249DB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54" y="5345688"/>
            <a:ext cx="6543907" cy="794379"/>
          </a:xfrm>
          <a:prstGeom prst="rect">
            <a:avLst/>
          </a:prstGeom>
        </p:spPr>
      </p:pic>
      <p:pic>
        <p:nvPicPr>
          <p:cNvPr id="9" name="Imagine 9">
            <a:extLst>
              <a:ext uri="{FF2B5EF4-FFF2-40B4-BE49-F238E27FC236}">
                <a16:creationId xmlns:a16="http://schemas.microsoft.com/office/drawing/2014/main" id="{3CE0CECC-57B9-4DF0-B226-4598A5FA0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08" y="2651918"/>
            <a:ext cx="5949175" cy="2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76DE08-F3F3-4D90-A9A7-97EBB307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Model </a:t>
            </a:r>
            <a:r>
              <a:rPr lang="ro-RO" dirty="0" err="1">
                <a:latin typeface="Arial"/>
                <a:cs typeface="Arial"/>
              </a:rPr>
              <a:t>interpretation</a:t>
            </a:r>
            <a:r>
              <a:rPr lang="ro-RO" dirty="0">
                <a:latin typeface="Arial"/>
                <a:cs typeface="Arial"/>
              </a:rPr>
              <a:t>: </a:t>
            </a:r>
            <a:r>
              <a:rPr lang="ro-RO" dirty="0" err="1">
                <a:latin typeface="Arial"/>
                <a:cs typeface="Arial"/>
              </a:rPr>
              <a:t>lime</a:t>
            </a:r>
            <a:endParaRPr lang="ro-RO" dirty="0" err="1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DF3D27F3-C08F-494A-AEB4-BB59EFEF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14" y="2457356"/>
            <a:ext cx="3402980" cy="1385283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F4DE78C6-E759-4169-94A3-E0DB73FB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157" y="4002706"/>
            <a:ext cx="7779833" cy="24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5AAFE48-4A54-4BD3-A569-AC6F35B4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Model </a:t>
            </a:r>
            <a:r>
              <a:rPr lang="ro-RO" dirty="0" err="1">
                <a:latin typeface="Arial"/>
                <a:cs typeface="Arial"/>
              </a:rPr>
              <a:t>interpretation</a:t>
            </a:r>
            <a:r>
              <a:rPr lang="ro-RO" dirty="0">
                <a:latin typeface="Arial"/>
                <a:cs typeface="Arial"/>
              </a:rPr>
              <a:t>: </a:t>
            </a:r>
            <a:r>
              <a:rPr lang="ro-RO" dirty="0" err="1">
                <a:latin typeface="Arial"/>
                <a:cs typeface="Arial"/>
              </a:rPr>
              <a:t>shap</a:t>
            </a: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90AFD042-1199-4DB0-A24F-418D822E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8" y="2281312"/>
            <a:ext cx="3774688" cy="910764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616462F8-C4A1-4097-8E7D-4FE84247F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157" y="3431944"/>
            <a:ext cx="3282175" cy="2884137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65C4D324-F615-4A6E-929C-E0B2C317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8" y="3299967"/>
            <a:ext cx="3774687" cy="3259601"/>
          </a:xfrm>
          <a:prstGeom prst="rect">
            <a:avLst/>
          </a:prstGeom>
        </p:spPr>
      </p:pic>
      <p:pic>
        <p:nvPicPr>
          <p:cNvPr id="7" name="Imagine 7">
            <a:extLst>
              <a:ext uri="{FF2B5EF4-FFF2-40B4-BE49-F238E27FC236}">
                <a16:creationId xmlns:a16="http://schemas.microsoft.com/office/drawing/2014/main" id="{28AF938A-FEFB-43CC-8860-45AAE9E62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766" y="3484744"/>
            <a:ext cx="3830443" cy="29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54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353BDEF-4F31-470F-9068-8208C66FA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>
                <a:latin typeface="Arial"/>
                <a:cs typeface="Arial"/>
              </a:rPr>
              <a:t>Multumesc</a:t>
            </a:r>
            <a:r>
              <a:rPr lang="ro-RO" dirty="0">
                <a:latin typeface="Arial"/>
                <a:cs typeface="Arial"/>
              </a:rPr>
              <a:t> pentru </a:t>
            </a:r>
            <a:r>
              <a:rPr lang="ro-RO" dirty="0" err="1">
                <a:latin typeface="Arial"/>
                <a:cs typeface="Arial"/>
              </a:rPr>
              <a:t>atentie</a:t>
            </a:r>
            <a:r>
              <a:rPr lang="ro-RO" dirty="0">
                <a:latin typeface="Arial"/>
                <a:cs typeface="Arial"/>
              </a:rPr>
              <a:t>!</a:t>
            </a:r>
            <a:endParaRPr lang="ro-RO" dirty="0" err="1"/>
          </a:p>
        </p:txBody>
      </p:sp>
    </p:spTree>
    <p:extLst>
      <p:ext uri="{BB962C8B-B14F-4D97-AF65-F5344CB8AC3E}">
        <p14:creationId xmlns:p14="http://schemas.microsoft.com/office/powerpoint/2010/main" val="331873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0E88D0-4FC2-47C6-A17E-B610D3B6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Aspect </a:t>
            </a:r>
            <a:r>
              <a:rPr lang="ro-RO" dirty="0" err="1">
                <a:latin typeface="Arial"/>
                <a:cs typeface="Arial"/>
              </a:rPr>
              <a:t>Initial</a:t>
            </a:r>
            <a:endParaRPr lang="ro-RO" dirty="0" err="1"/>
          </a:p>
        </p:txBody>
      </p:sp>
      <p:pic>
        <p:nvPicPr>
          <p:cNvPr id="4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D10C169D-8753-4E84-8E82-1E98AE642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04" y="2600113"/>
            <a:ext cx="11168809" cy="3289724"/>
          </a:xfr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5022DCAF-A9C3-4B87-95CB-53EE2A59781B}"/>
              </a:ext>
            </a:extLst>
          </p:cNvPr>
          <p:cNvSpPr/>
          <p:nvPr/>
        </p:nvSpPr>
        <p:spPr>
          <a:xfrm>
            <a:off x="605651" y="2650041"/>
            <a:ext cx="11169803" cy="3289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72C58B8A-AC5E-4D95-AFAD-76F1098B22C4}"/>
              </a:ext>
            </a:extLst>
          </p:cNvPr>
          <p:cNvCxnSpPr/>
          <p:nvPr/>
        </p:nvCxnSpPr>
        <p:spPr>
          <a:xfrm>
            <a:off x="10877550" y="2281818"/>
            <a:ext cx="486937" cy="431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tăText 7">
            <a:extLst>
              <a:ext uri="{FF2B5EF4-FFF2-40B4-BE49-F238E27FC236}">
                <a16:creationId xmlns:a16="http://schemas.microsoft.com/office/drawing/2014/main" id="{A2A14707-1EBF-4C0F-93EC-D7E96E99483F}"/>
              </a:ext>
            </a:extLst>
          </p:cNvPr>
          <p:cNvSpPr txBox="1"/>
          <p:nvPr/>
        </p:nvSpPr>
        <p:spPr>
          <a:xfrm>
            <a:off x="10477732" y="1984220"/>
            <a:ext cx="6709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dirty="0">
                <a:latin typeface="Arial"/>
                <a:cs typeface="Arial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630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6AD6F9A-9861-4C92-BB02-DE6ADA97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Arial"/>
                <a:cs typeface="Arial"/>
              </a:rPr>
              <a:t>Informatii</a:t>
            </a:r>
            <a:r>
              <a:rPr lang="ro-RO" dirty="0">
                <a:latin typeface="Arial"/>
                <a:cs typeface="Arial"/>
              </a:rPr>
              <a:t> Generale</a:t>
            </a:r>
            <a:endParaRPr lang="ro-RO" dirty="0"/>
          </a:p>
        </p:txBody>
      </p:sp>
      <p:pic>
        <p:nvPicPr>
          <p:cNvPr id="4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691224EC-98D0-42C1-B6D6-B41207D0F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79" y="2770769"/>
            <a:ext cx="2567759" cy="3416300"/>
          </a:xfr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AD1AB36D-69A8-4575-9D5A-0B19151B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57" y="5299037"/>
            <a:ext cx="2695575" cy="200025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8A1E3C05-DD8F-4420-939E-F49309064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359" y="2771892"/>
            <a:ext cx="590550" cy="3209925"/>
          </a:xfrm>
          <a:prstGeom prst="rect">
            <a:avLst/>
          </a:prstGeom>
        </p:spPr>
      </p:pic>
      <p:pic>
        <p:nvPicPr>
          <p:cNvPr id="7" name="Imagine 7" descr="O imagine care conține text, persoane, captură de ecran, mai multe&#10;&#10;Descriere generată automat">
            <a:extLst>
              <a:ext uri="{FF2B5EF4-FFF2-40B4-BE49-F238E27FC236}">
                <a16:creationId xmlns:a16="http://schemas.microsoft.com/office/drawing/2014/main" id="{1FEBEB4A-E0B5-4934-9FEB-C428586B3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270" y="3072160"/>
            <a:ext cx="800482" cy="3501484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679B1561-A7D0-44B9-98B0-98F8D7375B9C}"/>
              </a:ext>
            </a:extLst>
          </p:cNvPr>
          <p:cNvSpPr txBox="1"/>
          <p:nvPr/>
        </p:nvSpPr>
        <p:spPr>
          <a:xfrm>
            <a:off x="3497766" y="444561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Coloana cu cele mai </a:t>
            </a:r>
            <a:r>
              <a:rPr lang="ro-RO" dirty="0" err="1"/>
              <a:t>putine</a:t>
            </a:r>
            <a:r>
              <a:rPr lang="ro-RO" dirty="0"/>
              <a:t> valori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73B65F33-160A-4C94-AE2A-4E9873E9512B}"/>
              </a:ext>
            </a:extLst>
          </p:cNvPr>
          <p:cNvSpPr txBox="1"/>
          <p:nvPr/>
        </p:nvSpPr>
        <p:spPr>
          <a:xfrm>
            <a:off x="644912" y="2206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Aspectul general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3330AEF0-7813-421A-AA05-3B00891F4550}"/>
              </a:ext>
            </a:extLst>
          </p:cNvPr>
          <p:cNvSpPr txBox="1"/>
          <p:nvPr/>
        </p:nvSpPr>
        <p:spPr>
          <a:xfrm>
            <a:off x="5839523" y="2308302"/>
            <a:ext cx="30126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Cele mai comune valori </a:t>
            </a:r>
            <a:r>
              <a:rPr lang="ro-RO" dirty="0" err="1">
                <a:ea typeface="+mn-lt"/>
                <a:cs typeface="+mn-lt"/>
              </a:rPr>
              <a:t>intalnite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/>
              <a:t>non-</a:t>
            </a:r>
            <a:r>
              <a:rPr lang="ro-RO" dirty="0" err="1"/>
              <a:t>NaN</a:t>
            </a:r>
            <a:r>
              <a:rPr lang="ro-RO" dirty="0"/>
              <a:t> 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61DEDF33-C919-4920-9421-9DD1A98669FB}"/>
              </a:ext>
            </a:extLst>
          </p:cNvPr>
          <p:cNvSpPr txBox="1"/>
          <p:nvPr/>
        </p:nvSpPr>
        <p:spPr>
          <a:xfrm>
            <a:off x="8794596" y="22618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Tipurile de date </a:t>
            </a:r>
            <a:r>
              <a:rPr lang="ro-RO" dirty="0" err="1"/>
              <a:t>initiale</a:t>
            </a:r>
          </a:p>
        </p:txBody>
      </p:sp>
      <p:pic>
        <p:nvPicPr>
          <p:cNvPr id="13" name="Imagine 13" descr="O imagine care conține text&#10;&#10;Descriere generată automat">
            <a:extLst>
              <a:ext uri="{FF2B5EF4-FFF2-40B4-BE49-F238E27FC236}">
                <a16:creationId xmlns:a16="http://schemas.microsoft.com/office/drawing/2014/main" id="{C1F4B81F-7FDE-4036-BD0B-1665C71BF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682" y="3556194"/>
            <a:ext cx="1924050" cy="619125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C9575560-F703-44E1-A5EA-F8BB847D92AE}"/>
              </a:ext>
            </a:extLst>
          </p:cNvPr>
          <p:cNvSpPr txBox="1"/>
          <p:nvPr/>
        </p:nvSpPr>
        <p:spPr>
          <a:xfrm>
            <a:off x="3395547" y="28658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Valori repetate</a:t>
            </a:r>
          </a:p>
        </p:txBody>
      </p:sp>
    </p:spTree>
    <p:extLst>
      <p:ext uri="{BB962C8B-B14F-4D97-AF65-F5344CB8AC3E}">
        <p14:creationId xmlns:p14="http://schemas.microsoft.com/office/powerpoint/2010/main" val="342068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D6AC765-BFCC-4426-80B6-83DF48EB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Coloana </a:t>
            </a:r>
            <a:r>
              <a:rPr lang="ro-RO" dirty="0" err="1">
                <a:latin typeface="Arial"/>
                <a:cs typeface="Arial"/>
              </a:rPr>
              <a:t>Unnamed</a:t>
            </a:r>
            <a:r>
              <a:rPr lang="ro-RO" dirty="0">
                <a:latin typeface="Arial"/>
                <a:cs typeface="Arial"/>
              </a:rPr>
              <a:t>: 18</a:t>
            </a:r>
            <a:endParaRPr lang="ro-RO" dirty="0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11C0561E-9DCC-476A-A010-2A7C0082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8" y="2579017"/>
            <a:ext cx="7593980" cy="3651428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971FDBB6-564A-4EC1-AD70-4920A688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93" y="2282515"/>
            <a:ext cx="942975" cy="4095750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61E7C234-8CC7-462B-9176-67FBBA54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424" y="3829881"/>
            <a:ext cx="2743200" cy="369116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FFB3A15A-B55E-4218-B3D8-D4141407C1C5}"/>
              </a:ext>
            </a:extLst>
          </p:cNvPr>
          <p:cNvSpPr txBox="1"/>
          <p:nvPr/>
        </p:nvSpPr>
        <p:spPr>
          <a:xfrm>
            <a:off x="440473" y="2252546"/>
            <a:ext cx="426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Distributia</a:t>
            </a:r>
            <a:r>
              <a:rPr lang="ro-RO" dirty="0"/>
              <a:t> valorilor </a:t>
            </a:r>
            <a:r>
              <a:rPr lang="ro-RO" dirty="0" err="1"/>
              <a:t>NaN</a:t>
            </a:r>
            <a:r>
              <a:rPr lang="ro-RO" dirty="0"/>
              <a:t> pe coloane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19174DB7-0D22-4C1C-9ADA-957CA193923E}"/>
              </a:ext>
            </a:extLst>
          </p:cNvPr>
          <p:cNvSpPr txBox="1"/>
          <p:nvPr/>
        </p:nvSpPr>
        <p:spPr>
          <a:xfrm>
            <a:off x="9138423" y="2280424"/>
            <a:ext cx="1878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Valorile nenule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EAC1E0B2-C0D2-4CE7-8FFD-71DD3CA65E38}"/>
              </a:ext>
            </a:extLst>
          </p:cNvPr>
          <p:cNvSpPr txBox="1"/>
          <p:nvPr/>
        </p:nvSpPr>
        <p:spPr>
          <a:xfrm>
            <a:off x="9569373" y="3454787"/>
            <a:ext cx="2204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Solutia</a:t>
            </a:r>
            <a:r>
              <a:rPr lang="ro-RO" dirty="0"/>
              <a:t> problemei</a:t>
            </a:r>
          </a:p>
        </p:txBody>
      </p:sp>
    </p:spTree>
    <p:extLst>
      <p:ext uri="{BB962C8B-B14F-4D97-AF65-F5344CB8AC3E}">
        <p14:creationId xmlns:p14="http://schemas.microsoft.com/office/powerpoint/2010/main" val="173303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D04657-4E93-47D3-8BA5-A7E96C07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Coloana Target: Price</a:t>
            </a:r>
            <a:endParaRPr lang="ro-RO" dirty="0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A2132D6B-4ED1-4806-A0E7-0E64D53D4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0" y="3245005"/>
            <a:ext cx="2371725" cy="609600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A460ABD5-41B1-4402-800C-8FB399B6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766" y="3859240"/>
            <a:ext cx="4285785" cy="2763669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DB9F9FE4-BFE6-4201-B52A-48A8403FA249}"/>
              </a:ext>
            </a:extLst>
          </p:cNvPr>
          <p:cNvSpPr txBox="1"/>
          <p:nvPr/>
        </p:nvSpPr>
        <p:spPr>
          <a:xfrm>
            <a:off x="589156" y="245698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Aducerea la tipul </a:t>
            </a:r>
            <a:r>
              <a:rPr lang="ro-RO" dirty="0" err="1"/>
              <a:t>corespunzator</a:t>
            </a:r>
          </a:p>
        </p:txBody>
      </p:sp>
      <p:pic>
        <p:nvPicPr>
          <p:cNvPr id="7" name="Imagine 7">
            <a:extLst>
              <a:ext uri="{FF2B5EF4-FFF2-40B4-BE49-F238E27FC236}">
                <a16:creationId xmlns:a16="http://schemas.microsoft.com/office/drawing/2014/main" id="{7CC41DE3-43F7-43A3-A3A6-706D92552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6" y="3945786"/>
            <a:ext cx="5112833" cy="2599866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1ECD0591-EBC1-4F5E-856F-BD3BFEF0D08B}"/>
              </a:ext>
            </a:extLst>
          </p:cNvPr>
          <p:cNvSpPr txBox="1"/>
          <p:nvPr/>
        </p:nvSpPr>
        <p:spPr>
          <a:xfrm>
            <a:off x="3278227" y="3361860"/>
            <a:ext cx="23900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Analiza </a:t>
            </a:r>
            <a:r>
              <a:rPr lang="ro-RO" dirty="0" err="1"/>
              <a:t>repartitiei</a:t>
            </a:r>
            <a:r>
              <a:rPr lang="ro-RO" dirty="0"/>
              <a:t> de valori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EF5B3CB1-5452-4EB4-A763-91F84DCD9247}"/>
              </a:ext>
            </a:extLst>
          </p:cNvPr>
          <p:cNvSpPr txBox="1"/>
          <p:nvPr/>
        </p:nvSpPr>
        <p:spPr>
          <a:xfrm>
            <a:off x="8240518" y="3241055"/>
            <a:ext cx="3356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Studierea prezentei </a:t>
            </a:r>
            <a:r>
              <a:rPr lang="ro-RO" dirty="0" err="1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22024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971497-6143-42A9-8380-0BA8EC98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Coloana: Brand</a:t>
            </a:r>
            <a:endParaRPr lang="ro-RO" dirty="0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66E64056-06AF-4709-8FAD-F980A591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0" y="2423613"/>
            <a:ext cx="2743200" cy="1174433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974E6DBF-AD4C-41FD-AB0C-B0CC4416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8" y="4639489"/>
            <a:ext cx="1419225" cy="1704975"/>
          </a:xfrm>
          <a:prstGeom prst="rect">
            <a:avLst/>
          </a:prstGeom>
        </p:spPr>
      </p:pic>
      <p:pic>
        <p:nvPicPr>
          <p:cNvPr id="6" name="Imagine 6" descr="O imagine care conține masă&#10;&#10;Descriere generată automat">
            <a:extLst>
              <a:ext uri="{FF2B5EF4-FFF2-40B4-BE49-F238E27FC236}">
                <a16:creationId xmlns:a16="http://schemas.microsoft.com/office/drawing/2014/main" id="{0CB82C6A-07F1-4CC6-B9BA-F2842F25F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91" y="4658306"/>
            <a:ext cx="1647825" cy="1685925"/>
          </a:xfrm>
          <a:prstGeom prst="rect">
            <a:avLst/>
          </a:prstGeom>
        </p:spPr>
      </p:pic>
      <p:pic>
        <p:nvPicPr>
          <p:cNvPr id="7" name="Imagine 7">
            <a:extLst>
              <a:ext uri="{FF2B5EF4-FFF2-40B4-BE49-F238E27FC236}">
                <a16:creationId xmlns:a16="http://schemas.microsoft.com/office/drawing/2014/main" id="{89E2A957-4933-4C05-A448-DECE3F99E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840" y="2625660"/>
            <a:ext cx="6627540" cy="3641779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F85696C3-6EFA-4645-A4A1-84D33EA3D41B}"/>
              </a:ext>
            </a:extLst>
          </p:cNvPr>
          <p:cNvSpPr txBox="1"/>
          <p:nvPr/>
        </p:nvSpPr>
        <p:spPr>
          <a:xfrm>
            <a:off x="2726473" y="3971693"/>
            <a:ext cx="1804640" cy="664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Inlocuirea</a:t>
            </a:r>
            <a:r>
              <a:rPr lang="ro-RO" dirty="0"/>
              <a:t> cu frecventa ei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088288EC-C620-4E34-AA64-348EB09DCA60}"/>
              </a:ext>
            </a:extLst>
          </p:cNvPr>
          <p:cNvSpPr txBox="1"/>
          <p:nvPr/>
        </p:nvSpPr>
        <p:spPr>
          <a:xfrm>
            <a:off x="431180" y="20202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Aspect General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FA9F689B-280D-47C2-9915-63011D1EA1EF}"/>
              </a:ext>
            </a:extLst>
          </p:cNvPr>
          <p:cNvSpPr txBox="1"/>
          <p:nvPr/>
        </p:nvSpPr>
        <p:spPr>
          <a:xfrm>
            <a:off x="6787374" y="2326887"/>
            <a:ext cx="3021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Frecventa </a:t>
            </a:r>
            <a:r>
              <a:rPr lang="ro-RO" dirty="0" err="1"/>
              <a:t>Fiecarei</a:t>
            </a:r>
            <a:r>
              <a:rPr lang="ro-RO" dirty="0"/>
              <a:t> </a:t>
            </a:r>
            <a:r>
              <a:rPr lang="ro-RO" dirty="0" err="1"/>
              <a:t>marci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1223311E-F9BF-42BA-BEF9-CAD8BF2D534F}"/>
              </a:ext>
            </a:extLst>
          </p:cNvPr>
          <p:cNvSpPr txBox="1"/>
          <p:nvPr/>
        </p:nvSpPr>
        <p:spPr>
          <a:xfrm>
            <a:off x="208155" y="4073911"/>
            <a:ext cx="21577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Extragerea </a:t>
            </a:r>
            <a:r>
              <a:rPr lang="ro-RO" dirty="0" err="1"/>
              <a:t>marcii</a:t>
            </a:r>
          </a:p>
        </p:txBody>
      </p:sp>
    </p:spTree>
    <p:extLst>
      <p:ext uri="{BB962C8B-B14F-4D97-AF65-F5344CB8AC3E}">
        <p14:creationId xmlns:p14="http://schemas.microsoft.com/office/powerpoint/2010/main" val="4192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A388135-74D6-4987-8DCE-4434FADA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Arial"/>
                <a:cs typeface="Arial"/>
              </a:rPr>
              <a:t>Relatia</a:t>
            </a:r>
            <a:r>
              <a:rPr lang="ro-RO" dirty="0">
                <a:latin typeface="Arial"/>
                <a:cs typeface="Arial"/>
              </a:rPr>
              <a:t>: Marca- </a:t>
            </a:r>
            <a:r>
              <a:rPr lang="ro-RO" dirty="0" err="1">
                <a:latin typeface="Arial"/>
                <a:cs typeface="Arial"/>
              </a:rPr>
              <a:t>Pret</a:t>
            </a:r>
            <a:endParaRPr lang="ro-RO" dirty="0" err="1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66914433-F25C-48C0-A3D0-3E375B1D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256" y="2603500"/>
            <a:ext cx="7401054" cy="3416300"/>
          </a:xfrm>
        </p:spPr>
      </p:pic>
    </p:spTree>
    <p:extLst>
      <p:ext uri="{BB962C8B-B14F-4D97-AF65-F5344CB8AC3E}">
        <p14:creationId xmlns:p14="http://schemas.microsoft.com/office/powerpoint/2010/main" val="108770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DB6404-FABE-4FD8-B040-BE86B587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/>
                <a:cs typeface="Arial"/>
              </a:rPr>
              <a:t>Coloana: </a:t>
            </a:r>
            <a:r>
              <a:rPr lang="ro-RO" dirty="0" err="1">
                <a:latin typeface="Arial"/>
                <a:cs typeface="Arial"/>
              </a:rPr>
              <a:t>Type</a:t>
            </a:r>
            <a:endParaRPr lang="ro-RO" dirty="0" err="1"/>
          </a:p>
        </p:txBody>
      </p:sp>
      <p:sp>
        <p:nvSpPr>
          <p:cNvPr id="5" name="CasetăText 1">
            <a:extLst>
              <a:ext uri="{FF2B5EF4-FFF2-40B4-BE49-F238E27FC236}">
                <a16:creationId xmlns:a16="http://schemas.microsoft.com/office/drawing/2014/main" id="{ACF7A04B-D842-4B24-9C99-7880C9E56607}"/>
              </a:ext>
            </a:extLst>
          </p:cNvPr>
          <p:cNvSpPr txBox="1"/>
          <p:nvPr/>
        </p:nvSpPr>
        <p:spPr>
          <a:xfrm>
            <a:off x="8407787" y="5657153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Distributia</a:t>
            </a:r>
            <a:r>
              <a:rPr lang="ro-RO" dirty="0"/>
              <a:t> </a:t>
            </a:r>
            <a:r>
              <a:rPr lang="ro-RO" dirty="0" err="1"/>
              <a:t>fiecarei</a:t>
            </a:r>
            <a:r>
              <a:rPr lang="ro-RO" dirty="0"/>
              <a:t> valori</a:t>
            </a:r>
          </a:p>
        </p:txBody>
      </p:sp>
      <p:sp>
        <p:nvSpPr>
          <p:cNvPr id="6" name="CasetăText 1">
            <a:extLst>
              <a:ext uri="{FF2B5EF4-FFF2-40B4-BE49-F238E27FC236}">
                <a16:creationId xmlns:a16="http://schemas.microsoft.com/office/drawing/2014/main" id="{ACF7A04B-D842-4B24-9C99-7880C9E56607}"/>
              </a:ext>
            </a:extLst>
          </p:cNvPr>
          <p:cNvSpPr txBox="1"/>
          <p:nvPr/>
        </p:nvSpPr>
        <p:spPr>
          <a:xfrm>
            <a:off x="363808" y="2157296"/>
            <a:ext cx="220422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Valorile prezente in coloana</a:t>
            </a:r>
          </a:p>
        </p:txBody>
      </p:sp>
      <p:sp>
        <p:nvSpPr>
          <p:cNvPr id="7" name="CasetăText 1">
            <a:extLst>
              <a:ext uri="{FF2B5EF4-FFF2-40B4-BE49-F238E27FC236}">
                <a16:creationId xmlns:a16="http://schemas.microsoft.com/office/drawing/2014/main" id="{ACF7A04B-D842-4B24-9C99-7880C9E56607}"/>
              </a:ext>
            </a:extLst>
          </p:cNvPr>
          <p:cNvSpPr txBox="1"/>
          <p:nvPr/>
        </p:nvSpPr>
        <p:spPr>
          <a:xfrm>
            <a:off x="3433879" y="324802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Relatia</a:t>
            </a:r>
            <a:r>
              <a:rPr lang="ro-RO" dirty="0"/>
              <a:t>: </a:t>
            </a:r>
            <a:r>
              <a:rPr lang="ro-RO" dirty="0" err="1"/>
              <a:t>Type</a:t>
            </a:r>
            <a:r>
              <a:rPr lang="ro-RO" dirty="0"/>
              <a:t>-Price</a:t>
            </a:r>
          </a:p>
        </p:txBody>
      </p:sp>
      <p:pic>
        <p:nvPicPr>
          <p:cNvPr id="10" name="Imagine 10" descr="O imagine care conține text&#10;&#10;Descriere generată automat">
            <a:extLst>
              <a:ext uri="{FF2B5EF4-FFF2-40B4-BE49-F238E27FC236}">
                <a16:creationId xmlns:a16="http://schemas.microsoft.com/office/drawing/2014/main" id="{DEA5A803-42E5-4373-A5BB-25D3D553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11" y="2887354"/>
            <a:ext cx="1268219" cy="1566515"/>
          </a:xfrm>
          <a:prstGeom prst="rect">
            <a:avLst/>
          </a:prstGeom>
        </p:spPr>
      </p:pic>
      <p:pic>
        <p:nvPicPr>
          <p:cNvPr id="11" name="Imagine 11">
            <a:extLst>
              <a:ext uri="{FF2B5EF4-FFF2-40B4-BE49-F238E27FC236}">
                <a16:creationId xmlns:a16="http://schemas.microsoft.com/office/drawing/2014/main" id="{D35711E2-BBD1-4078-9F60-8154496A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912" y="2434796"/>
            <a:ext cx="3969834" cy="3224333"/>
          </a:xfrm>
          <a:prstGeom prst="rect">
            <a:avLst/>
          </a:prstGeom>
        </p:spPr>
      </p:pic>
      <p:pic>
        <p:nvPicPr>
          <p:cNvPr id="12" name="Imagine 12">
            <a:extLst>
              <a:ext uri="{FF2B5EF4-FFF2-40B4-BE49-F238E27FC236}">
                <a16:creationId xmlns:a16="http://schemas.microsoft.com/office/drawing/2014/main" id="{7116D0BA-1088-4895-9152-99BFD4B72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157" y="3671833"/>
            <a:ext cx="6144321" cy="307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70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Ecran lat</PresentationFormat>
  <Paragraphs>1</Paragraphs>
  <Slides>27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28" baseType="lpstr">
      <vt:lpstr>Directorial</vt:lpstr>
      <vt:lpstr>Singapore Car Prices </vt:lpstr>
      <vt:lpstr>Short Data Analysis</vt:lpstr>
      <vt:lpstr>Aspect Initial</vt:lpstr>
      <vt:lpstr>Informatii Generale</vt:lpstr>
      <vt:lpstr>Coloana Unnamed: 18</vt:lpstr>
      <vt:lpstr>Coloana Target: Price</vt:lpstr>
      <vt:lpstr>Coloana: Brand</vt:lpstr>
      <vt:lpstr>Relatia: Marca- Pret</vt:lpstr>
      <vt:lpstr>Coloana: Type</vt:lpstr>
      <vt:lpstr>Coloana: Reg_date</vt:lpstr>
      <vt:lpstr>Relatiile: Zi-Pret si Luna-Pret</vt:lpstr>
      <vt:lpstr>Relatia: An-Pret</vt:lpstr>
      <vt:lpstr>Coloana: Coe_left</vt:lpstr>
      <vt:lpstr>Coloana: Transmission</vt:lpstr>
      <vt:lpstr>Coloanele ramase: aspect general</vt:lpstr>
      <vt:lpstr>Data Engeneriing</vt:lpstr>
      <vt:lpstr>Data Imputing</vt:lpstr>
      <vt:lpstr>Outliers and feature correlation</vt:lpstr>
      <vt:lpstr>Feature Selecting</vt:lpstr>
      <vt:lpstr>Model Building</vt:lpstr>
      <vt:lpstr>Model Building</vt:lpstr>
      <vt:lpstr>Feature Engineering</vt:lpstr>
      <vt:lpstr>Model Building after feature engineering</vt:lpstr>
      <vt:lpstr>Model Building after feature engineering</vt:lpstr>
      <vt:lpstr>Model interpretation: lime</vt:lpstr>
      <vt:lpstr>Model interpretation: shap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448</cp:revision>
  <dcterms:created xsi:type="dcterms:W3CDTF">2022-03-12T14:43:44Z</dcterms:created>
  <dcterms:modified xsi:type="dcterms:W3CDTF">2022-03-12T16:20:04Z</dcterms:modified>
</cp:coreProperties>
</file>