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custom-properties+xml" PartName="/docProps/custom.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Lst>
  <p:sldSz cy="32918400" cx="43891200"/>
  <p:notesSz cx="7004050" cy="9290050"/>
  <p:embeddedFontLst>
    <p:embeddedFont>
      <p:font typeface="Candara"/>
      <p:regular r:id="rId7"/>
      <p:bold r:id="rId8"/>
      <p:italic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368">
          <p15:clr>
            <a:srgbClr val="A4A3A4"/>
          </p15:clr>
        </p15:guide>
        <p15:guide id="2" pos="13824">
          <p15:clr>
            <a:srgbClr val="A4A3A4"/>
          </p15:clr>
        </p15:guide>
      </p15:sldGuideLst>
    </p:ext>
    <p:ext uri="http://customooxmlschemas.google.com/">
      <go:slidesCustomData xmlns:go="http://customooxmlschemas.google.com/" r:id="rId11" roundtripDataSignature="AMtx7mg4SGwFJi9oN8PXuKkyKtO0Xnd5q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0368" orient="horz"/>
        <p:guide pos="13824"/>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customschemas.google.com/relationships/presentationmetadata" Target="metadata"/><Relationship Id="rId10" Type="http://schemas.openxmlformats.org/officeDocument/2006/relationships/font" Target="fonts/Candara-boldItalic.fntdata"/><Relationship Id="rId9" Type="http://schemas.openxmlformats.org/officeDocument/2006/relationships/font" Target="fonts/Candara-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Candara-regular.fntdata"/><Relationship Id="rId8" Type="http://schemas.openxmlformats.org/officeDocument/2006/relationships/font" Target="fonts/Candara-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67575" y="696750"/>
            <a:ext cx="4669600" cy="3483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00400" y="4412750"/>
            <a:ext cx="5603225" cy="41805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 name="Shape 30"/>
        <p:cNvGrpSpPr/>
        <p:nvPr/>
      </p:nvGrpSpPr>
      <p:grpSpPr>
        <a:xfrm>
          <a:off x="0" y="0"/>
          <a:ext cx="0" cy="0"/>
          <a:chOff x="0" y="0"/>
          <a:chExt cx="0" cy="0"/>
        </a:xfrm>
      </p:grpSpPr>
      <p:sp>
        <p:nvSpPr>
          <p:cNvPr id="31" name="Google Shape;31;p1:notes"/>
          <p:cNvSpPr txBox="1"/>
          <p:nvPr>
            <p:ph idx="1" type="body"/>
          </p:nvPr>
        </p:nvSpPr>
        <p:spPr>
          <a:xfrm>
            <a:off x="700400" y="4412750"/>
            <a:ext cx="5603225" cy="4180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 name="Google Shape;32;p1:notes"/>
          <p:cNvSpPr/>
          <p:nvPr>
            <p:ph idx="2" type="sldImg"/>
          </p:nvPr>
        </p:nvSpPr>
        <p:spPr>
          <a:xfrm>
            <a:off x="1179513" y="696913"/>
            <a:ext cx="4645025" cy="34829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1" name="Shape 11"/>
        <p:cNvGrpSpPr/>
        <p:nvPr/>
      </p:nvGrpSpPr>
      <p:grpSpPr>
        <a:xfrm>
          <a:off x="0" y="0"/>
          <a:ext cx="0" cy="0"/>
          <a:chOff x="0" y="0"/>
          <a:chExt cx="0" cy="0"/>
        </a:xfrm>
      </p:grpSpPr>
      <p:sp>
        <p:nvSpPr>
          <p:cNvPr id="12" name="Google Shape;12;p3"/>
          <p:cNvSpPr/>
          <p:nvPr/>
        </p:nvSpPr>
        <p:spPr>
          <a:xfrm>
            <a:off x="43159681" y="0"/>
            <a:ext cx="731520" cy="32918401"/>
          </a:xfrm>
          <a:prstGeom prst="rect">
            <a:avLst/>
          </a:prstGeom>
          <a:solidFill>
            <a:srgbClr val="D6E3BC"/>
          </a:solidFill>
          <a:ln>
            <a:noFill/>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Clr>
                <a:srgbClr val="000000"/>
              </a:buClr>
              <a:buSzPts val="6400"/>
              <a:buFont typeface="Arial"/>
              <a:buNone/>
            </a:pPr>
            <a:r>
              <a:t/>
            </a:r>
            <a:endParaRPr b="0" i="0" sz="6400" u="none" cap="none" strike="noStrike">
              <a:solidFill>
                <a:schemeClr val="lt1"/>
              </a:solidFill>
              <a:latin typeface="Calibri"/>
              <a:ea typeface="Calibri"/>
              <a:cs typeface="Calibri"/>
              <a:sym typeface="Calibri"/>
            </a:endParaRPr>
          </a:p>
        </p:txBody>
      </p:sp>
      <p:sp>
        <p:nvSpPr>
          <p:cNvPr id="13" name="Google Shape;13;p3"/>
          <p:cNvSpPr/>
          <p:nvPr/>
        </p:nvSpPr>
        <p:spPr>
          <a:xfrm>
            <a:off x="0" y="0"/>
            <a:ext cx="731520" cy="32918401"/>
          </a:xfrm>
          <a:prstGeom prst="rect">
            <a:avLst/>
          </a:prstGeom>
          <a:solidFill>
            <a:srgbClr val="D6E3BC"/>
          </a:solidFill>
          <a:ln>
            <a:noFill/>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Clr>
                <a:srgbClr val="000000"/>
              </a:buClr>
              <a:buSzPts val="6400"/>
              <a:buFont typeface="Arial"/>
              <a:buNone/>
            </a:pPr>
            <a:r>
              <a:t/>
            </a:r>
            <a:endParaRPr b="0" i="0" sz="6400" u="none" cap="none" strike="noStrike">
              <a:solidFill>
                <a:schemeClr val="lt1"/>
              </a:solidFill>
              <a:latin typeface="Calibri"/>
              <a:ea typeface="Calibri"/>
              <a:cs typeface="Calibri"/>
              <a:sym typeface="Calibri"/>
            </a:endParaRPr>
          </a:p>
        </p:txBody>
      </p:sp>
      <p:sp>
        <p:nvSpPr>
          <p:cNvPr id="14" name="Google Shape;14;p3"/>
          <p:cNvSpPr/>
          <p:nvPr/>
        </p:nvSpPr>
        <p:spPr>
          <a:xfrm>
            <a:off x="0" y="0"/>
            <a:ext cx="43891199" cy="4114800"/>
          </a:xfrm>
          <a:prstGeom prst="rect">
            <a:avLst/>
          </a:prstGeom>
          <a:solidFill>
            <a:srgbClr val="030340"/>
          </a:solidFill>
          <a:ln>
            <a:noFill/>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Clr>
                <a:srgbClr val="000000"/>
              </a:buClr>
              <a:buSzPts val="6400"/>
              <a:buFont typeface="Arial"/>
              <a:buNone/>
            </a:pPr>
            <a:r>
              <a:t/>
            </a:r>
            <a:endParaRPr b="0" i="0" sz="6400" u="none" cap="none" strike="noStrike">
              <a:solidFill>
                <a:schemeClr val="lt1"/>
              </a:solidFill>
              <a:latin typeface="Calibri"/>
              <a:ea typeface="Calibri"/>
              <a:cs typeface="Calibri"/>
              <a:sym typeface="Calibri"/>
            </a:endParaRPr>
          </a:p>
        </p:txBody>
      </p:sp>
      <p:sp>
        <p:nvSpPr>
          <p:cNvPr id="15" name="Google Shape;15;p3"/>
          <p:cNvSpPr/>
          <p:nvPr/>
        </p:nvSpPr>
        <p:spPr>
          <a:xfrm>
            <a:off x="0" y="28803600"/>
            <a:ext cx="43891199" cy="4114800"/>
          </a:xfrm>
          <a:prstGeom prst="rect">
            <a:avLst/>
          </a:prstGeom>
          <a:solidFill>
            <a:srgbClr val="B7CCE4"/>
          </a:solidFill>
          <a:ln>
            <a:noFill/>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Clr>
                <a:srgbClr val="000000"/>
              </a:buClr>
              <a:buSzPts val="6400"/>
              <a:buFont typeface="Arial"/>
              <a:buNone/>
            </a:pPr>
            <a:r>
              <a:t/>
            </a:r>
            <a:endParaRPr b="0" i="0" sz="6400" u="none" cap="none" strike="noStrike">
              <a:solidFill>
                <a:schemeClr val="lt1"/>
              </a:solidFill>
              <a:latin typeface="Calibri"/>
              <a:ea typeface="Calibri"/>
              <a:cs typeface="Calibri"/>
              <a:sym typeface="Calibri"/>
            </a:endParaRPr>
          </a:p>
        </p:txBody>
      </p:sp>
      <p:sp>
        <p:nvSpPr>
          <p:cNvPr id="16" name="Google Shape;16;p3"/>
          <p:cNvSpPr/>
          <p:nvPr/>
        </p:nvSpPr>
        <p:spPr>
          <a:xfrm>
            <a:off x="-10515600" y="0"/>
            <a:ext cx="9601200" cy="32918401"/>
          </a:xfrm>
          <a:prstGeom prst="rect">
            <a:avLst/>
          </a:prstGeom>
          <a:solidFill>
            <a:srgbClr val="D8D8D8"/>
          </a:solidFill>
          <a:ln>
            <a:noFill/>
          </a:ln>
        </p:spPr>
        <p:txBody>
          <a:bodyPr anchorCtr="0" anchor="t" bIns="171400" lIns="171400" spcFirstLastPara="1" rIns="171400" wrap="square" tIns="171400">
            <a:noAutofit/>
          </a:bodyPr>
          <a:lstStyle/>
          <a:p>
            <a:pPr indent="0" lvl="0" marL="0" marR="0" rtl="0" algn="l">
              <a:lnSpc>
                <a:spcPct val="100000"/>
              </a:lnSpc>
              <a:spcBef>
                <a:spcPts val="0"/>
              </a:spcBef>
              <a:spcAft>
                <a:spcPts val="0"/>
              </a:spcAft>
              <a:buClr>
                <a:srgbClr val="000000"/>
              </a:buClr>
              <a:buSzPts val="7200"/>
              <a:buFont typeface="Arial"/>
              <a:buNone/>
            </a:pPr>
            <a:r>
              <a:rPr b="0" i="0" lang="en-US" sz="7200" u="none" cap="none" strike="noStrike">
                <a:solidFill>
                  <a:srgbClr val="7F7F7F"/>
                </a:solidFill>
                <a:latin typeface="Calibri"/>
                <a:ea typeface="Calibri"/>
                <a:cs typeface="Calibri"/>
                <a:sym typeface="Calibri"/>
              </a:rPr>
              <a:t>Poster Print Size:</a:t>
            </a:r>
            <a:endParaRPr b="0" i="0" sz="7200" u="none" cap="none" strike="noStrike">
              <a:solidFill>
                <a:srgbClr val="7F7F7F"/>
              </a:solidFill>
              <a:latin typeface="Calibri"/>
              <a:ea typeface="Calibri"/>
              <a:cs typeface="Calibri"/>
              <a:sym typeface="Calibri"/>
            </a:endParaRPr>
          </a:p>
          <a:p>
            <a:pPr indent="0" lvl="0" marL="0" marR="0" rtl="0" algn="l">
              <a:lnSpc>
                <a:spcPct val="100000"/>
              </a:lnSpc>
              <a:spcBef>
                <a:spcPts val="1800"/>
              </a:spcBef>
              <a:spcAft>
                <a:spcPts val="0"/>
              </a:spcAft>
              <a:buClr>
                <a:srgbClr val="000000"/>
              </a:buClr>
              <a:buSzPts val="4900"/>
              <a:buFont typeface="Arial"/>
              <a:buNone/>
            </a:pPr>
            <a:r>
              <a:rPr b="0" i="0" lang="en-US" sz="4900" u="none" cap="none" strike="noStrike">
                <a:solidFill>
                  <a:srgbClr val="7F7F7F"/>
                </a:solidFill>
                <a:latin typeface="Calibri"/>
                <a:ea typeface="Calibri"/>
                <a:cs typeface="Calibri"/>
                <a:sym typeface="Calibri"/>
              </a:rPr>
              <a:t>This poster template is 36” high by 48” wide. It can be used to print a Tri-Fold poster with 12” wings.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800"/>
              </a:spcBef>
              <a:spcAft>
                <a:spcPts val="0"/>
              </a:spcAft>
              <a:buClr>
                <a:srgbClr val="000000"/>
              </a:buClr>
              <a:buSzPts val="7200"/>
              <a:buFont typeface="Arial"/>
              <a:buNone/>
            </a:pPr>
            <a:r>
              <a:rPr b="0" i="0" lang="en-US" sz="7200" u="none" cap="none" strike="noStrike">
                <a:solidFill>
                  <a:srgbClr val="7F7F7F"/>
                </a:solidFill>
                <a:latin typeface="Calibri"/>
                <a:ea typeface="Calibri"/>
                <a:cs typeface="Calibri"/>
                <a:sym typeface="Calibri"/>
              </a:rPr>
              <a:t>Placeholders: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800"/>
              </a:spcBef>
              <a:spcAft>
                <a:spcPts val="0"/>
              </a:spcAft>
              <a:buClr>
                <a:srgbClr val="000000"/>
              </a:buClr>
              <a:buSzPts val="4900"/>
              <a:buFont typeface="Arial"/>
              <a:buNone/>
            </a:pPr>
            <a:r>
              <a:rPr b="0" i="0" lang="en-US" sz="4900" u="none" cap="none" strike="noStrike">
                <a:solidFill>
                  <a:srgbClr val="7F7F7F"/>
                </a:solidFill>
                <a:latin typeface="Calibri"/>
                <a:ea typeface="Calibri"/>
                <a:cs typeface="Calibri"/>
                <a:sym typeface="Calibri"/>
              </a:rPr>
              <a:t>The various elements included in this poster are ones we often see in medical, research, and scientific posters. Feel free to edit, move,  add, and delete items, or change the layout to suit your needs. Always check with your conference organizer for specific requirements.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800"/>
              </a:spcBef>
              <a:spcAft>
                <a:spcPts val="0"/>
              </a:spcAft>
              <a:buClr>
                <a:srgbClr val="000000"/>
              </a:buClr>
              <a:buSzPts val="7200"/>
              <a:buFont typeface="Arial"/>
              <a:buNone/>
            </a:pPr>
            <a:r>
              <a:rPr b="0" i="0" lang="en-US" sz="7200" u="none" cap="none" strike="noStrike">
                <a:solidFill>
                  <a:srgbClr val="7F7F7F"/>
                </a:solidFill>
                <a:latin typeface="Calibri"/>
                <a:ea typeface="Calibri"/>
                <a:cs typeface="Calibri"/>
                <a:sym typeface="Calibri"/>
              </a:rPr>
              <a:t>Image Quality: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800"/>
              </a:spcBef>
              <a:spcAft>
                <a:spcPts val="0"/>
              </a:spcAft>
              <a:buClr>
                <a:srgbClr val="000000"/>
              </a:buClr>
              <a:buSzPts val="4900"/>
              <a:buFont typeface="Arial"/>
              <a:buNone/>
            </a:pPr>
            <a:r>
              <a:rPr b="0" i="0" lang="en-US" sz="4900" u="none" cap="none" strike="noStrike">
                <a:solidFill>
                  <a:srgbClr val="7F7F7F"/>
                </a:solidFill>
                <a:latin typeface="Calibri"/>
                <a:ea typeface="Calibri"/>
                <a:cs typeface="Calibri"/>
                <a:sym typeface="Calibri"/>
              </a:rPr>
              <a:t>You can place digital photos or logo art in your poster file by selecting the </a:t>
            </a:r>
            <a:r>
              <a:rPr b="1" i="0" lang="en-US" sz="4900" u="none" cap="none" strike="noStrike">
                <a:solidFill>
                  <a:srgbClr val="7F7F7F"/>
                </a:solidFill>
                <a:latin typeface="Calibri"/>
                <a:ea typeface="Calibri"/>
                <a:cs typeface="Calibri"/>
                <a:sym typeface="Calibri"/>
              </a:rPr>
              <a:t>Insert, Picture</a:t>
            </a:r>
            <a:r>
              <a:rPr b="0" i="0" lang="en-US" sz="4900" u="none" cap="none" strike="noStrike">
                <a:solidFill>
                  <a:srgbClr val="7F7F7F"/>
                </a:solidFill>
                <a:latin typeface="Calibri"/>
                <a:ea typeface="Calibri"/>
                <a:cs typeface="Calibri"/>
                <a:sym typeface="Calibri"/>
              </a:rPr>
              <a:t> command, or by using standard copy &amp; paste. For best results, all graphic elements should be at least </a:t>
            </a:r>
            <a:r>
              <a:rPr b="1" i="0" lang="en-US" sz="4900" u="none" cap="none" strike="noStrike">
                <a:solidFill>
                  <a:srgbClr val="7F7F7F"/>
                </a:solidFill>
                <a:latin typeface="Calibri"/>
                <a:ea typeface="Calibri"/>
                <a:cs typeface="Calibri"/>
                <a:sym typeface="Calibri"/>
              </a:rPr>
              <a:t>150-200 pixels per inch in their final printed size</a:t>
            </a:r>
            <a:r>
              <a:rPr b="0" i="0" lang="en-US" sz="4900" u="none" cap="none" strike="noStrike">
                <a:solidFill>
                  <a:srgbClr val="7F7F7F"/>
                </a:solidFill>
                <a:latin typeface="Calibri"/>
                <a:ea typeface="Calibri"/>
                <a:cs typeface="Calibri"/>
                <a:sym typeface="Calibri"/>
              </a:rPr>
              <a:t>. For instance, a 1600 x 1200 pixel photo will usually look fine up to 8“-10” wide on your printed poster.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800"/>
              </a:spcBef>
              <a:spcAft>
                <a:spcPts val="0"/>
              </a:spcAft>
              <a:buClr>
                <a:srgbClr val="000000"/>
              </a:buClr>
              <a:buSzPts val="4900"/>
              <a:buFont typeface="Arial"/>
              <a:buNone/>
            </a:pPr>
            <a:r>
              <a:rPr b="0" i="0" lang="en-US" sz="4900" u="none" cap="none" strike="noStrike">
                <a:solidFill>
                  <a:srgbClr val="7F7F7F"/>
                </a:solidFill>
                <a:latin typeface="Calibri"/>
                <a:ea typeface="Calibri"/>
                <a:cs typeface="Calibri"/>
                <a:sym typeface="Calibri"/>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800"/>
              </a:spcBef>
              <a:spcAft>
                <a:spcPts val="0"/>
              </a:spcAft>
              <a:buClr>
                <a:srgbClr val="000000"/>
              </a:buClr>
              <a:buSzPts val="4900"/>
              <a:buFont typeface="Arial"/>
              <a:buNone/>
            </a:pPr>
            <a:r>
              <a:rPr b="0" i="0" lang="en-US" sz="4900" u="none" cap="none" strike="noStrike">
                <a:solidFill>
                  <a:srgbClr val="7F7F7F"/>
                </a:solidFill>
                <a:latin typeface="Calibri"/>
                <a:ea typeface="Calibri"/>
                <a:cs typeface="Calibri"/>
                <a:sym typeface="Calibri"/>
              </a:rPr>
              <a:t>Please note that graphics from websites (such as the logo on your hospital's or university's home page) will only be 72dpi and not suitable for printing.</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1800"/>
              </a:spcBef>
              <a:spcAft>
                <a:spcPts val="0"/>
              </a:spcAft>
              <a:buClr>
                <a:srgbClr val="000000"/>
              </a:buClr>
              <a:buSzPts val="3600"/>
              <a:buFont typeface="Arial"/>
              <a:buNone/>
            </a:pPr>
            <a:br>
              <a:rPr b="0" i="0" lang="en-US" sz="3600" u="none" cap="none" strike="noStrike">
                <a:solidFill>
                  <a:srgbClr val="7F7F7F"/>
                </a:solidFill>
                <a:latin typeface="Calibri"/>
                <a:ea typeface="Calibri"/>
                <a:cs typeface="Calibri"/>
                <a:sym typeface="Calibri"/>
              </a:rPr>
            </a:br>
            <a:r>
              <a:rPr b="0" i="0" lang="en-US" sz="3600" u="none" cap="none" strike="noStrike">
                <a:solidFill>
                  <a:srgbClr val="7F7F7F"/>
                </a:solidFill>
                <a:latin typeface="Calibri"/>
                <a:ea typeface="Calibri"/>
                <a:cs typeface="Calibri"/>
                <a:sym typeface="Calibri"/>
              </a:rPr>
              <a:t>[This sidebar area does not print.]</a:t>
            </a:r>
            <a:endParaRPr b="0" i="0" sz="1400" u="none" cap="none" strike="noStrike">
              <a:solidFill>
                <a:srgbClr val="000000"/>
              </a:solidFill>
              <a:latin typeface="Arial"/>
              <a:ea typeface="Arial"/>
              <a:cs typeface="Arial"/>
              <a:sym typeface="Arial"/>
            </a:endParaRPr>
          </a:p>
        </p:txBody>
      </p:sp>
      <p:grpSp>
        <p:nvGrpSpPr>
          <p:cNvPr id="17" name="Google Shape;17;p3"/>
          <p:cNvGrpSpPr/>
          <p:nvPr/>
        </p:nvGrpSpPr>
        <p:grpSpPr>
          <a:xfrm>
            <a:off x="44805600" y="0"/>
            <a:ext cx="9601200" cy="32918399"/>
            <a:chOff x="33832800" y="0"/>
            <a:chExt cx="12801600" cy="43891199"/>
          </a:xfrm>
        </p:grpSpPr>
        <p:sp>
          <p:nvSpPr>
            <p:cNvPr id="18" name="Google Shape;18;p3"/>
            <p:cNvSpPr/>
            <p:nvPr/>
          </p:nvSpPr>
          <p:spPr>
            <a:xfrm>
              <a:off x="33832800" y="0"/>
              <a:ext cx="12801600" cy="43891199"/>
            </a:xfrm>
            <a:prstGeom prst="rect">
              <a:avLst/>
            </a:prstGeom>
            <a:solidFill>
              <a:srgbClr val="D8D8D8"/>
            </a:solidFill>
            <a:ln>
              <a:noFill/>
            </a:ln>
          </p:spPr>
          <p:txBody>
            <a:bodyPr anchorCtr="0" anchor="t" bIns="228600" lIns="228600" spcFirstLastPara="1" rIns="228600" wrap="square" tIns="228600">
              <a:noAutofit/>
            </a:bodyPr>
            <a:lstStyle/>
            <a:p>
              <a:pPr indent="0" lvl="0" marL="0" marR="0" rtl="0" algn="l">
                <a:lnSpc>
                  <a:spcPct val="100000"/>
                </a:lnSpc>
                <a:spcBef>
                  <a:spcPts val="0"/>
                </a:spcBef>
                <a:spcAft>
                  <a:spcPts val="0"/>
                </a:spcAft>
                <a:buClr>
                  <a:srgbClr val="000000"/>
                </a:buClr>
                <a:buSzPts val="7200"/>
                <a:buFont typeface="Arial"/>
                <a:buNone/>
              </a:pPr>
              <a:r>
                <a:rPr b="0" i="0" lang="en-US" sz="7200" u="none" cap="none" strike="noStrike">
                  <a:solidFill>
                    <a:srgbClr val="7F7F7F"/>
                  </a:solidFill>
                  <a:latin typeface="Calibri"/>
                  <a:ea typeface="Calibri"/>
                  <a:cs typeface="Calibri"/>
                  <a:sym typeface="Calibri"/>
                </a:rPr>
                <a:t>Change Color Theme:</a:t>
              </a:r>
              <a:endParaRPr b="0" i="0" sz="7200" u="none" cap="none" strike="noStrike">
                <a:solidFill>
                  <a:srgbClr val="7F7F7F"/>
                </a:solidFill>
                <a:latin typeface="Calibri"/>
                <a:ea typeface="Calibri"/>
                <a:cs typeface="Calibri"/>
                <a:sym typeface="Calibri"/>
              </a:endParaRPr>
            </a:p>
            <a:p>
              <a:pPr indent="0" lvl="0" marL="0" marR="0" rtl="0" algn="l">
                <a:lnSpc>
                  <a:spcPct val="100000"/>
                </a:lnSpc>
                <a:spcBef>
                  <a:spcPts val="1800"/>
                </a:spcBef>
                <a:spcAft>
                  <a:spcPts val="0"/>
                </a:spcAft>
                <a:buClr>
                  <a:srgbClr val="000000"/>
                </a:buClr>
                <a:buSzPts val="4900"/>
                <a:buFont typeface="Arial"/>
                <a:buNone/>
              </a:pPr>
              <a:r>
                <a:rPr b="0" i="0" lang="en-US" sz="4900" u="none" cap="none" strike="noStrike">
                  <a:solidFill>
                    <a:srgbClr val="7F7F7F"/>
                  </a:solidFill>
                  <a:latin typeface="Calibri"/>
                  <a:ea typeface="Calibri"/>
                  <a:cs typeface="Calibri"/>
                  <a:sym typeface="Calibri"/>
                </a:rPr>
                <a:t>This template is designed to use the built-in color themes in the newer versions of PowerPoint.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800"/>
                </a:spcBef>
                <a:spcAft>
                  <a:spcPts val="0"/>
                </a:spcAft>
                <a:buClr>
                  <a:srgbClr val="000000"/>
                </a:buClr>
                <a:buSzPts val="4900"/>
                <a:buFont typeface="Arial"/>
                <a:buNone/>
              </a:pPr>
              <a:r>
                <a:rPr b="0" i="0" lang="en-US" sz="4900" u="none" cap="none" strike="noStrike">
                  <a:solidFill>
                    <a:srgbClr val="7F7F7F"/>
                  </a:solidFill>
                  <a:latin typeface="Calibri"/>
                  <a:ea typeface="Calibri"/>
                  <a:cs typeface="Calibri"/>
                  <a:sym typeface="Calibri"/>
                </a:rPr>
                <a:t>To change the color theme, select the </a:t>
              </a:r>
              <a:r>
                <a:rPr b="1" i="0" lang="en-US" sz="4900" u="none" cap="none" strike="noStrike">
                  <a:solidFill>
                    <a:srgbClr val="7F7F7F"/>
                  </a:solidFill>
                  <a:latin typeface="Calibri"/>
                  <a:ea typeface="Calibri"/>
                  <a:cs typeface="Calibri"/>
                  <a:sym typeface="Calibri"/>
                </a:rPr>
                <a:t>Design</a:t>
              </a:r>
              <a:r>
                <a:rPr b="0" i="0" lang="en-US" sz="4900" u="none" cap="none" strike="noStrike">
                  <a:solidFill>
                    <a:srgbClr val="7F7F7F"/>
                  </a:solidFill>
                  <a:latin typeface="Calibri"/>
                  <a:ea typeface="Calibri"/>
                  <a:cs typeface="Calibri"/>
                  <a:sym typeface="Calibri"/>
                </a:rPr>
                <a:t> tab, then select the </a:t>
              </a:r>
              <a:r>
                <a:rPr b="1" i="0" lang="en-US" sz="4900" u="none" cap="none" strike="noStrike">
                  <a:solidFill>
                    <a:srgbClr val="7F7F7F"/>
                  </a:solidFill>
                  <a:latin typeface="Calibri"/>
                  <a:ea typeface="Calibri"/>
                  <a:cs typeface="Calibri"/>
                  <a:sym typeface="Calibri"/>
                </a:rPr>
                <a:t>Colors</a:t>
              </a:r>
              <a:r>
                <a:rPr b="0" i="0" lang="en-US" sz="4900" u="none" cap="none" strike="noStrike">
                  <a:solidFill>
                    <a:srgbClr val="7F7F7F"/>
                  </a:solidFill>
                  <a:latin typeface="Calibri"/>
                  <a:ea typeface="Calibri"/>
                  <a:cs typeface="Calibri"/>
                  <a:sym typeface="Calibri"/>
                </a:rPr>
                <a:t> drop-down list.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800"/>
                </a:spcBef>
                <a:spcAft>
                  <a:spcPts val="0"/>
                </a:spcAft>
                <a:buClr>
                  <a:srgbClr val="000000"/>
                </a:buClr>
                <a:buSzPts val="4900"/>
                <a:buFont typeface="Arial"/>
                <a:buNone/>
              </a:pPr>
              <a:r>
                <a:t/>
              </a:r>
              <a:endParaRPr b="0" i="0" sz="4900" u="none" cap="none" strike="noStrike">
                <a:solidFill>
                  <a:srgbClr val="7F7F7F"/>
                </a:solidFill>
                <a:latin typeface="Calibri"/>
                <a:ea typeface="Calibri"/>
                <a:cs typeface="Calibri"/>
                <a:sym typeface="Calibri"/>
              </a:endParaRPr>
            </a:p>
            <a:p>
              <a:pPr indent="0" lvl="0" marL="0" marR="0" rtl="0" algn="l">
                <a:lnSpc>
                  <a:spcPct val="100000"/>
                </a:lnSpc>
                <a:spcBef>
                  <a:spcPts val="1800"/>
                </a:spcBef>
                <a:spcAft>
                  <a:spcPts val="0"/>
                </a:spcAft>
                <a:buClr>
                  <a:srgbClr val="000000"/>
                </a:buClr>
                <a:buSzPts val="4900"/>
                <a:buFont typeface="Arial"/>
                <a:buNone/>
              </a:pPr>
              <a:r>
                <a:t/>
              </a:r>
              <a:endParaRPr b="0" i="0" sz="4900" u="none" cap="none" strike="noStrike">
                <a:solidFill>
                  <a:srgbClr val="7F7F7F"/>
                </a:solidFill>
                <a:latin typeface="Calibri"/>
                <a:ea typeface="Calibri"/>
                <a:cs typeface="Calibri"/>
                <a:sym typeface="Calibri"/>
              </a:endParaRPr>
            </a:p>
            <a:p>
              <a:pPr indent="0" lvl="0" marL="0" marR="0" rtl="0" algn="l">
                <a:lnSpc>
                  <a:spcPct val="100000"/>
                </a:lnSpc>
                <a:spcBef>
                  <a:spcPts val="1800"/>
                </a:spcBef>
                <a:spcAft>
                  <a:spcPts val="0"/>
                </a:spcAft>
                <a:buClr>
                  <a:srgbClr val="000000"/>
                </a:buClr>
                <a:buSzPts val="4900"/>
                <a:buFont typeface="Arial"/>
                <a:buNone/>
              </a:pPr>
              <a:r>
                <a:t/>
              </a:r>
              <a:endParaRPr b="0" i="0" sz="4900" u="none" cap="none" strike="noStrike">
                <a:solidFill>
                  <a:srgbClr val="7F7F7F"/>
                </a:solidFill>
                <a:latin typeface="Calibri"/>
                <a:ea typeface="Calibri"/>
                <a:cs typeface="Calibri"/>
                <a:sym typeface="Calibri"/>
              </a:endParaRPr>
            </a:p>
            <a:p>
              <a:pPr indent="0" lvl="0" marL="0" marR="0" rtl="0" algn="l">
                <a:lnSpc>
                  <a:spcPct val="100000"/>
                </a:lnSpc>
                <a:spcBef>
                  <a:spcPts val="1800"/>
                </a:spcBef>
                <a:spcAft>
                  <a:spcPts val="0"/>
                </a:spcAft>
                <a:buClr>
                  <a:srgbClr val="000000"/>
                </a:buClr>
                <a:buSzPts val="4900"/>
                <a:buFont typeface="Arial"/>
                <a:buNone/>
              </a:pPr>
              <a:r>
                <a:t/>
              </a:r>
              <a:endParaRPr b="0" i="0" sz="4900" u="none" cap="none" strike="noStrike">
                <a:solidFill>
                  <a:srgbClr val="7F7F7F"/>
                </a:solidFill>
                <a:latin typeface="Calibri"/>
                <a:ea typeface="Calibri"/>
                <a:cs typeface="Calibri"/>
                <a:sym typeface="Calibri"/>
              </a:endParaRPr>
            </a:p>
            <a:p>
              <a:pPr indent="0" lvl="0" marL="0" marR="0" rtl="0" algn="l">
                <a:lnSpc>
                  <a:spcPct val="100000"/>
                </a:lnSpc>
                <a:spcBef>
                  <a:spcPts val="1800"/>
                </a:spcBef>
                <a:spcAft>
                  <a:spcPts val="0"/>
                </a:spcAft>
                <a:buClr>
                  <a:srgbClr val="000000"/>
                </a:buClr>
                <a:buSzPts val="4900"/>
                <a:buFont typeface="Arial"/>
                <a:buNone/>
              </a:pPr>
              <a:r>
                <a:t/>
              </a:r>
              <a:endParaRPr b="0" i="0" sz="4900" u="none" cap="none" strike="noStrike">
                <a:solidFill>
                  <a:srgbClr val="7F7F7F"/>
                </a:solidFill>
                <a:latin typeface="Calibri"/>
                <a:ea typeface="Calibri"/>
                <a:cs typeface="Calibri"/>
                <a:sym typeface="Calibri"/>
              </a:endParaRPr>
            </a:p>
            <a:p>
              <a:pPr indent="0" lvl="0" marL="0" marR="0" rtl="0" algn="l">
                <a:lnSpc>
                  <a:spcPct val="100000"/>
                </a:lnSpc>
                <a:spcBef>
                  <a:spcPts val="1800"/>
                </a:spcBef>
                <a:spcAft>
                  <a:spcPts val="0"/>
                </a:spcAft>
                <a:buClr>
                  <a:srgbClr val="000000"/>
                </a:buClr>
                <a:buSzPts val="4900"/>
                <a:buFont typeface="Arial"/>
                <a:buNone/>
              </a:pPr>
              <a:r>
                <a:t/>
              </a:r>
              <a:endParaRPr b="0" i="0" sz="4900" u="none" cap="none" strike="noStrike">
                <a:solidFill>
                  <a:srgbClr val="7F7F7F"/>
                </a:solidFill>
                <a:latin typeface="Calibri"/>
                <a:ea typeface="Calibri"/>
                <a:cs typeface="Calibri"/>
                <a:sym typeface="Calibri"/>
              </a:endParaRPr>
            </a:p>
            <a:p>
              <a:pPr indent="0" lvl="0" marL="0" marR="0" rtl="0" algn="l">
                <a:lnSpc>
                  <a:spcPct val="100000"/>
                </a:lnSpc>
                <a:spcBef>
                  <a:spcPts val="1800"/>
                </a:spcBef>
                <a:spcAft>
                  <a:spcPts val="0"/>
                </a:spcAft>
                <a:buClr>
                  <a:srgbClr val="000000"/>
                </a:buClr>
                <a:buSzPts val="4900"/>
                <a:buFont typeface="Arial"/>
                <a:buNone/>
              </a:pPr>
              <a:r>
                <a:t/>
              </a:r>
              <a:endParaRPr b="0" i="0" sz="4900" u="none" cap="none" strike="noStrike">
                <a:solidFill>
                  <a:srgbClr val="7F7F7F"/>
                </a:solidFill>
                <a:latin typeface="Calibri"/>
                <a:ea typeface="Calibri"/>
                <a:cs typeface="Calibri"/>
                <a:sym typeface="Calibri"/>
              </a:endParaRPr>
            </a:p>
            <a:p>
              <a:pPr indent="0" lvl="0" marL="0" marR="0" rtl="0" algn="l">
                <a:lnSpc>
                  <a:spcPct val="100000"/>
                </a:lnSpc>
                <a:spcBef>
                  <a:spcPts val="1800"/>
                </a:spcBef>
                <a:spcAft>
                  <a:spcPts val="0"/>
                </a:spcAft>
                <a:buClr>
                  <a:srgbClr val="000000"/>
                </a:buClr>
                <a:buSzPts val="4900"/>
                <a:buFont typeface="Arial"/>
                <a:buNone/>
              </a:pPr>
              <a:r>
                <a:t/>
              </a:r>
              <a:endParaRPr b="0" i="0" sz="4900" u="none" cap="none" strike="noStrike">
                <a:solidFill>
                  <a:srgbClr val="7F7F7F"/>
                </a:solidFill>
                <a:latin typeface="Calibri"/>
                <a:ea typeface="Calibri"/>
                <a:cs typeface="Calibri"/>
                <a:sym typeface="Calibri"/>
              </a:endParaRPr>
            </a:p>
            <a:p>
              <a:pPr indent="0" lvl="0" marL="0" marR="0" rtl="0" algn="l">
                <a:lnSpc>
                  <a:spcPct val="100000"/>
                </a:lnSpc>
                <a:spcBef>
                  <a:spcPts val="1800"/>
                </a:spcBef>
                <a:spcAft>
                  <a:spcPts val="0"/>
                </a:spcAft>
                <a:buClr>
                  <a:srgbClr val="000000"/>
                </a:buClr>
                <a:buSzPts val="4900"/>
                <a:buFont typeface="Arial"/>
                <a:buNone/>
              </a:pPr>
              <a:r>
                <a:t/>
              </a:r>
              <a:endParaRPr b="0" i="0" sz="4900" u="none" cap="none" strike="noStrike">
                <a:solidFill>
                  <a:srgbClr val="7F7F7F"/>
                </a:solidFill>
                <a:latin typeface="Calibri"/>
                <a:ea typeface="Calibri"/>
                <a:cs typeface="Calibri"/>
                <a:sym typeface="Calibri"/>
              </a:endParaRPr>
            </a:p>
            <a:p>
              <a:pPr indent="0" lvl="0" marL="0" marR="0" rtl="0" algn="l">
                <a:lnSpc>
                  <a:spcPct val="100000"/>
                </a:lnSpc>
                <a:spcBef>
                  <a:spcPts val="1800"/>
                </a:spcBef>
                <a:spcAft>
                  <a:spcPts val="0"/>
                </a:spcAft>
                <a:buClr>
                  <a:srgbClr val="000000"/>
                </a:buClr>
                <a:buSzPts val="4900"/>
                <a:buFont typeface="Arial"/>
                <a:buNone/>
              </a:pPr>
              <a:r>
                <a:rPr b="0" i="0" lang="en-US" sz="4900" u="none" cap="none" strike="noStrike">
                  <a:solidFill>
                    <a:srgbClr val="7F7F7F"/>
                  </a:solidFill>
                  <a:latin typeface="Calibri"/>
                  <a:ea typeface="Calibri"/>
                  <a:cs typeface="Calibri"/>
                  <a:sym typeface="Calibri"/>
                </a:rPr>
                <a:t>The default color theme for this template is “Office”, so you can always return to that after trying some of the alternatives.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800"/>
                </a:spcBef>
                <a:spcAft>
                  <a:spcPts val="0"/>
                </a:spcAft>
                <a:buClr>
                  <a:srgbClr val="000000"/>
                </a:buClr>
                <a:buSzPts val="7200"/>
                <a:buFont typeface="Arial"/>
                <a:buNone/>
              </a:pPr>
              <a:r>
                <a:rPr b="0" i="0" lang="en-US" sz="7200" u="none" cap="none" strike="noStrike">
                  <a:solidFill>
                    <a:srgbClr val="7F7F7F"/>
                  </a:solidFill>
                  <a:latin typeface="Calibri"/>
                  <a:ea typeface="Calibri"/>
                  <a:cs typeface="Calibri"/>
                  <a:sym typeface="Calibri"/>
                </a:rPr>
                <a:t>Printing Your Poster: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800"/>
                </a:spcBef>
                <a:spcAft>
                  <a:spcPts val="0"/>
                </a:spcAft>
                <a:buClr>
                  <a:srgbClr val="000000"/>
                </a:buClr>
                <a:buSzPts val="4900"/>
                <a:buFont typeface="Arial"/>
                <a:buNone/>
              </a:pPr>
              <a:r>
                <a:rPr b="0" i="0" lang="en-US" sz="4900" u="none" cap="none" strike="noStrike">
                  <a:solidFill>
                    <a:srgbClr val="7F7F7F"/>
                  </a:solidFill>
                  <a:latin typeface="Calibri"/>
                  <a:ea typeface="Calibri"/>
                  <a:cs typeface="Calibri"/>
                  <a:sym typeface="Calibri"/>
                </a:rPr>
                <a:t>Once your poster file is ready, visit </a:t>
              </a:r>
              <a:r>
                <a:rPr b="1" i="0" lang="en-US" sz="4900" u="none" cap="none" strike="noStrike">
                  <a:solidFill>
                    <a:srgbClr val="7F7F7F"/>
                  </a:solidFill>
                  <a:latin typeface="Calibri"/>
                  <a:ea typeface="Calibri"/>
                  <a:cs typeface="Calibri"/>
                  <a:sym typeface="Calibri"/>
                </a:rPr>
                <a:t>www.genigraphics.com</a:t>
              </a:r>
              <a:r>
                <a:rPr b="0" i="0" lang="en-US" sz="4900" u="none" cap="none" strike="noStrike">
                  <a:solidFill>
                    <a:srgbClr val="7F7F7F"/>
                  </a:solidFill>
                  <a:latin typeface="Calibri"/>
                  <a:ea typeface="Calibri"/>
                  <a:cs typeface="Calibri"/>
                  <a:sym typeface="Calibri"/>
                </a:rPr>
                <a:t> to order a high-quality, affordable poster print. Every order receives a free design review and we can deliver as fast as next business day within the US and Canada.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800"/>
                </a:spcBef>
                <a:spcAft>
                  <a:spcPts val="0"/>
                </a:spcAft>
                <a:buClr>
                  <a:srgbClr val="000000"/>
                </a:buClr>
                <a:buSzPts val="4900"/>
                <a:buFont typeface="Arial"/>
                <a:buNone/>
              </a:pPr>
              <a:r>
                <a:rPr b="0" i="0" lang="en-US" sz="4900" u="none" cap="none" strike="noStrike">
                  <a:solidFill>
                    <a:srgbClr val="7F7F7F"/>
                  </a:solidFill>
                  <a:latin typeface="Calibri"/>
                  <a:ea typeface="Calibri"/>
                  <a:cs typeface="Calibri"/>
                  <a:sym typeface="Calibri"/>
                </a:rPr>
                <a:t>Genigraphics® has been producing output from PowerPoint® longer than anyone in the industry; dating back to when we helped Microsoft® design the PowerPoint® software.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800"/>
                </a:spcBef>
                <a:spcAft>
                  <a:spcPts val="0"/>
                </a:spcAft>
                <a:buClr>
                  <a:srgbClr val="000000"/>
                </a:buClr>
                <a:buSzPts val="4900"/>
                <a:buFont typeface="Arial"/>
                <a:buNone/>
              </a:pPr>
              <a:r>
                <a:t/>
              </a:r>
              <a:endParaRPr b="0" i="0" sz="4900" u="none" cap="none" strike="noStrike">
                <a:solidFill>
                  <a:srgbClr val="7F7F7F"/>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4900"/>
                <a:buFont typeface="Arial"/>
                <a:buNone/>
              </a:pPr>
              <a:r>
                <a:rPr b="0" i="0" lang="en-US" sz="4900" u="none" cap="none" strike="noStrike">
                  <a:solidFill>
                    <a:srgbClr val="7F7F7F"/>
                  </a:solidFill>
                  <a:latin typeface="Calibri"/>
                  <a:ea typeface="Calibri"/>
                  <a:cs typeface="Calibri"/>
                  <a:sym typeface="Calibri"/>
                </a:rPr>
                <a:t>US and Canada:  1-800-790-4001</a:t>
              </a:r>
              <a:br>
                <a:rPr b="0" i="0" lang="en-US" sz="4900" u="none" cap="none" strike="noStrike">
                  <a:solidFill>
                    <a:srgbClr val="7F7F7F"/>
                  </a:solidFill>
                  <a:latin typeface="Calibri"/>
                  <a:ea typeface="Calibri"/>
                  <a:cs typeface="Calibri"/>
                  <a:sym typeface="Calibri"/>
                </a:rPr>
              </a:br>
              <a:r>
                <a:rPr b="0" i="0" lang="en-US" sz="4900" u="none" cap="none" strike="noStrike">
                  <a:solidFill>
                    <a:srgbClr val="7F7F7F"/>
                  </a:solidFill>
                  <a:latin typeface="Calibri"/>
                  <a:ea typeface="Calibri"/>
                  <a:cs typeface="Calibri"/>
                  <a:sym typeface="Calibri"/>
                </a:rPr>
                <a:t>Email: info@genigraphics.com</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600"/>
                <a:buFont typeface="Arial"/>
                <a:buNone/>
              </a:pPr>
              <a:br>
                <a:rPr b="0" i="0" lang="en-US" sz="3600" u="none" cap="none" strike="noStrike">
                  <a:solidFill>
                    <a:srgbClr val="7F7F7F"/>
                  </a:solidFill>
                  <a:latin typeface="Calibri"/>
                  <a:ea typeface="Calibri"/>
                  <a:cs typeface="Calibri"/>
                  <a:sym typeface="Calibri"/>
                </a:rPr>
              </a:br>
              <a:r>
                <a:rPr b="0" i="0" lang="en-US" sz="3600" u="none" cap="none" strike="noStrike">
                  <a:solidFill>
                    <a:srgbClr val="7F7F7F"/>
                  </a:solidFill>
                  <a:latin typeface="Calibri"/>
                  <a:ea typeface="Calibri"/>
                  <a:cs typeface="Calibri"/>
                  <a:sym typeface="Calibri"/>
                </a:rPr>
                <a:t>[This sidebar area does not print.]</a:t>
              </a:r>
              <a:endParaRPr b="0" i="0" sz="1400" u="none" cap="none" strike="noStrike">
                <a:solidFill>
                  <a:srgbClr val="000000"/>
                </a:solidFill>
                <a:latin typeface="Arial"/>
                <a:ea typeface="Arial"/>
                <a:cs typeface="Arial"/>
                <a:sym typeface="Arial"/>
              </a:endParaRPr>
            </a:p>
          </p:txBody>
        </p:sp>
        <p:pic>
          <p:nvPicPr>
            <p:cNvPr id="19" name="Google Shape;19;p3"/>
            <p:cNvPicPr preferRelativeResize="0"/>
            <p:nvPr/>
          </p:nvPicPr>
          <p:blipFill rotWithShape="1">
            <a:blip r:embed="rId2">
              <a:alphaModFix/>
            </a:blip>
            <a:srcRect b="0" l="0" r="0" t="0"/>
            <a:stretch/>
          </p:blipFill>
          <p:spPr>
            <a:xfrm>
              <a:off x="34281341" y="9260274"/>
              <a:ext cx="11904515" cy="10246926"/>
            </a:xfrm>
            <a:prstGeom prst="rect">
              <a:avLst/>
            </a:prstGeom>
            <a:noFill/>
            <a:ln>
              <a:noFill/>
            </a:ln>
          </p:spPr>
        </p:pic>
      </p:grpSp>
      <p:grpSp>
        <p:nvGrpSpPr>
          <p:cNvPr id="20" name="Google Shape;20;p3"/>
          <p:cNvGrpSpPr/>
          <p:nvPr/>
        </p:nvGrpSpPr>
        <p:grpSpPr>
          <a:xfrm>
            <a:off x="7033287" y="-1257300"/>
            <a:ext cx="29923714" cy="35653980"/>
            <a:chOff x="7033287" y="-1257300"/>
            <a:chExt cx="29923714" cy="35653980"/>
          </a:xfrm>
        </p:grpSpPr>
        <p:sp>
          <p:nvSpPr>
            <p:cNvPr id="21" name="Google Shape;21;p3"/>
            <p:cNvSpPr txBox="1"/>
            <p:nvPr/>
          </p:nvSpPr>
          <p:spPr>
            <a:xfrm>
              <a:off x="7033287" y="-1247269"/>
              <a:ext cx="3634713" cy="107721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400"/>
                <a:buFont typeface="Arial"/>
                <a:buNone/>
              </a:pPr>
              <a:r>
                <a:rPr b="0" i="0" lang="en-US" sz="6400" u="none" cap="none" strike="noStrike">
                  <a:solidFill>
                    <a:srgbClr val="7F7F7F"/>
                  </a:solidFill>
                  <a:latin typeface="Calibri"/>
                  <a:ea typeface="Calibri"/>
                  <a:cs typeface="Calibri"/>
                  <a:sym typeface="Calibri"/>
                </a:rPr>
                <a:t>Folds here</a:t>
              </a:r>
              <a:endParaRPr b="0" i="0" sz="1400" u="none" cap="none" strike="noStrike">
                <a:solidFill>
                  <a:srgbClr val="000000"/>
                </a:solidFill>
                <a:latin typeface="Arial"/>
                <a:ea typeface="Arial"/>
                <a:cs typeface="Arial"/>
                <a:sym typeface="Arial"/>
              </a:endParaRPr>
            </a:p>
          </p:txBody>
        </p:sp>
        <p:cxnSp>
          <p:nvCxnSpPr>
            <p:cNvPr id="22" name="Google Shape;22;p3"/>
            <p:cNvCxnSpPr/>
            <p:nvPr/>
          </p:nvCxnSpPr>
          <p:spPr>
            <a:xfrm>
              <a:off x="10972800" y="-1257300"/>
              <a:ext cx="0" cy="1097280"/>
            </a:xfrm>
            <a:prstGeom prst="straightConnector1">
              <a:avLst/>
            </a:prstGeom>
            <a:noFill/>
            <a:ln cap="flat" cmpd="sng" w="63500">
              <a:solidFill>
                <a:srgbClr val="7F7F7F"/>
              </a:solidFill>
              <a:prstDash val="solid"/>
              <a:round/>
              <a:headEnd len="sm" w="sm" type="none"/>
              <a:tailEnd len="med" w="med" type="stealth"/>
            </a:ln>
          </p:spPr>
        </p:cxnSp>
        <p:sp>
          <p:nvSpPr>
            <p:cNvPr id="23" name="Google Shape;23;p3"/>
            <p:cNvSpPr txBox="1"/>
            <p:nvPr/>
          </p:nvSpPr>
          <p:spPr>
            <a:xfrm>
              <a:off x="33322288" y="-1247269"/>
              <a:ext cx="3634713" cy="107721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400"/>
                <a:buFont typeface="Arial"/>
                <a:buNone/>
              </a:pPr>
              <a:r>
                <a:rPr b="0" i="0" lang="en-US" sz="6400" u="none" cap="none" strike="noStrike">
                  <a:solidFill>
                    <a:srgbClr val="7F7F7F"/>
                  </a:solidFill>
                  <a:latin typeface="Calibri"/>
                  <a:ea typeface="Calibri"/>
                  <a:cs typeface="Calibri"/>
                  <a:sym typeface="Calibri"/>
                </a:rPr>
                <a:t>Folds here</a:t>
              </a:r>
              <a:endParaRPr b="0" i="0" sz="1400" u="none" cap="none" strike="noStrike">
                <a:solidFill>
                  <a:srgbClr val="000000"/>
                </a:solidFill>
                <a:latin typeface="Arial"/>
                <a:ea typeface="Arial"/>
                <a:cs typeface="Arial"/>
                <a:sym typeface="Arial"/>
              </a:endParaRPr>
            </a:p>
          </p:txBody>
        </p:sp>
        <p:cxnSp>
          <p:nvCxnSpPr>
            <p:cNvPr id="24" name="Google Shape;24;p3"/>
            <p:cNvCxnSpPr/>
            <p:nvPr/>
          </p:nvCxnSpPr>
          <p:spPr>
            <a:xfrm>
              <a:off x="32918400" y="-1257300"/>
              <a:ext cx="0" cy="1097280"/>
            </a:xfrm>
            <a:prstGeom prst="straightConnector1">
              <a:avLst/>
            </a:prstGeom>
            <a:noFill/>
            <a:ln cap="flat" cmpd="sng" w="63500">
              <a:solidFill>
                <a:srgbClr val="7F7F7F"/>
              </a:solidFill>
              <a:prstDash val="solid"/>
              <a:round/>
              <a:headEnd len="sm" w="sm" type="none"/>
              <a:tailEnd len="med" w="med" type="stealth"/>
            </a:ln>
          </p:spPr>
        </p:cxnSp>
        <p:sp>
          <p:nvSpPr>
            <p:cNvPr id="25" name="Google Shape;25;p3"/>
            <p:cNvSpPr txBox="1"/>
            <p:nvPr/>
          </p:nvSpPr>
          <p:spPr>
            <a:xfrm>
              <a:off x="7033287" y="33309431"/>
              <a:ext cx="3634713" cy="107721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400"/>
                <a:buFont typeface="Arial"/>
                <a:buNone/>
              </a:pPr>
              <a:r>
                <a:rPr b="0" i="0" lang="en-US" sz="6400" u="none" cap="none" strike="noStrike">
                  <a:solidFill>
                    <a:srgbClr val="7F7F7F"/>
                  </a:solidFill>
                  <a:latin typeface="Calibri"/>
                  <a:ea typeface="Calibri"/>
                  <a:cs typeface="Calibri"/>
                  <a:sym typeface="Calibri"/>
                </a:rPr>
                <a:t>Folds here</a:t>
              </a:r>
              <a:endParaRPr b="0" i="0" sz="1400" u="none" cap="none" strike="noStrike">
                <a:solidFill>
                  <a:srgbClr val="000000"/>
                </a:solidFill>
                <a:latin typeface="Arial"/>
                <a:ea typeface="Arial"/>
                <a:cs typeface="Arial"/>
                <a:sym typeface="Arial"/>
              </a:endParaRPr>
            </a:p>
          </p:txBody>
        </p:sp>
        <p:cxnSp>
          <p:nvCxnSpPr>
            <p:cNvPr id="26" name="Google Shape;26;p3"/>
            <p:cNvCxnSpPr/>
            <p:nvPr/>
          </p:nvCxnSpPr>
          <p:spPr>
            <a:xfrm>
              <a:off x="10972800" y="33299400"/>
              <a:ext cx="0" cy="1097280"/>
            </a:xfrm>
            <a:prstGeom prst="straightConnector1">
              <a:avLst/>
            </a:prstGeom>
            <a:noFill/>
            <a:ln cap="flat" cmpd="sng" w="63500">
              <a:solidFill>
                <a:srgbClr val="7F7F7F"/>
              </a:solidFill>
              <a:prstDash val="solid"/>
              <a:round/>
              <a:headEnd len="med" w="med" type="stealth"/>
              <a:tailEnd len="sm" w="sm" type="none"/>
            </a:ln>
          </p:spPr>
        </p:cxnSp>
        <p:sp>
          <p:nvSpPr>
            <p:cNvPr id="27" name="Google Shape;27;p3"/>
            <p:cNvSpPr txBox="1"/>
            <p:nvPr/>
          </p:nvSpPr>
          <p:spPr>
            <a:xfrm>
              <a:off x="33322288" y="33309431"/>
              <a:ext cx="3634713" cy="107721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400"/>
                <a:buFont typeface="Arial"/>
                <a:buNone/>
              </a:pPr>
              <a:r>
                <a:rPr b="0" i="0" lang="en-US" sz="6400" u="none" cap="none" strike="noStrike">
                  <a:solidFill>
                    <a:srgbClr val="7F7F7F"/>
                  </a:solidFill>
                  <a:latin typeface="Calibri"/>
                  <a:ea typeface="Calibri"/>
                  <a:cs typeface="Calibri"/>
                  <a:sym typeface="Calibri"/>
                </a:rPr>
                <a:t>Folds here</a:t>
              </a:r>
              <a:endParaRPr b="0" i="0" sz="1400" u="none" cap="none" strike="noStrike">
                <a:solidFill>
                  <a:srgbClr val="000000"/>
                </a:solidFill>
                <a:latin typeface="Arial"/>
                <a:ea typeface="Arial"/>
                <a:cs typeface="Arial"/>
                <a:sym typeface="Arial"/>
              </a:endParaRPr>
            </a:p>
          </p:txBody>
        </p:sp>
        <p:cxnSp>
          <p:nvCxnSpPr>
            <p:cNvPr id="28" name="Google Shape;28;p3"/>
            <p:cNvCxnSpPr/>
            <p:nvPr/>
          </p:nvCxnSpPr>
          <p:spPr>
            <a:xfrm>
              <a:off x="32918400" y="33299400"/>
              <a:ext cx="0" cy="1097280"/>
            </a:xfrm>
            <a:prstGeom prst="straightConnector1">
              <a:avLst/>
            </a:prstGeom>
            <a:noFill/>
            <a:ln cap="flat" cmpd="sng" w="63500">
              <a:solidFill>
                <a:srgbClr val="7F7F7F"/>
              </a:solidFill>
              <a:prstDash val="solid"/>
              <a:round/>
              <a:headEnd len="med" w="med" type="stealth"/>
              <a:tailEnd len="sm" w="sm" type="none"/>
            </a:ln>
          </p:spPr>
        </p:cxnSp>
      </p:grpSp>
      <p:pic>
        <p:nvPicPr>
          <p:cNvPr id="29" name="Google Shape;29;p3"/>
          <p:cNvPicPr preferRelativeResize="0"/>
          <p:nvPr/>
        </p:nvPicPr>
        <p:blipFill rotWithShape="1">
          <a:blip r:embed="rId3">
            <a:alphaModFix/>
          </a:blip>
          <a:srcRect b="0" l="0" r="0" t="0"/>
          <a:stretch/>
        </p:blipFill>
        <p:spPr>
          <a:xfrm>
            <a:off x="38404800" y="32613600"/>
            <a:ext cx="5297435" cy="18592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2194560" y="1318262"/>
            <a:ext cx="39502081" cy="5486400"/>
          </a:xfrm>
          <a:prstGeom prst="rect">
            <a:avLst/>
          </a:prstGeom>
          <a:noFill/>
          <a:ln>
            <a:noFill/>
          </a:ln>
        </p:spPr>
        <p:txBody>
          <a:bodyPr anchorCtr="0" anchor="ctr" bIns="164550" lIns="329125" spcFirstLastPara="1" rIns="329125" wrap="square" tIns="164550">
            <a:noAutofit/>
          </a:bodyPr>
          <a:lstStyle>
            <a:lvl1pPr lvl="0" marR="0" rtl="0" algn="ctr">
              <a:lnSpc>
                <a:spcPct val="10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2"/>
          <p:cNvSpPr txBox="1"/>
          <p:nvPr>
            <p:ph idx="1" type="body"/>
          </p:nvPr>
        </p:nvSpPr>
        <p:spPr>
          <a:xfrm>
            <a:off x="2194560" y="7680963"/>
            <a:ext cx="39502081" cy="21724623"/>
          </a:xfrm>
          <a:prstGeom prst="rect">
            <a:avLst/>
          </a:prstGeom>
          <a:noFill/>
          <a:ln>
            <a:noFill/>
          </a:ln>
        </p:spPr>
        <p:txBody>
          <a:bodyPr anchorCtr="0" anchor="t" bIns="164550" lIns="329125" spcFirstLastPara="1" rIns="329125" wrap="square" tIns="164550">
            <a:noAutofit/>
          </a:bodyPr>
          <a:lstStyle>
            <a:lvl1pPr indent="-400050" lvl="0" marL="457200" marR="0" rtl="0" algn="l">
              <a:lnSpc>
                <a:spcPct val="100000"/>
              </a:lnSpc>
              <a:spcBef>
                <a:spcPts val="54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1pPr>
            <a:lvl2pPr indent="-400050" lvl="1" marL="914400" marR="0" rtl="0" algn="l">
              <a:lnSpc>
                <a:spcPct val="100000"/>
              </a:lnSpc>
              <a:spcBef>
                <a:spcPts val="54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2pPr>
            <a:lvl3pPr indent="-400050" lvl="2" marL="1371600" marR="0" rtl="0" algn="l">
              <a:lnSpc>
                <a:spcPct val="100000"/>
              </a:lnSpc>
              <a:spcBef>
                <a:spcPts val="54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3pPr>
            <a:lvl4pPr indent="-400050" lvl="3" marL="1828800" marR="0" rtl="0" algn="l">
              <a:lnSpc>
                <a:spcPct val="100000"/>
              </a:lnSpc>
              <a:spcBef>
                <a:spcPts val="54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4pPr>
            <a:lvl5pPr indent="-400050" lvl="4" marL="2286000" marR="0" rtl="0" algn="l">
              <a:lnSpc>
                <a:spcPct val="100000"/>
              </a:lnSpc>
              <a:spcBef>
                <a:spcPts val="54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5pPr>
            <a:lvl6pPr indent="-685800" lvl="5" marL="2743200" marR="0" rtl="0" algn="l">
              <a:lnSpc>
                <a:spcPct val="100000"/>
              </a:lnSpc>
              <a:spcBef>
                <a:spcPts val="144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6pPr>
            <a:lvl7pPr indent="-685800" lvl="6" marL="3200400" marR="0" rtl="0" algn="l">
              <a:lnSpc>
                <a:spcPct val="100000"/>
              </a:lnSpc>
              <a:spcBef>
                <a:spcPts val="144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7pPr>
            <a:lvl8pPr indent="-685800" lvl="7" marL="3657600" marR="0" rtl="0" algn="l">
              <a:lnSpc>
                <a:spcPct val="100000"/>
              </a:lnSpc>
              <a:spcBef>
                <a:spcPts val="144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8pPr>
            <a:lvl9pPr indent="-685800" lvl="8" marL="4114800" marR="0" rtl="0" algn="l">
              <a:lnSpc>
                <a:spcPct val="100000"/>
              </a:lnSpc>
              <a:spcBef>
                <a:spcPts val="144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9pPr>
          </a:lstStyle>
          <a:p/>
        </p:txBody>
      </p:sp>
      <p:sp>
        <p:nvSpPr>
          <p:cNvPr id="8" name="Google Shape;8;p2"/>
          <p:cNvSpPr txBox="1"/>
          <p:nvPr>
            <p:ph idx="10" type="dt"/>
          </p:nvPr>
        </p:nvSpPr>
        <p:spPr>
          <a:xfrm>
            <a:off x="2194560" y="30510484"/>
            <a:ext cx="10241280" cy="1752600"/>
          </a:xfrm>
          <a:prstGeom prst="rect">
            <a:avLst/>
          </a:prstGeom>
          <a:noFill/>
          <a:ln>
            <a:noFill/>
          </a:ln>
        </p:spPr>
        <p:txBody>
          <a:bodyPr anchorCtr="0" anchor="ctr" bIns="164550" lIns="329125" spcFirstLastPara="1" rIns="329125" wrap="square" tIns="164550">
            <a:no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6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6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6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6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6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6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6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6400" u="none" cap="none" strike="noStrike">
                <a:solidFill>
                  <a:schemeClr val="dk1"/>
                </a:solidFill>
                <a:latin typeface="Calibri"/>
                <a:ea typeface="Calibri"/>
                <a:cs typeface="Calibri"/>
                <a:sym typeface="Calibri"/>
              </a:defRPr>
            </a:lvl9pPr>
          </a:lstStyle>
          <a:p/>
        </p:txBody>
      </p:sp>
      <p:sp>
        <p:nvSpPr>
          <p:cNvPr id="9" name="Google Shape;9;p2"/>
          <p:cNvSpPr txBox="1"/>
          <p:nvPr>
            <p:ph idx="11" type="ftr"/>
          </p:nvPr>
        </p:nvSpPr>
        <p:spPr>
          <a:xfrm>
            <a:off x="14996159" y="30510484"/>
            <a:ext cx="13898880" cy="1752600"/>
          </a:xfrm>
          <a:prstGeom prst="rect">
            <a:avLst/>
          </a:prstGeom>
          <a:noFill/>
          <a:ln>
            <a:noFill/>
          </a:ln>
        </p:spPr>
        <p:txBody>
          <a:bodyPr anchorCtr="0" anchor="ctr" bIns="164550" lIns="329125" spcFirstLastPara="1" rIns="329125" wrap="square" tIns="164550">
            <a:noAutofit/>
          </a:bodyPr>
          <a:lstStyle>
            <a:lvl1pPr lvl="0" marR="0" rtl="0" algn="ctr">
              <a:lnSpc>
                <a:spcPct val="100000"/>
              </a:lnSpc>
              <a:spcBef>
                <a:spcPts val="0"/>
              </a:spcBef>
              <a:spcAft>
                <a:spcPts val="0"/>
              </a:spcAft>
              <a:buClr>
                <a:srgbClr val="000000"/>
              </a:buClr>
              <a:buSzPts val="1400"/>
              <a:buFont typeface="Arial"/>
              <a:buNone/>
              <a:defRPr b="0" i="0" sz="44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6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6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6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6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6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6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6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6400" u="none" cap="none" strike="noStrike">
                <a:solidFill>
                  <a:schemeClr val="dk1"/>
                </a:solidFill>
                <a:latin typeface="Calibri"/>
                <a:ea typeface="Calibri"/>
                <a:cs typeface="Calibri"/>
                <a:sym typeface="Calibri"/>
              </a:defRPr>
            </a:lvl9pPr>
          </a:lstStyle>
          <a:p/>
        </p:txBody>
      </p:sp>
      <p:sp>
        <p:nvSpPr>
          <p:cNvPr id="10" name="Google Shape;10;p2"/>
          <p:cNvSpPr txBox="1"/>
          <p:nvPr>
            <p:ph idx="12" type="sldNum"/>
          </p:nvPr>
        </p:nvSpPr>
        <p:spPr>
          <a:xfrm>
            <a:off x="31455359" y="30510484"/>
            <a:ext cx="10241280" cy="1752600"/>
          </a:xfrm>
          <a:prstGeom prst="rect">
            <a:avLst/>
          </a:prstGeom>
          <a:noFill/>
          <a:ln>
            <a:noFill/>
          </a:ln>
        </p:spPr>
        <p:txBody>
          <a:bodyPr anchorCtr="0" anchor="ctr" bIns="164550" lIns="329125" spcFirstLastPara="1" rIns="329125" wrap="square" tIns="164550">
            <a:noAutofit/>
          </a:bodyPr>
          <a:lstStyle>
            <a:lvl1pPr indent="0" lvl="0" marL="0" marR="0" rtl="0" algn="r">
              <a:lnSpc>
                <a:spcPct val="100000"/>
              </a:lnSpc>
              <a:spcBef>
                <a:spcPts val="0"/>
              </a:spcBef>
              <a:spcAft>
                <a:spcPts val="0"/>
              </a:spcAft>
              <a:buClr>
                <a:srgbClr val="000000"/>
              </a:buClr>
              <a:buSzPts val="4400"/>
              <a:buFont typeface="Arial"/>
              <a:buNone/>
              <a:defRPr b="0" i="0" sz="44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4400"/>
              <a:buFont typeface="Arial"/>
              <a:buNone/>
              <a:defRPr b="0" i="0" sz="44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4400"/>
              <a:buFont typeface="Arial"/>
              <a:buNone/>
              <a:defRPr b="0" i="0" sz="44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4400"/>
              <a:buFont typeface="Arial"/>
              <a:buNone/>
              <a:defRPr b="0" i="0" sz="44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4400"/>
              <a:buFont typeface="Arial"/>
              <a:buNone/>
              <a:defRPr b="0" i="0" sz="44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4400"/>
              <a:buFont typeface="Arial"/>
              <a:buNone/>
              <a:defRPr b="0" i="0" sz="44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4400"/>
              <a:buFont typeface="Arial"/>
              <a:buNone/>
              <a:defRPr b="0" i="0" sz="44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4400"/>
              <a:buFont typeface="Arial"/>
              <a:buNone/>
              <a:defRPr b="0" i="0" sz="44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4400"/>
              <a:buFont typeface="Arial"/>
              <a:buNone/>
              <a:defRPr b="0" i="0" sz="44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doi.org/10.7717/peerj.4568" TargetMode="External"/><Relationship Id="rId4" Type="http://schemas.openxmlformats.org/officeDocument/2006/relationships/image" Target="../media/image3.png"/><Relationship Id="rId10" Type="http://schemas.openxmlformats.org/officeDocument/2006/relationships/image" Target="../media/image4.png"/><Relationship Id="rId9" Type="http://schemas.openxmlformats.org/officeDocument/2006/relationships/image" Target="../media/image9.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 name="Shape 33"/>
        <p:cNvGrpSpPr/>
        <p:nvPr/>
      </p:nvGrpSpPr>
      <p:grpSpPr>
        <a:xfrm>
          <a:off x="0" y="0"/>
          <a:ext cx="0" cy="0"/>
          <a:chOff x="0" y="0"/>
          <a:chExt cx="0" cy="0"/>
        </a:xfrm>
      </p:grpSpPr>
      <p:sp>
        <p:nvSpPr>
          <p:cNvPr id="34" name="Google Shape;34;p1"/>
          <p:cNvSpPr/>
          <p:nvPr/>
        </p:nvSpPr>
        <p:spPr>
          <a:xfrm>
            <a:off x="-9886" y="28763663"/>
            <a:ext cx="43901087" cy="4160995"/>
          </a:xfrm>
          <a:prstGeom prst="rect">
            <a:avLst/>
          </a:prstGeom>
          <a:solidFill>
            <a:srgbClr val="3C7D90"/>
          </a:solidFill>
          <a:ln cap="flat" cmpd="sng" w="25400">
            <a:solidFill>
              <a:srgbClr val="3C7D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5" name="Google Shape;35;p1"/>
          <p:cNvSpPr txBox="1"/>
          <p:nvPr/>
        </p:nvSpPr>
        <p:spPr>
          <a:xfrm>
            <a:off x="10972800" y="-152400"/>
            <a:ext cx="21945600" cy="2651760"/>
          </a:xfrm>
          <a:prstGeom prst="rect">
            <a:avLst/>
          </a:prstGeom>
          <a:noFill/>
          <a:ln>
            <a:noFill/>
          </a:ln>
        </p:spPr>
        <p:txBody>
          <a:bodyPr anchorCtr="0" anchor="ctr" bIns="91425" lIns="137125" spcFirstLastPara="1" rIns="137125" wrap="square" tIns="91425">
            <a:noAutofit/>
          </a:bodyPr>
          <a:lstStyle/>
          <a:p>
            <a:pPr indent="0" lvl="0" marL="0" marR="0" rtl="0" algn="ctr">
              <a:lnSpc>
                <a:spcPct val="100000"/>
              </a:lnSpc>
              <a:spcBef>
                <a:spcPts val="0"/>
              </a:spcBef>
              <a:spcAft>
                <a:spcPts val="0"/>
              </a:spcAft>
              <a:buClr>
                <a:srgbClr val="000000"/>
              </a:buClr>
              <a:buSzPts val="7200"/>
              <a:buFont typeface="Arial"/>
              <a:buNone/>
            </a:pPr>
            <a:r>
              <a:rPr b="1" lang="en-US" sz="7200">
                <a:solidFill>
                  <a:srgbClr val="EAF1DD"/>
                </a:solidFill>
                <a:latin typeface="Candara"/>
                <a:ea typeface="Candara"/>
                <a:cs typeface="Candara"/>
                <a:sym typeface="Candara"/>
              </a:rPr>
              <a:t>RED PARA LA DETECCIÓN DE LA MALARIA</a:t>
            </a:r>
            <a:endParaRPr b="0" i="0" sz="1400" u="none" cap="none" strike="noStrike">
              <a:solidFill>
                <a:srgbClr val="000000"/>
              </a:solidFill>
              <a:latin typeface="Candara"/>
              <a:ea typeface="Candara"/>
              <a:cs typeface="Candara"/>
              <a:sym typeface="Candara"/>
            </a:endParaRPr>
          </a:p>
        </p:txBody>
      </p:sp>
      <p:sp>
        <p:nvSpPr>
          <p:cNvPr id="36" name="Google Shape;36;p1"/>
          <p:cNvSpPr txBox="1"/>
          <p:nvPr/>
        </p:nvSpPr>
        <p:spPr>
          <a:xfrm>
            <a:off x="10972800" y="2225040"/>
            <a:ext cx="21945600" cy="1714500"/>
          </a:xfrm>
          <a:prstGeom prst="rect">
            <a:avLst/>
          </a:prstGeom>
          <a:noFill/>
          <a:ln>
            <a:noFill/>
          </a:ln>
        </p:spPr>
        <p:txBody>
          <a:bodyPr anchorCtr="0" anchor="ctr" bIns="91425" lIns="137125" spcFirstLastPara="1" rIns="1371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lang="en-US" sz="4000">
                <a:solidFill>
                  <a:srgbClr val="EAF1DD"/>
                </a:solidFill>
                <a:latin typeface="Candara"/>
                <a:ea typeface="Candara"/>
                <a:cs typeface="Candara"/>
                <a:sym typeface="Candara"/>
              </a:rPr>
              <a:t>Jhoan Manuel Diaz, Victor Alfonso Mantilla, Daniel Perez Altamar</a:t>
            </a:r>
            <a:endParaRPr b="0" i="0" sz="1400" u="none" cap="none" strike="noStrike">
              <a:solidFill>
                <a:srgbClr val="000000"/>
              </a:solidFill>
              <a:latin typeface="Candara"/>
              <a:ea typeface="Candara"/>
              <a:cs typeface="Candara"/>
              <a:sym typeface="Candara"/>
            </a:endParaRPr>
          </a:p>
          <a:p>
            <a:pPr indent="0" lvl="0" marL="0" marR="0" rtl="0" algn="ctr">
              <a:lnSpc>
                <a:spcPct val="100000"/>
              </a:lnSpc>
              <a:spcBef>
                <a:spcPts val="0"/>
              </a:spcBef>
              <a:spcAft>
                <a:spcPts val="0"/>
              </a:spcAft>
              <a:buClr>
                <a:srgbClr val="000000"/>
              </a:buClr>
              <a:buSzPts val="4000"/>
              <a:buFont typeface="Arial"/>
              <a:buNone/>
            </a:pPr>
            <a:r>
              <a:rPr lang="en-US" sz="4000">
                <a:solidFill>
                  <a:srgbClr val="EAF1DD"/>
                </a:solidFill>
                <a:latin typeface="Candara"/>
                <a:ea typeface="Candara"/>
                <a:cs typeface="Candara"/>
                <a:sym typeface="Candara"/>
              </a:rPr>
              <a:t>24552</a:t>
            </a:r>
            <a:r>
              <a:rPr b="0" i="0" lang="en-US" sz="4000" u="none" cap="none" strike="noStrike">
                <a:solidFill>
                  <a:srgbClr val="EAF1DD"/>
                </a:solidFill>
                <a:latin typeface="Candara"/>
                <a:ea typeface="Candara"/>
                <a:cs typeface="Candara"/>
                <a:sym typeface="Candara"/>
              </a:rPr>
              <a:t> - </a:t>
            </a:r>
            <a:r>
              <a:rPr lang="en-US" sz="4000">
                <a:solidFill>
                  <a:srgbClr val="EAF1DD"/>
                </a:solidFill>
                <a:latin typeface="Candara"/>
                <a:ea typeface="Candara"/>
                <a:cs typeface="Candara"/>
                <a:sym typeface="Candara"/>
              </a:rPr>
              <a:t>Inteligencia Artificial II</a:t>
            </a:r>
            <a:r>
              <a:rPr b="0" i="0" lang="en-US" sz="4000" u="none" cap="none" strike="noStrike">
                <a:solidFill>
                  <a:srgbClr val="EAF1DD"/>
                </a:solidFill>
                <a:latin typeface="Candara"/>
                <a:ea typeface="Candara"/>
                <a:cs typeface="Candara"/>
                <a:sym typeface="Candara"/>
              </a:rPr>
              <a:t> - Grupo </a:t>
            </a:r>
            <a:r>
              <a:rPr lang="en-US" sz="4000">
                <a:solidFill>
                  <a:srgbClr val="EAF1DD"/>
                </a:solidFill>
                <a:latin typeface="Candara"/>
                <a:ea typeface="Candara"/>
                <a:cs typeface="Candara"/>
                <a:sym typeface="Candara"/>
              </a:rPr>
              <a:t>J1</a:t>
            </a:r>
            <a:endParaRPr/>
          </a:p>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EAF1DD"/>
                </a:solidFill>
                <a:latin typeface="Candara"/>
                <a:ea typeface="Candara"/>
                <a:cs typeface="Candara"/>
                <a:sym typeface="Candara"/>
              </a:rPr>
              <a:t>Escuela de Ingeniería de Sistemas e Informática</a:t>
            </a:r>
            <a:endParaRPr/>
          </a:p>
        </p:txBody>
      </p:sp>
      <p:sp>
        <p:nvSpPr>
          <p:cNvPr id="37" name="Google Shape;37;p1"/>
          <p:cNvSpPr txBox="1"/>
          <p:nvPr/>
        </p:nvSpPr>
        <p:spPr>
          <a:xfrm>
            <a:off x="1280154" y="30095800"/>
            <a:ext cx="12223200" cy="2223600"/>
          </a:xfrm>
          <a:prstGeom prst="rect">
            <a:avLst/>
          </a:prstGeom>
          <a:noFill/>
          <a:ln>
            <a:noFill/>
          </a:ln>
        </p:spPr>
        <p:txBody>
          <a:bodyPr anchorCtr="0" anchor="t" bIns="91425" lIns="91425" spcFirstLastPara="1" rIns="91425" wrap="square" tIns="91425">
            <a:noAutofit/>
          </a:bodyPr>
          <a:lstStyle/>
          <a:p>
            <a:pPr indent="0" lvl="0" marL="0" marR="0" rtl="0" algn="just">
              <a:lnSpc>
                <a:spcPct val="90000"/>
              </a:lnSpc>
              <a:spcBef>
                <a:spcPts val="0"/>
              </a:spcBef>
              <a:spcAft>
                <a:spcPts val="0"/>
              </a:spcAft>
              <a:buClr>
                <a:srgbClr val="000000"/>
              </a:buClr>
              <a:buSzPts val="2800"/>
              <a:buFont typeface="Arial"/>
              <a:buNone/>
            </a:pPr>
            <a:r>
              <a:rPr lang="en-US" sz="2800">
                <a:solidFill>
                  <a:schemeClr val="lt1"/>
                </a:solidFill>
                <a:latin typeface="Candara"/>
                <a:ea typeface="Candara"/>
                <a:cs typeface="Candara"/>
                <a:sym typeface="Candara"/>
              </a:rPr>
              <a:t>Jhoan Manuel Diaz Higuera</a:t>
            </a:r>
            <a:r>
              <a:rPr b="0" i="0" lang="en-US" sz="2800" u="none" cap="none" strike="noStrike">
                <a:solidFill>
                  <a:schemeClr val="lt1"/>
                </a:solidFill>
                <a:latin typeface="Candara"/>
                <a:ea typeface="Candara"/>
                <a:cs typeface="Candara"/>
                <a:sym typeface="Candara"/>
              </a:rPr>
              <a:t>, Email: jmdh227@gmail.com</a:t>
            </a:r>
            <a:endParaRPr b="0" i="0" sz="2800" u="none" cap="none" strike="noStrike">
              <a:solidFill>
                <a:schemeClr val="lt1"/>
              </a:solidFill>
              <a:latin typeface="Candara"/>
              <a:ea typeface="Candara"/>
              <a:cs typeface="Candara"/>
              <a:sym typeface="Candara"/>
            </a:endParaRPr>
          </a:p>
          <a:p>
            <a:pPr indent="0" lvl="0" marL="0" marR="0" rtl="0" algn="just">
              <a:lnSpc>
                <a:spcPct val="90000"/>
              </a:lnSpc>
              <a:spcBef>
                <a:spcPts val="0"/>
              </a:spcBef>
              <a:spcAft>
                <a:spcPts val="0"/>
              </a:spcAft>
              <a:buClr>
                <a:srgbClr val="000000"/>
              </a:buClr>
              <a:buSzPts val="2800"/>
              <a:buFont typeface="Arial"/>
              <a:buNone/>
            </a:pPr>
            <a:r>
              <a:rPr lang="en-US" sz="2800">
                <a:solidFill>
                  <a:schemeClr val="lt1"/>
                </a:solidFill>
                <a:latin typeface="Candara"/>
                <a:ea typeface="Candara"/>
                <a:cs typeface="Candara"/>
                <a:sym typeface="Candara"/>
              </a:rPr>
              <a:t>Víctor Alfonso Mantilla Villamizar</a:t>
            </a:r>
            <a:r>
              <a:rPr b="0" i="0" lang="en-US" sz="2800" u="none" cap="none" strike="noStrike">
                <a:solidFill>
                  <a:schemeClr val="lt1"/>
                </a:solidFill>
                <a:latin typeface="Candara"/>
                <a:ea typeface="Candara"/>
                <a:cs typeface="Candara"/>
                <a:sym typeface="Candara"/>
              </a:rPr>
              <a:t>, Email: vmantillav@gmail.com</a:t>
            </a:r>
            <a:endParaRPr b="0" i="0" sz="2800" u="none" cap="none" strike="noStrike">
              <a:solidFill>
                <a:schemeClr val="lt1"/>
              </a:solidFill>
              <a:latin typeface="Candara"/>
              <a:ea typeface="Candara"/>
              <a:cs typeface="Candara"/>
              <a:sym typeface="Candara"/>
            </a:endParaRPr>
          </a:p>
          <a:p>
            <a:pPr indent="0" lvl="0" marL="0" rtl="0" algn="just">
              <a:lnSpc>
                <a:spcPct val="90000"/>
              </a:lnSpc>
              <a:spcBef>
                <a:spcPts val="0"/>
              </a:spcBef>
              <a:spcAft>
                <a:spcPts val="0"/>
              </a:spcAft>
              <a:buClr>
                <a:schemeClr val="dk1"/>
              </a:buClr>
              <a:buSzPts val="2800"/>
              <a:buFont typeface="Arial"/>
              <a:buNone/>
            </a:pPr>
            <a:r>
              <a:rPr lang="en-US" sz="2800">
                <a:solidFill>
                  <a:schemeClr val="lt1"/>
                </a:solidFill>
                <a:latin typeface="Candara"/>
                <a:ea typeface="Candara"/>
                <a:cs typeface="Candara"/>
                <a:sym typeface="Candara"/>
              </a:rPr>
              <a:t>Daniel Alejandro Perez Altamar, Email: dapeal42@gmail.com</a:t>
            </a:r>
            <a:endParaRPr sz="2800">
              <a:solidFill>
                <a:schemeClr val="lt1"/>
              </a:solidFill>
              <a:latin typeface="Candara"/>
              <a:ea typeface="Candara"/>
              <a:cs typeface="Candara"/>
              <a:sym typeface="Candara"/>
            </a:endParaRPr>
          </a:p>
          <a:p>
            <a:pPr indent="0" lvl="0" marL="0" rtl="0" algn="just">
              <a:lnSpc>
                <a:spcPct val="90000"/>
              </a:lnSpc>
              <a:spcBef>
                <a:spcPts val="0"/>
              </a:spcBef>
              <a:spcAft>
                <a:spcPts val="0"/>
              </a:spcAft>
              <a:buClr>
                <a:schemeClr val="dk1"/>
              </a:buClr>
              <a:buSzPts val="2800"/>
              <a:buFont typeface="Arial"/>
              <a:buNone/>
            </a:pPr>
            <a:r>
              <a:t/>
            </a:r>
            <a:endParaRPr sz="2800">
              <a:solidFill>
                <a:schemeClr val="lt1"/>
              </a:solidFill>
              <a:latin typeface="Candara"/>
              <a:ea typeface="Candara"/>
              <a:cs typeface="Candara"/>
              <a:sym typeface="Candara"/>
            </a:endParaRPr>
          </a:p>
          <a:p>
            <a:pPr indent="0" lvl="0" marL="0" marR="0" rtl="0" algn="just">
              <a:lnSpc>
                <a:spcPct val="90000"/>
              </a:lnSpc>
              <a:spcBef>
                <a:spcPts val="0"/>
              </a:spcBef>
              <a:spcAft>
                <a:spcPts val="0"/>
              </a:spcAft>
              <a:buClr>
                <a:schemeClr val="dk1"/>
              </a:buClr>
              <a:buSzPts val="2800"/>
              <a:buFont typeface="Arial"/>
              <a:buNone/>
            </a:pPr>
            <a:r>
              <a:rPr lang="en-US" sz="2800">
                <a:solidFill>
                  <a:schemeClr val="lt1"/>
                </a:solidFill>
                <a:latin typeface="Candara"/>
                <a:ea typeface="Candara"/>
                <a:cs typeface="Candara"/>
                <a:sym typeface="Candara"/>
              </a:rPr>
              <a:t>PhD. Fabio Martinez Carrillo</a:t>
            </a:r>
            <a:r>
              <a:rPr b="0" i="0" lang="en-US" sz="2800" u="none" cap="none" strike="noStrike">
                <a:solidFill>
                  <a:schemeClr val="lt1"/>
                </a:solidFill>
                <a:latin typeface="Candara"/>
                <a:ea typeface="Candara"/>
                <a:cs typeface="Candara"/>
                <a:sym typeface="Candara"/>
              </a:rPr>
              <a:t>, Email: famarcar@saber.uis.edu.co</a:t>
            </a:r>
            <a:endParaRPr b="0" i="0" sz="2800" u="none" cap="none" strike="noStrike">
              <a:solidFill>
                <a:schemeClr val="lt1"/>
              </a:solidFill>
              <a:latin typeface="Candara"/>
              <a:ea typeface="Candara"/>
              <a:cs typeface="Candara"/>
              <a:sym typeface="Candara"/>
            </a:endParaRPr>
          </a:p>
        </p:txBody>
      </p:sp>
      <p:sp>
        <p:nvSpPr>
          <p:cNvPr id="38" name="Google Shape;38;p1"/>
          <p:cNvSpPr txBox="1"/>
          <p:nvPr/>
        </p:nvSpPr>
        <p:spPr>
          <a:xfrm>
            <a:off x="2819754" y="29185078"/>
            <a:ext cx="9144000" cy="746400"/>
          </a:xfrm>
          <a:prstGeom prst="rect">
            <a:avLst/>
          </a:prstGeom>
          <a:noFill/>
          <a:ln>
            <a:noFill/>
          </a:ln>
        </p:spPr>
        <p:txBody>
          <a:bodyPr anchorCtr="0" anchor="t" bIns="34275" lIns="68550" spcFirstLastPara="1" rIns="68550" wrap="square" tIns="34275">
            <a:noAutofit/>
          </a:bodyPr>
          <a:lstStyle/>
          <a:p>
            <a:pPr indent="0" lvl="0" marL="0" marR="0" rtl="0" algn="ctr">
              <a:lnSpc>
                <a:spcPct val="100000"/>
              </a:lnSpc>
              <a:spcBef>
                <a:spcPts val="0"/>
              </a:spcBef>
              <a:spcAft>
                <a:spcPts val="0"/>
              </a:spcAft>
              <a:buClr>
                <a:srgbClr val="000000"/>
              </a:buClr>
              <a:buSzPts val="4400"/>
              <a:buFont typeface="Arial"/>
              <a:buNone/>
            </a:pPr>
            <a:r>
              <a:rPr b="1" i="0" lang="en-US" sz="4400" u="none" cap="none" strike="noStrike">
                <a:solidFill>
                  <a:schemeClr val="lt1"/>
                </a:solidFill>
                <a:latin typeface="Candara"/>
                <a:ea typeface="Candara"/>
                <a:cs typeface="Candara"/>
                <a:sym typeface="Candara"/>
              </a:rPr>
              <a:t>Información de contacto</a:t>
            </a:r>
            <a:endParaRPr b="0" i="0" sz="1400" u="none" cap="none" strike="noStrike">
              <a:solidFill>
                <a:schemeClr val="lt1"/>
              </a:solidFill>
              <a:latin typeface="Candara"/>
              <a:ea typeface="Candara"/>
              <a:cs typeface="Candara"/>
              <a:sym typeface="Candara"/>
            </a:endParaRPr>
          </a:p>
        </p:txBody>
      </p:sp>
      <p:sp>
        <p:nvSpPr>
          <p:cNvPr id="39" name="Google Shape;39;p1"/>
          <p:cNvSpPr txBox="1"/>
          <p:nvPr/>
        </p:nvSpPr>
        <p:spPr>
          <a:xfrm>
            <a:off x="15428275" y="30038050"/>
            <a:ext cx="27182699" cy="2339100"/>
          </a:xfrm>
          <a:prstGeom prst="rect">
            <a:avLst/>
          </a:prstGeom>
          <a:noFill/>
          <a:ln>
            <a:noFill/>
          </a:ln>
        </p:spPr>
        <p:txBody>
          <a:bodyPr anchorCtr="0" anchor="t" bIns="91425" lIns="91425" spcFirstLastPara="1" rIns="91425" wrap="square" tIns="91425">
            <a:noAutofit/>
          </a:bodyPr>
          <a:lstStyle/>
          <a:p>
            <a:pPr indent="-342842" lvl="0" marL="342842" marR="0" rtl="0" algn="l">
              <a:lnSpc>
                <a:spcPct val="100000"/>
              </a:lnSpc>
              <a:spcBef>
                <a:spcPts val="0"/>
              </a:spcBef>
              <a:spcAft>
                <a:spcPts val="0"/>
              </a:spcAft>
              <a:buSzPts val="1600"/>
              <a:buFont typeface="Calibri"/>
              <a:buAutoNum type="arabicPeriod"/>
            </a:pPr>
            <a:r>
              <a:rPr lang="en-US" sz="1600">
                <a:solidFill>
                  <a:schemeClr val="lt1"/>
                </a:solidFill>
                <a:latin typeface="Calibri"/>
                <a:ea typeface="Calibri"/>
                <a:cs typeface="Calibri"/>
                <a:sym typeface="Calibri"/>
              </a:rPr>
              <a:t>K. S. a. A. Zisserman, "Very deep convolutional networks for large-scale image recognition,," in International Conference on Learning Representations (ICLR), San Diego, 2015.</a:t>
            </a:r>
            <a:endParaRPr b="0" i="0" sz="1400" u="none" cap="none" strike="noStrike">
              <a:solidFill>
                <a:schemeClr val="lt1"/>
              </a:solidFill>
              <a:latin typeface="Arial"/>
              <a:ea typeface="Arial"/>
              <a:cs typeface="Arial"/>
              <a:sym typeface="Arial"/>
            </a:endParaRPr>
          </a:p>
          <a:p>
            <a:pPr indent="-342842" lvl="0" marL="342842" marR="0" rtl="0" algn="l">
              <a:lnSpc>
                <a:spcPct val="100000"/>
              </a:lnSpc>
              <a:spcBef>
                <a:spcPts val="0"/>
              </a:spcBef>
              <a:spcAft>
                <a:spcPts val="0"/>
              </a:spcAft>
              <a:buSzPts val="1600"/>
              <a:buFont typeface="Calibri"/>
              <a:buAutoNum type="arabicPeriod"/>
            </a:pPr>
            <a:r>
              <a:rPr b="0" i="0" lang="en-US" sz="1600" u="none" cap="none" strike="noStrike">
                <a:solidFill>
                  <a:schemeClr val="lt1"/>
                </a:solidFill>
                <a:latin typeface="Calibri"/>
                <a:ea typeface="Calibri"/>
                <a:cs typeface="Calibri"/>
                <a:sym typeface="Calibri"/>
              </a:rPr>
              <a:t> "VGG16 – Convolutional Network for Classification and Detection," 20 November 2018. [Online]. Available: https://neurohive.io/en/popular-networks/vgg16/. [Accessed 20</a:t>
            </a:r>
            <a:r>
              <a:rPr lang="en-US" sz="1600">
                <a:solidFill>
                  <a:schemeClr val="lt1"/>
                </a:solidFill>
                <a:latin typeface="Calibri"/>
                <a:ea typeface="Calibri"/>
                <a:cs typeface="Calibri"/>
                <a:sym typeface="Calibri"/>
              </a:rPr>
              <a:t>20</a:t>
            </a:r>
            <a:r>
              <a:rPr b="0" i="0" lang="en-US" sz="1600" u="none" cap="none" strike="noStrike">
                <a:solidFill>
                  <a:schemeClr val="lt1"/>
                </a:solidFill>
                <a:latin typeface="Calibri"/>
                <a:ea typeface="Calibri"/>
                <a:cs typeface="Calibri"/>
                <a:sym typeface="Calibri"/>
              </a:rPr>
              <a:t> </a:t>
            </a:r>
            <a:r>
              <a:rPr lang="en-US" sz="1600">
                <a:solidFill>
                  <a:schemeClr val="lt1"/>
                </a:solidFill>
                <a:latin typeface="Calibri"/>
                <a:ea typeface="Calibri"/>
                <a:cs typeface="Calibri"/>
                <a:sym typeface="Calibri"/>
              </a:rPr>
              <a:t>September</a:t>
            </a:r>
            <a:r>
              <a:rPr b="0" i="0" lang="en-US" sz="1600" u="none" cap="none" strike="noStrike">
                <a:solidFill>
                  <a:schemeClr val="lt1"/>
                </a:solidFill>
                <a:latin typeface="Calibri"/>
                <a:ea typeface="Calibri"/>
                <a:cs typeface="Calibri"/>
                <a:sym typeface="Calibri"/>
              </a:rPr>
              <a:t> 04].</a:t>
            </a:r>
            <a:endParaRPr b="0" i="0" sz="1400" u="none" cap="none" strike="noStrike">
              <a:solidFill>
                <a:schemeClr val="lt1"/>
              </a:solidFill>
              <a:latin typeface="Arial"/>
              <a:ea typeface="Arial"/>
              <a:cs typeface="Arial"/>
              <a:sym typeface="Arial"/>
            </a:endParaRPr>
          </a:p>
          <a:p>
            <a:pPr indent="-342842" lvl="0" marL="342842" marR="0" rtl="0" algn="l">
              <a:lnSpc>
                <a:spcPct val="100000"/>
              </a:lnSpc>
              <a:spcBef>
                <a:spcPts val="0"/>
              </a:spcBef>
              <a:spcAft>
                <a:spcPts val="0"/>
              </a:spcAft>
              <a:buSzPts val="1600"/>
              <a:buFont typeface="Calibri"/>
              <a:buAutoNum type="arabicPeriod"/>
            </a:pPr>
            <a:r>
              <a:rPr b="0" i="0" lang="en-US" sz="1600" u="none" cap="none" strike="noStrike">
                <a:solidFill>
                  <a:schemeClr val="lt1"/>
                </a:solidFill>
                <a:latin typeface="Calibri"/>
                <a:ea typeface="Calibri"/>
                <a:cs typeface="Calibri"/>
                <a:sym typeface="Calibri"/>
              </a:rPr>
              <a:t> He, Kaiming; Zhang, Xiangyu; Ren, Shaoqing; Sun, Jian (2015-12-10). "Deep Residual Learning for Image Recognition". arXiv:1512.03385 [cs.CV].</a:t>
            </a:r>
            <a:endParaRPr b="0" i="0" sz="1400" u="none" cap="none" strike="noStrike">
              <a:solidFill>
                <a:schemeClr val="lt1"/>
              </a:solidFill>
              <a:latin typeface="Arial"/>
              <a:ea typeface="Arial"/>
              <a:cs typeface="Arial"/>
              <a:sym typeface="Arial"/>
            </a:endParaRPr>
          </a:p>
          <a:p>
            <a:pPr indent="-342842" lvl="0" marL="342842" marR="0" rtl="0" algn="l">
              <a:lnSpc>
                <a:spcPct val="100000"/>
              </a:lnSpc>
              <a:spcBef>
                <a:spcPts val="0"/>
              </a:spcBef>
              <a:spcAft>
                <a:spcPts val="0"/>
              </a:spcAft>
              <a:buSzPts val="1600"/>
              <a:buFont typeface="Calibri"/>
              <a:buAutoNum type="arabicPeriod"/>
            </a:pPr>
            <a:r>
              <a:rPr b="0" i="0" lang="en-US" sz="1600" u="none" cap="none" strike="noStrike">
                <a:solidFill>
                  <a:schemeClr val="lt1"/>
                </a:solidFill>
                <a:latin typeface="Calibri"/>
                <a:ea typeface="Calibri"/>
                <a:cs typeface="Calibri"/>
                <a:sym typeface="Calibri"/>
              </a:rPr>
              <a:t> Breman J (2001). «The ears of the hippopotamus: manifestations, determinants, and estimates of the malaria burden.». Am J Trop Med Hyg 64 (1-2 Suppl): 1-11. PMID 11425172. Archivado desde el original el 22 de noviembre de 2007.</a:t>
            </a:r>
            <a:endParaRPr b="0" i="0" sz="1400" u="none" cap="none" strike="noStrike">
              <a:solidFill>
                <a:schemeClr val="lt1"/>
              </a:solidFill>
              <a:latin typeface="Arial"/>
              <a:ea typeface="Arial"/>
              <a:cs typeface="Arial"/>
              <a:sym typeface="Arial"/>
            </a:endParaRPr>
          </a:p>
          <a:p>
            <a:pPr indent="-342842" lvl="0" marL="342842" marR="0" rtl="0" algn="l">
              <a:lnSpc>
                <a:spcPct val="100000"/>
              </a:lnSpc>
              <a:spcBef>
                <a:spcPts val="0"/>
              </a:spcBef>
              <a:spcAft>
                <a:spcPts val="0"/>
              </a:spcAft>
              <a:buSzPts val="1600"/>
              <a:buFont typeface="Calibri"/>
              <a:buAutoNum type="arabicPeriod"/>
            </a:pPr>
            <a:r>
              <a:rPr b="0" i="0" lang="en-US" sz="1600" u="none" cap="none" strike="noStrike">
                <a:solidFill>
                  <a:schemeClr val="lt1"/>
                </a:solidFill>
                <a:latin typeface="Calibri"/>
                <a:ea typeface="Calibri"/>
                <a:cs typeface="Calibri"/>
                <a:sym typeface="Calibri"/>
              </a:rPr>
              <a:t> World Health Organization (2008). World Malaria Report 2008. Suiza. p. xvi. ISBN 978-92-4-156369-7. «En 2008 había 109 países con malaria endémica, 45 de ellos en la Región de África de la OMS.»</a:t>
            </a:r>
            <a:endParaRPr b="0" i="0" sz="1400" u="none" cap="none" strike="noStrike">
              <a:solidFill>
                <a:schemeClr val="lt1"/>
              </a:solidFill>
              <a:latin typeface="Arial"/>
              <a:ea typeface="Arial"/>
              <a:cs typeface="Arial"/>
              <a:sym typeface="Arial"/>
            </a:endParaRPr>
          </a:p>
          <a:p>
            <a:pPr indent="-342841" lvl="0" marL="342841" marR="0" rtl="0" algn="l">
              <a:lnSpc>
                <a:spcPct val="100000"/>
              </a:lnSpc>
              <a:spcBef>
                <a:spcPts val="0"/>
              </a:spcBef>
              <a:spcAft>
                <a:spcPts val="0"/>
              </a:spcAft>
              <a:buSzPts val="1600"/>
              <a:buFont typeface="Calibri"/>
              <a:buAutoNum type="arabicPeriod"/>
            </a:pPr>
            <a:r>
              <a:rPr b="0" i="0" lang="en-US" sz="1600" u="none" cap="none" strike="noStrike">
                <a:solidFill>
                  <a:schemeClr val="lt1"/>
                </a:solidFill>
                <a:latin typeface="Calibri"/>
                <a:ea typeface="Calibri"/>
                <a:cs typeface="Calibri"/>
                <a:sym typeface="Calibri"/>
              </a:rPr>
              <a:t> Rajaraman S, Antani SK, Poostchi M, Silamut K, Hossain MA, Maude, RJ, Jaeger S, Thoma GR. (2018) Pre-trained convolutional neural networks as feature extractors toward improved Malaria parasite detection in thin blood smear images. PeerJ6:e4568 </a:t>
            </a:r>
            <a:r>
              <a:rPr b="0" i="0" lang="en-US" sz="1600" u="sng" cap="none" strike="noStrike">
                <a:solidFill>
                  <a:schemeClr val="hlink"/>
                </a:solidFill>
                <a:latin typeface="Calibri"/>
                <a:ea typeface="Calibri"/>
                <a:cs typeface="Calibri"/>
                <a:sym typeface="Calibri"/>
                <a:hlinkClick r:id="rId3"/>
              </a:rPr>
              <a:t>https://doi.org/10.7717/peerj.4568</a:t>
            </a:r>
            <a:endParaRPr b="0" i="0" sz="1600" u="none" cap="none" strike="noStrike">
              <a:solidFill>
                <a:schemeClr val="lt1"/>
              </a:solidFill>
              <a:latin typeface="Calibri"/>
              <a:ea typeface="Calibri"/>
              <a:cs typeface="Calibri"/>
              <a:sym typeface="Calibri"/>
            </a:endParaRPr>
          </a:p>
          <a:p>
            <a:pPr indent="-342841" lvl="0" marL="342841" marR="0" rtl="0" algn="l">
              <a:lnSpc>
                <a:spcPct val="100000"/>
              </a:lnSpc>
              <a:spcBef>
                <a:spcPts val="0"/>
              </a:spcBef>
              <a:spcAft>
                <a:spcPts val="0"/>
              </a:spcAft>
              <a:buSzPts val="1600"/>
              <a:buFont typeface="Calibri"/>
              <a:buAutoNum type="arabicPeriod"/>
            </a:pPr>
            <a:r>
              <a:rPr lang="en-US" sz="1600">
                <a:solidFill>
                  <a:srgbClr val="FFFFFF"/>
                </a:solidFill>
                <a:latin typeface="Calibri"/>
                <a:ea typeface="Calibri"/>
                <a:cs typeface="Calibri"/>
                <a:sym typeface="Calibri"/>
              </a:rPr>
              <a:t>Radio, C. (2019, 25 abril). En Colombia se registran cada año más de 60.000 casos de Malaria. </a:t>
            </a:r>
            <a:r>
              <a:rPr i="1" lang="en-US" sz="1600">
                <a:solidFill>
                  <a:srgbClr val="FFFFFF"/>
                </a:solidFill>
                <a:latin typeface="Calibri"/>
                <a:ea typeface="Calibri"/>
                <a:cs typeface="Calibri"/>
                <a:sym typeface="Calibri"/>
              </a:rPr>
              <a:t>Caracol Radio</a:t>
            </a:r>
            <a:r>
              <a:rPr lang="en-US" sz="1600">
                <a:solidFill>
                  <a:srgbClr val="FFFFFF"/>
                </a:solidFill>
                <a:latin typeface="Calibri"/>
                <a:ea typeface="Calibri"/>
                <a:cs typeface="Calibri"/>
                <a:sym typeface="Calibri"/>
              </a:rPr>
              <a:t>. https://caracol.com.co/radio/2019/04/25/salud/1556204835_994939.html</a:t>
            </a:r>
            <a:endParaRPr sz="1600">
              <a:solidFill>
                <a:srgbClr val="FFFFFF"/>
              </a:solidFill>
              <a:latin typeface="Calibri"/>
              <a:ea typeface="Calibri"/>
              <a:cs typeface="Calibri"/>
              <a:sym typeface="Calibri"/>
            </a:endParaRPr>
          </a:p>
          <a:p>
            <a:pPr indent="-342841" lvl="0" marL="342841" marR="0" rtl="0" algn="l">
              <a:lnSpc>
                <a:spcPct val="100000"/>
              </a:lnSpc>
              <a:spcBef>
                <a:spcPts val="0"/>
              </a:spcBef>
              <a:spcAft>
                <a:spcPts val="0"/>
              </a:spcAft>
              <a:buSzPts val="1600"/>
              <a:buFont typeface="Calibri"/>
              <a:buAutoNum type="arabicPeriod"/>
            </a:pPr>
            <a:r>
              <a:rPr lang="en-US" sz="1600">
                <a:solidFill>
                  <a:srgbClr val="FFFFFF"/>
                </a:solidFill>
                <a:latin typeface="Calibri"/>
                <a:ea typeface="Calibri"/>
                <a:cs typeface="Calibri"/>
                <a:sym typeface="Calibri"/>
              </a:rPr>
              <a:t>Colombia, S. P. S. D. M. Y. (s. f.). </a:t>
            </a:r>
            <a:r>
              <a:rPr i="1" lang="en-US" sz="1600">
                <a:solidFill>
                  <a:srgbClr val="FFFFFF"/>
                </a:solidFill>
                <a:latin typeface="Calibri"/>
                <a:ea typeface="Calibri"/>
                <a:cs typeface="Calibri"/>
                <a:sym typeface="Calibri"/>
              </a:rPr>
              <a:t>Páginas - Malaria</a:t>
            </a:r>
            <a:r>
              <a:rPr lang="en-US" sz="1600">
                <a:solidFill>
                  <a:srgbClr val="FFFFFF"/>
                </a:solidFill>
                <a:latin typeface="Calibri"/>
                <a:ea typeface="Calibri"/>
                <a:cs typeface="Calibri"/>
                <a:sym typeface="Calibri"/>
              </a:rPr>
              <a:t>. Ministerio de Salud. Recuperado 20 de agosto de 2020, de https://www.minsalud.gov.co/salud/publica/PET/Paginas/malaria.aspx</a:t>
            </a:r>
            <a:endParaRPr sz="1600">
              <a:solidFill>
                <a:srgbClr val="FFFFFF"/>
              </a:solidFill>
              <a:latin typeface="Calibri"/>
              <a:ea typeface="Calibri"/>
              <a:cs typeface="Calibri"/>
              <a:sym typeface="Calibri"/>
            </a:endParaRPr>
          </a:p>
          <a:p>
            <a:pPr indent="-368241" lvl="0" marL="342841" marR="0" rtl="0" algn="l">
              <a:lnSpc>
                <a:spcPct val="100000"/>
              </a:lnSpc>
              <a:spcBef>
                <a:spcPts val="0"/>
              </a:spcBef>
              <a:spcAft>
                <a:spcPts val="0"/>
              </a:spcAft>
              <a:buClr>
                <a:srgbClr val="FFFFFF"/>
              </a:buClr>
              <a:buSzPts val="2000"/>
              <a:buFont typeface="Calibri"/>
              <a:buAutoNum type="arabicPeriod"/>
            </a:pPr>
            <a:r>
              <a:rPr lang="en-US" sz="1600">
                <a:solidFill>
                  <a:srgbClr val="FFFFFF"/>
                </a:solidFill>
                <a:latin typeface="Calibri"/>
                <a:ea typeface="Calibri"/>
                <a:cs typeface="Calibri"/>
                <a:sym typeface="Calibri"/>
              </a:rPr>
              <a:t>Organizacion Mundial de la Salud. (2019, diciembre). </a:t>
            </a:r>
            <a:r>
              <a:rPr i="1" lang="en-US" sz="1600">
                <a:solidFill>
                  <a:srgbClr val="FFFFFF"/>
                </a:solidFill>
                <a:latin typeface="Calibri"/>
                <a:ea typeface="Calibri"/>
                <a:cs typeface="Calibri"/>
                <a:sym typeface="Calibri"/>
              </a:rPr>
              <a:t>World Malaria Report 2019</a:t>
            </a:r>
            <a:r>
              <a:rPr lang="en-US" sz="1600">
                <a:solidFill>
                  <a:srgbClr val="FFFFFF"/>
                </a:solidFill>
                <a:latin typeface="Calibri"/>
                <a:ea typeface="Calibri"/>
                <a:cs typeface="Calibri"/>
                <a:sym typeface="Calibri"/>
              </a:rPr>
              <a:t>. https://www.who.int/malaria/media/world-malaria-report-2019/es/</a:t>
            </a:r>
            <a:endParaRPr sz="1600">
              <a:solidFill>
                <a:schemeClr val="lt1"/>
              </a:solidFill>
              <a:latin typeface="Calibri"/>
              <a:ea typeface="Calibri"/>
              <a:cs typeface="Calibri"/>
              <a:sym typeface="Calibri"/>
            </a:endParaRPr>
          </a:p>
        </p:txBody>
      </p:sp>
      <p:sp>
        <p:nvSpPr>
          <p:cNvPr id="40" name="Google Shape;40;p1"/>
          <p:cNvSpPr txBox="1"/>
          <p:nvPr/>
        </p:nvSpPr>
        <p:spPr>
          <a:xfrm>
            <a:off x="19875625" y="29215378"/>
            <a:ext cx="18288001" cy="685800"/>
          </a:xfrm>
          <a:prstGeom prst="rect">
            <a:avLst/>
          </a:prstGeom>
          <a:noFill/>
          <a:ln>
            <a:noFill/>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Clr>
                <a:srgbClr val="000000"/>
              </a:buClr>
              <a:buSzPts val="4400"/>
              <a:buFont typeface="Arial"/>
              <a:buNone/>
            </a:pPr>
            <a:r>
              <a:rPr b="1" i="0" lang="en-US" sz="4400" u="none" cap="none" strike="noStrike">
                <a:solidFill>
                  <a:schemeClr val="lt1"/>
                </a:solidFill>
                <a:latin typeface="Candara"/>
                <a:ea typeface="Candara"/>
                <a:cs typeface="Candara"/>
                <a:sym typeface="Candara"/>
              </a:rPr>
              <a:t>Referencias Bibliográficas</a:t>
            </a:r>
            <a:endParaRPr b="0" i="0" sz="1400" u="none" cap="none" strike="noStrike">
              <a:solidFill>
                <a:schemeClr val="lt1"/>
              </a:solidFill>
              <a:latin typeface="Candara"/>
              <a:ea typeface="Candara"/>
              <a:cs typeface="Candara"/>
              <a:sym typeface="Candara"/>
            </a:endParaRPr>
          </a:p>
        </p:txBody>
      </p:sp>
      <p:sp>
        <p:nvSpPr>
          <p:cNvPr id="41" name="Google Shape;41;p1"/>
          <p:cNvSpPr txBox="1"/>
          <p:nvPr/>
        </p:nvSpPr>
        <p:spPr>
          <a:xfrm>
            <a:off x="1280150" y="5486400"/>
            <a:ext cx="9144000" cy="7669200"/>
          </a:xfrm>
          <a:prstGeom prst="rect">
            <a:avLst/>
          </a:prstGeom>
          <a:solidFill>
            <a:schemeClr val="lt1"/>
          </a:solidFill>
          <a:ln cap="flat" cmpd="sng" w="12700">
            <a:solidFill>
              <a:srgbClr val="F3922B"/>
            </a:solidFill>
            <a:prstDash val="solid"/>
            <a:round/>
            <a:headEnd len="sm" w="sm" type="none"/>
            <a:tailEnd len="sm" w="sm" type="none"/>
          </a:ln>
        </p:spPr>
        <p:txBody>
          <a:bodyPr anchorCtr="0" anchor="t" bIns="137125" lIns="137125" spcFirstLastPara="1" rIns="137125" wrap="square" tIns="137125">
            <a:noAutofit/>
          </a:bodyPr>
          <a:lstStyle/>
          <a:p>
            <a:pPr indent="0" lvl="0" marL="0" marR="0" rtl="0" algn="just">
              <a:lnSpc>
                <a:spcPct val="100000"/>
              </a:lnSpc>
              <a:spcBef>
                <a:spcPts val="0"/>
              </a:spcBef>
              <a:spcAft>
                <a:spcPts val="0"/>
              </a:spcAft>
              <a:buClr>
                <a:srgbClr val="000000"/>
              </a:buClr>
              <a:buSzPts val="3200"/>
              <a:buFont typeface="Arial"/>
              <a:buNone/>
            </a:pPr>
            <a:r>
              <a:rPr lang="en-US" sz="3200">
                <a:solidFill>
                  <a:schemeClr val="dk1"/>
                </a:solidFill>
                <a:latin typeface="Calibri"/>
                <a:ea typeface="Calibri"/>
                <a:cs typeface="Calibri"/>
                <a:sym typeface="Calibri"/>
              </a:rPr>
              <a:t>El objetivo del proyecto fue la clasificación de imágenes de células infectadas con el parásito de la </a:t>
            </a:r>
            <a:r>
              <a:rPr b="1" lang="en-US" sz="3200">
                <a:solidFill>
                  <a:schemeClr val="dk1"/>
                </a:solidFill>
                <a:latin typeface="Calibri"/>
                <a:ea typeface="Calibri"/>
                <a:cs typeface="Calibri"/>
                <a:sym typeface="Calibri"/>
              </a:rPr>
              <a:t>malaria</a:t>
            </a:r>
            <a:r>
              <a:rPr lang="en-US" sz="3200">
                <a:solidFill>
                  <a:schemeClr val="dk1"/>
                </a:solidFill>
                <a:latin typeface="Calibri"/>
                <a:ea typeface="Calibri"/>
                <a:cs typeface="Calibri"/>
                <a:sym typeface="Calibri"/>
              </a:rPr>
              <a:t> usando redes convolucionales bajo la técnica del </a:t>
            </a:r>
            <a:r>
              <a:rPr b="1" lang="en-US" sz="3200">
                <a:solidFill>
                  <a:schemeClr val="dk1"/>
                </a:solidFill>
                <a:latin typeface="Calibri"/>
                <a:ea typeface="Calibri"/>
                <a:cs typeface="Calibri"/>
                <a:sym typeface="Calibri"/>
              </a:rPr>
              <a:t>transfer learning</a:t>
            </a:r>
            <a:r>
              <a:rPr lang="en-US" sz="3200">
                <a:solidFill>
                  <a:schemeClr val="dk1"/>
                </a:solidFill>
                <a:latin typeface="Calibri"/>
                <a:ea typeface="Calibri"/>
                <a:cs typeface="Calibri"/>
                <a:sym typeface="Calibri"/>
              </a:rPr>
              <a:t>.</a:t>
            </a:r>
            <a:endParaRPr sz="32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3200"/>
              <a:buFont typeface="Arial"/>
              <a:buNone/>
            </a:pPr>
            <a:r>
              <a:rPr lang="en-US" sz="3200">
                <a:solidFill>
                  <a:schemeClr val="dk1"/>
                </a:solidFill>
                <a:latin typeface="Calibri"/>
                <a:ea typeface="Calibri"/>
                <a:cs typeface="Calibri"/>
                <a:sym typeface="Calibri"/>
              </a:rPr>
              <a:t>Para lograrlo se usó un dataset con más de 27.000 imágenes de células, la mitad de las cuales contiene el parásito y la otra mitad no.</a:t>
            </a:r>
            <a:endParaRPr sz="32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3200"/>
              <a:buFont typeface="Arial"/>
              <a:buNone/>
            </a:pPr>
            <a:r>
              <a:rPr lang="en-US" sz="3200">
                <a:solidFill>
                  <a:schemeClr val="dk1"/>
                </a:solidFill>
                <a:latin typeface="Calibri"/>
                <a:ea typeface="Calibri"/>
                <a:cs typeface="Calibri"/>
                <a:sym typeface="Calibri"/>
              </a:rPr>
              <a:t>Se encontró que las mejores arquitecturas convolucionales para la clasificación con el método de transfer learning son la ResNet50 y la VGG19, que entregaron resultados de accuracy superiores al 97%.</a:t>
            </a:r>
            <a:endParaRPr sz="32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3200"/>
              <a:buFont typeface="Arial"/>
              <a:buNone/>
            </a:pPr>
            <a:r>
              <a:rPr lang="en-US" sz="3200">
                <a:solidFill>
                  <a:schemeClr val="dk1"/>
                </a:solidFill>
                <a:latin typeface="Calibri"/>
                <a:ea typeface="Calibri"/>
                <a:cs typeface="Calibri"/>
                <a:sym typeface="Calibri"/>
              </a:rPr>
              <a:t>Se concluye principalmente que la técnica de transfer learning es suficientemente adecuada para abordar el problema.</a:t>
            </a:r>
            <a:endParaRPr sz="3300">
              <a:solidFill>
                <a:schemeClr val="dk1"/>
              </a:solidFill>
              <a:latin typeface="Calibri"/>
              <a:ea typeface="Calibri"/>
              <a:cs typeface="Calibri"/>
              <a:sym typeface="Calibri"/>
            </a:endParaRPr>
          </a:p>
        </p:txBody>
      </p:sp>
      <p:sp>
        <p:nvSpPr>
          <p:cNvPr id="42" name="Google Shape;42;p1"/>
          <p:cNvSpPr/>
          <p:nvPr/>
        </p:nvSpPr>
        <p:spPr>
          <a:xfrm>
            <a:off x="1280160" y="4800600"/>
            <a:ext cx="9144000" cy="685800"/>
          </a:xfrm>
          <a:prstGeom prst="rect">
            <a:avLst/>
          </a:prstGeom>
          <a:solidFill>
            <a:srgbClr val="F3922B"/>
          </a:solidFill>
          <a:ln cap="flat" cmpd="sng" w="12700">
            <a:solidFill>
              <a:srgbClr val="F3922B"/>
            </a:solidFill>
            <a:prstDash val="solid"/>
            <a:round/>
            <a:headEnd len="sm" w="sm" type="none"/>
            <a:tailEnd len="sm" w="sm" type="none"/>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Clr>
                <a:srgbClr val="000000"/>
              </a:buClr>
              <a:buSzPts val="4400"/>
              <a:buFont typeface="Arial"/>
              <a:buNone/>
            </a:pPr>
            <a:r>
              <a:rPr b="1" i="0" lang="en-US" sz="4400" u="none" cap="none" strike="noStrike">
                <a:solidFill>
                  <a:srgbClr val="EAF1DD"/>
                </a:solidFill>
                <a:latin typeface="Calibri"/>
                <a:ea typeface="Calibri"/>
                <a:cs typeface="Calibri"/>
                <a:sym typeface="Calibri"/>
              </a:rPr>
              <a:t>Resumen</a:t>
            </a:r>
            <a:endParaRPr b="0" i="0" sz="1400" u="none" cap="none" strike="noStrike">
              <a:solidFill>
                <a:srgbClr val="000000"/>
              </a:solidFill>
              <a:latin typeface="Arial"/>
              <a:ea typeface="Arial"/>
              <a:cs typeface="Arial"/>
              <a:sym typeface="Arial"/>
            </a:endParaRPr>
          </a:p>
        </p:txBody>
      </p:sp>
      <p:sp>
        <p:nvSpPr>
          <p:cNvPr id="43" name="Google Shape;43;p1"/>
          <p:cNvSpPr txBox="1"/>
          <p:nvPr/>
        </p:nvSpPr>
        <p:spPr>
          <a:xfrm>
            <a:off x="11521450" y="14173200"/>
            <a:ext cx="20848200" cy="7035300"/>
          </a:xfrm>
          <a:prstGeom prst="rect">
            <a:avLst/>
          </a:prstGeom>
          <a:solidFill>
            <a:schemeClr val="lt1"/>
          </a:solidFill>
          <a:ln cap="flat" cmpd="sng" w="12700">
            <a:solidFill>
              <a:srgbClr val="01B49E"/>
            </a:solidFill>
            <a:prstDash val="solid"/>
            <a:round/>
            <a:headEnd len="sm" w="sm" type="none"/>
            <a:tailEnd len="sm" w="sm" type="none"/>
          </a:ln>
        </p:spPr>
        <p:txBody>
          <a:bodyPr anchorCtr="0" anchor="t" bIns="137125" lIns="137125" spcFirstLastPara="1" rIns="137125" wrap="square" tIns="137125">
            <a:noAutofit/>
          </a:bodyPr>
          <a:lstStyle/>
          <a:p>
            <a:pPr indent="0" lvl="0" marL="0" marR="0" rtl="0" algn="just">
              <a:lnSpc>
                <a:spcPct val="100000"/>
              </a:lnSpc>
              <a:spcBef>
                <a:spcPts val="0"/>
              </a:spcBef>
              <a:spcAft>
                <a:spcPts val="0"/>
              </a:spcAft>
              <a:buClr>
                <a:srgbClr val="000000"/>
              </a:buClr>
              <a:buSzPts val="3200"/>
              <a:buFont typeface="Arial"/>
              <a:buNone/>
            </a:pPr>
            <a:r>
              <a:rPr lang="en-US" sz="3200">
                <a:solidFill>
                  <a:schemeClr val="dk1"/>
                </a:solidFill>
                <a:latin typeface="Calibri"/>
                <a:ea typeface="Calibri"/>
                <a:cs typeface="Calibri"/>
                <a:sym typeface="Calibri"/>
              </a:rPr>
              <a:t>Se encontró que la utilización de las redes convolucionales, entrenadas inicialmente para el reto de </a:t>
            </a:r>
            <a:r>
              <a:rPr i="1" lang="en-US" sz="3200">
                <a:solidFill>
                  <a:schemeClr val="dk1"/>
                </a:solidFill>
                <a:latin typeface="Calibri"/>
                <a:ea typeface="Calibri"/>
                <a:cs typeface="Calibri"/>
                <a:sym typeface="Calibri"/>
              </a:rPr>
              <a:t>Imagenet</a:t>
            </a:r>
            <a:r>
              <a:rPr lang="en-US" sz="3200">
                <a:solidFill>
                  <a:schemeClr val="dk1"/>
                </a:solidFill>
                <a:latin typeface="Calibri"/>
                <a:ea typeface="Calibri"/>
                <a:cs typeface="Calibri"/>
                <a:sym typeface="Calibri"/>
              </a:rPr>
              <a:t>, es válida para la clasificación de imágenes de células que contienen o no el parásito de la  malaria.</a:t>
            </a:r>
            <a:endParaRPr sz="32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3200"/>
              <a:buFont typeface="Arial"/>
              <a:buNone/>
            </a:pPr>
            <a:r>
              <a:t/>
            </a:r>
            <a:endParaRPr sz="32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3200"/>
              <a:buFont typeface="Arial"/>
              <a:buNone/>
            </a:pPr>
            <a:r>
              <a:rPr lang="en-US" sz="3200">
                <a:solidFill>
                  <a:schemeClr val="dk1"/>
                </a:solidFill>
                <a:latin typeface="Calibri"/>
                <a:ea typeface="Calibri"/>
                <a:cs typeface="Calibri"/>
                <a:sym typeface="Calibri"/>
              </a:rPr>
              <a:t>Con las redes convolucionales ya seleccionadas, modificadas y entrenadas, se obtuvieron los siguientes resultados:</a:t>
            </a:r>
            <a:endParaRPr sz="32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3200"/>
              <a:buFont typeface="Arial"/>
              <a:buNone/>
            </a:pPr>
            <a:r>
              <a:t/>
            </a:r>
            <a:endParaRPr sz="32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3200"/>
              <a:buFont typeface="Arial"/>
              <a:buNone/>
            </a:pPr>
            <a:r>
              <a:rPr lang="en-US" sz="3200">
                <a:solidFill>
                  <a:schemeClr val="dk1"/>
                </a:solidFill>
                <a:latin typeface="Calibri"/>
                <a:ea typeface="Calibri"/>
                <a:cs typeface="Calibri"/>
                <a:sym typeface="Calibri"/>
              </a:rPr>
              <a:t>VGG16: Se alcanzó un valor de accuracy máximo en etapa de test del </a:t>
            </a:r>
            <a:r>
              <a:rPr b="1" lang="en-US" sz="3200">
                <a:solidFill>
                  <a:schemeClr val="dk1"/>
                </a:solidFill>
                <a:latin typeface="Calibri"/>
                <a:ea typeface="Calibri"/>
                <a:cs typeface="Calibri"/>
                <a:sym typeface="Calibri"/>
              </a:rPr>
              <a:t>96,30%</a:t>
            </a:r>
            <a:endParaRPr b="1" sz="32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3200"/>
              <a:buFont typeface="Arial"/>
              <a:buNone/>
            </a:pPr>
            <a:r>
              <a:t/>
            </a:r>
            <a:endParaRPr sz="3200">
              <a:solidFill>
                <a:schemeClr val="dk1"/>
              </a:solidFill>
              <a:latin typeface="Calibri"/>
              <a:ea typeface="Calibri"/>
              <a:cs typeface="Calibri"/>
              <a:sym typeface="Calibri"/>
            </a:endParaRPr>
          </a:p>
          <a:p>
            <a:pPr indent="0" lvl="0" marL="0" rtl="0" algn="just">
              <a:spcBef>
                <a:spcPts val="0"/>
              </a:spcBef>
              <a:spcAft>
                <a:spcPts val="0"/>
              </a:spcAft>
              <a:buClr>
                <a:schemeClr val="dk1"/>
              </a:buClr>
              <a:buSzPts val="3200"/>
              <a:buFont typeface="Arial"/>
              <a:buNone/>
            </a:pPr>
            <a:r>
              <a:rPr lang="en-US" sz="3200">
                <a:solidFill>
                  <a:schemeClr val="dk1"/>
                </a:solidFill>
                <a:latin typeface="Calibri"/>
                <a:ea typeface="Calibri"/>
                <a:cs typeface="Calibri"/>
                <a:sym typeface="Calibri"/>
              </a:rPr>
              <a:t>VGG16: Se alcanzó un valor de accuracy máximo en etapa de test del </a:t>
            </a:r>
            <a:r>
              <a:rPr b="1" lang="en-US" sz="3200">
                <a:solidFill>
                  <a:schemeClr val="dk1"/>
                </a:solidFill>
                <a:latin typeface="Calibri"/>
                <a:ea typeface="Calibri"/>
                <a:cs typeface="Calibri"/>
                <a:sym typeface="Calibri"/>
              </a:rPr>
              <a:t>96,25%</a:t>
            </a:r>
            <a:endParaRPr b="1" sz="3200">
              <a:solidFill>
                <a:schemeClr val="dk1"/>
              </a:solidFill>
              <a:latin typeface="Calibri"/>
              <a:ea typeface="Calibri"/>
              <a:cs typeface="Calibri"/>
              <a:sym typeface="Calibri"/>
            </a:endParaRPr>
          </a:p>
          <a:p>
            <a:pPr indent="0" lvl="0" marL="0" rtl="0" algn="just">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3200"/>
              <a:buFont typeface="Arial"/>
              <a:buNone/>
            </a:pPr>
            <a:r>
              <a:rPr lang="en-US" sz="3200">
                <a:solidFill>
                  <a:schemeClr val="dk1"/>
                </a:solidFill>
                <a:latin typeface="Calibri"/>
                <a:ea typeface="Calibri"/>
                <a:cs typeface="Calibri"/>
                <a:sym typeface="Calibri"/>
              </a:rPr>
              <a:t>ResNet50: </a:t>
            </a:r>
            <a:r>
              <a:rPr lang="en-US" sz="3200">
                <a:solidFill>
                  <a:schemeClr val="dk1"/>
                </a:solidFill>
                <a:latin typeface="Calibri"/>
                <a:ea typeface="Calibri"/>
                <a:cs typeface="Calibri"/>
                <a:sym typeface="Calibri"/>
              </a:rPr>
              <a:t>Se alcanzó un valor de accuracy máximo en etapa de test del </a:t>
            </a:r>
            <a:r>
              <a:rPr b="1" lang="en-US" sz="3200">
                <a:solidFill>
                  <a:schemeClr val="dk1"/>
                </a:solidFill>
                <a:latin typeface="Calibri"/>
                <a:ea typeface="Calibri"/>
                <a:cs typeface="Calibri"/>
                <a:sym typeface="Calibri"/>
              </a:rPr>
              <a:t>97,40%</a:t>
            </a:r>
            <a:endParaRPr sz="32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3200"/>
              <a:buFont typeface="Arial"/>
              <a:buNone/>
            </a:pPr>
            <a:r>
              <a:t/>
            </a:r>
            <a:endParaRPr sz="32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3200"/>
              <a:buFont typeface="Arial"/>
              <a:buNone/>
            </a:pPr>
            <a:r>
              <a:t/>
            </a:r>
            <a:endParaRPr/>
          </a:p>
          <a:p>
            <a:pPr indent="0" lvl="0" marL="0" marR="0" rtl="0" algn="just">
              <a:lnSpc>
                <a:spcPct val="100000"/>
              </a:lnSpc>
              <a:spcBef>
                <a:spcPts val="0"/>
              </a:spcBef>
              <a:spcAft>
                <a:spcPts val="0"/>
              </a:spcAft>
              <a:buClr>
                <a:srgbClr val="000000"/>
              </a:buClr>
              <a:buSzPts val="3200"/>
              <a:buFont typeface="Arial"/>
              <a:buNone/>
            </a:pPr>
            <a:r>
              <a:rPr lang="en-US" sz="3200">
                <a:solidFill>
                  <a:schemeClr val="dk1"/>
                </a:solidFill>
                <a:latin typeface="Calibri"/>
                <a:ea typeface="Calibri"/>
                <a:cs typeface="Calibri"/>
                <a:sym typeface="Calibri"/>
              </a:rPr>
              <a:t>Estos resultados permitieron determinar a los investigadores que la mejor red convolucional para la clasificación propuesta es la ResNet50.</a:t>
            </a:r>
            <a:endParaRPr/>
          </a:p>
        </p:txBody>
      </p:sp>
      <p:sp>
        <p:nvSpPr>
          <p:cNvPr id="44" name="Google Shape;44;p1"/>
          <p:cNvSpPr/>
          <p:nvPr/>
        </p:nvSpPr>
        <p:spPr>
          <a:xfrm>
            <a:off x="1280160" y="13487400"/>
            <a:ext cx="9144000" cy="685800"/>
          </a:xfrm>
          <a:prstGeom prst="rect">
            <a:avLst/>
          </a:prstGeom>
          <a:solidFill>
            <a:srgbClr val="A0A01C"/>
          </a:solidFill>
          <a:ln cap="flat" cmpd="sng" w="12700">
            <a:solidFill>
              <a:srgbClr val="A0A01C"/>
            </a:solidFill>
            <a:prstDash val="solid"/>
            <a:round/>
            <a:headEnd len="sm" w="sm" type="none"/>
            <a:tailEnd len="sm" w="sm" type="none"/>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Clr>
                <a:srgbClr val="000000"/>
              </a:buClr>
              <a:buSzPts val="4400"/>
              <a:buFont typeface="Arial"/>
              <a:buNone/>
            </a:pPr>
            <a:r>
              <a:rPr b="1" i="0" lang="en-US" sz="4400" u="none" cap="none" strike="noStrike">
                <a:solidFill>
                  <a:srgbClr val="EAF1DD"/>
                </a:solidFill>
                <a:latin typeface="Calibri"/>
                <a:ea typeface="Calibri"/>
                <a:cs typeface="Calibri"/>
                <a:sym typeface="Calibri"/>
              </a:rPr>
              <a:t>Introducción</a:t>
            </a:r>
            <a:endParaRPr b="0" i="0" sz="1400" u="none" cap="none" strike="noStrike">
              <a:solidFill>
                <a:srgbClr val="000000"/>
              </a:solidFill>
              <a:latin typeface="Arial"/>
              <a:ea typeface="Arial"/>
              <a:cs typeface="Arial"/>
              <a:sym typeface="Arial"/>
            </a:endParaRPr>
          </a:p>
        </p:txBody>
      </p:sp>
      <p:sp>
        <p:nvSpPr>
          <p:cNvPr id="45" name="Google Shape;45;p1"/>
          <p:cNvSpPr txBox="1"/>
          <p:nvPr/>
        </p:nvSpPr>
        <p:spPr>
          <a:xfrm>
            <a:off x="11521440" y="5470800"/>
            <a:ext cx="20848200" cy="7171200"/>
          </a:xfrm>
          <a:prstGeom prst="rect">
            <a:avLst/>
          </a:prstGeom>
          <a:solidFill>
            <a:schemeClr val="lt1"/>
          </a:solidFill>
          <a:ln cap="flat" cmpd="sng" w="12700">
            <a:solidFill>
              <a:srgbClr val="DC3348"/>
            </a:solidFill>
            <a:prstDash val="solid"/>
            <a:round/>
            <a:headEnd len="sm" w="sm" type="none"/>
            <a:tailEnd len="sm" w="sm" type="none"/>
          </a:ln>
        </p:spPr>
        <p:txBody>
          <a:bodyPr anchorCtr="0" anchor="t" bIns="137125" lIns="137125" spcFirstLastPara="1" rIns="137125" wrap="square" tIns="137125">
            <a:noAutofit/>
          </a:bodyPr>
          <a:lstStyle/>
          <a:p>
            <a:pPr indent="0" lvl="0" marL="0" marR="0" rtl="0" algn="just">
              <a:lnSpc>
                <a:spcPct val="100000"/>
              </a:lnSpc>
              <a:spcBef>
                <a:spcPts val="0"/>
              </a:spcBef>
              <a:spcAft>
                <a:spcPts val="0"/>
              </a:spcAft>
              <a:buClr>
                <a:srgbClr val="000000"/>
              </a:buClr>
              <a:buSzPts val="3200"/>
              <a:buFont typeface="Arial"/>
              <a:buNone/>
            </a:pPr>
            <a:r>
              <a:rPr lang="en-US" sz="3200">
                <a:solidFill>
                  <a:schemeClr val="dk1"/>
                </a:solidFill>
                <a:latin typeface="Calibri"/>
                <a:ea typeface="Calibri"/>
                <a:cs typeface="Calibri"/>
                <a:sym typeface="Calibri"/>
              </a:rPr>
              <a:t>El dataset con el que se planteó el proyecto se encuentra en Kaggle, y consiste en 27.558 imágenes: 13779 con el par ́asito y 13779 sin  este. Las imágenes fueron obtenidas luego de realizar un frotis o extendido de sangre.</a:t>
            </a:r>
            <a:endParaRPr sz="32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3200"/>
              <a:buFont typeface="Arial"/>
              <a:buNone/>
            </a:pPr>
            <a:r>
              <a:rPr lang="en-US" sz="3200">
                <a:solidFill>
                  <a:schemeClr val="dk1"/>
                </a:solidFill>
                <a:latin typeface="Calibri"/>
                <a:ea typeface="Calibri"/>
                <a:cs typeface="Calibri"/>
                <a:sym typeface="Calibri"/>
              </a:rPr>
              <a:t>A las imágenes usadas se les realizó un preprocesamiento, que consistió en hacer un resize, debido a que las imágenes originales </a:t>
            </a:r>
            <a:r>
              <a:rPr lang="en-US" sz="3200">
                <a:solidFill>
                  <a:schemeClr val="dk1"/>
                </a:solidFill>
                <a:latin typeface="Calibri"/>
                <a:ea typeface="Calibri"/>
                <a:cs typeface="Calibri"/>
                <a:sym typeface="Calibri"/>
              </a:rPr>
              <a:t>tienen un</a:t>
            </a:r>
            <a:r>
              <a:rPr lang="en-US" sz="3200">
                <a:solidFill>
                  <a:schemeClr val="dk1"/>
                </a:solidFill>
                <a:latin typeface="Calibri"/>
                <a:ea typeface="Calibri"/>
                <a:cs typeface="Calibri"/>
                <a:sym typeface="Calibri"/>
              </a:rPr>
              <a:t> tamaño variable, y para poder usar las arquitecturas  a continuación, deben tener un tamaño de 224x244 </a:t>
            </a:r>
            <a:r>
              <a:rPr lang="en-US" sz="3200">
                <a:solidFill>
                  <a:schemeClr val="dk1"/>
                </a:solidFill>
                <a:latin typeface="Calibri"/>
                <a:ea typeface="Calibri"/>
                <a:cs typeface="Calibri"/>
                <a:sym typeface="Calibri"/>
              </a:rPr>
              <a:t>píxeles</a:t>
            </a:r>
            <a:r>
              <a:rPr lang="en-US" sz="3200">
                <a:solidFill>
                  <a:schemeClr val="dk1"/>
                </a:solidFill>
                <a:latin typeface="Calibri"/>
                <a:ea typeface="Calibri"/>
                <a:cs typeface="Calibri"/>
                <a:sym typeface="Calibri"/>
              </a:rPr>
              <a:t>.</a:t>
            </a:r>
            <a:endParaRPr sz="32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3200"/>
              <a:buFont typeface="Arial"/>
              <a:buNone/>
            </a:pPr>
            <a:r>
              <a:rPr lang="en-US" sz="3200">
                <a:solidFill>
                  <a:schemeClr val="dk1"/>
                </a:solidFill>
                <a:latin typeface="Calibri"/>
                <a:ea typeface="Calibri"/>
                <a:cs typeface="Calibri"/>
                <a:sym typeface="Calibri"/>
              </a:rPr>
              <a:t>Con las imágenes ya tratadas, se procedió a probar diferentes redes convolucionales del estado del arte y usando la técnica del transfer learning para obtener las redes ya entrenadas, quedando al final tres redes: ResNet50, VGG16 y VGG19.</a:t>
            </a:r>
            <a:endParaRPr sz="3200">
              <a:solidFill>
                <a:schemeClr val="dk1"/>
              </a:solidFill>
              <a:latin typeface="Calibri"/>
              <a:ea typeface="Calibri"/>
              <a:cs typeface="Calibri"/>
              <a:sym typeface="Calibri"/>
            </a:endParaRPr>
          </a:p>
          <a:p>
            <a:pPr indent="0" lvl="0" marL="457200" marR="0" rtl="0" algn="just">
              <a:lnSpc>
                <a:spcPct val="100000"/>
              </a:lnSpc>
              <a:spcBef>
                <a:spcPts val="0"/>
              </a:spcBef>
              <a:spcAft>
                <a:spcPts val="0"/>
              </a:spcAft>
              <a:buNone/>
            </a:pPr>
            <a:r>
              <a:t/>
            </a:r>
            <a:endParaRPr/>
          </a:p>
          <a:p>
            <a:pPr indent="0" lvl="0" marL="0" marR="0" rtl="0" algn="just">
              <a:lnSpc>
                <a:spcPct val="100000"/>
              </a:lnSpc>
              <a:spcBef>
                <a:spcPts val="0"/>
              </a:spcBef>
              <a:spcAft>
                <a:spcPts val="0"/>
              </a:spcAft>
              <a:buClr>
                <a:srgbClr val="000000"/>
              </a:buClr>
              <a:buSzPts val="3200"/>
              <a:buFont typeface="Arial"/>
              <a:buNone/>
            </a:pPr>
            <a:r>
              <a:t/>
            </a:r>
            <a:endParaRPr i="1" sz="3200">
              <a:solidFill>
                <a:schemeClr val="dk1"/>
              </a:solidFill>
              <a:latin typeface="Calibri"/>
              <a:ea typeface="Calibri"/>
              <a:cs typeface="Calibri"/>
              <a:sym typeface="Calibri"/>
            </a:endParaRPr>
          </a:p>
        </p:txBody>
      </p:sp>
      <p:sp>
        <p:nvSpPr>
          <p:cNvPr id="46" name="Google Shape;46;p1"/>
          <p:cNvSpPr/>
          <p:nvPr/>
        </p:nvSpPr>
        <p:spPr>
          <a:xfrm>
            <a:off x="11521440" y="4800600"/>
            <a:ext cx="20848320" cy="685800"/>
          </a:xfrm>
          <a:prstGeom prst="rect">
            <a:avLst/>
          </a:prstGeom>
          <a:solidFill>
            <a:srgbClr val="DC3348"/>
          </a:solidFill>
          <a:ln cap="flat" cmpd="sng" w="12700">
            <a:solidFill>
              <a:srgbClr val="DC3348"/>
            </a:solidFill>
            <a:prstDash val="solid"/>
            <a:round/>
            <a:headEnd len="sm" w="sm" type="none"/>
            <a:tailEnd len="sm" w="sm" type="none"/>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Clr>
                <a:srgbClr val="000000"/>
              </a:buClr>
              <a:buSzPts val="4400"/>
              <a:buFont typeface="Arial"/>
              <a:buNone/>
            </a:pPr>
            <a:r>
              <a:rPr b="1" i="0" lang="en-US" sz="4400" u="none" cap="none" strike="noStrike">
                <a:solidFill>
                  <a:srgbClr val="EAF1DD"/>
                </a:solidFill>
                <a:latin typeface="Calibri"/>
                <a:ea typeface="Calibri"/>
                <a:cs typeface="Calibri"/>
                <a:sym typeface="Calibri"/>
              </a:rPr>
              <a:t>Proceso y método</a:t>
            </a:r>
            <a:endParaRPr b="0" i="0" sz="1400" u="none" cap="none" strike="noStrike">
              <a:solidFill>
                <a:srgbClr val="000000"/>
              </a:solidFill>
              <a:latin typeface="Arial"/>
              <a:ea typeface="Arial"/>
              <a:cs typeface="Arial"/>
              <a:sym typeface="Arial"/>
            </a:endParaRPr>
          </a:p>
        </p:txBody>
      </p:sp>
      <p:sp>
        <p:nvSpPr>
          <p:cNvPr id="47" name="Google Shape;47;p1"/>
          <p:cNvSpPr txBox="1"/>
          <p:nvPr/>
        </p:nvSpPr>
        <p:spPr>
          <a:xfrm>
            <a:off x="33467041" y="5486400"/>
            <a:ext cx="9144000" cy="16154400"/>
          </a:xfrm>
          <a:prstGeom prst="rect">
            <a:avLst/>
          </a:prstGeom>
          <a:solidFill>
            <a:schemeClr val="lt1"/>
          </a:solidFill>
          <a:ln cap="flat" cmpd="sng" w="12700">
            <a:solidFill>
              <a:srgbClr val="3C7D90"/>
            </a:solidFill>
            <a:prstDash val="solid"/>
            <a:round/>
            <a:headEnd len="sm" w="sm" type="none"/>
            <a:tailEnd len="sm" w="sm" type="none"/>
          </a:ln>
        </p:spPr>
        <p:txBody>
          <a:bodyPr anchorCtr="0" anchor="t" bIns="137125" lIns="137125" spcFirstLastPara="1" rIns="137125" wrap="square" tIns="137125">
            <a:noAutofit/>
          </a:bodyPr>
          <a:lstStyle/>
          <a:p>
            <a:pPr indent="0" lvl="0" marL="0" marR="0" rtl="0" algn="just">
              <a:lnSpc>
                <a:spcPct val="100000"/>
              </a:lnSpc>
              <a:spcBef>
                <a:spcPts val="0"/>
              </a:spcBef>
              <a:spcAft>
                <a:spcPts val="0"/>
              </a:spcAft>
              <a:buClr>
                <a:srgbClr val="000000"/>
              </a:buClr>
              <a:buSzPts val="3200"/>
              <a:buFont typeface="Arial"/>
              <a:buNone/>
            </a:pPr>
            <a:r>
              <a:t/>
            </a:r>
            <a:endParaRPr sz="38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3200"/>
              <a:buFont typeface="Arial"/>
              <a:buNone/>
            </a:pPr>
            <a:r>
              <a:t/>
            </a:r>
            <a:endParaRPr sz="38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3200"/>
              <a:buFont typeface="Arial"/>
              <a:buNone/>
            </a:pPr>
            <a:r>
              <a:rPr lang="en-US" sz="3800">
                <a:solidFill>
                  <a:schemeClr val="dk1"/>
                </a:solidFill>
                <a:latin typeface="Calibri"/>
                <a:ea typeface="Calibri"/>
                <a:cs typeface="Calibri"/>
                <a:sym typeface="Calibri"/>
              </a:rPr>
              <a:t>En conclusión, los resultados obtenidos con las técnicas aplicadas de transfer learning sobre arquitecturas convolucionales son adecuadas para obtener una clasificación satisfactoria.</a:t>
            </a:r>
            <a:endParaRPr sz="38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3200"/>
              <a:buFont typeface="Arial"/>
              <a:buNone/>
            </a:pPr>
            <a:r>
              <a:t/>
            </a:r>
            <a:endParaRPr sz="38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3200"/>
              <a:buFont typeface="Arial"/>
              <a:buNone/>
            </a:pPr>
            <a:r>
              <a:t/>
            </a:r>
            <a:endParaRPr sz="3800">
              <a:solidFill>
                <a:schemeClr val="dk1"/>
              </a:solidFill>
              <a:latin typeface="Calibri"/>
              <a:ea typeface="Calibri"/>
              <a:cs typeface="Calibri"/>
              <a:sym typeface="Calibri"/>
            </a:endParaRPr>
          </a:p>
          <a:p>
            <a:pPr indent="0" lvl="0" marL="0" rtl="0" algn="just">
              <a:spcBef>
                <a:spcPts val="0"/>
              </a:spcBef>
              <a:spcAft>
                <a:spcPts val="0"/>
              </a:spcAft>
              <a:buClr>
                <a:schemeClr val="dk1"/>
              </a:buClr>
              <a:buSzPts val="3200"/>
              <a:buFont typeface="Arial"/>
              <a:buNone/>
            </a:pPr>
            <a:r>
              <a:rPr lang="en-US" sz="3800">
                <a:solidFill>
                  <a:schemeClr val="dk1"/>
                </a:solidFill>
                <a:latin typeface="Calibri"/>
                <a:ea typeface="Calibri"/>
                <a:cs typeface="Calibri"/>
                <a:sym typeface="Calibri"/>
              </a:rPr>
              <a:t>También </a:t>
            </a:r>
            <a:r>
              <a:rPr lang="en-US" sz="3800">
                <a:solidFill>
                  <a:schemeClr val="dk1"/>
                </a:solidFill>
                <a:latin typeface="Calibri"/>
                <a:ea typeface="Calibri"/>
                <a:cs typeface="Calibri"/>
                <a:sym typeface="Calibri"/>
              </a:rPr>
              <a:t>se determina que las imágenes de células parasitadas y las que no, obtenidas a través de la técnica de extendido de sangre, están en su mayoría suficientemente diferenciadas entre sí para que una red convolucional logre su correcta clasificación.</a:t>
            </a:r>
            <a:endParaRPr sz="38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3200"/>
              <a:buFont typeface="Arial"/>
              <a:buNone/>
            </a:pPr>
            <a:r>
              <a:t/>
            </a:r>
            <a:endParaRPr sz="38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3200"/>
              <a:buFont typeface="Arial"/>
              <a:buNone/>
            </a:pPr>
            <a:r>
              <a:t/>
            </a:r>
            <a:endParaRPr sz="38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3200"/>
              <a:buFont typeface="Arial"/>
              <a:buNone/>
            </a:pPr>
            <a:r>
              <a:rPr lang="en-US" sz="3800">
                <a:solidFill>
                  <a:schemeClr val="dk1"/>
                </a:solidFill>
                <a:latin typeface="Calibri"/>
                <a:ea typeface="Calibri"/>
                <a:cs typeface="Calibri"/>
                <a:sym typeface="Calibri"/>
              </a:rPr>
              <a:t>Se puede concluir finalmente que, a pesar de que una red convolucional sea entrenada para un dominio de imágenes específico, los datos de entrenamiento (en específico los pesos de los kernels entrenados) pueden ser utilizados en otros dominios, con unas modificaciones sencillas a la red original.</a:t>
            </a:r>
            <a:endParaRPr sz="38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3200"/>
              <a:buFont typeface="Arial"/>
              <a:buNone/>
            </a:pPr>
            <a:r>
              <a:t/>
            </a:r>
            <a:endParaRPr sz="35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48" name="Google Shape;48;p1"/>
          <p:cNvSpPr/>
          <p:nvPr/>
        </p:nvSpPr>
        <p:spPr>
          <a:xfrm>
            <a:off x="33467041" y="4800600"/>
            <a:ext cx="9144000" cy="685800"/>
          </a:xfrm>
          <a:prstGeom prst="rect">
            <a:avLst/>
          </a:prstGeom>
          <a:solidFill>
            <a:srgbClr val="3C7D90"/>
          </a:solidFill>
          <a:ln cap="flat" cmpd="sng" w="12700">
            <a:solidFill>
              <a:srgbClr val="3C7D90"/>
            </a:solidFill>
            <a:prstDash val="solid"/>
            <a:round/>
            <a:headEnd len="sm" w="sm" type="none"/>
            <a:tailEnd len="sm" w="sm" type="none"/>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Clr>
                <a:srgbClr val="000000"/>
              </a:buClr>
              <a:buSzPts val="4400"/>
              <a:buFont typeface="Arial"/>
              <a:buNone/>
            </a:pPr>
            <a:r>
              <a:rPr b="1" i="0" lang="en-US" sz="4400" u="none" cap="none" strike="noStrike">
                <a:solidFill>
                  <a:srgbClr val="EAF1DD"/>
                </a:solidFill>
                <a:latin typeface="Calibri"/>
                <a:ea typeface="Calibri"/>
                <a:cs typeface="Calibri"/>
                <a:sym typeface="Calibri"/>
              </a:rPr>
              <a:t>Conclusiones</a:t>
            </a:r>
            <a:endParaRPr b="0" i="0" sz="1400" u="none" cap="none" strike="noStrike">
              <a:solidFill>
                <a:srgbClr val="000000"/>
              </a:solidFill>
              <a:latin typeface="Arial"/>
              <a:ea typeface="Arial"/>
              <a:cs typeface="Arial"/>
              <a:sym typeface="Arial"/>
            </a:endParaRPr>
          </a:p>
        </p:txBody>
      </p:sp>
      <p:sp>
        <p:nvSpPr>
          <p:cNvPr id="49" name="Google Shape;49;p1"/>
          <p:cNvSpPr txBox="1"/>
          <p:nvPr/>
        </p:nvSpPr>
        <p:spPr>
          <a:xfrm>
            <a:off x="1280160" y="14173200"/>
            <a:ext cx="9144000" cy="13572900"/>
          </a:xfrm>
          <a:prstGeom prst="rect">
            <a:avLst/>
          </a:prstGeom>
          <a:solidFill>
            <a:schemeClr val="lt1"/>
          </a:solidFill>
          <a:ln cap="flat" cmpd="sng" w="12700">
            <a:solidFill>
              <a:srgbClr val="A0A01C"/>
            </a:solidFill>
            <a:prstDash val="solid"/>
            <a:round/>
            <a:headEnd len="sm" w="sm" type="none"/>
            <a:tailEnd len="sm" w="sm" type="none"/>
          </a:ln>
        </p:spPr>
        <p:txBody>
          <a:bodyPr anchorCtr="0" anchor="t" bIns="137125" lIns="137125" spcFirstLastPara="1" rIns="137125" wrap="square" tIns="137125">
            <a:noAutofit/>
          </a:bodyPr>
          <a:lstStyle/>
          <a:p>
            <a:pPr indent="0" lvl="0" marL="0" marR="0" rtl="0" algn="just">
              <a:lnSpc>
                <a:spcPct val="100000"/>
              </a:lnSpc>
              <a:spcBef>
                <a:spcPts val="0"/>
              </a:spcBef>
              <a:spcAft>
                <a:spcPts val="0"/>
              </a:spcAft>
              <a:buClr>
                <a:srgbClr val="000000"/>
              </a:buClr>
              <a:buSzPts val="3200"/>
              <a:buFont typeface="Arial"/>
              <a:buNone/>
            </a:pPr>
            <a:r>
              <a:rPr lang="en-US" sz="3200"/>
              <a:t>La malaria se produce por el parásito del género </a:t>
            </a:r>
            <a:r>
              <a:rPr i="1" lang="en-US" sz="3200"/>
              <a:t>plasmodium </a:t>
            </a:r>
            <a:r>
              <a:rPr lang="en-US" sz="3200"/>
              <a:t>y se transmite por picaduras de la hembra del mosquito </a:t>
            </a:r>
            <a:r>
              <a:rPr i="1" lang="en-US" sz="3200"/>
              <a:t>Anopheles</a:t>
            </a:r>
            <a:r>
              <a:rPr lang="en-US" sz="3200"/>
              <a:t>, en el embarazo o por transfusiones de sangre.</a:t>
            </a:r>
            <a:endParaRPr sz="3200"/>
          </a:p>
          <a:p>
            <a:pPr indent="0" lvl="0" marL="0" marR="0" rtl="0" algn="just">
              <a:lnSpc>
                <a:spcPct val="100000"/>
              </a:lnSpc>
              <a:spcBef>
                <a:spcPts val="0"/>
              </a:spcBef>
              <a:spcAft>
                <a:spcPts val="0"/>
              </a:spcAft>
              <a:buClr>
                <a:srgbClr val="000000"/>
              </a:buClr>
              <a:buSzPts val="3200"/>
              <a:buFont typeface="Arial"/>
              <a:buNone/>
            </a:pPr>
            <a:r>
              <a:t/>
            </a:r>
            <a:endParaRPr sz="3200"/>
          </a:p>
          <a:p>
            <a:pPr indent="0" lvl="0" marL="0" marR="0" rtl="0" algn="just">
              <a:lnSpc>
                <a:spcPct val="100000"/>
              </a:lnSpc>
              <a:spcBef>
                <a:spcPts val="0"/>
              </a:spcBef>
              <a:spcAft>
                <a:spcPts val="0"/>
              </a:spcAft>
              <a:buClr>
                <a:srgbClr val="000000"/>
              </a:buClr>
              <a:buSzPts val="3200"/>
              <a:buFont typeface="Arial"/>
              <a:buNone/>
            </a:pPr>
            <a:r>
              <a:rPr lang="en-US" sz="3200"/>
              <a:t>Alrededor del mundo se siguen presentando gran cantidad de casos de malaria (alrededor de 396 millones de casos), donde aproximadamente entre 700000 y 2700000 de personas mueren al año.</a:t>
            </a:r>
            <a:endParaRPr sz="3200"/>
          </a:p>
          <a:p>
            <a:pPr indent="0" lvl="0" marL="0" marR="0" rtl="0" algn="just">
              <a:lnSpc>
                <a:spcPct val="100000"/>
              </a:lnSpc>
              <a:spcBef>
                <a:spcPts val="0"/>
              </a:spcBef>
              <a:spcAft>
                <a:spcPts val="0"/>
              </a:spcAft>
              <a:buClr>
                <a:srgbClr val="000000"/>
              </a:buClr>
              <a:buSzPts val="3200"/>
              <a:buFont typeface="Arial"/>
              <a:buNone/>
            </a:pPr>
            <a:r>
              <a:t/>
            </a:r>
            <a:endParaRPr sz="3200"/>
          </a:p>
          <a:p>
            <a:pPr indent="0" lvl="0" marL="0" marR="0" rtl="0" algn="just">
              <a:lnSpc>
                <a:spcPct val="100000"/>
              </a:lnSpc>
              <a:spcBef>
                <a:spcPts val="0"/>
              </a:spcBef>
              <a:spcAft>
                <a:spcPts val="0"/>
              </a:spcAft>
              <a:buClr>
                <a:srgbClr val="000000"/>
              </a:buClr>
              <a:buSzPts val="3200"/>
              <a:buFont typeface="Arial"/>
              <a:buNone/>
            </a:pPr>
            <a:r>
              <a:rPr lang="en-US" sz="3200"/>
              <a:t>Se debe tener en cuenta que más del 75% de las muertes son de niños de </a:t>
            </a:r>
            <a:r>
              <a:rPr lang="en-US" sz="3200"/>
              <a:t>África</a:t>
            </a:r>
            <a:r>
              <a:rPr lang="en-US" sz="3200"/>
              <a:t>. Siendo </a:t>
            </a:r>
            <a:r>
              <a:rPr lang="en-US" sz="3200"/>
              <a:t>África</a:t>
            </a:r>
            <a:r>
              <a:rPr lang="en-US" sz="3200"/>
              <a:t> la zona más afectada por esta enfermedad.</a:t>
            </a:r>
            <a:endParaRPr sz="3200"/>
          </a:p>
        </p:txBody>
      </p:sp>
      <p:sp>
        <p:nvSpPr>
          <p:cNvPr id="50" name="Google Shape;50;p1"/>
          <p:cNvSpPr/>
          <p:nvPr/>
        </p:nvSpPr>
        <p:spPr>
          <a:xfrm>
            <a:off x="11521440" y="13487400"/>
            <a:ext cx="20848320" cy="685800"/>
          </a:xfrm>
          <a:prstGeom prst="rect">
            <a:avLst/>
          </a:prstGeom>
          <a:solidFill>
            <a:srgbClr val="01B49E"/>
          </a:solidFill>
          <a:ln cap="flat" cmpd="sng" w="12700">
            <a:solidFill>
              <a:srgbClr val="01B49E"/>
            </a:solidFill>
            <a:prstDash val="solid"/>
            <a:round/>
            <a:headEnd len="sm" w="sm" type="none"/>
            <a:tailEnd len="sm" w="sm" type="none"/>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Clr>
                <a:srgbClr val="000000"/>
              </a:buClr>
              <a:buSzPts val="4400"/>
              <a:buFont typeface="Arial"/>
              <a:buNone/>
            </a:pPr>
            <a:r>
              <a:rPr b="1" i="0" lang="en-US" sz="4400" u="none" cap="none" strike="noStrike">
                <a:solidFill>
                  <a:srgbClr val="EAF1DD"/>
                </a:solidFill>
                <a:latin typeface="Calibri"/>
                <a:ea typeface="Calibri"/>
                <a:cs typeface="Calibri"/>
                <a:sym typeface="Calibri"/>
              </a:rPr>
              <a:t>Resultados</a:t>
            </a:r>
            <a:endParaRPr b="0" i="0" sz="1400" u="none" cap="none" strike="noStrike">
              <a:solidFill>
                <a:srgbClr val="000000"/>
              </a:solidFill>
              <a:latin typeface="Arial"/>
              <a:ea typeface="Arial"/>
              <a:cs typeface="Arial"/>
              <a:sym typeface="Arial"/>
            </a:endParaRPr>
          </a:p>
        </p:txBody>
      </p:sp>
      <p:sp>
        <p:nvSpPr>
          <p:cNvPr id="51" name="Google Shape;51;p1"/>
          <p:cNvSpPr txBox="1"/>
          <p:nvPr/>
        </p:nvSpPr>
        <p:spPr>
          <a:xfrm>
            <a:off x="11521458" y="22067525"/>
            <a:ext cx="6556200" cy="438600"/>
          </a:xfrm>
          <a:prstGeom prst="rect">
            <a:avLst/>
          </a:prstGeom>
          <a:noFill/>
          <a:ln>
            <a:noFill/>
          </a:ln>
        </p:spPr>
        <p:txBody>
          <a:bodyPr anchorCtr="0" anchor="t" bIns="34275" lIns="68550" spcFirstLastPara="1" rIns="68550" wrap="square" tIns="34275">
            <a:noAutofit/>
          </a:bodyPr>
          <a:lstStyle/>
          <a:p>
            <a:pPr indent="0" lvl="0" marL="0" marR="0" rtl="0" algn="l">
              <a:lnSpc>
                <a:spcPct val="100000"/>
              </a:lnSpc>
              <a:spcBef>
                <a:spcPts val="0"/>
              </a:spcBef>
              <a:spcAft>
                <a:spcPts val="0"/>
              </a:spcAft>
              <a:buClr>
                <a:srgbClr val="000000"/>
              </a:buClr>
              <a:buSzPts val="2400"/>
              <a:buFont typeface="Arial"/>
              <a:buNone/>
            </a:pPr>
            <a:r>
              <a:rPr b="1" lang="en-US" sz="2400">
                <a:solidFill>
                  <a:schemeClr val="dk1"/>
                </a:solidFill>
                <a:latin typeface="Calibri"/>
                <a:ea typeface="Calibri"/>
                <a:cs typeface="Calibri"/>
                <a:sym typeface="Calibri"/>
              </a:rPr>
              <a:t>Gráfico</a:t>
            </a:r>
            <a:r>
              <a:rPr b="1" i="0" lang="en-US" sz="2400" u="none" cap="none" strike="noStrike">
                <a:solidFill>
                  <a:schemeClr val="dk1"/>
                </a:solidFill>
                <a:latin typeface="Calibri"/>
                <a:ea typeface="Calibri"/>
                <a:cs typeface="Calibri"/>
                <a:sym typeface="Calibri"/>
              </a:rPr>
              <a:t> 1.</a:t>
            </a:r>
            <a:r>
              <a:rPr b="0" i="0" lang="en-US" sz="2400" u="none" cap="none" strike="noStrike">
                <a:solidFill>
                  <a:schemeClr val="dk1"/>
                </a:solidFill>
                <a:latin typeface="Calibri"/>
                <a:ea typeface="Calibri"/>
                <a:cs typeface="Calibri"/>
                <a:sym typeface="Calibri"/>
              </a:rPr>
              <a:t> </a:t>
            </a:r>
            <a:r>
              <a:rPr lang="en-US" sz="2400">
                <a:solidFill>
                  <a:schemeClr val="dk1"/>
                </a:solidFill>
                <a:latin typeface="Calibri"/>
                <a:ea typeface="Calibri"/>
                <a:cs typeface="Calibri"/>
                <a:sym typeface="Calibri"/>
              </a:rPr>
              <a:t>Resumen de la arquitectura ResNet50</a:t>
            </a:r>
            <a:endParaRPr b="0" i="0" sz="1400" u="none" cap="none" strike="noStrike">
              <a:solidFill>
                <a:srgbClr val="000000"/>
              </a:solidFill>
              <a:latin typeface="Arial"/>
              <a:ea typeface="Arial"/>
              <a:cs typeface="Arial"/>
              <a:sym typeface="Arial"/>
            </a:endParaRPr>
          </a:p>
        </p:txBody>
      </p:sp>
      <p:sp>
        <p:nvSpPr>
          <p:cNvPr id="52" name="Google Shape;52;p1"/>
          <p:cNvSpPr txBox="1"/>
          <p:nvPr/>
        </p:nvSpPr>
        <p:spPr>
          <a:xfrm>
            <a:off x="22402800" y="22067525"/>
            <a:ext cx="8134500" cy="438600"/>
          </a:xfrm>
          <a:prstGeom prst="rect">
            <a:avLst/>
          </a:prstGeom>
          <a:noFill/>
          <a:ln>
            <a:noFill/>
          </a:ln>
        </p:spPr>
        <p:txBody>
          <a:bodyPr anchorCtr="0" anchor="t" bIns="34275" lIns="68550" spcFirstLastPara="1" rIns="68550" wrap="square" tIns="3427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Gráfico </a:t>
            </a:r>
            <a:r>
              <a:rPr b="1" lang="en-US" sz="2400">
                <a:solidFill>
                  <a:schemeClr val="dk1"/>
                </a:solidFill>
                <a:latin typeface="Calibri"/>
                <a:ea typeface="Calibri"/>
                <a:cs typeface="Calibri"/>
                <a:sym typeface="Calibri"/>
              </a:rPr>
              <a:t>2</a:t>
            </a:r>
            <a:r>
              <a:rPr b="1" i="0" lang="en-US" sz="2400" u="none" cap="none" strike="noStrike">
                <a:solidFill>
                  <a:schemeClr val="dk1"/>
                </a:solidFill>
                <a:latin typeface="Calibri"/>
                <a:ea typeface="Calibri"/>
                <a:cs typeface="Calibri"/>
                <a:sym typeface="Calibri"/>
              </a:rPr>
              <a:t>.</a:t>
            </a:r>
            <a:r>
              <a:rPr b="0" i="0" lang="en-US" sz="2400" u="none" cap="none" strike="noStrike">
                <a:solidFill>
                  <a:schemeClr val="dk1"/>
                </a:solidFill>
                <a:latin typeface="Calibri"/>
                <a:ea typeface="Calibri"/>
                <a:cs typeface="Calibri"/>
                <a:sym typeface="Calibri"/>
              </a:rPr>
              <a:t> </a:t>
            </a:r>
            <a:r>
              <a:rPr lang="en-US" sz="2400">
                <a:solidFill>
                  <a:schemeClr val="dk1"/>
                </a:solidFill>
                <a:latin typeface="Calibri"/>
                <a:ea typeface="Calibri"/>
                <a:cs typeface="Calibri"/>
                <a:sym typeface="Calibri"/>
              </a:rPr>
              <a:t>Esquema de la arquitectura VGG16</a:t>
            </a:r>
            <a:endParaRPr b="0" i="0" sz="1400" u="none" cap="none" strike="noStrike">
              <a:solidFill>
                <a:srgbClr val="000000"/>
              </a:solidFill>
              <a:latin typeface="Arial"/>
              <a:ea typeface="Arial"/>
              <a:cs typeface="Arial"/>
              <a:sym typeface="Arial"/>
            </a:endParaRPr>
          </a:p>
        </p:txBody>
      </p:sp>
      <p:sp>
        <p:nvSpPr>
          <p:cNvPr id="53" name="Google Shape;53;p1"/>
          <p:cNvSpPr txBox="1"/>
          <p:nvPr/>
        </p:nvSpPr>
        <p:spPr>
          <a:xfrm>
            <a:off x="33467041" y="23334341"/>
            <a:ext cx="9144000" cy="4220308"/>
          </a:xfrm>
          <a:prstGeom prst="rect">
            <a:avLst/>
          </a:prstGeom>
          <a:solidFill>
            <a:schemeClr val="lt1"/>
          </a:solidFill>
          <a:ln cap="flat" cmpd="sng" w="12700">
            <a:solidFill>
              <a:srgbClr val="CCE134"/>
            </a:solidFill>
            <a:prstDash val="solid"/>
            <a:round/>
            <a:headEnd len="sm" w="sm" type="none"/>
            <a:tailEnd len="sm" w="sm" type="none"/>
          </a:ln>
        </p:spPr>
        <p:txBody>
          <a:bodyPr anchorCtr="0" anchor="t" bIns="137125" lIns="137125" spcFirstLastPara="1" rIns="137125" wrap="square" tIns="137125">
            <a:noAutofit/>
          </a:bodyPr>
          <a:lstStyle/>
          <a:p>
            <a:pPr indent="0" lvl="0" marL="0" marR="0" rtl="0" algn="just">
              <a:lnSpc>
                <a:spcPct val="100000"/>
              </a:lnSpc>
              <a:spcBef>
                <a:spcPts val="0"/>
              </a:spcBef>
              <a:spcAft>
                <a:spcPts val="0"/>
              </a:spcAft>
              <a:buClr>
                <a:srgbClr val="000000"/>
              </a:buClr>
              <a:buSzPts val="3200"/>
              <a:buFont typeface="Arial"/>
              <a:buNone/>
            </a:pPr>
            <a:r>
              <a:t/>
            </a:r>
            <a:endParaRPr sz="3200">
              <a:solidFill>
                <a:schemeClr val="dk1"/>
              </a:solidFill>
              <a:latin typeface="Calibri"/>
              <a:ea typeface="Calibri"/>
              <a:cs typeface="Calibri"/>
              <a:sym typeface="Calibri"/>
            </a:endParaRPr>
          </a:p>
          <a:p>
            <a:pPr indent="-431800" lvl="0" marL="457200" marR="0" rtl="0" algn="just">
              <a:lnSpc>
                <a:spcPct val="100000"/>
              </a:lnSpc>
              <a:spcBef>
                <a:spcPts val="0"/>
              </a:spcBef>
              <a:spcAft>
                <a:spcPts val="0"/>
              </a:spcAft>
              <a:buClr>
                <a:schemeClr val="dk1"/>
              </a:buClr>
              <a:buSzPts val="3200"/>
              <a:buFont typeface="Calibri"/>
              <a:buChar char="●"/>
            </a:pPr>
            <a:r>
              <a:rPr lang="en-US" sz="3200">
                <a:solidFill>
                  <a:schemeClr val="dk1"/>
                </a:solidFill>
                <a:latin typeface="Calibri"/>
                <a:ea typeface="Calibri"/>
                <a:cs typeface="Calibri"/>
                <a:sym typeface="Calibri"/>
              </a:rPr>
              <a:t>Probar diferentes configuraciones para mejorar los resultados obtenidos.</a:t>
            </a:r>
            <a:endParaRPr sz="3200">
              <a:solidFill>
                <a:schemeClr val="dk1"/>
              </a:solidFill>
              <a:latin typeface="Calibri"/>
              <a:ea typeface="Calibri"/>
              <a:cs typeface="Calibri"/>
              <a:sym typeface="Calibri"/>
            </a:endParaRPr>
          </a:p>
          <a:p>
            <a:pPr indent="-431800" lvl="0" marL="457200" marR="0" rtl="0" algn="just">
              <a:lnSpc>
                <a:spcPct val="100000"/>
              </a:lnSpc>
              <a:spcBef>
                <a:spcPts val="0"/>
              </a:spcBef>
              <a:spcAft>
                <a:spcPts val="0"/>
              </a:spcAft>
              <a:buClr>
                <a:schemeClr val="dk1"/>
              </a:buClr>
              <a:buSzPts val="3200"/>
              <a:buFont typeface="Calibri"/>
              <a:buChar char="●"/>
            </a:pPr>
            <a:r>
              <a:rPr lang="en-US" sz="3200">
                <a:solidFill>
                  <a:schemeClr val="dk1"/>
                </a:solidFill>
                <a:latin typeface="Calibri"/>
                <a:ea typeface="Calibri"/>
                <a:cs typeface="Calibri"/>
                <a:sym typeface="Calibri"/>
              </a:rPr>
              <a:t>Utilizar arquitecturas más recientes para tratar de mejorar los resultados.</a:t>
            </a:r>
            <a:endParaRPr sz="3200">
              <a:solidFill>
                <a:schemeClr val="dk1"/>
              </a:solidFill>
              <a:latin typeface="Calibri"/>
              <a:ea typeface="Calibri"/>
              <a:cs typeface="Calibri"/>
              <a:sym typeface="Calibri"/>
            </a:endParaRPr>
          </a:p>
          <a:p>
            <a:pPr indent="-431800" lvl="0" marL="457200" marR="0" rtl="0" algn="just">
              <a:lnSpc>
                <a:spcPct val="100000"/>
              </a:lnSpc>
              <a:spcBef>
                <a:spcPts val="0"/>
              </a:spcBef>
              <a:spcAft>
                <a:spcPts val="0"/>
              </a:spcAft>
              <a:buClr>
                <a:schemeClr val="dk1"/>
              </a:buClr>
              <a:buSzPts val="3200"/>
              <a:buFont typeface="Calibri"/>
              <a:buChar char="●"/>
            </a:pPr>
            <a:r>
              <a:rPr lang="en-US" sz="3200">
                <a:solidFill>
                  <a:schemeClr val="dk1"/>
                </a:solidFill>
                <a:latin typeface="Calibri"/>
                <a:ea typeface="Calibri"/>
                <a:cs typeface="Calibri"/>
                <a:sym typeface="Calibri"/>
              </a:rPr>
              <a:t>Plantear una forma de aplicar automáticamente la clasificación con los resultados obtenidos.</a:t>
            </a:r>
            <a:endParaRPr b="0" i="0" sz="1400" u="none" cap="none" strike="noStrike">
              <a:solidFill>
                <a:srgbClr val="000000"/>
              </a:solidFill>
              <a:latin typeface="Arial"/>
              <a:ea typeface="Arial"/>
              <a:cs typeface="Arial"/>
              <a:sym typeface="Arial"/>
            </a:endParaRPr>
          </a:p>
        </p:txBody>
      </p:sp>
      <p:sp>
        <p:nvSpPr>
          <p:cNvPr id="54" name="Google Shape;54;p1"/>
          <p:cNvSpPr/>
          <p:nvPr/>
        </p:nvSpPr>
        <p:spPr>
          <a:xfrm>
            <a:off x="33467041" y="22648541"/>
            <a:ext cx="9144000" cy="685800"/>
          </a:xfrm>
          <a:prstGeom prst="rect">
            <a:avLst/>
          </a:prstGeom>
          <a:solidFill>
            <a:srgbClr val="CCE134"/>
          </a:solidFill>
          <a:ln cap="flat" cmpd="sng" w="12700">
            <a:solidFill>
              <a:srgbClr val="CCE134"/>
            </a:solidFill>
            <a:prstDash val="solid"/>
            <a:round/>
            <a:headEnd len="sm" w="sm" type="none"/>
            <a:tailEnd len="sm" w="sm" type="none"/>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Clr>
                <a:srgbClr val="000000"/>
              </a:buClr>
              <a:buSzPts val="4400"/>
              <a:buFont typeface="Arial"/>
              <a:buNone/>
            </a:pPr>
            <a:r>
              <a:rPr b="1" i="0" lang="en-US" sz="4400" u="none" cap="none" strike="noStrike">
                <a:solidFill>
                  <a:srgbClr val="EAF1DD"/>
                </a:solidFill>
                <a:latin typeface="Calibri"/>
                <a:ea typeface="Calibri"/>
                <a:cs typeface="Calibri"/>
                <a:sym typeface="Calibri"/>
              </a:rPr>
              <a:t>Trabajo Futuro</a:t>
            </a:r>
            <a:endParaRPr b="0" i="0" sz="1400" u="none" cap="none" strike="noStrike">
              <a:solidFill>
                <a:srgbClr val="000000"/>
              </a:solidFill>
              <a:latin typeface="Arial"/>
              <a:ea typeface="Arial"/>
              <a:cs typeface="Arial"/>
              <a:sym typeface="Arial"/>
            </a:endParaRPr>
          </a:p>
        </p:txBody>
      </p:sp>
      <p:pic>
        <p:nvPicPr>
          <p:cNvPr id="55" name="Google Shape;55;p1"/>
          <p:cNvPicPr preferRelativeResize="0"/>
          <p:nvPr/>
        </p:nvPicPr>
        <p:blipFill rotWithShape="1">
          <a:blip r:embed="rId4">
            <a:alphaModFix/>
          </a:blip>
          <a:srcRect b="10720" l="6771" r="5844" t="14568"/>
          <a:stretch/>
        </p:blipFill>
        <p:spPr>
          <a:xfrm>
            <a:off x="35304669" y="708150"/>
            <a:ext cx="5766776" cy="2743200"/>
          </a:xfrm>
          <a:prstGeom prst="rect">
            <a:avLst/>
          </a:prstGeom>
          <a:noFill/>
          <a:ln>
            <a:noFill/>
          </a:ln>
        </p:spPr>
      </p:pic>
      <p:pic>
        <p:nvPicPr>
          <p:cNvPr id="56" name="Google Shape;56;p1"/>
          <p:cNvPicPr preferRelativeResize="0"/>
          <p:nvPr/>
        </p:nvPicPr>
        <p:blipFill rotWithShape="1">
          <a:blip r:embed="rId5">
            <a:alphaModFix/>
          </a:blip>
          <a:srcRect b="28996" l="0" r="0" t="24204"/>
          <a:stretch/>
        </p:blipFill>
        <p:spPr>
          <a:xfrm>
            <a:off x="2819754" y="532901"/>
            <a:ext cx="6556239" cy="3018497"/>
          </a:xfrm>
          <a:prstGeom prst="rect">
            <a:avLst/>
          </a:prstGeom>
          <a:noFill/>
          <a:ln>
            <a:noFill/>
          </a:ln>
        </p:spPr>
      </p:pic>
      <p:pic>
        <p:nvPicPr>
          <p:cNvPr id="57" name="Google Shape;57;p1"/>
          <p:cNvPicPr preferRelativeResize="0"/>
          <p:nvPr/>
        </p:nvPicPr>
        <p:blipFill>
          <a:blip r:embed="rId6">
            <a:alphaModFix/>
          </a:blip>
          <a:stretch>
            <a:fillRect/>
          </a:stretch>
        </p:blipFill>
        <p:spPr>
          <a:xfrm>
            <a:off x="1756000" y="21938825"/>
            <a:ext cx="7620000" cy="4906100"/>
          </a:xfrm>
          <a:prstGeom prst="rect">
            <a:avLst/>
          </a:prstGeom>
          <a:noFill/>
          <a:ln>
            <a:noFill/>
          </a:ln>
        </p:spPr>
      </p:pic>
      <p:sp>
        <p:nvSpPr>
          <p:cNvPr id="58" name="Google Shape;58;p1"/>
          <p:cNvSpPr txBox="1"/>
          <p:nvPr/>
        </p:nvSpPr>
        <p:spPr>
          <a:xfrm>
            <a:off x="1756000" y="26844913"/>
            <a:ext cx="7620000" cy="438600"/>
          </a:xfrm>
          <a:prstGeom prst="rect">
            <a:avLst/>
          </a:prstGeom>
          <a:noFill/>
          <a:ln>
            <a:noFill/>
          </a:ln>
        </p:spPr>
        <p:txBody>
          <a:bodyPr anchorCtr="0" anchor="t" bIns="34275" lIns="68550" spcFirstLastPara="1" rIns="68550" wrap="square" tIns="34275">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Figura 1.</a:t>
            </a:r>
            <a:r>
              <a:rPr b="0" i="0" lang="en-US" sz="2400" u="none" cap="none" strike="noStrike">
                <a:solidFill>
                  <a:schemeClr val="dk1"/>
                </a:solidFill>
                <a:latin typeface="Calibri"/>
                <a:ea typeface="Calibri"/>
                <a:cs typeface="Calibri"/>
                <a:sym typeface="Calibri"/>
              </a:rPr>
              <a:t> </a:t>
            </a:r>
            <a:r>
              <a:rPr lang="en-US" sz="2400">
                <a:solidFill>
                  <a:schemeClr val="dk1"/>
                </a:solidFill>
                <a:latin typeface="Calibri"/>
                <a:ea typeface="Calibri"/>
                <a:cs typeface="Calibri"/>
                <a:sym typeface="Calibri"/>
              </a:rPr>
              <a:t>Áreas de riesgo de la Malaria</a:t>
            </a:r>
            <a:endParaRPr b="0" i="0" sz="1400" u="none" cap="none" strike="noStrike">
              <a:solidFill>
                <a:srgbClr val="000000"/>
              </a:solidFill>
              <a:latin typeface="Arial"/>
              <a:ea typeface="Arial"/>
              <a:cs typeface="Arial"/>
              <a:sym typeface="Arial"/>
            </a:endParaRPr>
          </a:p>
        </p:txBody>
      </p:sp>
      <p:sp>
        <p:nvSpPr>
          <p:cNvPr id="59" name="Google Shape;59;p1"/>
          <p:cNvSpPr txBox="1"/>
          <p:nvPr/>
        </p:nvSpPr>
        <p:spPr>
          <a:xfrm>
            <a:off x="11655000" y="9265900"/>
            <a:ext cx="12062400" cy="2651700"/>
          </a:xfrm>
          <a:prstGeom prst="rect">
            <a:avLst/>
          </a:prstGeom>
          <a:solidFill>
            <a:schemeClr val="lt1"/>
          </a:solid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US" sz="3200">
                <a:solidFill>
                  <a:schemeClr val="dk1"/>
                </a:solidFill>
                <a:latin typeface="Calibri"/>
                <a:ea typeface="Calibri"/>
                <a:cs typeface="Calibri"/>
                <a:sym typeface="Calibri"/>
              </a:rPr>
              <a:t>Ya con las tres redes seleccionadas se realiza una técnica llamada </a:t>
            </a:r>
            <a:r>
              <a:rPr i="1" lang="en-US" sz="3200">
                <a:solidFill>
                  <a:schemeClr val="dk1"/>
                </a:solidFill>
                <a:latin typeface="Calibri"/>
                <a:ea typeface="Calibri"/>
                <a:cs typeface="Calibri"/>
                <a:sym typeface="Calibri"/>
              </a:rPr>
              <a:t>fine tunning </a:t>
            </a:r>
            <a:r>
              <a:rPr lang="en-US" sz="3200">
                <a:solidFill>
                  <a:schemeClr val="dk1"/>
                </a:solidFill>
                <a:latin typeface="Calibri"/>
                <a:ea typeface="Calibri"/>
                <a:cs typeface="Calibri"/>
                <a:sym typeface="Calibri"/>
              </a:rPr>
              <a:t>para mejorar los resultados de clasificados obtenidos inicialmente.</a:t>
            </a:r>
            <a:endParaRPr sz="3200">
              <a:solidFill>
                <a:schemeClr val="dk1"/>
              </a:solidFill>
              <a:latin typeface="Calibri"/>
              <a:ea typeface="Calibri"/>
              <a:cs typeface="Calibri"/>
              <a:sym typeface="Calibri"/>
            </a:endParaRPr>
          </a:p>
          <a:p>
            <a:pPr indent="0" lvl="0" marL="0" rtl="0" algn="just">
              <a:spcBef>
                <a:spcPts val="0"/>
              </a:spcBef>
              <a:spcAft>
                <a:spcPts val="0"/>
              </a:spcAft>
              <a:buClr>
                <a:schemeClr val="dk1"/>
              </a:buClr>
              <a:buSzPts val="3200"/>
              <a:buFont typeface="Arial"/>
              <a:buNone/>
            </a:pPr>
            <a:r>
              <a:rPr lang="en-US" sz="3200">
                <a:solidFill>
                  <a:schemeClr val="dk1"/>
                </a:solidFill>
                <a:latin typeface="Calibri"/>
                <a:ea typeface="Calibri"/>
                <a:cs typeface="Calibri"/>
                <a:sym typeface="Calibri"/>
              </a:rPr>
              <a:t>Al final, con la arquitectura modificada se entrenan los modelos con un train del 80% de las imágenes y un test del 20%.</a:t>
            </a:r>
            <a:endParaRPr sz="3200">
              <a:solidFill>
                <a:schemeClr val="dk1"/>
              </a:solidFill>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pic>
        <p:nvPicPr>
          <p:cNvPr id="60" name="Google Shape;60;p1"/>
          <p:cNvPicPr preferRelativeResize="0"/>
          <p:nvPr/>
        </p:nvPicPr>
        <p:blipFill>
          <a:blip r:embed="rId7">
            <a:alphaModFix/>
          </a:blip>
          <a:stretch>
            <a:fillRect/>
          </a:stretch>
        </p:blipFill>
        <p:spPr>
          <a:xfrm>
            <a:off x="24586700" y="9265900"/>
            <a:ext cx="3035800" cy="2651750"/>
          </a:xfrm>
          <a:prstGeom prst="rect">
            <a:avLst/>
          </a:prstGeom>
          <a:noFill/>
          <a:ln>
            <a:noFill/>
          </a:ln>
        </p:spPr>
      </p:pic>
      <p:pic>
        <p:nvPicPr>
          <p:cNvPr id="61" name="Google Shape;61;p1"/>
          <p:cNvPicPr preferRelativeResize="0"/>
          <p:nvPr/>
        </p:nvPicPr>
        <p:blipFill>
          <a:blip r:embed="rId8">
            <a:alphaModFix/>
          </a:blip>
          <a:stretch>
            <a:fillRect/>
          </a:stretch>
        </p:blipFill>
        <p:spPr>
          <a:xfrm>
            <a:off x="28491955" y="9265900"/>
            <a:ext cx="3035796" cy="2651750"/>
          </a:xfrm>
          <a:prstGeom prst="rect">
            <a:avLst/>
          </a:prstGeom>
          <a:noFill/>
          <a:ln>
            <a:noFill/>
          </a:ln>
        </p:spPr>
      </p:pic>
      <p:sp>
        <p:nvSpPr>
          <p:cNvPr id="62" name="Google Shape;62;p1"/>
          <p:cNvSpPr txBox="1"/>
          <p:nvPr/>
        </p:nvSpPr>
        <p:spPr>
          <a:xfrm>
            <a:off x="24586700" y="12134850"/>
            <a:ext cx="3035700" cy="438600"/>
          </a:xfrm>
          <a:prstGeom prst="rect">
            <a:avLst/>
          </a:prstGeom>
          <a:solidFill>
            <a:schemeClr val="lt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900">
                <a:latin typeface="Calibri"/>
                <a:ea typeface="Calibri"/>
                <a:cs typeface="Calibri"/>
                <a:sym typeface="Calibri"/>
              </a:rPr>
              <a:t>CÉLULA INFECTADA</a:t>
            </a:r>
            <a:endParaRPr sz="2300">
              <a:latin typeface="Calibri"/>
              <a:ea typeface="Calibri"/>
              <a:cs typeface="Calibri"/>
              <a:sym typeface="Calibri"/>
            </a:endParaRPr>
          </a:p>
        </p:txBody>
      </p:sp>
      <p:sp>
        <p:nvSpPr>
          <p:cNvPr id="63" name="Google Shape;63;p1"/>
          <p:cNvSpPr txBox="1"/>
          <p:nvPr/>
        </p:nvSpPr>
        <p:spPr>
          <a:xfrm>
            <a:off x="24586700" y="12064138"/>
            <a:ext cx="3035700" cy="438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900">
                <a:latin typeface="Calibri"/>
                <a:ea typeface="Calibri"/>
                <a:cs typeface="Calibri"/>
                <a:sym typeface="Calibri"/>
              </a:rPr>
              <a:t>CÉLULA INFECTADA</a:t>
            </a:r>
            <a:endParaRPr sz="2300">
              <a:latin typeface="Calibri"/>
              <a:ea typeface="Calibri"/>
              <a:cs typeface="Calibri"/>
              <a:sym typeface="Calibri"/>
            </a:endParaRPr>
          </a:p>
        </p:txBody>
      </p:sp>
      <p:sp>
        <p:nvSpPr>
          <p:cNvPr id="64" name="Google Shape;64;p1"/>
          <p:cNvSpPr txBox="1"/>
          <p:nvPr/>
        </p:nvSpPr>
        <p:spPr>
          <a:xfrm>
            <a:off x="28492000" y="12064150"/>
            <a:ext cx="3035700" cy="43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900">
                <a:latin typeface="Calibri"/>
                <a:ea typeface="Calibri"/>
                <a:cs typeface="Calibri"/>
                <a:sym typeface="Calibri"/>
              </a:rPr>
              <a:t>CÉLULA SIN INFECTAR</a:t>
            </a:r>
            <a:endParaRPr sz="1900">
              <a:latin typeface="Calibri"/>
              <a:ea typeface="Calibri"/>
              <a:cs typeface="Calibri"/>
              <a:sym typeface="Calibri"/>
            </a:endParaRPr>
          </a:p>
        </p:txBody>
      </p:sp>
      <p:pic>
        <p:nvPicPr>
          <p:cNvPr id="65" name="Google Shape;65;p1"/>
          <p:cNvPicPr preferRelativeResize="0"/>
          <p:nvPr/>
        </p:nvPicPr>
        <p:blipFill>
          <a:blip r:embed="rId9">
            <a:alphaModFix/>
          </a:blip>
          <a:stretch>
            <a:fillRect/>
          </a:stretch>
        </p:blipFill>
        <p:spPr>
          <a:xfrm>
            <a:off x="11655000" y="22648550"/>
            <a:ext cx="10290599" cy="5442700"/>
          </a:xfrm>
          <a:prstGeom prst="rect">
            <a:avLst/>
          </a:prstGeom>
          <a:noFill/>
          <a:ln>
            <a:noFill/>
          </a:ln>
        </p:spPr>
      </p:pic>
      <p:pic>
        <p:nvPicPr>
          <p:cNvPr id="66" name="Google Shape;66;p1"/>
          <p:cNvPicPr preferRelativeResize="0"/>
          <p:nvPr/>
        </p:nvPicPr>
        <p:blipFill>
          <a:blip r:embed="rId10">
            <a:alphaModFix/>
          </a:blip>
          <a:stretch>
            <a:fillRect/>
          </a:stretch>
        </p:blipFill>
        <p:spPr>
          <a:xfrm>
            <a:off x="22402800" y="22648550"/>
            <a:ext cx="9966949" cy="5442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Rojo">
      <a:dk1>
        <a:srgbClr val="000000"/>
      </a:dk1>
      <a:lt1>
        <a:srgbClr val="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EISI</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0x0101007228C2A1DD830841B81CFDEE76E36F01</vt:lpwstr>
  </property>
</Properties>
</file>