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58" r:id="rId3"/>
    <p:sldId id="257" r:id="rId4"/>
    <p:sldId id="259" r:id="rId5"/>
    <p:sldId id="260" r:id="rId6"/>
    <p:sldId id="269" r:id="rId7"/>
    <p:sldId id="261" r:id="rId8"/>
    <p:sldId id="262" r:id="rId9"/>
    <p:sldId id="270" r:id="rId10"/>
    <p:sldId id="271" r:id="rId11"/>
    <p:sldId id="265" r:id="rId12"/>
    <p:sldId id="267" r:id="rId13"/>
    <p:sldId id="272" r:id="rId14"/>
    <p:sldId id="273" r:id="rId15"/>
    <p:sldId id="274" r:id="rId16"/>
    <p:sldId id="263" r:id="rId17"/>
    <p:sldId id="26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74327" autoAdjust="0"/>
  </p:normalViewPr>
  <p:slideViewPr>
    <p:cSldViewPr snapToGrid="0">
      <p:cViewPr varScale="1">
        <p:scale>
          <a:sx n="52" d="100"/>
          <a:sy n="52" d="100"/>
        </p:scale>
        <p:origin x="1338" y="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1D2545-1986-479E-A952-2B935203FC1B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9F92F0-1F62-4437-AF12-DEDF8A58809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3385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O" dirty="0" smtClean="0"/>
              <a:t>Empezamos con esta pegajosa canción</a:t>
            </a:r>
            <a:r>
              <a:rPr lang="es-CO" baseline="0" dirty="0" smtClean="0"/>
              <a:t> que probablemente han escuchado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últimamente</a:t>
            </a:r>
            <a:r>
              <a:rPr lang="en-US" baseline="0" dirty="0" smtClean="0"/>
              <a:t>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O" baseline="0" dirty="0" smtClean="0"/>
              <a:t>Esta canción se dio recientemente en Chile durante una protesta feminista en la cual las mujeres marchaban no solo en contra de los feminicidios y otros crímenes en contra de las mujeres, sino también, porque buscan una igualdad de condiciones entre ellas y los hombres.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O" baseline="0" dirty="0" smtClean="0"/>
              <a:t>Esta situación no es única de Chile, en Colombia la última marcha feminista ocurrió hace un mes donde se protestaban las mismas razones.</a:t>
            </a:r>
            <a:endParaRPr lang="es-CO" dirty="0" smtClean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9F92F0-1F62-4437-AF12-DEDF8A58809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0140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CO" dirty="0" err="1" smtClean="0"/>
              <a:t>Statistic</a:t>
            </a:r>
            <a:r>
              <a:rPr lang="es-CO" dirty="0" smtClean="0"/>
              <a:t> of 20y/o </a:t>
            </a:r>
            <a:r>
              <a:rPr lang="es-CO" dirty="0" err="1" smtClean="0"/>
              <a:t>with</a:t>
            </a:r>
            <a:r>
              <a:rPr lang="es-CO" dirty="0" smtClean="0"/>
              <a:t> </a:t>
            </a:r>
            <a:r>
              <a:rPr lang="es-CO" dirty="0" err="1" smtClean="0"/>
              <a:t>good</a:t>
            </a:r>
            <a:r>
              <a:rPr lang="es-CO" dirty="0" smtClean="0"/>
              <a:t> </a:t>
            </a:r>
            <a:r>
              <a:rPr lang="es-CO" dirty="0" err="1" smtClean="0"/>
              <a:t>healthcare</a:t>
            </a:r>
            <a:r>
              <a:rPr lang="es-CO" dirty="0" smtClean="0"/>
              <a:t>, </a:t>
            </a:r>
            <a:r>
              <a:rPr lang="es-CO" dirty="0" err="1" smtClean="0"/>
              <a:t>education</a:t>
            </a:r>
            <a:r>
              <a:rPr lang="es-CO" dirty="0" smtClean="0"/>
              <a:t> and no </a:t>
            </a:r>
            <a:r>
              <a:rPr lang="es-CO" dirty="0" err="1" smtClean="0"/>
              <a:t>children</a:t>
            </a:r>
            <a:r>
              <a:rPr lang="es-CO" dirty="0" smtClean="0"/>
              <a:t>.</a:t>
            </a:r>
          </a:p>
          <a:p>
            <a:pPr marL="0" indent="0">
              <a:buNone/>
            </a:pPr>
            <a:r>
              <a:rPr lang="es-CO" dirty="0" smtClean="0"/>
              <a:t>A pesar de que los factores anteriormente vistos no eran percibidos como significativos, ahora podemos notar que con el paso del tiempo estas gap se hacen mas grandes, dado que ahora X% de la población ha podido estudiar y tener buena salud a sus 20 años.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9F92F0-1F62-4437-AF12-DEDF8A58809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2021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 smtClean="0"/>
              <a:t>Además de entender cómo se</a:t>
            </a:r>
            <a:r>
              <a:rPr lang="es-CO" baseline="0" dirty="0" smtClean="0"/>
              <a:t> percibe la inequidad de género en la sociedad, también es necesario encontrar cuáles son los factores que mayor afectan, para que se puedan crear planes de contingencia que ayuden a contrarrestar la inequidad.</a:t>
            </a:r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9F92F0-1F62-4437-AF12-DEDF8A58809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302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 smtClean="0"/>
              <a:t>Los datos que se emplearán para responder la pregunta</a:t>
            </a:r>
            <a:r>
              <a:rPr lang="es-CO" baseline="0" dirty="0" smtClean="0"/>
              <a:t> formulada serán los datos del censo realizado en el 2018 por el Departamento Administrativo Nacional de Estadística (DANE)</a:t>
            </a:r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9F92F0-1F62-4437-AF12-DEDF8A58809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6027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 smtClean="0"/>
              <a:t>Inicialmente se decidió agrupar los municipios en Colombia a través de indicadores de educación, trabajo y salud en la población.</a:t>
            </a:r>
          </a:p>
          <a:p>
            <a:r>
              <a:rPr lang="es-CO" dirty="0" smtClean="0"/>
              <a:t>Esto con el fin de realizar una comparación de inequidad de género</a:t>
            </a:r>
            <a:r>
              <a:rPr lang="es-CO" baseline="0" dirty="0" smtClean="0"/>
              <a:t> también al nivel socio-económico.</a:t>
            </a:r>
          </a:p>
          <a:p>
            <a:r>
              <a:rPr lang="es-CO" baseline="0" dirty="0" smtClean="0"/>
              <a:t>Para fines prácticos decidimos escoger los grupos con mejores y peores indicadores en Colombia.</a:t>
            </a:r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9F92F0-1F62-4437-AF12-DEDF8A58809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3412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 smtClean="0"/>
              <a:t>Inicialmente se decidió agrupar los municipios en Colombia a través de indicadores de educación, trabajo y salud en la población.</a:t>
            </a:r>
          </a:p>
          <a:p>
            <a:r>
              <a:rPr lang="es-CO" dirty="0" smtClean="0"/>
              <a:t>Esto con el fin de realizar una comparación de inequidad de género</a:t>
            </a:r>
            <a:r>
              <a:rPr lang="es-CO" baseline="0" dirty="0" smtClean="0"/>
              <a:t> también al nivel socio-económico.</a:t>
            </a:r>
          </a:p>
          <a:p>
            <a:r>
              <a:rPr lang="es-CO" baseline="0" dirty="0" smtClean="0"/>
              <a:t>Para fines prácticos decidimos escoger los grupos con mejores y peores indicadores en Colombia.</a:t>
            </a:r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9F92F0-1F62-4437-AF12-DEDF8A58809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8105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9F92F0-1F62-4437-AF12-DEDF8A58809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3794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O" sz="1200" dirty="0" smtClean="0"/>
              <a:t>No hay diferencias de sexo en la atención de salud, pero como pueden ver el grupo de indicadores altos posee una atención al paciente de 0 a 9 años de 85% mientras que el otro grupo de 78%</a:t>
            </a:r>
            <a:endParaRPr lang="en-US" sz="1200" dirty="0" smtClean="0"/>
          </a:p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9F92F0-1F62-4437-AF12-DEDF8A58809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5762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O" dirty="0" smtClean="0"/>
              <a:t>En esta edad, a pesar que la tasa de ausentismo en las escuelas es baja para el </a:t>
            </a:r>
            <a:r>
              <a:rPr lang="es-CO" dirty="0" err="1" smtClean="0"/>
              <a:t>cluster</a:t>
            </a:r>
            <a:r>
              <a:rPr lang="es-CO" dirty="0" smtClean="0"/>
              <a:t> 3, teniendo en cuenta que a esta edad las mujeres adolescentes comienzan a desarrollarse y tener hijos, los hijos se vuelven un factor significativo para dejar el colegio.</a:t>
            </a:r>
          </a:p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9F92F0-1F62-4437-AF12-DEDF8A58809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256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O" dirty="0" smtClean="0"/>
              <a:t>En esta edad, a pesar que la tasa de ausentismo en las escuelas es baja para el </a:t>
            </a:r>
            <a:r>
              <a:rPr lang="es-CO" dirty="0" err="1" smtClean="0"/>
              <a:t>cluster</a:t>
            </a:r>
            <a:r>
              <a:rPr lang="es-CO" dirty="0" smtClean="0"/>
              <a:t> 3, teniendo en cuenta que a esta edad las mujeres adolescentes comienzan a desarrollarse y tener hijos, los hijos se vuelven un factor significativo para dejar el colegio.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O" dirty="0" smtClean="0"/>
              <a:t>At </a:t>
            </a:r>
            <a:r>
              <a:rPr lang="es-CO" dirty="0" err="1" smtClean="0"/>
              <a:t>this</a:t>
            </a:r>
            <a:r>
              <a:rPr lang="es-CO" dirty="0" smtClean="0"/>
              <a:t> </a:t>
            </a:r>
            <a:r>
              <a:rPr lang="es-CO" dirty="0" err="1" smtClean="0"/>
              <a:t>age</a:t>
            </a:r>
            <a:r>
              <a:rPr lang="es-CO" dirty="0" smtClean="0"/>
              <a:t>, </a:t>
            </a:r>
            <a:r>
              <a:rPr lang="es-CO" dirty="0" err="1" smtClean="0"/>
              <a:t>already</a:t>
            </a:r>
            <a:r>
              <a:rPr lang="es-CO" dirty="0" smtClean="0"/>
              <a:t> a ~1000 Young</a:t>
            </a:r>
            <a:r>
              <a:rPr lang="es-CO" baseline="0" dirty="0" smtClean="0"/>
              <a:t> </a:t>
            </a:r>
            <a:r>
              <a:rPr lang="es-CO" baseline="0" dirty="0" err="1" smtClean="0"/>
              <a:t>women</a:t>
            </a:r>
            <a:r>
              <a:rPr lang="es-CO" baseline="0" dirty="0" smtClean="0"/>
              <a:t> </a:t>
            </a:r>
            <a:r>
              <a:rPr lang="es-CO" baseline="0" dirty="0" err="1" smtClean="0"/>
              <a:t>have</a:t>
            </a:r>
            <a:r>
              <a:rPr lang="es-CO" baseline="0" dirty="0" smtClean="0"/>
              <a:t> 3+ </a:t>
            </a:r>
            <a:r>
              <a:rPr lang="es-CO" baseline="0" dirty="0" err="1" smtClean="0"/>
              <a:t>children</a:t>
            </a:r>
            <a:endParaRPr lang="es-CO" dirty="0" smtClean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9F92F0-1F62-4437-AF12-DEDF8A58809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6670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E5E44-ED11-43A1-80C2-6A3BAD871DB5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09771-9A33-4DC3-82C3-100EA57D975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23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E5E44-ED11-43A1-80C2-6A3BAD871DB5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09771-9A33-4DC3-82C3-100EA57D975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12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E5E44-ED11-43A1-80C2-6A3BAD871DB5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09771-9A33-4DC3-82C3-100EA57D9755}" type="slidenum">
              <a:rPr lang="en-US" smtClean="0"/>
              <a:t>‹Nº›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640862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E5E44-ED11-43A1-80C2-6A3BAD871DB5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09771-9A33-4DC3-82C3-100EA57D975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313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E5E44-ED11-43A1-80C2-6A3BAD871DB5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09771-9A33-4DC3-82C3-100EA57D9755}" type="slidenum">
              <a:rPr lang="en-US" smtClean="0"/>
              <a:t>‹Nº›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228796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E5E44-ED11-43A1-80C2-6A3BAD871DB5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09771-9A33-4DC3-82C3-100EA57D975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6480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E5E44-ED11-43A1-80C2-6A3BAD871DB5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09771-9A33-4DC3-82C3-100EA57D975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212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E5E44-ED11-43A1-80C2-6A3BAD871DB5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09771-9A33-4DC3-82C3-100EA57D975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092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E5E44-ED11-43A1-80C2-6A3BAD871DB5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09771-9A33-4DC3-82C3-100EA57D975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434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E5E44-ED11-43A1-80C2-6A3BAD871DB5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09771-9A33-4DC3-82C3-100EA57D975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041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E5E44-ED11-43A1-80C2-6A3BAD871DB5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09771-9A33-4DC3-82C3-100EA57D975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589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E5E44-ED11-43A1-80C2-6A3BAD871DB5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09771-9A33-4DC3-82C3-100EA57D975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126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E5E44-ED11-43A1-80C2-6A3BAD871DB5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09771-9A33-4DC3-82C3-100EA57D975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112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E5E44-ED11-43A1-80C2-6A3BAD871DB5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09771-9A33-4DC3-82C3-100EA57D975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339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E5E44-ED11-43A1-80C2-6A3BAD871DB5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09771-9A33-4DC3-82C3-100EA57D975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69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E5E44-ED11-43A1-80C2-6A3BAD871DB5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09771-9A33-4DC3-82C3-100EA57D975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514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DE5E44-ED11-43A1-80C2-6A3BAD871DB5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D509771-9A33-4DC3-82C3-100EA57D975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373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83772" y="1831659"/>
            <a:ext cx="9144000" cy="1646302"/>
          </a:xfrm>
        </p:spPr>
        <p:txBody>
          <a:bodyPr/>
          <a:lstStyle/>
          <a:p>
            <a:pPr algn="ctr"/>
            <a:r>
              <a:rPr lang="en-US" dirty="0" smtClean="0"/>
              <a:t>Analysis of gender inequality in Colombia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783772" y="3477960"/>
            <a:ext cx="9144000" cy="2983799"/>
          </a:xfrm>
        </p:spPr>
        <p:txBody>
          <a:bodyPr>
            <a:no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s-CO" sz="2400" dirty="0" smtClean="0"/>
              <a:t>Andrés </a:t>
            </a:r>
            <a:r>
              <a:rPr lang="es-CO" sz="2400" dirty="0" err="1" smtClean="0"/>
              <a:t>Argúmero</a:t>
            </a:r>
            <a:endParaRPr lang="es-CO" sz="2400" dirty="0" smtClean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s-CO" sz="2400" dirty="0" smtClean="0"/>
              <a:t>Angélica Mora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s-CO" sz="2400" dirty="0" smtClean="0"/>
              <a:t>Carlos </a:t>
            </a:r>
            <a:r>
              <a:rPr lang="es-CO" sz="2400" dirty="0" err="1" smtClean="0"/>
              <a:t>SanMartin</a:t>
            </a:r>
            <a:endParaRPr lang="es-CO" sz="2400" dirty="0" smtClean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s-CO" sz="2400" dirty="0" smtClean="0"/>
              <a:t>Daniel Perico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s-CO" sz="2400" dirty="0" smtClean="0"/>
              <a:t>Emiro Chica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s-CO" sz="2400" dirty="0" smtClean="0"/>
              <a:t>José Campo</a:t>
            </a:r>
            <a:endParaRPr lang="en-US" sz="2400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772" y="643278"/>
            <a:ext cx="8538702" cy="1031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569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599"/>
            <a:ext cx="8596668" cy="1929737"/>
          </a:xfrm>
        </p:spPr>
        <p:txBody>
          <a:bodyPr>
            <a:noAutofit/>
          </a:bodyPr>
          <a:lstStyle/>
          <a:p>
            <a:r>
              <a:rPr lang="es-CO" sz="5400" dirty="0" err="1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Ages</a:t>
            </a:r>
            <a:r>
              <a:rPr lang="es-CO" sz="5400" dirty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10 – 14 </a:t>
            </a:r>
            <a:br>
              <a:rPr lang="es-CO" sz="5400" dirty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r>
              <a:rPr lang="es-CO" sz="5400" dirty="0" err="1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Children</a:t>
            </a:r>
            <a:endParaRPr lang="en-US" sz="540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>
          <a:xfrm>
            <a:off x="677334" y="4592320"/>
            <a:ext cx="6016074" cy="1790192"/>
          </a:xfrm>
        </p:spPr>
        <p:txBody>
          <a:bodyPr>
            <a:noAutofit/>
          </a:bodyPr>
          <a:lstStyle/>
          <a:p>
            <a:r>
              <a:rPr lang="es-CO" sz="3200" dirty="0" err="1" smtClean="0"/>
              <a:t>Childbirth</a:t>
            </a:r>
            <a:r>
              <a:rPr lang="es-CO" sz="3200" dirty="0" smtClean="0"/>
              <a:t> </a:t>
            </a:r>
            <a:r>
              <a:rPr lang="es-CO" sz="3200" dirty="0" err="1" smtClean="0"/>
              <a:t>is</a:t>
            </a:r>
            <a:r>
              <a:rPr lang="es-CO" sz="3200" dirty="0" smtClean="0"/>
              <a:t> </a:t>
            </a:r>
            <a:r>
              <a:rPr lang="es-CO" sz="3200" dirty="0" err="1" smtClean="0"/>
              <a:t>related</a:t>
            </a:r>
            <a:r>
              <a:rPr lang="es-CO" sz="3200" dirty="0" smtClean="0"/>
              <a:t> to </a:t>
            </a:r>
            <a:r>
              <a:rPr lang="es-CO" sz="3200" dirty="0" err="1" smtClean="0"/>
              <a:t>school</a:t>
            </a:r>
            <a:r>
              <a:rPr lang="es-CO" sz="3200" dirty="0" smtClean="0"/>
              <a:t> </a:t>
            </a:r>
            <a:r>
              <a:rPr lang="es-CO" sz="3200" dirty="0" err="1" smtClean="0"/>
              <a:t>drop-out</a:t>
            </a:r>
            <a:r>
              <a:rPr lang="es-CO" sz="3200" dirty="0" smtClean="0"/>
              <a:t>.</a:t>
            </a:r>
          </a:p>
          <a:p>
            <a:r>
              <a:rPr lang="es-CO" sz="3200" dirty="0"/>
              <a:t>60.000 </a:t>
            </a:r>
            <a:r>
              <a:rPr lang="es-CO" sz="3200" dirty="0" err="1" smtClean="0"/>
              <a:t>female</a:t>
            </a:r>
            <a:r>
              <a:rPr lang="es-CO" sz="3200" dirty="0" smtClean="0"/>
              <a:t> </a:t>
            </a:r>
            <a:r>
              <a:rPr lang="es-CO" sz="3200" dirty="0" err="1" smtClean="0"/>
              <a:t>adolescents</a:t>
            </a:r>
            <a:r>
              <a:rPr lang="es-CO" sz="3200" dirty="0" smtClean="0"/>
              <a:t> </a:t>
            </a:r>
            <a:r>
              <a:rPr lang="es-CO" sz="3200" dirty="0" err="1" smtClean="0"/>
              <a:t>have</a:t>
            </a:r>
            <a:r>
              <a:rPr lang="es-CO" sz="3200" dirty="0" smtClean="0"/>
              <a:t> </a:t>
            </a:r>
            <a:r>
              <a:rPr lang="es-CO" sz="3200" dirty="0"/>
              <a:t>at </a:t>
            </a:r>
            <a:r>
              <a:rPr lang="es-CO" sz="3200" dirty="0" err="1"/>
              <a:t>least</a:t>
            </a:r>
            <a:r>
              <a:rPr lang="es-CO" sz="3200" dirty="0"/>
              <a:t> 1 </a:t>
            </a:r>
            <a:r>
              <a:rPr lang="es-CO" sz="3200" dirty="0" err="1" smtClean="0"/>
              <a:t>children</a:t>
            </a:r>
            <a:r>
              <a:rPr lang="es-CO" sz="3200" dirty="0" smtClean="0"/>
              <a:t>.</a:t>
            </a:r>
            <a:endParaRPr lang="en-US" sz="3200" dirty="0"/>
          </a:p>
        </p:txBody>
      </p:sp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6080757"/>
              </p:ext>
            </p:extLst>
          </p:nvPr>
        </p:nvGraphicFramePr>
        <p:xfrm>
          <a:off x="677334" y="2539336"/>
          <a:ext cx="6089226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9742"/>
                <a:gridCol w="2029742"/>
                <a:gridCol w="2029742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800" dirty="0" smtClean="0"/>
                        <a:t>No </a:t>
                      </a:r>
                      <a:r>
                        <a:rPr lang="es-CO" sz="2800" dirty="0" err="1" smtClean="0"/>
                        <a:t>Children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800" dirty="0" err="1" smtClean="0"/>
                        <a:t>Children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sz="2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High Rank</a:t>
                      </a:r>
                      <a:endParaRPr lang="en-US" sz="28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99.8%</a:t>
                      </a:r>
                      <a:endParaRPr lang="en-US" sz="28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0.2%</a:t>
                      </a:r>
                      <a:endParaRPr lang="en-US" sz="28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sz="2800" kern="12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Low</a:t>
                      </a:r>
                      <a:r>
                        <a:rPr lang="es-CO" sz="2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Rank</a:t>
                      </a:r>
                      <a:endParaRPr lang="en-US" sz="28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98.8%</a:t>
                      </a:r>
                      <a:endParaRPr lang="en-US" sz="28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1.2%</a:t>
                      </a:r>
                      <a:endParaRPr lang="en-US" sz="28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3"/>
          <a:srcRect l="7668" t="18836" r="14984"/>
          <a:stretch/>
        </p:blipFill>
        <p:spPr>
          <a:xfrm>
            <a:off x="6695394" y="2539336"/>
            <a:ext cx="5157216" cy="4121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307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804416"/>
          </a:xfrm>
        </p:spPr>
        <p:txBody>
          <a:bodyPr>
            <a:noAutofit/>
          </a:bodyPr>
          <a:lstStyle/>
          <a:p>
            <a:r>
              <a:rPr lang="es-CO" sz="5400" dirty="0" err="1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Age</a:t>
            </a:r>
            <a:r>
              <a:rPr lang="es-CO" sz="5400" dirty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20</a:t>
            </a:r>
            <a:r>
              <a:rPr lang="es-CO" sz="54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/>
            </a:r>
            <a:br>
              <a:rPr lang="es-CO" sz="54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r>
              <a:rPr lang="es-CO" sz="5400" dirty="0" err="1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Successfulness</a:t>
            </a:r>
            <a:endParaRPr lang="en-US" sz="540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>
          <a:xfrm>
            <a:off x="677334" y="3127248"/>
            <a:ext cx="8596668" cy="29141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CO" sz="4000" dirty="0" err="1" smtClean="0"/>
              <a:t>Only</a:t>
            </a:r>
            <a:r>
              <a:rPr lang="es-CO" sz="4000" dirty="0" smtClean="0"/>
              <a:t> </a:t>
            </a:r>
            <a:r>
              <a:rPr lang="es-CO" sz="5400" b="1" dirty="0" smtClean="0"/>
              <a:t>75.2%</a:t>
            </a:r>
            <a:r>
              <a:rPr lang="es-CO" sz="4000" dirty="0" smtClean="0"/>
              <a:t> of </a:t>
            </a:r>
            <a:r>
              <a:rPr lang="es-CO" sz="4000" dirty="0" err="1" smtClean="0"/>
              <a:t>women</a:t>
            </a:r>
            <a:r>
              <a:rPr lang="es-CO" sz="4000" dirty="0" smtClean="0"/>
              <a:t> are </a:t>
            </a:r>
            <a:r>
              <a:rPr lang="es-CO" sz="4000" dirty="0" err="1" smtClean="0"/>
              <a:t>successful</a:t>
            </a:r>
            <a:r>
              <a:rPr lang="es-CO" sz="4000" dirty="0" smtClean="0"/>
              <a:t> </a:t>
            </a:r>
            <a:r>
              <a:rPr lang="es-CO" sz="2000" dirty="0" smtClean="0"/>
              <a:t>(</a:t>
            </a:r>
            <a:r>
              <a:rPr lang="es-CO" sz="2000" dirty="0" err="1" smtClean="0"/>
              <a:t>educated</a:t>
            </a:r>
            <a:r>
              <a:rPr lang="es-CO" sz="2000" dirty="0" smtClean="0"/>
              <a:t>, </a:t>
            </a:r>
            <a:r>
              <a:rPr lang="es-CO" sz="2000" dirty="0" err="1" smtClean="0"/>
              <a:t>receive</a:t>
            </a:r>
            <a:r>
              <a:rPr lang="es-CO" sz="2000" dirty="0" smtClean="0"/>
              <a:t> </a:t>
            </a:r>
            <a:r>
              <a:rPr lang="es-CO" sz="2000" dirty="0" err="1" smtClean="0"/>
              <a:t>professional</a:t>
            </a:r>
            <a:r>
              <a:rPr lang="es-CO" sz="2000" dirty="0" smtClean="0"/>
              <a:t> </a:t>
            </a:r>
            <a:r>
              <a:rPr lang="es-CO" sz="2000" dirty="0" err="1" smtClean="0"/>
              <a:t>healthcare</a:t>
            </a:r>
            <a:r>
              <a:rPr lang="es-CO" sz="2000" dirty="0" smtClean="0"/>
              <a:t>).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416629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987296"/>
          </a:xfrm>
        </p:spPr>
        <p:txBody>
          <a:bodyPr>
            <a:noAutofit/>
          </a:bodyPr>
          <a:lstStyle/>
          <a:p>
            <a:r>
              <a:rPr lang="es-CO" sz="5400" dirty="0" err="1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Ages</a:t>
            </a:r>
            <a:r>
              <a:rPr lang="es-CO" sz="5400" dirty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20 - 39</a:t>
            </a:r>
            <a:br>
              <a:rPr lang="es-CO" sz="5400" dirty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r>
              <a:rPr lang="es-CO" sz="5400" dirty="0" err="1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Educated</a:t>
            </a:r>
            <a:r>
              <a:rPr lang="es-CO" sz="5400" dirty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s-CO" sz="5400" dirty="0" err="1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paid</a:t>
            </a:r>
            <a:r>
              <a:rPr lang="es-CO" sz="5400" dirty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s-CO" sz="5400" dirty="0" err="1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workers</a:t>
            </a:r>
            <a:endParaRPr lang="en-US" sz="540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>
          <a:xfrm>
            <a:off x="677334" y="4407408"/>
            <a:ext cx="5632026" cy="1633954"/>
          </a:xfrm>
        </p:spPr>
        <p:txBody>
          <a:bodyPr>
            <a:normAutofit lnSpcReduction="10000"/>
          </a:bodyPr>
          <a:lstStyle/>
          <a:p>
            <a:r>
              <a:rPr lang="es-CO" sz="2800" dirty="0" err="1" smtClean="0"/>
              <a:t>Gender</a:t>
            </a:r>
            <a:r>
              <a:rPr lang="es-CO" sz="2800" dirty="0" smtClean="0"/>
              <a:t> defines </a:t>
            </a:r>
            <a:r>
              <a:rPr lang="es-CO" sz="2800" dirty="0" err="1" smtClean="0"/>
              <a:t>whether</a:t>
            </a:r>
            <a:r>
              <a:rPr lang="es-CO" sz="2800" dirty="0" smtClean="0"/>
              <a:t> </a:t>
            </a:r>
            <a:r>
              <a:rPr lang="es-CO" sz="2800" dirty="0" err="1" smtClean="0"/>
              <a:t>the</a:t>
            </a:r>
            <a:r>
              <a:rPr lang="es-CO" sz="2800" dirty="0" smtClean="0"/>
              <a:t> </a:t>
            </a:r>
            <a:r>
              <a:rPr lang="es-CO" sz="2800" dirty="0" err="1" smtClean="0"/>
              <a:t>person</a:t>
            </a:r>
            <a:r>
              <a:rPr lang="es-CO" sz="2800" dirty="0" smtClean="0"/>
              <a:t> </a:t>
            </a:r>
            <a:r>
              <a:rPr lang="es-CO" sz="2800" dirty="0" err="1" smtClean="0"/>
              <a:t>will</a:t>
            </a:r>
            <a:r>
              <a:rPr lang="es-CO" sz="2800" dirty="0" smtClean="0"/>
              <a:t> </a:t>
            </a:r>
            <a:r>
              <a:rPr lang="es-CO" sz="2800" dirty="0" err="1" smtClean="0"/>
              <a:t>get</a:t>
            </a:r>
            <a:r>
              <a:rPr lang="es-CO" sz="2800" dirty="0" smtClean="0"/>
              <a:t> a </a:t>
            </a:r>
            <a:r>
              <a:rPr lang="es-CO" sz="2800" dirty="0" err="1" smtClean="0"/>
              <a:t>paid</a:t>
            </a:r>
            <a:r>
              <a:rPr lang="es-CO" sz="2800" dirty="0" smtClean="0"/>
              <a:t> </a:t>
            </a:r>
            <a:r>
              <a:rPr lang="es-CO" sz="2800" dirty="0" err="1" smtClean="0"/>
              <a:t>job</a:t>
            </a:r>
            <a:r>
              <a:rPr lang="es-CO" sz="2800" dirty="0" smtClean="0"/>
              <a:t> </a:t>
            </a:r>
            <a:r>
              <a:rPr lang="es-CO" sz="2800" dirty="0" err="1" smtClean="0"/>
              <a:t>after</a:t>
            </a:r>
            <a:r>
              <a:rPr lang="es-CO" sz="2800" dirty="0" smtClean="0"/>
              <a:t> </a:t>
            </a:r>
            <a:r>
              <a:rPr lang="es-CO" sz="2800" dirty="0" err="1" smtClean="0"/>
              <a:t>completing</a:t>
            </a:r>
            <a:r>
              <a:rPr lang="es-CO" sz="2800" dirty="0" smtClean="0"/>
              <a:t> </a:t>
            </a:r>
            <a:r>
              <a:rPr lang="es-CO" sz="2800" dirty="0" err="1" smtClean="0"/>
              <a:t>advanced</a:t>
            </a:r>
            <a:r>
              <a:rPr lang="es-CO" sz="2800" dirty="0" smtClean="0"/>
              <a:t> </a:t>
            </a:r>
            <a:r>
              <a:rPr lang="es-CO" sz="2800" dirty="0" err="1" smtClean="0"/>
              <a:t>education</a:t>
            </a:r>
            <a:r>
              <a:rPr lang="es-CO" sz="2800" dirty="0" smtClean="0"/>
              <a:t>.</a:t>
            </a:r>
            <a:endParaRPr lang="en-US" sz="2800" dirty="0"/>
          </a:p>
        </p:txBody>
      </p:sp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7968588"/>
              </p:ext>
            </p:extLst>
          </p:nvPr>
        </p:nvGraphicFramePr>
        <p:xfrm>
          <a:off x="677335" y="2576576"/>
          <a:ext cx="5613738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1246"/>
                <a:gridCol w="1871246"/>
                <a:gridCol w="1871246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800" dirty="0" err="1" smtClean="0"/>
                        <a:t>Male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800" smtClean="0"/>
                        <a:t>Female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sz="2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High Rank</a:t>
                      </a:r>
                      <a:endParaRPr lang="en-US" sz="28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75.0%</a:t>
                      </a:r>
                      <a:endParaRPr lang="en-US" sz="28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59.0%</a:t>
                      </a:r>
                      <a:endParaRPr lang="en-US" sz="28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sz="2800" kern="12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Low</a:t>
                      </a:r>
                      <a:r>
                        <a:rPr lang="es-CO" sz="2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Rank</a:t>
                      </a:r>
                      <a:endParaRPr lang="en-US" sz="28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44.3%</a:t>
                      </a:r>
                      <a:endParaRPr lang="en-US" sz="28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800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21.4%</a:t>
                      </a:r>
                      <a:endParaRPr lang="en-US" sz="28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2"/>
          <a:srcRect l="7394" t="19494" r="14709"/>
          <a:stretch/>
        </p:blipFill>
        <p:spPr>
          <a:xfrm>
            <a:off x="6473951" y="2590645"/>
            <a:ext cx="5569639" cy="4267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316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987296"/>
          </a:xfrm>
        </p:spPr>
        <p:txBody>
          <a:bodyPr>
            <a:noAutofit/>
          </a:bodyPr>
          <a:lstStyle/>
          <a:p>
            <a:r>
              <a:rPr lang="es-CO" sz="5400" dirty="0" err="1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Ages</a:t>
            </a:r>
            <a:r>
              <a:rPr lang="es-CO" sz="5400" dirty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20 - 39</a:t>
            </a:r>
            <a:br>
              <a:rPr lang="es-CO" sz="5400" dirty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r>
              <a:rPr lang="es-CO" sz="5400" dirty="0" err="1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Inmigration</a:t>
            </a:r>
            <a:endParaRPr lang="en-US" sz="540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>
          <a:xfrm>
            <a:off x="677334" y="4407408"/>
            <a:ext cx="5613738" cy="1633954"/>
          </a:xfrm>
        </p:spPr>
        <p:txBody>
          <a:bodyPr>
            <a:normAutofit/>
          </a:bodyPr>
          <a:lstStyle/>
          <a:p>
            <a:r>
              <a:rPr lang="es-CO" sz="2800" dirty="0" err="1" smtClean="0"/>
              <a:t>Men</a:t>
            </a:r>
            <a:r>
              <a:rPr lang="es-CO" sz="2800" dirty="0" smtClean="0"/>
              <a:t> and </a:t>
            </a:r>
            <a:r>
              <a:rPr lang="es-CO" sz="2800" dirty="0" err="1" smtClean="0"/>
              <a:t>Women</a:t>
            </a:r>
            <a:r>
              <a:rPr lang="es-CO" sz="2800" dirty="0" smtClean="0"/>
              <a:t> look </a:t>
            </a:r>
            <a:r>
              <a:rPr lang="es-CO" sz="2800" dirty="0" err="1" smtClean="0"/>
              <a:t>after</a:t>
            </a:r>
            <a:r>
              <a:rPr lang="es-CO" sz="2800" dirty="0" smtClean="0"/>
              <a:t> </a:t>
            </a:r>
            <a:r>
              <a:rPr lang="es-CO" sz="2800" dirty="0" err="1" smtClean="0"/>
              <a:t>better</a:t>
            </a:r>
            <a:r>
              <a:rPr lang="es-CO" sz="2800" dirty="0" smtClean="0"/>
              <a:t> </a:t>
            </a:r>
            <a:r>
              <a:rPr lang="es-CO" sz="2800" dirty="0" err="1" smtClean="0"/>
              <a:t>opportunities</a:t>
            </a:r>
            <a:r>
              <a:rPr lang="es-CO" sz="2800" dirty="0" smtClean="0"/>
              <a:t> </a:t>
            </a:r>
            <a:r>
              <a:rPr lang="es-CO" sz="2800" dirty="0" err="1" smtClean="0"/>
              <a:t>equally</a:t>
            </a:r>
            <a:r>
              <a:rPr lang="es-CO" sz="2800" dirty="0"/>
              <a:t> </a:t>
            </a:r>
            <a:r>
              <a:rPr lang="es-CO" sz="2800" dirty="0" err="1" smtClean="0"/>
              <a:t>when</a:t>
            </a:r>
            <a:r>
              <a:rPr lang="es-CO" sz="2800" dirty="0" smtClean="0"/>
              <a:t> </a:t>
            </a:r>
            <a:r>
              <a:rPr lang="es-CO" sz="2800" dirty="0" err="1" smtClean="0"/>
              <a:t>migrating</a:t>
            </a:r>
            <a:r>
              <a:rPr lang="es-CO" sz="2800" dirty="0" smtClean="0"/>
              <a:t>.</a:t>
            </a:r>
          </a:p>
        </p:txBody>
      </p:sp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5239165"/>
              </p:ext>
            </p:extLst>
          </p:nvPr>
        </p:nvGraphicFramePr>
        <p:xfrm>
          <a:off x="677335" y="2576576"/>
          <a:ext cx="5613738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1246"/>
                <a:gridCol w="1871246"/>
                <a:gridCol w="1871246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800" dirty="0" err="1" smtClean="0"/>
                        <a:t>Male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800" smtClean="0"/>
                        <a:t>Female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sz="2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High Rank</a:t>
                      </a:r>
                      <a:endParaRPr lang="en-US" sz="28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14.3%</a:t>
                      </a:r>
                      <a:endParaRPr lang="en-US" sz="28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14.1%</a:t>
                      </a:r>
                      <a:endParaRPr lang="en-US" sz="28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sz="2800" kern="12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Low</a:t>
                      </a:r>
                      <a:r>
                        <a:rPr lang="es-CO" sz="2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Rank</a:t>
                      </a:r>
                      <a:endParaRPr lang="en-US" sz="28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5.5%</a:t>
                      </a:r>
                      <a:endParaRPr lang="en-US" sz="28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6.0%</a:t>
                      </a:r>
                      <a:endParaRPr lang="en-US" sz="28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/>
          <a:srcRect l="8492" t="22053" r="15805"/>
          <a:stretch/>
        </p:blipFill>
        <p:spPr>
          <a:xfrm>
            <a:off x="6291072" y="2102855"/>
            <a:ext cx="5632704" cy="4755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534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100906" cy="1987296"/>
          </a:xfrm>
        </p:spPr>
        <p:txBody>
          <a:bodyPr>
            <a:noAutofit/>
          </a:bodyPr>
          <a:lstStyle/>
          <a:p>
            <a:r>
              <a:rPr lang="es-CO" sz="5400" dirty="0" err="1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Ages</a:t>
            </a:r>
            <a:r>
              <a:rPr lang="es-CO" sz="5400" dirty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40 - 59</a:t>
            </a:r>
            <a:br>
              <a:rPr lang="es-CO" sz="5400" dirty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r>
              <a:rPr lang="es-CO" sz="5400" dirty="0" err="1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Household</a:t>
            </a:r>
            <a:r>
              <a:rPr lang="es-CO" sz="5400" dirty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s-CO" sz="5400" dirty="0" err="1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work</a:t>
            </a:r>
            <a:endParaRPr lang="en-US" sz="540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>
          <a:xfrm>
            <a:off x="677334" y="4242816"/>
            <a:ext cx="8100906" cy="2212848"/>
          </a:xfrm>
        </p:spPr>
        <p:txBody>
          <a:bodyPr>
            <a:normAutofit/>
          </a:bodyPr>
          <a:lstStyle/>
          <a:p>
            <a:r>
              <a:rPr lang="es-CO" sz="2800" dirty="0" err="1" smtClean="0"/>
              <a:t>Marriage</a:t>
            </a:r>
            <a:r>
              <a:rPr lang="es-CO" sz="2800" dirty="0" smtClean="0"/>
              <a:t> </a:t>
            </a:r>
            <a:r>
              <a:rPr lang="es-CO" sz="2800" dirty="0" err="1" smtClean="0"/>
              <a:t>influences</a:t>
            </a:r>
            <a:r>
              <a:rPr lang="es-CO" sz="2800" dirty="0" smtClean="0"/>
              <a:t> </a:t>
            </a:r>
            <a:r>
              <a:rPr lang="es-CO" sz="2800" dirty="0" err="1" smtClean="0"/>
              <a:t>towards</a:t>
            </a:r>
            <a:r>
              <a:rPr lang="es-CO" sz="2800" dirty="0" smtClean="0"/>
              <a:t> </a:t>
            </a:r>
            <a:r>
              <a:rPr lang="es-CO" sz="2800" dirty="0" err="1" smtClean="0"/>
              <a:t>household</a:t>
            </a:r>
            <a:r>
              <a:rPr lang="es-CO" sz="2800" dirty="0" smtClean="0"/>
              <a:t> </a:t>
            </a:r>
            <a:r>
              <a:rPr lang="es-CO" sz="2800" dirty="0" err="1" smtClean="0"/>
              <a:t>work</a:t>
            </a:r>
            <a:r>
              <a:rPr lang="es-CO" sz="2800" dirty="0" smtClean="0"/>
              <a:t>.</a:t>
            </a:r>
          </a:p>
          <a:p>
            <a:r>
              <a:rPr lang="es-CO" sz="2800" dirty="0" err="1" smtClean="0"/>
              <a:t>Over</a:t>
            </a:r>
            <a:r>
              <a:rPr lang="es-CO" sz="2800" smtClean="0"/>
              <a:t> </a:t>
            </a:r>
            <a:r>
              <a:rPr lang="es-CO" sz="2800"/>
              <a:t>3</a:t>
            </a:r>
            <a:r>
              <a:rPr lang="es-CO" sz="2800" smtClean="0"/>
              <a:t>200 </a:t>
            </a:r>
            <a:r>
              <a:rPr lang="es-CO" sz="2800" dirty="0" err="1" smtClean="0"/>
              <a:t>women</a:t>
            </a:r>
            <a:r>
              <a:rPr lang="es-CO" sz="2800" dirty="0" smtClean="0"/>
              <a:t> </a:t>
            </a:r>
            <a:r>
              <a:rPr lang="es-CO" sz="2800" dirty="0" smtClean="0"/>
              <a:t>are </a:t>
            </a:r>
            <a:r>
              <a:rPr lang="es-CO" sz="2800" dirty="0" err="1" smtClean="0"/>
              <a:t>postgraduate</a:t>
            </a:r>
            <a:r>
              <a:rPr lang="es-CO" sz="2800" dirty="0" smtClean="0"/>
              <a:t>, </a:t>
            </a:r>
            <a:r>
              <a:rPr lang="es-CO" sz="2800" dirty="0" err="1" smtClean="0"/>
              <a:t>married</a:t>
            </a:r>
            <a:r>
              <a:rPr lang="es-CO" sz="2800" dirty="0" smtClean="0"/>
              <a:t> and dedícate to </a:t>
            </a:r>
            <a:r>
              <a:rPr lang="es-CO" sz="2800" dirty="0" err="1" smtClean="0"/>
              <a:t>household</a:t>
            </a:r>
            <a:endParaRPr lang="en-US" sz="2800" dirty="0"/>
          </a:p>
        </p:txBody>
      </p: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4086640"/>
              </p:ext>
            </p:extLst>
          </p:nvPr>
        </p:nvGraphicFramePr>
        <p:xfrm>
          <a:off x="677334" y="2596896"/>
          <a:ext cx="8127999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/>
                <a:gridCol w="2709333"/>
                <a:gridCol w="2709333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800" dirty="0" err="1" smtClean="0"/>
                        <a:t>Male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800" smtClean="0"/>
                        <a:t>Female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sz="2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High Rank</a:t>
                      </a:r>
                      <a:endParaRPr lang="en-US" sz="28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7.2%</a:t>
                      </a:r>
                      <a:endParaRPr lang="en-US" sz="28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28.1%</a:t>
                      </a:r>
                      <a:endParaRPr lang="en-US" sz="28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sz="2800" kern="12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Low</a:t>
                      </a:r>
                      <a:r>
                        <a:rPr lang="es-CO" sz="2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Rank</a:t>
                      </a:r>
                      <a:endParaRPr lang="en-US" sz="28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32.4%</a:t>
                      </a:r>
                      <a:endParaRPr lang="en-US" sz="28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53.1%</a:t>
                      </a:r>
                      <a:endParaRPr lang="en-US" sz="28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2845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100906" cy="1987296"/>
          </a:xfrm>
        </p:spPr>
        <p:txBody>
          <a:bodyPr>
            <a:noAutofit/>
          </a:bodyPr>
          <a:lstStyle/>
          <a:p>
            <a:r>
              <a:rPr lang="es-CO" sz="5400" dirty="0" err="1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Ages</a:t>
            </a:r>
            <a:r>
              <a:rPr lang="es-CO" sz="5400" dirty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40 - 59</a:t>
            </a:r>
            <a:br>
              <a:rPr lang="es-CO" sz="5400" dirty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r>
              <a:rPr lang="es-CO" sz="5400" dirty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Labor </a:t>
            </a:r>
            <a:r>
              <a:rPr lang="es-CO" sz="5400" dirty="0" err="1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rivalry</a:t>
            </a:r>
            <a:endParaRPr lang="en-US" sz="540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>
          <a:xfrm>
            <a:off x="677334" y="4681728"/>
            <a:ext cx="8100906" cy="1359634"/>
          </a:xfrm>
        </p:spPr>
        <p:txBody>
          <a:bodyPr>
            <a:normAutofit/>
          </a:bodyPr>
          <a:lstStyle/>
          <a:p>
            <a:r>
              <a:rPr lang="es-CO" sz="2800" dirty="0" err="1" smtClean="0"/>
              <a:t>Women</a:t>
            </a:r>
            <a:r>
              <a:rPr lang="es-CO" sz="2800" dirty="0" smtClean="0"/>
              <a:t> </a:t>
            </a:r>
            <a:r>
              <a:rPr lang="es-CO" sz="2800" dirty="0" err="1" smtClean="0"/>
              <a:t>need</a:t>
            </a:r>
            <a:r>
              <a:rPr lang="es-CO" sz="2800" dirty="0" smtClean="0"/>
              <a:t> more </a:t>
            </a:r>
            <a:r>
              <a:rPr lang="es-CO" sz="2800" dirty="0" err="1" smtClean="0"/>
              <a:t>preparation</a:t>
            </a:r>
            <a:r>
              <a:rPr lang="es-CO" sz="2800" dirty="0" smtClean="0"/>
              <a:t> </a:t>
            </a:r>
            <a:r>
              <a:rPr lang="es-CO" sz="2800" dirty="0" err="1" smtClean="0"/>
              <a:t>on</a:t>
            </a:r>
            <a:r>
              <a:rPr lang="es-CO" sz="2800" dirty="0" smtClean="0"/>
              <a:t> </a:t>
            </a:r>
            <a:r>
              <a:rPr lang="es-CO" sz="2800" dirty="0" err="1" smtClean="0"/>
              <a:t>education</a:t>
            </a:r>
            <a:r>
              <a:rPr lang="es-CO" sz="2800" dirty="0" smtClean="0"/>
              <a:t> in </a:t>
            </a:r>
            <a:r>
              <a:rPr lang="es-CO" sz="2800" dirty="0" err="1" smtClean="0"/>
              <a:t>order</a:t>
            </a:r>
            <a:r>
              <a:rPr lang="es-CO" sz="2800" dirty="0" smtClean="0"/>
              <a:t> to </a:t>
            </a:r>
            <a:r>
              <a:rPr lang="es-CO" sz="2800" dirty="0" err="1" smtClean="0"/>
              <a:t>have</a:t>
            </a:r>
            <a:r>
              <a:rPr lang="es-CO" sz="2800" dirty="0" smtClean="0"/>
              <a:t> </a:t>
            </a:r>
            <a:r>
              <a:rPr lang="es-CO" sz="2800" dirty="0" err="1" smtClean="0"/>
              <a:t>the</a:t>
            </a:r>
            <a:r>
              <a:rPr lang="es-CO" sz="2800" dirty="0" smtClean="0"/>
              <a:t> </a:t>
            </a:r>
            <a:r>
              <a:rPr lang="es-CO" sz="2800" dirty="0" err="1" smtClean="0"/>
              <a:t>same</a:t>
            </a:r>
            <a:r>
              <a:rPr lang="es-CO" sz="2800" dirty="0" smtClean="0"/>
              <a:t> </a:t>
            </a:r>
            <a:r>
              <a:rPr lang="es-CO" sz="2800" dirty="0" err="1" smtClean="0"/>
              <a:t>competivity</a:t>
            </a:r>
            <a:r>
              <a:rPr lang="es-CO" sz="2800" dirty="0" smtClean="0"/>
              <a:t> as </a:t>
            </a:r>
            <a:r>
              <a:rPr lang="es-CO" sz="2800" dirty="0" err="1" smtClean="0"/>
              <a:t>men</a:t>
            </a:r>
            <a:r>
              <a:rPr lang="es-CO" sz="2800" dirty="0" smtClean="0"/>
              <a:t>.</a:t>
            </a:r>
            <a:endParaRPr lang="en-US" sz="2800" dirty="0"/>
          </a:p>
        </p:txBody>
      </p:sp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3286999"/>
              </p:ext>
            </p:extLst>
          </p:nvPr>
        </p:nvGraphicFramePr>
        <p:xfrm>
          <a:off x="677335" y="2576576"/>
          <a:ext cx="8119192" cy="20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4109"/>
                <a:gridCol w="2290710"/>
                <a:gridCol w="22243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sz="2800" dirty="0" err="1" smtClean="0"/>
                        <a:t>Education</a:t>
                      </a:r>
                      <a:r>
                        <a:rPr lang="es-CO" sz="2800" dirty="0" smtClean="0"/>
                        <a:t> </a:t>
                      </a:r>
                      <a:r>
                        <a:rPr lang="es-CO" sz="2800" dirty="0" err="1" smtClean="0"/>
                        <a:t>level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800" dirty="0" err="1" smtClean="0"/>
                        <a:t>Male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800" smtClean="0"/>
                        <a:t>Female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sz="2800" kern="12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Uneducated</a:t>
                      </a:r>
                      <a:endParaRPr lang="en-US" sz="28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1.9%</a:t>
                      </a:r>
                      <a:endParaRPr lang="en-US" sz="28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1.0%</a:t>
                      </a:r>
                      <a:endParaRPr lang="en-US" sz="28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sz="2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Basic </a:t>
                      </a:r>
                      <a:r>
                        <a:rPr lang="es-CO" sz="2800" kern="12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education</a:t>
                      </a:r>
                      <a:endParaRPr lang="en-US" sz="28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58.3%</a:t>
                      </a:r>
                      <a:endParaRPr lang="en-US" sz="28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33.4%</a:t>
                      </a:r>
                      <a:endParaRPr lang="en-US" sz="28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sz="2800" kern="12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Advanced</a:t>
                      </a:r>
                      <a:r>
                        <a:rPr lang="es-CO" sz="2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CO" sz="2800" kern="12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education</a:t>
                      </a:r>
                      <a:endParaRPr lang="en-US" sz="28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25.0%</a:t>
                      </a:r>
                      <a:endParaRPr lang="en-US" sz="28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22.5%</a:t>
                      </a:r>
                      <a:endParaRPr lang="en-US" sz="28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1830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5400" dirty="0" err="1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Conclusions</a:t>
            </a:r>
            <a:endParaRPr lang="en-US" sz="540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1930401"/>
            <a:ext cx="8596668" cy="4110962"/>
          </a:xfrm>
        </p:spPr>
        <p:txBody>
          <a:bodyPr>
            <a:normAutofit/>
          </a:bodyPr>
          <a:lstStyle/>
          <a:p>
            <a:r>
              <a:rPr lang="es-CO" sz="2800" dirty="0" err="1" smtClean="0"/>
              <a:t>On</a:t>
            </a:r>
            <a:r>
              <a:rPr lang="es-CO" sz="2800" dirty="0" smtClean="0"/>
              <a:t> </a:t>
            </a:r>
            <a:r>
              <a:rPr lang="es-CO" sz="2800" dirty="0" err="1" smtClean="0"/>
              <a:t>early</a:t>
            </a:r>
            <a:r>
              <a:rPr lang="es-CO" sz="2800" dirty="0" smtClean="0"/>
              <a:t> </a:t>
            </a:r>
            <a:r>
              <a:rPr lang="es-CO" sz="2800" dirty="0" err="1" smtClean="0"/>
              <a:t>ages</a:t>
            </a:r>
            <a:r>
              <a:rPr lang="es-CO" sz="2800" dirty="0" smtClean="0"/>
              <a:t>, </a:t>
            </a:r>
            <a:r>
              <a:rPr lang="es-CO" sz="2800" dirty="0" err="1" smtClean="0"/>
              <a:t>there</a:t>
            </a:r>
            <a:r>
              <a:rPr lang="es-CO" sz="2800" dirty="0" smtClean="0"/>
              <a:t> </a:t>
            </a:r>
            <a:r>
              <a:rPr lang="es-CO" sz="2800" dirty="0" err="1" smtClean="0"/>
              <a:t>is</a:t>
            </a:r>
            <a:r>
              <a:rPr lang="es-CO" sz="2800" dirty="0" smtClean="0"/>
              <a:t> no </a:t>
            </a:r>
            <a:r>
              <a:rPr lang="es-CO" sz="2800" dirty="0" err="1" smtClean="0"/>
              <a:t>significant</a:t>
            </a:r>
            <a:r>
              <a:rPr lang="es-CO" sz="2800" dirty="0" smtClean="0"/>
              <a:t> </a:t>
            </a:r>
            <a:r>
              <a:rPr lang="es-CO" sz="2800" dirty="0" err="1" smtClean="0"/>
              <a:t>difference</a:t>
            </a:r>
            <a:r>
              <a:rPr lang="es-CO" sz="2800" dirty="0" smtClean="0"/>
              <a:t> </a:t>
            </a:r>
            <a:r>
              <a:rPr lang="es-CO" sz="2800" dirty="0" err="1" smtClean="0"/>
              <a:t>over</a:t>
            </a:r>
            <a:r>
              <a:rPr lang="es-CO" sz="2800" dirty="0" smtClean="0"/>
              <a:t> </a:t>
            </a:r>
            <a:r>
              <a:rPr lang="es-CO" sz="2800" dirty="0" err="1" smtClean="0"/>
              <a:t>services</a:t>
            </a:r>
            <a:r>
              <a:rPr lang="es-CO" sz="2800" dirty="0" smtClean="0"/>
              <a:t> </a:t>
            </a:r>
            <a:r>
              <a:rPr lang="es-CO" sz="2800" dirty="0" err="1" smtClean="0"/>
              <a:t>for</a:t>
            </a:r>
            <a:r>
              <a:rPr lang="es-CO" sz="2800" dirty="0" smtClean="0"/>
              <a:t> </a:t>
            </a:r>
            <a:r>
              <a:rPr lang="es-CO" sz="2800" dirty="0" err="1" smtClean="0"/>
              <a:t>children</a:t>
            </a:r>
            <a:r>
              <a:rPr lang="es-CO" sz="2800" dirty="0" smtClean="0"/>
              <a:t> </a:t>
            </a:r>
            <a:r>
              <a:rPr lang="es-CO" sz="2800" dirty="0" err="1" smtClean="0"/>
              <a:t>although</a:t>
            </a:r>
            <a:r>
              <a:rPr lang="es-CO" sz="2800" dirty="0" smtClean="0"/>
              <a:t> </a:t>
            </a:r>
            <a:r>
              <a:rPr lang="es-CO" sz="2800" dirty="0" err="1" smtClean="0"/>
              <a:t>the</a:t>
            </a:r>
            <a:r>
              <a:rPr lang="es-CO" sz="2800" dirty="0" smtClean="0"/>
              <a:t> </a:t>
            </a:r>
            <a:r>
              <a:rPr lang="es-CO" sz="2800" dirty="0" err="1" smtClean="0"/>
              <a:t>small</a:t>
            </a:r>
            <a:r>
              <a:rPr lang="es-CO" sz="2800" dirty="0" smtClean="0"/>
              <a:t> </a:t>
            </a:r>
            <a:r>
              <a:rPr lang="es-CO" sz="2800" dirty="0" err="1" smtClean="0"/>
              <a:t>accumulation</a:t>
            </a:r>
            <a:r>
              <a:rPr lang="es-CO" sz="2800" dirty="0" smtClean="0"/>
              <a:t> </a:t>
            </a:r>
            <a:r>
              <a:rPr lang="es-CO" sz="2800" dirty="0" err="1" smtClean="0"/>
              <a:t>does</a:t>
            </a:r>
            <a:r>
              <a:rPr lang="es-CO" sz="2800" dirty="0" smtClean="0"/>
              <a:t> </a:t>
            </a:r>
            <a:r>
              <a:rPr lang="es-CO" sz="2800" dirty="0" err="1" smtClean="0"/>
              <a:t>not</a:t>
            </a:r>
            <a:r>
              <a:rPr lang="es-CO" sz="2800" dirty="0" smtClean="0"/>
              <a:t> mean </a:t>
            </a:r>
            <a:r>
              <a:rPr lang="es-CO" sz="2800" dirty="0" err="1" smtClean="0"/>
              <a:t>it</a:t>
            </a:r>
            <a:r>
              <a:rPr lang="es-CO" sz="2800" dirty="0" smtClean="0"/>
              <a:t> </a:t>
            </a:r>
            <a:r>
              <a:rPr lang="es-CO" sz="2800" dirty="0" err="1" smtClean="0"/>
              <a:t>shouldn’t</a:t>
            </a:r>
            <a:r>
              <a:rPr lang="es-CO" sz="2800" dirty="0" smtClean="0"/>
              <a:t> be </a:t>
            </a:r>
            <a:r>
              <a:rPr lang="es-CO" sz="2800" dirty="0" err="1" smtClean="0"/>
              <a:t>taken</a:t>
            </a:r>
            <a:r>
              <a:rPr lang="es-CO" sz="2800" dirty="0" smtClean="0"/>
              <a:t> </a:t>
            </a:r>
            <a:r>
              <a:rPr lang="es-CO" sz="2800" dirty="0" err="1" smtClean="0"/>
              <a:t>into</a:t>
            </a:r>
            <a:r>
              <a:rPr lang="es-CO" sz="2800" dirty="0" smtClean="0"/>
              <a:t> </a:t>
            </a:r>
            <a:r>
              <a:rPr lang="es-CO" sz="2800" dirty="0" err="1" smtClean="0"/>
              <a:t>account</a:t>
            </a:r>
            <a:r>
              <a:rPr lang="es-CO" sz="2800" dirty="0" smtClean="0"/>
              <a:t>.</a:t>
            </a:r>
          </a:p>
          <a:p>
            <a:r>
              <a:rPr lang="es-CO" sz="2800" dirty="0" err="1" smtClean="0"/>
              <a:t>On</a:t>
            </a:r>
            <a:r>
              <a:rPr lang="es-CO" sz="2800" dirty="0" smtClean="0"/>
              <a:t> </a:t>
            </a:r>
            <a:r>
              <a:rPr lang="es-CO" sz="2800" dirty="0" err="1" smtClean="0"/>
              <a:t>adolescent</a:t>
            </a:r>
            <a:r>
              <a:rPr lang="es-CO" sz="2800" dirty="0" smtClean="0"/>
              <a:t> </a:t>
            </a:r>
            <a:r>
              <a:rPr lang="es-CO" sz="2800" dirty="0" err="1" smtClean="0"/>
              <a:t>age</a:t>
            </a:r>
            <a:r>
              <a:rPr lang="es-CO" sz="2800" dirty="0" smtClean="0"/>
              <a:t> more </a:t>
            </a:r>
            <a:r>
              <a:rPr lang="es-CO" sz="2800" dirty="0" err="1" smtClean="0"/>
              <a:t>support</a:t>
            </a:r>
            <a:r>
              <a:rPr lang="es-CO" sz="2800" dirty="0" smtClean="0"/>
              <a:t> </a:t>
            </a:r>
            <a:r>
              <a:rPr lang="es-CO" sz="2800" dirty="0" err="1" smtClean="0"/>
              <a:t>should</a:t>
            </a:r>
            <a:r>
              <a:rPr lang="es-CO" sz="2800" dirty="0" smtClean="0"/>
              <a:t> be </a:t>
            </a:r>
            <a:r>
              <a:rPr lang="es-CO" sz="2800" dirty="0" err="1" smtClean="0"/>
              <a:t>offered</a:t>
            </a:r>
            <a:r>
              <a:rPr lang="es-CO" sz="2800" dirty="0" smtClean="0"/>
              <a:t> to </a:t>
            </a:r>
            <a:r>
              <a:rPr lang="es-CO" sz="2800" dirty="0" err="1" smtClean="0"/>
              <a:t>women</a:t>
            </a:r>
            <a:r>
              <a:rPr lang="es-CO" sz="2800" dirty="0" smtClean="0"/>
              <a:t> </a:t>
            </a:r>
            <a:r>
              <a:rPr lang="es-CO" sz="2800" dirty="0" err="1" smtClean="0"/>
              <a:t>with</a:t>
            </a:r>
            <a:r>
              <a:rPr lang="es-CO" sz="2800" dirty="0" smtClean="0"/>
              <a:t> </a:t>
            </a:r>
            <a:r>
              <a:rPr lang="es-CO" sz="2800" dirty="0" err="1" smtClean="0"/>
              <a:t>children</a:t>
            </a:r>
            <a:r>
              <a:rPr lang="es-CO" sz="2800" dirty="0" smtClean="0"/>
              <a:t>.</a:t>
            </a:r>
          </a:p>
          <a:p>
            <a:endParaRPr lang="es-CO" sz="2800" dirty="0" smtClean="0"/>
          </a:p>
        </p:txBody>
      </p:sp>
    </p:spTree>
    <p:extLst>
      <p:ext uri="{BB962C8B-B14F-4D97-AF65-F5344CB8AC3E}">
        <p14:creationId xmlns:p14="http://schemas.microsoft.com/office/powerpoint/2010/main" val="186598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31520" y="2092960"/>
            <a:ext cx="9062720" cy="1957876"/>
          </a:xfrm>
        </p:spPr>
        <p:txBody>
          <a:bodyPr/>
          <a:lstStyle/>
          <a:p>
            <a:pPr algn="ctr"/>
            <a:r>
              <a:rPr lang="es-CO" sz="13800" dirty="0" err="1" smtClean="0"/>
              <a:t>Thank</a:t>
            </a:r>
            <a:r>
              <a:rPr lang="es-CO" sz="13800" dirty="0" smtClean="0"/>
              <a:t> </a:t>
            </a:r>
            <a:r>
              <a:rPr lang="es-CO" sz="13800" dirty="0" err="1" smtClean="0"/>
              <a:t>you</a:t>
            </a:r>
            <a:endParaRPr lang="en-US" sz="13800" dirty="0"/>
          </a:p>
        </p:txBody>
      </p:sp>
      <p:sp>
        <p:nvSpPr>
          <p:cNvPr id="3" name="Marcador de contenido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3600" dirty="0"/>
              <a:t>http://ec2-54-201-96-238.us-west-2.compute.amazonaws.com:5011/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301" y="1061332"/>
            <a:ext cx="8538702" cy="1031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991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762000"/>
            <a:ext cx="5181600" cy="5414963"/>
          </a:xfrm>
        </p:spPr>
        <p:txBody>
          <a:bodyPr anchor="ctr">
            <a:normAutofit/>
          </a:bodyPr>
          <a:lstStyle/>
          <a:p>
            <a:r>
              <a:rPr lang="es-CO" sz="3600" dirty="0" smtClean="0"/>
              <a:t>“La culpa no era mía,</a:t>
            </a:r>
            <a:br>
              <a:rPr lang="es-CO" sz="3600" dirty="0" smtClean="0"/>
            </a:br>
            <a:r>
              <a:rPr lang="es-CO" sz="3600" dirty="0" smtClean="0"/>
              <a:t>ni donde estaba,</a:t>
            </a:r>
            <a:br>
              <a:rPr lang="es-CO" sz="3600" dirty="0" smtClean="0"/>
            </a:br>
            <a:r>
              <a:rPr lang="es-CO" sz="3600" dirty="0" smtClean="0"/>
              <a:t>ni como vestía.</a:t>
            </a:r>
            <a:br>
              <a:rPr lang="es-CO" sz="3600" dirty="0" smtClean="0"/>
            </a:br>
            <a:r>
              <a:rPr lang="es-CO" sz="3600" dirty="0" smtClean="0"/>
              <a:t>El violador eras tú.”</a:t>
            </a:r>
            <a:br>
              <a:rPr lang="es-CO" sz="3600" dirty="0" smtClean="0"/>
            </a:br>
            <a:r>
              <a:rPr lang="es-CO" sz="3600" dirty="0" smtClean="0"/>
              <a:t>(n/a. Un violador en tu camino, Chile, 2019)</a:t>
            </a:r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1742281"/>
            <a:ext cx="5181600" cy="3454400"/>
          </a:xfrm>
        </p:spPr>
      </p:pic>
      <p:sp>
        <p:nvSpPr>
          <p:cNvPr id="7" name="CuadroTexto 6"/>
          <p:cNvSpPr txBox="1"/>
          <p:nvPr/>
        </p:nvSpPr>
        <p:spPr>
          <a:xfrm>
            <a:off x="6019800" y="5196681"/>
            <a:ext cx="5181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100" dirty="0" err="1" smtClean="0"/>
              <a:t>Obtained</a:t>
            </a:r>
            <a:r>
              <a:rPr lang="es-CO" sz="1100" dirty="0" smtClean="0"/>
              <a:t> </a:t>
            </a:r>
            <a:r>
              <a:rPr lang="es-CO" sz="1100" dirty="0" err="1" smtClean="0"/>
              <a:t>from</a:t>
            </a:r>
            <a:r>
              <a:rPr lang="es-CO" sz="1100" dirty="0" smtClean="0"/>
              <a:t> </a:t>
            </a:r>
            <a:r>
              <a:rPr lang="es-CO" sz="1100" dirty="0"/>
              <a:t>(https://</a:t>
            </a:r>
            <a:r>
              <a:rPr lang="es-CO" sz="1050" dirty="0"/>
              <a:t>www.latercera.com/la-tercera-domingo/noticia/la-culpa-no-mia-la-catarsis-activo-lastesis/929502</a:t>
            </a:r>
            <a:r>
              <a:rPr lang="es-CO" sz="1100" dirty="0" smtClean="0"/>
              <a:t>/)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014318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5400" dirty="0" err="1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Question</a:t>
            </a:r>
            <a:endParaRPr lang="en-US" sz="540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O" sz="3600" dirty="0" err="1" smtClean="0"/>
              <a:t>Which</a:t>
            </a:r>
            <a:r>
              <a:rPr lang="es-CO" sz="3600" dirty="0" smtClean="0"/>
              <a:t> </a:t>
            </a:r>
            <a:r>
              <a:rPr lang="es-CO" sz="3600" dirty="0" err="1" smtClean="0"/>
              <a:t>factors</a:t>
            </a:r>
            <a:r>
              <a:rPr lang="es-CO" sz="3600" dirty="0" smtClean="0"/>
              <a:t> </a:t>
            </a:r>
            <a:r>
              <a:rPr lang="es-CO" sz="3600" dirty="0" err="1" smtClean="0"/>
              <a:t>contribute</a:t>
            </a:r>
            <a:r>
              <a:rPr lang="es-CO" sz="3600" dirty="0" smtClean="0"/>
              <a:t> to </a:t>
            </a:r>
            <a:r>
              <a:rPr lang="es-CO" sz="3600" dirty="0" err="1" smtClean="0"/>
              <a:t>gender</a:t>
            </a:r>
            <a:r>
              <a:rPr lang="es-CO" sz="3600" dirty="0" smtClean="0"/>
              <a:t> </a:t>
            </a:r>
            <a:r>
              <a:rPr lang="es-CO" sz="3600" dirty="0" err="1" smtClean="0"/>
              <a:t>inequality</a:t>
            </a:r>
            <a:r>
              <a:rPr lang="es-CO" sz="3600" dirty="0"/>
              <a:t> </a:t>
            </a:r>
            <a:r>
              <a:rPr lang="es-CO" sz="3600" dirty="0" smtClean="0"/>
              <a:t>in Colombia?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220233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5400" dirty="0" err="1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Sources</a:t>
            </a:r>
            <a:endParaRPr lang="en-US" sz="540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O" sz="3600" dirty="0" smtClean="0"/>
              <a:t>DANE 2018 </a:t>
            </a:r>
            <a:r>
              <a:rPr lang="es-CO" sz="3600" dirty="0" err="1" smtClean="0"/>
              <a:t>population</a:t>
            </a:r>
            <a:r>
              <a:rPr lang="es-CO" sz="3600" dirty="0" smtClean="0"/>
              <a:t> </a:t>
            </a:r>
            <a:r>
              <a:rPr lang="es-CO" sz="3600" dirty="0" err="1" smtClean="0"/>
              <a:t>census</a:t>
            </a:r>
            <a:r>
              <a:rPr lang="es-CO" sz="3600" dirty="0" smtClean="0"/>
              <a:t>, </a:t>
            </a:r>
            <a:r>
              <a:rPr lang="es-CO" sz="3600" dirty="0" err="1" smtClean="0"/>
              <a:t>containing</a:t>
            </a:r>
            <a:r>
              <a:rPr lang="es-CO" sz="3600" dirty="0" smtClean="0"/>
              <a:t> variables </a:t>
            </a:r>
            <a:r>
              <a:rPr lang="es-CO" sz="3600" dirty="0" err="1" smtClean="0"/>
              <a:t>such</a:t>
            </a:r>
            <a:r>
              <a:rPr lang="es-CO" sz="3600" dirty="0" smtClean="0"/>
              <a:t> as </a:t>
            </a:r>
            <a:r>
              <a:rPr lang="es-CO" sz="3600" dirty="0" err="1" smtClean="0"/>
              <a:t>working</a:t>
            </a:r>
            <a:r>
              <a:rPr lang="es-CO" sz="3600" dirty="0" smtClean="0"/>
              <a:t> status, </a:t>
            </a:r>
            <a:r>
              <a:rPr lang="es-CO" sz="3600" dirty="0" err="1" smtClean="0"/>
              <a:t>education</a:t>
            </a:r>
            <a:r>
              <a:rPr lang="es-CO" sz="3600" dirty="0" smtClean="0"/>
              <a:t>, marital status, </a:t>
            </a:r>
            <a:r>
              <a:rPr lang="es-CO" sz="3600" dirty="0" err="1" smtClean="0"/>
              <a:t>number</a:t>
            </a:r>
            <a:r>
              <a:rPr lang="es-CO" sz="3600" dirty="0" smtClean="0"/>
              <a:t> of </a:t>
            </a:r>
            <a:r>
              <a:rPr lang="es-CO" sz="3600" dirty="0" err="1" smtClean="0"/>
              <a:t>children</a:t>
            </a:r>
            <a:r>
              <a:rPr lang="es-CO" sz="3600" dirty="0" smtClean="0"/>
              <a:t>, </a:t>
            </a:r>
            <a:r>
              <a:rPr lang="es-CO" sz="3600" dirty="0" err="1" smtClean="0"/>
              <a:t>healthcare</a:t>
            </a:r>
            <a:r>
              <a:rPr lang="es-CO" sz="3600" dirty="0" smtClean="0"/>
              <a:t>, </a:t>
            </a:r>
            <a:r>
              <a:rPr lang="es-CO" sz="3600" dirty="0" err="1" smtClean="0"/>
              <a:t>geographic</a:t>
            </a:r>
            <a:r>
              <a:rPr lang="es-CO" sz="3600" dirty="0" smtClean="0"/>
              <a:t> </a:t>
            </a:r>
            <a:r>
              <a:rPr lang="es-CO" sz="3600" dirty="0" err="1" smtClean="0"/>
              <a:t>location</a:t>
            </a:r>
            <a:r>
              <a:rPr lang="es-CO" sz="3600" dirty="0" smtClean="0"/>
              <a:t>, etc.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595252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6475307" cy="1869440"/>
          </a:xfrm>
        </p:spPr>
        <p:txBody>
          <a:bodyPr>
            <a:noAutofit/>
          </a:bodyPr>
          <a:lstStyle/>
          <a:p>
            <a:r>
              <a:rPr lang="es-CO" sz="5400" dirty="0" err="1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Grouping</a:t>
            </a:r>
            <a:r>
              <a:rPr lang="es-CO" sz="5400" dirty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br>
              <a:rPr lang="es-CO" sz="5400" dirty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r>
              <a:rPr lang="es-CO" sz="5400" dirty="0" err="1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municipalities</a:t>
            </a:r>
            <a:endParaRPr lang="en-US" sz="540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7152641" y="-43733"/>
            <a:ext cx="5039360" cy="6901733"/>
          </a:xfrm>
          <a:prstGeom prst="rect">
            <a:avLst/>
          </a:prstGeom>
        </p:spPr>
      </p:pic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77333" y="2479040"/>
            <a:ext cx="6475307" cy="35629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CO" sz="3600" dirty="0" err="1" smtClean="0"/>
              <a:t>Municipalities</a:t>
            </a:r>
            <a:r>
              <a:rPr lang="es-CO" sz="3600" dirty="0" smtClean="0"/>
              <a:t> </a:t>
            </a:r>
            <a:r>
              <a:rPr lang="es-CO" sz="3600" dirty="0" err="1" smtClean="0"/>
              <a:t>were</a:t>
            </a:r>
            <a:r>
              <a:rPr lang="es-CO" sz="3600" dirty="0" smtClean="0"/>
              <a:t> </a:t>
            </a:r>
            <a:r>
              <a:rPr lang="es-CO" sz="3600" dirty="0" err="1" smtClean="0"/>
              <a:t>grouped</a:t>
            </a:r>
            <a:r>
              <a:rPr lang="es-CO" sz="3600" dirty="0" smtClean="0"/>
              <a:t> </a:t>
            </a:r>
            <a:r>
              <a:rPr lang="es-CO" sz="3600" dirty="0" err="1" smtClean="0"/>
              <a:t>given</a:t>
            </a:r>
            <a:r>
              <a:rPr lang="es-CO" sz="3600" dirty="0" smtClean="0"/>
              <a:t> </a:t>
            </a:r>
            <a:r>
              <a:rPr lang="es-CO" sz="3600" dirty="0" err="1" smtClean="0"/>
              <a:t>the</a:t>
            </a:r>
            <a:r>
              <a:rPr lang="es-CO" sz="3600" dirty="0" smtClean="0"/>
              <a:t> </a:t>
            </a:r>
            <a:r>
              <a:rPr lang="es-CO" sz="3600" dirty="0" err="1" smtClean="0"/>
              <a:t>indicators</a:t>
            </a:r>
            <a:r>
              <a:rPr lang="es-CO" sz="3600" dirty="0" smtClean="0"/>
              <a:t>:</a:t>
            </a:r>
            <a:endParaRPr lang="es-CO" sz="3600" dirty="0"/>
          </a:p>
          <a:p>
            <a:r>
              <a:rPr lang="es-CO" sz="3600" dirty="0" err="1" smtClean="0"/>
              <a:t>Healthcare</a:t>
            </a:r>
            <a:endParaRPr lang="es-CO" sz="3600" dirty="0" smtClean="0"/>
          </a:p>
          <a:p>
            <a:r>
              <a:rPr lang="es-CO" sz="3600" dirty="0" err="1" smtClean="0"/>
              <a:t>Work</a:t>
            </a:r>
            <a:endParaRPr lang="es-CO" sz="3600" dirty="0" smtClean="0"/>
          </a:p>
          <a:p>
            <a:r>
              <a:rPr lang="es-CO" sz="3600" dirty="0" err="1" smtClean="0"/>
              <a:t>Education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560879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6475307" cy="1869440"/>
          </a:xfrm>
        </p:spPr>
        <p:txBody>
          <a:bodyPr>
            <a:noAutofit/>
          </a:bodyPr>
          <a:lstStyle/>
          <a:p>
            <a:r>
              <a:rPr lang="es-CO" sz="5400" dirty="0" err="1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Grouping</a:t>
            </a:r>
            <a:r>
              <a:rPr lang="es-CO" sz="5400" dirty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br>
              <a:rPr lang="es-CO" sz="5400" dirty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r>
              <a:rPr lang="es-CO" sz="5400" dirty="0" err="1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municipalities</a:t>
            </a:r>
            <a:endParaRPr lang="en-US" sz="540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77333" y="2479040"/>
            <a:ext cx="6475307" cy="35629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CO" sz="3600" dirty="0" err="1" smtClean="0"/>
              <a:t>Municipalities</a:t>
            </a:r>
            <a:r>
              <a:rPr lang="es-CO" sz="3600" dirty="0" smtClean="0"/>
              <a:t> </a:t>
            </a:r>
            <a:r>
              <a:rPr lang="es-CO" sz="3600" dirty="0" err="1" smtClean="0"/>
              <a:t>were</a:t>
            </a:r>
            <a:r>
              <a:rPr lang="es-CO" sz="3600" dirty="0" smtClean="0"/>
              <a:t> </a:t>
            </a:r>
            <a:r>
              <a:rPr lang="es-CO" sz="3600" dirty="0" err="1" smtClean="0"/>
              <a:t>grouped</a:t>
            </a:r>
            <a:r>
              <a:rPr lang="es-CO" sz="3600" dirty="0" smtClean="0"/>
              <a:t> </a:t>
            </a:r>
            <a:r>
              <a:rPr lang="es-CO" sz="3600" dirty="0" err="1" smtClean="0"/>
              <a:t>given</a:t>
            </a:r>
            <a:r>
              <a:rPr lang="es-CO" sz="3600" dirty="0" smtClean="0"/>
              <a:t> </a:t>
            </a:r>
            <a:r>
              <a:rPr lang="es-CO" sz="3600" dirty="0" err="1" smtClean="0"/>
              <a:t>the</a:t>
            </a:r>
            <a:r>
              <a:rPr lang="es-CO" sz="3600" dirty="0" smtClean="0"/>
              <a:t> </a:t>
            </a:r>
            <a:r>
              <a:rPr lang="es-CO" sz="3600" dirty="0" err="1" smtClean="0"/>
              <a:t>indicators</a:t>
            </a:r>
            <a:r>
              <a:rPr lang="es-CO" sz="3600" dirty="0" smtClean="0"/>
              <a:t>:</a:t>
            </a:r>
            <a:endParaRPr lang="es-CO" sz="3600" dirty="0"/>
          </a:p>
          <a:p>
            <a:r>
              <a:rPr lang="es-CO" sz="3600" dirty="0" err="1" smtClean="0"/>
              <a:t>Healthcare</a:t>
            </a:r>
            <a:endParaRPr lang="es-CO" sz="3600" dirty="0" smtClean="0"/>
          </a:p>
          <a:p>
            <a:r>
              <a:rPr lang="es-CO" sz="3600" dirty="0" err="1" smtClean="0"/>
              <a:t>Work</a:t>
            </a:r>
            <a:endParaRPr lang="es-CO" sz="3600" dirty="0" smtClean="0"/>
          </a:p>
          <a:p>
            <a:r>
              <a:rPr lang="es-CO" sz="3600" dirty="0" err="1" smtClean="0"/>
              <a:t>Education</a:t>
            </a:r>
            <a:endParaRPr lang="en-US" sz="3600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2641" y="1"/>
            <a:ext cx="503936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177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5400" dirty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Living </a:t>
            </a:r>
            <a:r>
              <a:rPr lang="es-CO" sz="5400" dirty="0" err="1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the</a:t>
            </a:r>
            <a:r>
              <a:rPr lang="es-CO" sz="5400" dirty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s-CO" sz="5400" dirty="0" err="1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path</a:t>
            </a:r>
            <a:r>
              <a:rPr lang="es-CO" sz="5400" dirty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to </a:t>
            </a:r>
            <a:r>
              <a:rPr lang="es-CO" sz="5400" dirty="0" err="1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equality</a:t>
            </a:r>
            <a:endParaRPr lang="en-US" sz="540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CO" sz="3600" dirty="0" err="1" smtClean="0"/>
              <a:t>Success</a:t>
            </a:r>
            <a:r>
              <a:rPr lang="es-CO" sz="3600" dirty="0" smtClean="0"/>
              <a:t>: </a:t>
            </a:r>
          </a:p>
          <a:p>
            <a:r>
              <a:rPr lang="es-CO" sz="3600" dirty="0" err="1" smtClean="0"/>
              <a:t>Advanced</a:t>
            </a:r>
            <a:r>
              <a:rPr lang="es-CO" sz="3600" dirty="0" smtClean="0"/>
              <a:t> </a:t>
            </a:r>
            <a:r>
              <a:rPr lang="es-CO" sz="3600" dirty="0" err="1" smtClean="0"/>
              <a:t>studies</a:t>
            </a:r>
            <a:r>
              <a:rPr lang="es-CO" sz="3600" dirty="0" smtClean="0"/>
              <a:t> </a:t>
            </a:r>
            <a:r>
              <a:rPr lang="es-CO" sz="2000" dirty="0" smtClean="0"/>
              <a:t>(</a:t>
            </a:r>
            <a:r>
              <a:rPr lang="es-CO" sz="2000" dirty="0" err="1" smtClean="0"/>
              <a:t>technical</a:t>
            </a:r>
            <a:r>
              <a:rPr lang="es-CO" sz="2000" dirty="0" smtClean="0"/>
              <a:t>, </a:t>
            </a:r>
            <a:r>
              <a:rPr lang="es-CO" sz="2000" dirty="0" err="1" smtClean="0"/>
              <a:t>professional</a:t>
            </a:r>
            <a:r>
              <a:rPr lang="es-CO" sz="2000" dirty="0" smtClean="0"/>
              <a:t> and </a:t>
            </a:r>
            <a:r>
              <a:rPr lang="es-CO" sz="2000" dirty="0" err="1" smtClean="0"/>
              <a:t>posgraduate</a:t>
            </a:r>
            <a:r>
              <a:rPr lang="es-CO" sz="2000" dirty="0" smtClean="0"/>
              <a:t>)</a:t>
            </a:r>
            <a:endParaRPr lang="es-CO" sz="3600" dirty="0" smtClean="0"/>
          </a:p>
          <a:p>
            <a:r>
              <a:rPr lang="es-CO" sz="3600" dirty="0" err="1" smtClean="0"/>
              <a:t>Paid</a:t>
            </a:r>
            <a:r>
              <a:rPr lang="es-CO" sz="3600" dirty="0" smtClean="0"/>
              <a:t> </a:t>
            </a:r>
            <a:r>
              <a:rPr lang="es-CO" sz="3600" dirty="0" err="1" smtClean="0"/>
              <a:t>job</a:t>
            </a:r>
            <a:endParaRPr lang="es-CO" sz="3600" dirty="0" smtClean="0"/>
          </a:p>
          <a:p>
            <a:r>
              <a:rPr lang="es-CO" sz="3600" dirty="0" smtClean="0"/>
              <a:t>Professional </a:t>
            </a:r>
            <a:r>
              <a:rPr lang="es-CO" sz="3600" dirty="0" err="1" smtClean="0"/>
              <a:t>Healthcare</a:t>
            </a:r>
            <a:r>
              <a:rPr lang="es-CO" sz="2000" dirty="0" smtClean="0"/>
              <a:t> (Medical </a:t>
            </a:r>
            <a:r>
              <a:rPr lang="es-CO" sz="2000" dirty="0" err="1" smtClean="0"/>
              <a:t>doctors</a:t>
            </a:r>
            <a:r>
              <a:rPr lang="es-CO" sz="2000" dirty="0" smtClean="0"/>
              <a:t>, </a:t>
            </a:r>
            <a:r>
              <a:rPr lang="es-CO" sz="2000" dirty="0" err="1" smtClean="0"/>
              <a:t>pharmacists</a:t>
            </a:r>
            <a:r>
              <a:rPr lang="es-CO" sz="2000" dirty="0" smtClean="0"/>
              <a:t>)</a:t>
            </a:r>
            <a:endParaRPr lang="es-CO" sz="3600" dirty="0" smtClean="0"/>
          </a:p>
        </p:txBody>
      </p:sp>
    </p:spTree>
    <p:extLst>
      <p:ext uri="{BB962C8B-B14F-4D97-AF65-F5344CB8AC3E}">
        <p14:creationId xmlns:p14="http://schemas.microsoft.com/office/powerpoint/2010/main" val="415888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599"/>
            <a:ext cx="8596668" cy="1929737"/>
          </a:xfrm>
        </p:spPr>
        <p:txBody>
          <a:bodyPr>
            <a:noAutofit/>
          </a:bodyPr>
          <a:lstStyle/>
          <a:p>
            <a:r>
              <a:rPr lang="es-CO" sz="5400" dirty="0" err="1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Ages</a:t>
            </a:r>
            <a:r>
              <a:rPr lang="es-CO" sz="5400" dirty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0 – 9</a:t>
            </a:r>
            <a:br>
              <a:rPr lang="es-CO" sz="5400" dirty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r>
              <a:rPr lang="es-CO" sz="54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</a:t>
            </a:r>
            <a:r>
              <a:rPr lang="es-CO" sz="5400" dirty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rofessional </a:t>
            </a:r>
            <a:r>
              <a:rPr lang="es-CO" sz="5400" dirty="0" err="1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healthcare</a:t>
            </a:r>
            <a:endParaRPr lang="en-US" sz="540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>
          <a:xfrm>
            <a:off x="677334" y="4592320"/>
            <a:ext cx="5906346" cy="1449042"/>
          </a:xfrm>
        </p:spPr>
        <p:txBody>
          <a:bodyPr>
            <a:noAutofit/>
          </a:bodyPr>
          <a:lstStyle/>
          <a:p>
            <a:r>
              <a:rPr lang="es-CO" sz="3200" dirty="0" err="1" smtClean="0"/>
              <a:t>The</a:t>
            </a:r>
            <a:r>
              <a:rPr lang="es-CO" sz="3200" dirty="0" smtClean="0"/>
              <a:t> </a:t>
            </a:r>
            <a:r>
              <a:rPr lang="es-CO" sz="3200" dirty="0" err="1" smtClean="0"/>
              <a:t>differences</a:t>
            </a:r>
            <a:r>
              <a:rPr lang="es-CO" sz="3200" dirty="0" smtClean="0"/>
              <a:t> in </a:t>
            </a:r>
            <a:r>
              <a:rPr lang="es-CO" sz="3200" dirty="0" err="1" smtClean="0"/>
              <a:t>gender</a:t>
            </a:r>
            <a:r>
              <a:rPr lang="es-CO" sz="3200" dirty="0" smtClean="0"/>
              <a:t> are </a:t>
            </a:r>
            <a:r>
              <a:rPr lang="es-CO" sz="3200" dirty="0" err="1" smtClean="0"/>
              <a:t>not</a:t>
            </a:r>
            <a:r>
              <a:rPr lang="es-CO" sz="3200" dirty="0" smtClean="0"/>
              <a:t> </a:t>
            </a:r>
            <a:r>
              <a:rPr lang="es-CO" sz="3200" dirty="0" err="1" smtClean="0"/>
              <a:t>significant</a:t>
            </a:r>
            <a:r>
              <a:rPr lang="es-CO" sz="3200" dirty="0" smtClean="0"/>
              <a:t>.</a:t>
            </a:r>
            <a:endParaRPr lang="es-CO" sz="3200" dirty="0"/>
          </a:p>
        </p:txBody>
      </p:sp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5571471"/>
              </p:ext>
            </p:extLst>
          </p:nvPr>
        </p:nvGraphicFramePr>
        <p:xfrm>
          <a:off x="677334" y="2539336"/>
          <a:ext cx="5997786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9262"/>
                <a:gridCol w="1999262"/>
                <a:gridCol w="1999262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800" dirty="0" err="1" smtClean="0"/>
                        <a:t>Male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800" dirty="0" err="1" smtClean="0"/>
                        <a:t>Female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sz="2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High Rank</a:t>
                      </a:r>
                      <a:endParaRPr lang="en-US" sz="28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86.3%</a:t>
                      </a:r>
                      <a:endParaRPr lang="en-US" sz="28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85.5%</a:t>
                      </a:r>
                      <a:endParaRPr lang="en-US" sz="28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sz="2800" kern="12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Low</a:t>
                      </a:r>
                      <a:r>
                        <a:rPr lang="es-CO" sz="2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Rank</a:t>
                      </a:r>
                      <a:endParaRPr lang="en-US" sz="28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79.3%</a:t>
                      </a:r>
                      <a:endParaRPr lang="en-US" sz="28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78.6%</a:t>
                      </a:r>
                      <a:endParaRPr lang="en-US" sz="28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3"/>
          <a:srcRect l="7208" t="20939" r="13499"/>
          <a:stretch/>
        </p:blipFill>
        <p:spPr>
          <a:xfrm>
            <a:off x="6949440" y="2539336"/>
            <a:ext cx="5065776" cy="4325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614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599"/>
            <a:ext cx="8596668" cy="1929737"/>
          </a:xfrm>
        </p:spPr>
        <p:txBody>
          <a:bodyPr>
            <a:noAutofit/>
          </a:bodyPr>
          <a:lstStyle/>
          <a:p>
            <a:r>
              <a:rPr lang="es-CO" sz="5400" dirty="0" err="1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Ages</a:t>
            </a:r>
            <a:r>
              <a:rPr lang="es-CO" sz="5400" dirty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10 – 14</a:t>
            </a:r>
            <a:br>
              <a:rPr lang="es-CO" sz="5400" dirty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r>
              <a:rPr lang="es-CO" sz="5400" dirty="0" err="1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Education</a:t>
            </a:r>
            <a:endParaRPr lang="en-US" sz="540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>
          <a:xfrm>
            <a:off x="677334" y="4592320"/>
            <a:ext cx="5912777" cy="1449042"/>
          </a:xfrm>
        </p:spPr>
        <p:txBody>
          <a:bodyPr>
            <a:noAutofit/>
          </a:bodyPr>
          <a:lstStyle/>
          <a:p>
            <a:r>
              <a:rPr lang="en-US" sz="3200" dirty="0" smtClean="0"/>
              <a:t>The</a:t>
            </a:r>
            <a:r>
              <a:rPr lang="es-CO" sz="3200" dirty="0" smtClean="0"/>
              <a:t> </a:t>
            </a:r>
            <a:r>
              <a:rPr lang="en-US" sz="3200" dirty="0" smtClean="0"/>
              <a:t>differences in gender</a:t>
            </a:r>
            <a:r>
              <a:rPr lang="es-CO" sz="3200" dirty="0" smtClean="0"/>
              <a:t> are </a:t>
            </a:r>
            <a:r>
              <a:rPr lang="es-CO" sz="3200" dirty="0" err="1" smtClean="0"/>
              <a:t>not</a:t>
            </a:r>
            <a:r>
              <a:rPr lang="es-CO" sz="3200" dirty="0" smtClean="0"/>
              <a:t> </a:t>
            </a:r>
            <a:r>
              <a:rPr lang="en-US" sz="3200" dirty="0" smtClean="0"/>
              <a:t>significant</a:t>
            </a:r>
            <a:r>
              <a:rPr lang="es-CO" sz="3200" dirty="0" smtClean="0"/>
              <a:t>.</a:t>
            </a:r>
            <a:endParaRPr lang="es-CO" sz="3200" dirty="0"/>
          </a:p>
        </p:txBody>
      </p:sp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9926100"/>
              </p:ext>
            </p:extLst>
          </p:nvPr>
        </p:nvGraphicFramePr>
        <p:xfrm>
          <a:off x="677334" y="2539336"/>
          <a:ext cx="5961210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7070"/>
                <a:gridCol w="1987070"/>
                <a:gridCol w="198707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800" dirty="0" err="1" smtClean="0"/>
                        <a:t>Male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800" dirty="0" err="1" smtClean="0"/>
                        <a:t>Female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sz="2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High Rank</a:t>
                      </a:r>
                      <a:endParaRPr lang="en-US" sz="28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98.3%</a:t>
                      </a:r>
                      <a:endParaRPr lang="en-US" sz="28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98.5%</a:t>
                      </a:r>
                      <a:endParaRPr lang="en-US" sz="28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sz="2800" kern="12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Low</a:t>
                      </a:r>
                      <a:r>
                        <a:rPr lang="es-CO" sz="2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Rank</a:t>
                      </a:r>
                      <a:endParaRPr lang="en-US" sz="28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91.8%</a:t>
                      </a:r>
                      <a:endParaRPr lang="en-US" sz="28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92.2%</a:t>
                      </a:r>
                      <a:endParaRPr lang="en-US" sz="28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3"/>
          <a:srcRect l="7717" t="17568" r="15286"/>
          <a:stretch/>
        </p:blipFill>
        <p:spPr>
          <a:xfrm>
            <a:off x="6678692" y="2539336"/>
            <a:ext cx="5190619" cy="4218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787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a">
  <a:themeElements>
    <a:clrScheme name="Rojo naranja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596</TotalTime>
  <Words>896</Words>
  <Application>Microsoft Office PowerPoint</Application>
  <PresentationFormat>Panorámica</PresentationFormat>
  <Paragraphs>138</Paragraphs>
  <Slides>17</Slides>
  <Notes>10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2" baseType="lpstr">
      <vt:lpstr>Arial</vt:lpstr>
      <vt:lpstr>Calibri</vt:lpstr>
      <vt:lpstr>Trebuchet MS</vt:lpstr>
      <vt:lpstr>Wingdings 3</vt:lpstr>
      <vt:lpstr>Faceta</vt:lpstr>
      <vt:lpstr>Analysis of gender inequality in Colombia</vt:lpstr>
      <vt:lpstr>Presentación de PowerPoint</vt:lpstr>
      <vt:lpstr>Question</vt:lpstr>
      <vt:lpstr>Sources</vt:lpstr>
      <vt:lpstr>Grouping  municipalities</vt:lpstr>
      <vt:lpstr>Grouping  municipalities</vt:lpstr>
      <vt:lpstr>Living the path to equality</vt:lpstr>
      <vt:lpstr>Ages 0 – 9 Professional healthcare</vt:lpstr>
      <vt:lpstr>Ages 10 – 14 Education</vt:lpstr>
      <vt:lpstr>Ages 10 – 14  Children</vt:lpstr>
      <vt:lpstr>Age 20 Successfulness</vt:lpstr>
      <vt:lpstr>Ages 20 - 39 Educated paid workers</vt:lpstr>
      <vt:lpstr>Ages 20 - 39 Inmigration</vt:lpstr>
      <vt:lpstr>Ages 40 - 59 Household work</vt:lpstr>
      <vt:lpstr>Ages 40 - 59 Labor rivalry</vt:lpstr>
      <vt:lpstr>Conclusions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32</dc:title>
  <dc:creator>José Campo</dc:creator>
  <cp:lastModifiedBy>José Campo</cp:lastModifiedBy>
  <cp:revision>41</cp:revision>
  <dcterms:created xsi:type="dcterms:W3CDTF">2019-12-07T16:05:31Z</dcterms:created>
  <dcterms:modified xsi:type="dcterms:W3CDTF">2019-12-11T04:48:19Z</dcterms:modified>
</cp:coreProperties>
</file>