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2531" autoAdjust="0"/>
  </p:normalViewPr>
  <p:slideViewPr>
    <p:cSldViewPr snapToGrid="0">
      <p:cViewPr varScale="1">
        <p:scale>
          <a:sx n="50" d="100"/>
          <a:sy n="50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D2545-1986-479E-A952-2B935203FC1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F92F0-1F62-4437-AF12-DEDF8A588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38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dirty="0" smtClean="0"/>
              <a:t>Empezamos con esta pegajosa canción</a:t>
            </a:r>
            <a:r>
              <a:rPr lang="es-CO" baseline="0" dirty="0" smtClean="0"/>
              <a:t> que probablemente han escuchado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últimamente</a:t>
            </a:r>
            <a:r>
              <a:rPr lang="en-US" baseline="0" dirty="0" smtClean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baseline="0" dirty="0" smtClean="0"/>
              <a:t>Esta canción se dio recientemente en Chile durante una protesta feminista en la cual las mujeres marchaban no solo en contra de los feminicidios y otros crímenes en contra de las mujeres, sino también, porque buscan una igualdad de condiciones entre ellas y los hombres.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baseline="0" dirty="0" smtClean="0"/>
              <a:t>Esta situación no es única de Chile, en Colombia la última marcha feminista ocurrió hace un mes donde se protestaban las mismas razones.</a:t>
            </a:r>
            <a:endParaRPr lang="es-CO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92F0-1F62-4437-AF12-DEDF8A5880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14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Además de entender cómo se</a:t>
            </a:r>
            <a:r>
              <a:rPr lang="es-CO" baseline="0" dirty="0" smtClean="0"/>
              <a:t> percibe la inequidad de género en la sociedad, también es necesario encontrar cuáles son los factores que mayor afectan, para que se puedan crear planes de contingencia que ayuden a contrarrestar la inequidad.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92F0-1F62-4437-AF12-DEDF8A5880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Los datos que se emplearán para responder la pregunta</a:t>
            </a:r>
            <a:r>
              <a:rPr lang="es-CO" baseline="0" dirty="0" smtClean="0"/>
              <a:t> formulada serán los datos del censo realizado en el 2018 por el Departamento Administrativo Nacional de Estadística (DANE)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92F0-1F62-4437-AF12-DEDF8A5880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02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Inicialmente se decidió agrupar los municipios en Colombia a través de indicadores de educación, trabajo y salud en la población.</a:t>
            </a:r>
          </a:p>
          <a:p>
            <a:r>
              <a:rPr lang="es-CO" dirty="0" smtClean="0"/>
              <a:t>Esto con el fin de realizar una comparación de inequidad de género</a:t>
            </a:r>
            <a:r>
              <a:rPr lang="es-CO" baseline="0" dirty="0" smtClean="0"/>
              <a:t> también al nivel socio-económico.</a:t>
            </a:r>
          </a:p>
          <a:p>
            <a:r>
              <a:rPr lang="es-CO" baseline="0" dirty="0" smtClean="0"/>
              <a:t>Para fines prácticos decidimos escoger los grupos con mejores y peores indicadores en Colombia.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92F0-1F62-4437-AF12-DEDF8A5880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41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92F0-1F62-4437-AF12-DEDF8A5880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79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92F0-1F62-4437-AF12-DEDF8A5880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76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92F0-1F62-4437-AF12-DEDF8A5880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3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5E44-ED11-43A1-80C2-6A3BAD871D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9771-9A33-4DC3-82C3-100EA57D9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0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5E44-ED11-43A1-80C2-6A3BAD871D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9771-9A33-4DC3-82C3-100EA57D9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8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5E44-ED11-43A1-80C2-6A3BAD871D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9771-9A33-4DC3-82C3-100EA57D9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4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5E44-ED11-43A1-80C2-6A3BAD871D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9771-9A33-4DC3-82C3-100EA57D9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5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5E44-ED11-43A1-80C2-6A3BAD871D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9771-9A33-4DC3-82C3-100EA57D9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5E44-ED11-43A1-80C2-6A3BAD871D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9771-9A33-4DC3-82C3-100EA57D9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8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5E44-ED11-43A1-80C2-6A3BAD871D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9771-9A33-4DC3-82C3-100EA57D9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8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5E44-ED11-43A1-80C2-6A3BAD871D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9771-9A33-4DC3-82C3-100EA57D9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1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5E44-ED11-43A1-80C2-6A3BAD871D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9771-9A33-4DC3-82C3-100EA57D9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2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5E44-ED11-43A1-80C2-6A3BAD871D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9771-9A33-4DC3-82C3-100EA57D9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7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5E44-ED11-43A1-80C2-6A3BAD871D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9771-9A33-4DC3-82C3-100EA57D9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1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E5E44-ED11-43A1-80C2-6A3BAD871D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09771-9A33-4DC3-82C3-100EA57D9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0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 smtClean="0"/>
              <a:t>Analysis</a:t>
            </a:r>
            <a:r>
              <a:rPr lang="es-CO" dirty="0" smtClean="0"/>
              <a:t> of </a:t>
            </a:r>
            <a:r>
              <a:rPr lang="es-CO" dirty="0" err="1" smtClean="0"/>
              <a:t>gender</a:t>
            </a:r>
            <a:r>
              <a:rPr lang="es-CO" dirty="0" smtClean="0"/>
              <a:t> </a:t>
            </a:r>
            <a:r>
              <a:rPr lang="es-CO" dirty="0" err="1" smtClean="0"/>
              <a:t>inequality</a:t>
            </a:r>
            <a:r>
              <a:rPr lang="es-CO" dirty="0" smtClean="0"/>
              <a:t> in Colombia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987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smtClean="0"/>
              <a:t>Andrés </a:t>
            </a:r>
            <a:r>
              <a:rPr lang="es-CO" sz="1600" dirty="0" err="1" smtClean="0"/>
              <a:t>Argúmero</a:t>
            </a:r>
            <a:endParaRPr lang="es-C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smtClean="0"/>
              <a:t>Angélica Mora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smtClean="0"/>
              <a:t>Carlos </a:t>
            </a:r>
            <a:r>
              <a:rPr lang="es-CO" sz="1600" dirty="0" err="1" smtClean="0"/>
              <a:t>SanMartin</a:t>
            </a:r>
            <a:endParaRPr lang="es-C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smtClean="0"/>
              <a:t>Daniel Perico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smtClean="0"/>
              <a:t>Emiro Chica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smtClean="0"/>
              <a:t>José Campo</a:t>
            </a:r>
            <a:endParaRPr lang="en-US" sz="1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839" y="300038"/>
            <a:ext cx="6806321" cy="82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Age</a:t>
            </a:r>
            <a:r>
              <a:rPr lang="es-CO" dirty="0" smtClean="0"/>
              <a:t> 20-39: </a:t>
            </a:r>
            <a:r>
              <a:rPr lang="es-CO" dirty="0" err="1" smtClean="0"/>
              <a:t>Working</a:t>
            </a:r>
            <a:r>
              <a:rPr lang="es-CO" dirty="0" smtClean="0"/>
              <a:t> </a:t>
            </a:r>
            <a:r>
              <a:rPr lang="es-CO" dirty="0" err="1" smtClean="0"/>
              <a:t>for</a:t>
            </a:r>
            <a:r>
              <a:rPr lang="es-CO" dirty="0" smtClean="0"/>
              <a:t> </a:t>
            </a:r>
            <a:r>
              <a:rPr lang="es-CO" smtClean="0"/>
              <a:t>money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1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Conclusions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 smtClean="0"/>
              <a:t>Better</a:t>
            </a:r>
            <a:r>
              <a:rPr lang="es-CO" dirty="0" smtClean="0"/>
              <a:t> </a:t>
            </a:r>
            <a:r>
              <a:rPr lang="es-CO" dirty="0" err="1" smtClean="0"/>
              <a:t>collection</a:t>
            </a:r>
            <a:r>
              <a:rPr lang="es-CO" dirty="0" smtClean="0"/>
              <a:t> of </a:t>
            </a:r>
            <a:r>
              <a:rPr lang="es-CO" dirty="0" err="1" smtClean="0"/>
              <a:t>the</a:t>
            </a:r>
            <a:r>
              <a:rPr lang="es-CO" dirty="0" smtClean="0"/>
              <a:t> data </a:t>
            </a:r>
            <a:r>
              <a:rPr lang="es-CO" dirty="0" err="1" smtClean="0"/>
              <a:t>is</a:t>
            </a:r>
            <a:r>
              <a:rPr lang="es-CO" dirty="0" smtClean="0"/>
              <a:t> </a:t>
            </a:r>
            <a:r>
              <a:rPr lang="es-CO" dirty="0" err="1" smtClean="0"/>
              <a:t>needed</a:t>
            </a:r>
            <a:r>
              <a:rPr lang="es-CO" dirty="0"/>
              <a:t> </a:t>
            </a:r>
            <a:r>
              <a:rPr lang="es-CO" dirty="0" smtClean="0"/>
              <a:t>to </a:t>
            </a:r>
            <a:r>
              <a:rPr lang="es-CO" dirty="0" err="1" smtClean="0"/>
              <a:t>get</a:t>
            </a:r>
            <a:r>
              <a:rPr lang="es-CO" dirty="0" smtClean="0"/>
              <a:t> more </a:t>
            </a:r>
            <a:r>
              <a:rPr lang="es-CO" dirty="0" err="1" smtClean="0"/>
              <a:t>accurate</a:t>
            </a:r>
            <a:r>
              <a:rPr lang="es-CO" dirty="0" smtClean="0"/>
              <a:t> </a:t>
            </a:r>
            <a:r>
              <a:rPr lang="es-CO" dirty="0" err="1" smtClean="0"/>
              <a:t>insights</a:t>
            </a:r>
            <a:r>
              <a:rPr lang="es-CO" dirty="0" smtClean="0"/>
              <a:t>.</a:t>
            </a:r>
          </a:p>
          <a:p>
            <a:r>
              <a:rPr lang="es-CO" dirty="0" err="1" smtClean="0"/>
              <a:t>On</a:t>
            </a:r>
            <a:r>
              <a:rPr lang="es-CO" dirty="0" smtClean="0"/>
              <a:t> </a:t>
            </a:r>
            <a:r>
              <a:rPr lang="es-CO" dirty="0" err="1" smtClean="0"/>
              <a:t>early</a:t>
            </a:r>
            <a:r>
              <a:rPr lang="es-CO" dirty="0" smtClean="0"/>
              <a:t> </a:t>
            </a:r>
            <a:r>
              <a:rPr lang="es-CO" dirty="0" err="1" smtClean="0"/>
              <a:t>ages</a:t>
            </a:r>
            <a:r>
              <a:rPr lang="es-CO" dirty="0" smtClean="0"/>
              <a:t>, </a:t>
            </a:r>
            <a:r>
              <a:rPr lang="es-CO" dirty="0" err="1" smtClean="0"/>
              <a:t>there</a:t>
            </a:r>
            <a:r>
              <a:rPr lang="es-CO" dirty="0" smtClean="0"/>
              <a:t> </a:t>
            </a:r>
            <a:r>
              <a:rPr lang="es-CO" dirty="0" err="1" smtClean="0"/>
              <a:t>is</a:t>
            </a:r>
            <a:r>
              <a:rPr lang="es-CO" dirty="0" smtClean="0"/>
              <a:t> no </a:t>
            </a:r>
            <a:r>
              <a:rPr lang="es-CO" dirty="0" err="1" smtClean="0"/>
              <a:t>significant</a:t>
            </a:r>
            <a:r>
              <a:rPr lang="es-CO" dirty="0" smtClean="0"/>
              <a:t> </a:t>
            </a:r>
            <a:r>
              <a:rPr lang="es-CO" dirty="0" err="1" smtClean="0"/>
              <a:t>difference</a:t>
            </a:r>
            <a:r>
              <a:rPr lang="es-CO" dirty="0" smtClean="0"/>
              <a:t> </a:t>
            </a:r>
            <a:r>
              <a:rPr lang="es-CO" dirty="0" err="1" smtClean="0"/>
              <a:t>over</a:t>
            </a:r>
            <a:r>
              <a:rPr lang="es-CO" dirty="0" smtClean="0"/>
              <a:t> </a:t>
            </a:r>
            <a:r>
              <a:rPr lang="es-CO" dirty="0" err="1" smtClean="0"/>
              <a:t>services</a:t>
            </a:r>
            <a:r>
              <a:rPr lang="es-CO" dirty="0" smtClean="0"/>
              <a:t> </a:t>
            </a:r>
            <a:r>
              <a:rPr lang="es-CO" dirty="0" err="1" smtClean="0"/>
              <a:t>for</a:t>
            </a:r>
            <a:r>
              <a:rPr lang="es-CO" dirty="0" smtClean="0"/>
              <a:t> </a:t>
            </a:r>
            <a:r>
              <a:rPr lang="es-CO" dirty="0" err="1" smtClean="0"/>
              <a:t>children</a:t>
            </a:r>
            <a:r>
              <a:rPr lang="es-CO" dirty="0" smtClean="0"/>
              <a:t>.</a:t>
            </a:r>
          </a:p>
          <a:p>
            <a:r>
              <a:rPr lang="es-CO" dirty="0" err="1" smtClean="0"/>
              <a:t>On</a:t>
            </a:r>
            <a:r>
              <a:rPr lang="es-CO" dirty="0" smtClean="0"/>
              <a:t> </a:t>
            </a:r>
            <a:r>
              <a:rPr lang="es-CO" dirty="0" err="1" smtClean="0"/>
              <a:t>adolescent</a:t>
            </a:r>
            <a:r>
              <a:rPr lang="es-CO" dirty="0" smtClean="0"/>
              <a:t> </a:t>
            </a:r>
            <a:r>
              <a:rPr lang="es-CO" dirty="0" err="1" smtClean="0"/>
              <a:t>age</a:t>
            </a:r>
            <a:r>
              <a:rPr lang="es-CO" dirty="0" smtClean="0"/>
              <a:t> more </a:t>
            </a:r>
            <a:r>
              <a:rPr lang="es-CO" dirty="0" err="1" smtClean="0"/>
              <a:t>support</a:t>
            </a:r>
            <a:r>
              <a:rPr lang="es-CO" dirty="0" smtClean="0"/>
              <a:t> </a:t>
            </a:r>
            <a:r>
              <a:rPr lang="es-CO" dirty="0" err="1" smtClean="0"/>
              <a:t>should</a:t>
            </a:r>
            <a:r>
              <a:rPr lang="es-CO" dirty="0" smtClean="0"/>
              <a:t> be </a:t>
            </a:r>
            <a:r>
              <a:rPr lang="es-CO" dirty="0" err="1" smtClean="0"/>
              <a:t>offered</a:t>
            </a:r>
            <a:r>
              <a:rPr lang="es-CO" dirty="0" smtClean="0"/>
              <a:t> to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ones</a:t>
            </a:r>
            <a:r>
              <a:rPr lang="es-CO" dirty="0" smtClean="0"/>
              <a:t> </a:t>
            </a:r>
            <a:r>
              <a:rPr lang="es-CO" dirty="0" err="1" smtClean="0"/>
              <a:t>with</a:t>
            </a:r>
            <a:r>
              <a:rPr lang="es-CO" dirty="0" smtClean="0"/>
              <a:t> </a:t>
            </a:r>
            <a:r>
              <a:rPr lang="es-CO" dirty="0" err="1" smtClean="0"/>
              <a:t>children</a:t>
            </a:r>
            <a:r>
              <a:rPr lang="es-CO" dirty="0" smtClean="0"/>
              <a:t> as </a:t>
            </a:r>
            <a:r>
              <a:rPr lang="es-CO" dirty="0" err="1" smtClean="0"/>
              <a:t>they</a:t>
            </a:r>
            <a:r>
              <a:rPr lang="es-CO" dirty="0" smtClean="0"/>
              <a:t> </a:t>
            </a:r>
            <a:r>
              <a:rPr lang="es-CO" dirty="0" err="1" smtClean="0"/>
              <a:t>tend</a:t>
            </a:r>
            <a:r>
              <a:rPr lang="es-CO" dirty="0" smtClean="0"/>
              <a:t> to </a:t>
            </a:r>
            <a:r>
              <a:rPr lang="es-CO" dirty="0" err="1" smtClean="0"/>
              <a:t>drop</a:t>
            </a:r>
            <a:r>
              <a:rPr lang="es-CO" dirty="0" smtClean="0"/>
              <a:t> </a:t>
            </a:r>
            <a:r>
              <a:rPr lang="es-CO" dirty="0" err="1" smtClean="0"/>
              <a:t>out</a:t>
            </a:r>
            <a:r>
              <a:rPr lang="es-CO" dirty="0" smtClean="0"/>
              <a:t> of </a:t>
            </a:r>
            <a:r>
              <a:rPr lang="es-CO" dirty="0" err="1" smtClean="0"/>
              <a:t>school</a:t>
            </a:r>
            <a:r>
              <a:rPr lang="es-CO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Thank</a:t>
            </a:r>
            <a:r>
              <a:rPr lang="es-CO" dirty="0" smtClean="0"/>
              <a:t> </a:t>
            </a:r>
            <a:r>
              <a:rPr lang="es-CO" dirty="0" err="1" smtClean="0"/>
              <a:t>you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http://ec2-54-201-96-238.us-west-2.compute.amazonaws.com:5011/</a:t>
            </a:r>
          </a:p>
        </p:txBody>
      </p:sp>
    </p:spTree>
    <p:extLst>
      <p:ext uri="{BB962C8B-B14F-4D97-AF65-F5344CB8AC3E}">
        <p14:creationId xmlns:p14="http://schemas.microsoft.com/office/powerpoint/2010/main" val="63199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762000"/>
            <a:ext cx="5181600" cy="5414963"/>
          </a:xfrm>
        </p:spPr>
        <p:txBody>
          <a:bodyPr anchor="ctr"/>
          <a:lstStyle/>
          <a:p>
            <a:r>
              <a:rPr lang="es-CO" dirty="0" smtClean="0"/>
              <a:t>“La culpa no era </a:t>
            </a:r>
            <a:r>
              <a:rPr lang="es-CO" dirty="0" err="1" smtClean="0"/>
              <a:t>mia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>ni donde estaba,</a:t>
            </a:r>
            <a:br>
              <a:rPr lang="es-CO" dirty="0" smtClean="0"/>
            </a:br>
            <a:r>
              <a:rPr lang="es-CO" dirty="0" smtClean="0"/>
              <a:t>ni como vestía.</a:t>
            </a:r>
            <a:br>
              <a:rPr lang="es-CO" dirty="0" smtClean="0"/>
            </a:br>
            <a:r>
              <a:rPr lang="es-CO" dirty="0" smtClean="0"/>
              <a:t>El violador eras tú.”</a:t>
            </a:r>
            <a:br>
              <a:rPr lang="es-CO" dirty="0" smtClean="0"/>
            </a:br>
            <a:r>
              <a:rPr lang="es-CO" sz="2000" dirty="0" smtClean="0"/>
              <a:t>(n/a. Un violador en tu camino, Chile, 2019)</a:t>
            </a:r>
            <a:endParaRPr lang="es-CO" dirty="0" smtClean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742281"/>
            <a:ext cx="5181600" cy="3454400"/>
          </a:xfrm>
        </p:spPr>
      </p:pic>
      <p:sp>
        <p:nvSpPr>
          <p:cNvPr id="7" name="CuadroTexto 6"/>
          <p:cNvSpPr txBox="1"/>
          <p:nvPr/>
        </p:nvSpPr>
        <p:spPr>
          <a:xfrm>
            <a:off x="6019800" y="5196681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Obtenido de (https://</a:t>
            </a:r>
            <a:r>
              <a:rPr lang="es-CO" sz="1200" dirty="0"/>
              <a:t>www.latercera.com/la-tercera-domingo/noticia/la-culpa-no-mia-la-catarsis-activo-lastesis/929502</a:t>
            </a:r>
            <a:r>
              <a:rPr lang="es-CO" sz="1400" dirty="0" smtClean="0"/>
              <a:t>/)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43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Question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 smtClean="0"/>
              <a:t>Which</a:t>
            </a:r>
            <a:r>
              <a:rPr lang="es-CO" dirty="0" smtClean="0"/>
              <a:t> </a:t>
            </a:r>
            <a:r>
              <a:rPr lang="es-CO" dirty="0" err="1" smtClean="0"/>
              <a:t>factors</a:t>
            </a:r>
            <a:r>
              <a:rPr lang="es-CO" dirty="0" smtClean="0"/>
              <a:t> </a:t>
            </a:r>
            <a:r>
              <a:rPr lang="es-CO" dirty="0" err="1" smtClean="0"/>
              <a:t>contribute</a:t>
            </a:r>
            <a:r>
              <a:rPr lang="es-CO" dirty="0" smtClean="0"/>
              <a:t> to </a:t>
            </a:r>
            <a:r>
              <a:rPr lang="es-CO" dirty="0" err="1" smtClean="0"/>
              <a:t>gender</a:t>
            </a:r>
            <a:r>
              <a:rPr lang="es-CO" dirty="0" smtClean="0"/>
              <a:t> </a:t>
            </a:r>
            <a:r>
              <a:rPr lang="es-CO" dirty="0" err="1" smtClean="0"/>
              <a:t>inequality</a:t>
            </a:r>
            <a:r>
              <a:rPr lang="es-CO" dirty="0"/>
              <a:t> </a:t>
            </a:r>
            <a:r>
              <a:rPr lang="es-CO" dirty="0" smtClean="0"/>
              <a:t>in Colombia?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3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Sources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DANE 2018 </a:t>
            </a:r>
            <a:r>
              <a:rPr lang="es-CO" dirty="0" err="1" smtClean="0"/>
              <a:t>population</a:t>
            </a:r>
            <a:r>
              <a:rPr lang="es-CO" dirty="0" smtClean="0"/>
              <a:t> </a:t>
            </a:r>
            <a:r>
              <a:rPr lang="es-CO" dirty="0" err="1" smtClean="0"/>
              <a:t>census</a:t>
            </a:r>
            <a:r>
              <a:rPr lang="es-CO" dirty="0" smtClean="0"/>
              <a:t>, </a:t>
            </a:r>
            <a:r>
              <a:rPr lang="es-CO" dirty="0" err="1" smtClean="0"/>
              <a:t>containing</a:t>
            </a:r>
            <a:r>
              <a:rPr lang="es-CO" dirty="0" smtClean="0"/>
              <a:t> variables </a:t>
            </a:r>
            <a:r>
              <a:rPr lang="es-CO" dirty="0" err="1" smtClean="0"/>
              <a:t>such</a:t>
            </a:r>
            <a:r>
              <a:rPr lang="es-CO" dirty="0" smtClean="0"/>
              <a:t> as </a:t>
            </a:r>
            <a:r>
              <a:rPr lang="es-CO" dirty="0" err="1" smtClean="0"/>
              <a:t>working</a:t>
            </a:r>
            <a:r>
              <a:rPr lang="es-CO" dirty="0" smtClean="0"/>
              <a:t> status, </a:t>
            </a:r>
            <a:r>
              <a:rPr lang="es-CO" dirty="0" err="1" smtClean="0"/>
              <a:t>education</a:t>
            </a:r>
            <a:r>
              <a:rPr lang="es-CO" dirty="0" smtClean="0"/>
              <a:t>, marital status, </a:t>
            </a:r>
            <a:r>
              <a:rPr lang="es-CO" dirty="0" err="1" smtClean="0"/>
              <a:t>number</a:t>
            </a:r>
            <a:r>
              <a:rPr lang="es-CO" dirty="0" smtClean="0"/>
              <a:t> of </a:t>
            </a:r>
            <a:r>
              <a:rPr lang="es-CO" dirty="0" err="1" smtClean="0"/>
              <a:t>children</a:t>
            </a:r>
            <a:r>
              <a:rPr lang="es-CO" dirty="0" smtClean="0"/>
              <a:t>, </a:t>
            </a:r>
            <a:r>
              <a:rPr lang="es-CO" dirty="0" err="1" smtClean="0"/>
              <a:t>healthcare</a:t>
            </a:r>
            <a:r>
              <a:rPr lang="es-CO" dirty="0" smtClean="0"/>
              <a:t>, </a:t>
            </a:r>
            <a:r>
              <a:rPr lang="es-CO" dirty="0" err="1" smtClean="0"/>
              <a:t>geographic</a:t>
            </a:r>
            <a:r>
              <a:rPr lang="es-CO" dirty="0" smtClean="0"/>
              <a:t> </a:t>
            </a:r>
            <a:r>
              <a:rPr lang="es-CO" dirty="0" err="1" smtClean="0"/>
              <a:t>location</a:t>
            </a:r>
            <a:r>
              <a:rPr lang="es-CO" dirty="0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5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Clustering</a:t>
            </a:r>
            <a:r>
              <a:rPr lang="es-CO" dirty="0" smtClean="0"/>
              <a:t> </a:t>
            </a:r>
            <a:r>
              <a:rPr lang="es-CO" dirty="0" err="1" smtClean="0"/>
              <a:t>municipalities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 smtClean="0"/>
              <a:t>[</a:t>
            </a:r>
            <a:r>
              <a:rPr lang="es-CO" dirty="0" err="1" smtClean="0"/>
              <a:t>Image</a:t>
            </a:r>
            <a:r>
              <a:rPr lang="es-CO" dirty="0" smtClean="0"/>
              <a:t> of Colombia </a:t>
            </a:r>
            <a:r>
              <a:rPr lang="es-CO" dirty="0" err="1" smtClean="0"/>
              <a:t>Dash</a:t>
            </a:r>
            <a:r>
              <a:rPr lang="es-CO" dirty="0" smtClean="0"/>
              <a:t> </a:t>
            </a:r>
            <a:r>
              <a:rPr lang="es-CO" dirty="0" err="1" smtClean="0"/>
              <a:t>with</a:t>
            </a:r>
            <a:r>
              <a:rPr lang="es-CO" dirty="0" smtClean="0"/>
              <a:t> </a:t>
            </a:r>
            <a:r>
              <a:rPr lang="es-CO" dirty="0" err="1" smtClean="0"/>
              <a:t>different</a:t>
            </a:r>
            <a:r>
              <a:rPr lang="es-CO" dirty="0" smtClean="0"/>
              <a:t> </a:t>
            </a:r>
            <a:r>
              <a:rPr lang="es-CO" dirty="0" err="1" smtClean="0"/>
              <a:t>clusters</a:t>
            </a:r>
            <a:r>
              <a:rPr lang="es-CO" dirty="0" smtClean="0"/>
              <a:t>, </a:t>
            </a:r>
            <a:r>
              <a:rPr lang="es-CO" dirty="0" err="1" smtClean="0"/>
              <a:t>one</a:t>
            </a:r>
            <a:r>
              <a:rPr lang="es-CO" dirty="0" smtClean="0"/>
              <a:t> </a:t>
            </a:r>
            <a:r>
              <a:rPr lang="es-CO" dirty="0" err="1" smtClean="0"/>
              <a:t>image</a:t>
            </a:r>
            <a:r>
              <a:rPr lang="es-CO" dirty="0" smtClean="0"/>
              <a:t> per </a:t>
            </a:r>
            <a:r>
              <a:rPr lang="es-CO" dirty="0" err="1" smtClean="0"/>
              <a:t>cluster</a:t>
            </a:r>
            <a:r>
              <a:rPr lang="es-CO" dirty="0" smtClean="0"/>
              <a:t> </a:t>
            </a:r>
            <a:r>
              <a:rPr lang="es-CO" dirty="0" err="1" smtClean="0"/>
              <a:t>or</a:t>
            </a:r>
            <a:r>
              <a:rPr lang="es-CO" dirty="0" smtClean="0"/>
              <a:t> </a:t>
            </a:r>
            <a:r>
              <a:rPr lang="es-CO" dirty="0" err="1" smtClean="0"/>
              <a:t>one</a:t>
            </a:r>
            <a:r>
              <a:rPr lang="es-CO" dirty="0" smtClean="0"/>
              <a:t> </a:t>
            </a:r>
            <a:r>
              <a:rPr lang="es-CO" dirty="0" err="1" smtClean="0"/>
              <a:t>image</a:t>
            </a:r>
            <a:r>
              <a:rPr lang="es-CO" dirty="0" smtClean="0"/>
              <a:t> </a:t>
            </a:r>
            <a:r>
              <a:rPr lang="es-CO" dirty="0" err="1" smtClean="0"/>
              <a:t>with</a:t>
            </a:r>
            <a:r>
              <a:rPr lang="es-CO" dirty="0" smtClean="0"/>
              <a:t> </a:t>
            </a:r>
            <a:r>
              <a:rPr lang="es-CO" dirty="0" err="1" smtClean="0"/>
              <a:t>all</a:t>
            </a:r>
            <a:r>
              <a:rPr lang="es-CO" dirty="0" smtClean="0"/>
              <a:t> </a:t>
            </a:r>
            <a:r>
              <a:rPr lang="es-CO" dirty="0" err="1" smtClean="0"/>
              <a:t>cluster</a:t>
            </a:r>
            <a:r>
              <a:rPr lang="es-CO" dirty="0" smtClean="0"/>
              <a:t>, </a:t>
            </a:r>
            <a:r>
              <a:rPr lang="es-CO" dirty="0" err="1" smtClean="0"/>
              <a:t>or</a:t>
            </a:r>
            <a:r>
              <a:rPr lang="es-CO" dirty="0" smtClean="0"/>
              <a:t> show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dash</a:t>
            </a:r>
            <a:r>
              <a:rPr lang="es-CO" dirty="0" smtClean="0"/>
              <a:t>]</a:t>
            </a:r>
            <a:endParaRPr lang="es-CO" dirty="0" smtClean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err="1" smtClean="0"/>
              <a:t>Municipalities</a:t>
            </a:r>
            <a:r>
              <a:rPr lang="es-CO" dirty="0" smtClean="0"/>
              <a:t> </a:t>
            </a:r>
            <a:r>
              <a:rPr lang="es-CO" dirty="0" err="1" smtClean="0"/>
              <a:t>were</a:t>
            </a:r>
            <a:r>
              <a:rPr lang="es-CO" dirty="0" smtClean="0"/>
              <a:t> </a:t>
            </a:r>
            <a:r>
              <a:rPr lang="es-CO" dirty="0" err="1" smtClean="0"/>
              <a:t>grouped</a:t>
            </a:r>
            <a:r>
              <a:rPr lang="es-CO" dirty="0" smtClean="0"/>
              <a:t> </a:t>
            </a:r>
            <a:r>
              <a:rPr lang="es-CO" dirty="0" err="1" smtClean="0"/>
              <a:t>given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indicators</a:t>
            </a:r>
            <a:r>
              <a:rPr lang="es-CO" dirty="0" smtClean="0"/>
              <a:t>:</a:t>
            </a:r>
            <a:endParaRPr lang="es-CO" dirty="0"/>
          </a:p>
          <a:p>
            <a:r>
              <a:rPr lang="es-CO" dirty="0" err="1" smtClean="0"/>
              <a:t>Healthcare</a:t>
            </a:r>
            <a:endParaRPr lang="es-CO" dirty="0" smtClean="0"/>
          </a:p>
          <a:p>
            <a:r>
              <a:rPr lang="es-CO" dirty="0" err="1" smtClean="0"/>
              <a:t>Work</a:t>
            </a:r>
            <a:endParaRPr lang="es-CO" dirty="0" smtClean="0"/>
          </a:p>
          <a:p>
            <a:r>
              <a:rPr lang="es-CO" dirty="0" err="1" smtClean="0"/>
              <a:t>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7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Living </a:t>
            </a:r>
            <a:r>
              <a:rPr lang="es-CO" dirty="0" err="1" smtClean="0"/>
              <a:t>path</a:t>
            </a:r>
            <a:r>
              <a:rPr lang="es-CO" dirty="0" smtClean="0"/>
              <a:t> to </a:t>
            </a:r>
            <a:r>
              <a:rPr lang="es-CO" dirty="0" err="1" smtClean="0"/>
              <a:t>equality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 smtClean="0"/>
              <a:t>Success</a:t>
            </a:r>
            <a:r>
              <a:rPr lang="es-CO" dirty="0" smtClean="0"/>
              <a:t>: ¿</a:t>
            </a:r>
            <a:r>
              <a:rPr lang="es-CO" dirty="0" err="1" smtClean="0"/>
              <a:t>advanced</a:t>
            </a:r>
            <a:r>
              <a:rPr lang="es-CO" dirty="0" smtClean="0"/>
              <a:t> </a:t>
            </a:r>
            <a:r>
              <a:rPr lang="es-CO" dirty="0" err="1" smtClean="0"/>
              <a:t>studies</a:t>
            </a:r>
            <a:r>
              <a:rPr lang="es-CO" dirty="0" smtClean="0"/>
              <a:t> and </a:t>
            </a:r>
            <a:r>
              <a:rPr lang="es-CO" dirty="0" err="1" smtClean="0"/>
              <a:t>working</a:t>
            </a:r>
            <a:r>
              <a:rPr lang="es-CO" dirty="0" smtClean="0"/>
              <a:t> </a:t>
            </a:r>
            <a:r>
              <a:rPr lang="es-CO" dirty="0" err="1" smtClean="0"/>
              <a:t>for</a:t>
            </a:r>
            <a:r>
              <a:rPr lang="es-CO" dirty="0" smtClean="0"/>
              <a:t> </a:t>
            </a:r>
            <a:r>
              <a:rPr lang="es-CO" dirty="0" err="1" smtClean="0"/>
              <a:t>money</a:t>
            </a:r>
            <a:r>
              <a:rPr lang="es-CO" dirty="0" smtClean="0"/>
              <a:t>? </a:t>
            </a:r>
            <a:r>
              <a:rPr lang="es-CO" dirty="0" err="1" smtClean="0"/>
              <a:t>Equally</a:t>
            </a:r>
            <a:r>
              <a:rPr lang="es-CO" dirty="0" smtClean="0"/>
              <a:t> </a:t>
            </a:r>
            <a:r>
              <a:rPr lang="es-CO" dirty="0" err="1" smtClean="0"/>
              <a:t>for</a:t>
            </a:r>
            <a:r>
              <a:rPr lang="es-CO" dirty="0" smtClean="0"/>
              <a:t> </a:t>
            </a:r>
            <a:r>
              <a:rPr lang="es-CO" dirty="0" err="1" smtClean="0"/>
              <a:t>gender</a:t>
            </a:r>
            <a:endParaRPr lang="es-CO" dirty="0" smtClean="0"/>
          </a:p>
          <a:p>
            <a:r>
              <a:rPr lang="es-CO" dirty="0" smtClean="0"/>
              <a:t>Describe </a:t>
            </a:r>
            <a:r>
              <a:rPr lang="es-CO" dirty="0" err="1" smtClean="0"/>
              <a:t>how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probabilities</a:t>
            </a:r>
            <a:r>
              <a:rPr lang="es-CO" dirty="0" smtClean="0"/>
              <a:t> to </a:t>
            </a:r>
            <a:r>
              <a:rPr lang="es-CO" dirty="0" err="1" smtClean="0"/>
              <a:t>success</a:t>
            </a:r>
            <a:r>
              <a:rPr lang="es-CO" dirty="0" smtClean="0"/>
              <a:t> </a:t>
            </a:r>
            <a:r>
              <a:rPr lang="es-CO" dirty="0" err="1" smtClean="0"/>
              <a:t>change</a:t>
            </a:r>
            <a:r>
              <a:rPr lang="es-CO" dirty="0" smtClean="0"/>
              <a:t> </a:t>
            </a:r>
            <a:r>
              <a:rPr lang="es-CO" dirty="0" err="1" smtClean="0"/>
              <a:t>across</a:t>
            </a:r>
            <a:r>
              <a:rPr lang="es-CO" dirty="0" smtClean="0"/>
              <a:t> </a:t>
            </a:r>
            <a:r>
              <a:rPr lang="es-CO" dirty="0" err="1" smtClean="0"/>
              <a:t>age</a:t>
            </a:r>
            <a:r>
              <a:rPr lang="es-CO" dirty="0" smtClean="0"/>
              <a:t>. </a:t>
            </a:r>
            <a:endParaRPr lang="es-CO" dirty="0" smtClean="0"/>
          </a:p>
          <a:p>
            <a:endParaRPr lang="es-CO" dirty="0"/>
          </a:p>
          <a:p>
            <a:r>
              <a:rPr lang="es-CO" dirty="0" smtClean="0">
                <a:solidFill>
                  <a:srgbClr val="FF0000"/>
                </a:solidFill>
              </a:rPr>
              <a:t>No estoy seguro de si esta </a:t>
            </a:r>
            <a:r>
              <a:rPr lang="es-CO" dirty="0" err="1" smtClean="0">
                <a:solidFill>
                  <a:srgbClr val="FF0000"/>
                </a:solidFill>
              </a:rPr>
              <a:t>diap</a:t>
            </a:r>
            <a:r>
              <a:rPr lang="es-CO" dirty="0" smtClean="0">
                <a:solidFill>
                  <a:srgbClr val="FF0000"/>
                </a:solidFill>
              </a:rPr>
              <a:t> sería necesaria o si solo decimos que se contarán las cosas a través de las edades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8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Ages</a:t>
            </a:r>
            <a:r>
              <a:rPr lang="es-CO" dirty="0" smtClean="0"/>
              <a:t> 0 – 9, </a:t>
            </a:r>
            <a:r>
              <a:rPr lang="es-CO" dirty="0" err="1" smtClean="0"/>
              <a:t>professional</a:t>
            </a:r>
            <a:r>
              <a:rPr lang="es-CO" dirty="0" smtClean="0"/>
              <a:t> </a:t>
            </a:r>
            <a:r>
              <a:rPr lang="es-CO" dirty="0" err="1" smtClean="0"/>
              <a:t>healthcare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[</a:t>
            </a:r>
            <a:r>
              <a:rPr lang="es-CO" dirty="0" err="1" smtClean="0"/>
              <a:t>Dash</a:t>
            </a:r>
            <a:r>
              <a:rPr lang="es-CO" dirty="0" smtClean="0"/>
              <a:t> filtrando por salud]</a:t>
            </a:r>
            <a:endParaRPr lang="en-US" dirty="0" smtClean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No </a:t>
            </a:r>
            <a:r>
              <a:rPr lang="es-CO" dirty="0" err="1" smtClean="0"/>
              <a:t>significant</a:t>
            </a:r>
            <a:r>
              <a:rPr lang="es-CO" dirty="0" smtClean="0"/>
              <a:t> </a:t>
            </a:r>
            <a:r>
              <a:rPr lang="es-CO" dirty="0" err="1" smtClean="0"/>
              <a:t>differences</a:t>
            </a:r>
            <a:r>
              <a:rPr lang="es-CO" dirty="0" smtClean="0"/>
              <a:t> are </a:t>
            </a:r>
            <a:r>
              <a:rPr lang="es-CO" dirty="0" err="1" smtClean="0"/>
              <a:t>noticed</a:t>
            </a:r>
            <a:r>
              <a:rPr lang="es-CO" dirty="0" smtClean="0"/>
              <a:t> </a:t>
            </a:r>
            <a:r>
              <a:rPr lang="es-CO" dirty="0" err="1" smtClean="0"/>
              <a:t>among</a:t>
            </a:r>
            <a:r>
              <a:rPr lang="es-CO" dirty="0" smtClean="0"/>
              <a:t> </a:t>
            </a:r>
            <a:r>
              <a:rPr lang="es-CO" dirty="0" err="1" smtClean="0"/>
              <a:t>gender</a:t>
            </a:r>
            <a:r>
              <a:rPr lang="es-CO" dirty="0" smtClean="0"/>
              <a:t> </a:t>
            </a:r>
            <a:r>
              <a:rPr lang="es-CO" dirty="0" err="1" smtClean="0"/>
              <a:t>regarding</a:t>
            </a:r>
            <a:r>
              <a:rPr lang="es-CO" dirty="0" smtClean="0"/>
              <a:t> medical </a:t>
            </a:r>
            <a:r>
              <a:rPr lang="es-CO" dirty="0" err="1" smtClean="0"/>
              <a:t>attention</a:t>
            </a:r>
            <a:r>
              <a:rPr lang="es-CO" dirty="0" smtClean="0"/>
              <a:t>.</a:t>
            </a:r>
          </a:p>
          <a:p>
            <a:pPr marL="0" indent="0">
              <a:buNone/>
            </a:pPr>
            <a:r>
              <a:rPr lang="es-CO" dirty="0"/>
              <a:t>No hay diferencias de sexo en la atención de salud, pero como pueden ver el grupo de indicadores altos posee una atención al paciente de 0 a 9 años de 85% mientras que el otro grupo de 78%</a:t>
            </a:r>
            <a:endParaRPr lang="en-US" dirty="0"/>
          </a:p>
          <a:p>
            <a:pPr marL="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27761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Ages</a:t>
            </a:r>
            <a:r>
              <a:rPr lang="es-CO" dirty="0" smtClean="0"/>
              <a:t> 10 – 14, </a:t>
            </a:r>
            <a:r>
              <a:rPr lang="es-CO" dirty="0" err="1" smtClean="0"/>
              <a:t>education</a:t>
            </a:r>
            <a:r>
              <a:rPr lang="es-CO" dirty="0" smtClean="0"/>
              <a:t> and </a:t>
            </a:r>
            <a:r>
              <a:rPr lang="es-CO" dirty="0" err="1" smtClean="0"/>
              <a:t>children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[</a:t>
            </a:r>
            <a:r>
              <a:rPr lang="es-CO" dirty="0" err="1" smtClean="0"/>
              <a:t>Dash</a:t>
            </a:r>
            <a:r>
              <a:rPr lang="es-CO" dirty="0" smtClean="0"/>
              <a:t>]</a:t>
            </a:r>
            <a:endParaRPr lang="en-US" dirty="0" smtClean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 smtClean="0"/>
              <a:t>Data of </a:t>
            </a:r>
            <a:r>
              <a:rPr lang="es-CO" dirty="0" err="1" smtClean="0"/>
              <a:t>uneducated</a:t>
            </a:r>
            <a:r>
              <a:rPr lang="es-CO" dirty="0" smtClean="0"/>
              <a:t> </a:t>
            </a:r>
            <a:r>
              <a:rPr lang="es-CO" dirty="0" err="1" smtClean="0"/>
              <a:t>childre</a:t>
            </a:r>
            <a:r>
              <a:rPr lang="es-CO" dirty="0" err="1" smtClean="0"/>
              <a:t>n</a:t>
            </a:r>
            <a:r>
              <a:rPr lang="es-CO" dirty="0" smtClean="0"/>
              <a:t>, </a:t>
            </a:r>
            <a:r>
              <a:rPr lang="es-CO" dirty="0" err="1" smtClean="0"/>
              <a:t>childborn</a:t>
            </a:r>
            <a:r>
              <a:rPr lang="es-CO" dirty="0" smtClean="0"/>
              <a:t> </a:t>
            </a:r>
            <a:r>
              <a:rPr lang="es-CO" dirty="0" err="1" smtClean="0"/>
              <a:t>statistics</a:t>
            </a:r>
            <a:r>
              <a:rPr lang="es-CO" dirty="0" smtClean="0"/>
              <a:t> and </a:t>
            </a:r>
            <a:r>
              <a:rPr lang="es-CO" dirty="0" err="1" smtClean="0"/>
              <a:t>their</a:t>
            </a:r>
            <a:r>
              <a:rPr lang="es-CO" dirty="0" smtClean="0"/>
              <a:t> Independence test.</a:t>
            </a:r>
          </a:p>
          <a:p>
            <a:pPr marL="0" indent="0">
              <a:buNone/>
            </a:pPr>
            <a:r>
              <a:rPr lang="es-CO" dirty="0" smtClean="0"/>
              <a:t>En esta edad, a pesar que la tasa de ausentismo en las escuelas es baja para el </a:t>
            </a:r>
            <a:r>
              <a:rPr lang="es-CO" dirty="0" err="1" smtClean="0"/>
              <a:t>cluster</a:t>
            </a:r>
            <a:r>
              <a:rPr lang="es-CO" dirty="0" smtClean="0"/>
              <a:t> 3, teniendo en cuenta que a esta edad las mujeres adolescentes comienzan a desarrollarse y tener hijos, los hijos se vuelven un factor significativo para dejar el colegio.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1537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Age</a:t>
            </a:r>
            <a:r>
              <a:rPr lang="es-CO" dirty="0" smtClean="0"/>
              <a:t> 20: </a:t>
            </a:r>
            <a:r>
              <a:rPr lang="es-CO" dirty="0" err="1" smtClean="0"/>
              <a:t>healthcare</a:t>
            </a:r>
            <a:r>
              <a:rPr lang="es-CO" dirty="0"/>
              <a:t> </a:t>
            </a:r>
            <a:r>
              <a:rPr lang="es-CO" dirty="0" smtClean="0"/>
              <a:t>and </a:t>
            </a:r>
            <a:r>
              <a:rPr lang="es-CO" dirty="0" err="1" smtClean="0"/>
              <a:t>education</a:t>
            </a:r>
            <a:r>
              <a:rPr lang="es-CO" dirty="0" smtClean="0"/>
              <a:t> </a:t>
            </a:r>
            <a:r>
              <a:rPr lang="es-CO" dirty="0" err="1" smtClean="0"/>
              <a:t>development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[</a:t>
            </a:r>
            <a:r>
              <a:rPr lang="es-CO" dirty="0" err="1" smtClean="0"/>
              <a:t>Dash</a:t>
            </a:r>
            <a:r>
              <a:rPr lang="es-CO" dirty="0" smtClean="0"/>
              <a:t>]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 err="1" smtClean="0"/>
              <a:t>Statistic</a:t>
            </a:r>
            <a:r>
              <a:rPr lang="es-CO" dirty="0" smtClean="0"/>
              <a:t> of 20y/o </a:t>
            </a:r>
            <a:r>
              <a:rPr lang="es-CO" dirty="0" err="1" smtClean="0"/>
              <a:t>with</a:t>
            </a:r>
            <a:r>
              <a:rPr lang="es-CO" dirty="0" smtClean="0"/>
              <a:t> </a:t>
            </a:r>
            <a:r>
              <a:rPr lang="es-CO" dirty="0" err="1" smtClean="0"/>
              <a:t>good</a:t>
            </a:r>
            <a:r>
              <a:rPr lang="es-CO" dirty="0" smtClean="0"/>
              <a:t> </a:t>
            </a:r>
            <a:r>
              <a:rPr lang="es-CO" dirty="0" err="1" smtClean="0"/>
              <a:t>healthcare</a:t>
            </a:r>
            <a:r>
              <a:rPr lang="es-CO" dirty="0" smtClean="0"/>
              <a:t>, </a:t>
            </a:r>
            <a:r>
              <a:rPr lang="es-CO" dirty="0" err="1" smtClean="0"/>
              <a:t>education</a:t>
            </a:r>
            <a:r>
              <a:rPr lang="es-CO" dirty="0" smtClean="0"/>
              <a:t> and no </a:t>
            </a:r>
            <a:r>
              <a:rPr lang="es-CO" dirty="0" err="1" smtClean="0"/>
              <a:t>children</a:t>
            </a:r>
            <a:r>
              <a:rPr lang="es-CO" dirty="0" smtClean="0"/>
              <a:t>.</a:t>
            </a:r>
          </a:p>
          <a:p>
            <a:pPr marL="0" indent="0">
              <a:buNone/>
            </a:pPr>
            <a:r>
              <a:rPr lang="es-CO" dirty="0" smtClean="0"/>
              <a:t>A pesar de que los factores anteriormente vistos no eran percibidos como significativos, ahora podemos notar que con el paso del tiempo estas gap se hacen mas grandes, dado que ahora X% de la población ha podido estudiar y tener buena salud a sus 20 años.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29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644</Words>
  <Application>Microsoft Office PowerPoint</Application>
  <PresentationFormat>Panorámica</PresentationFormat>
  <Paragraphs>58</Paragraphs>
  <Slides>12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Analysis of gender inequality in Colombia</vt:lpstr>
      <vt:lpstr>Presentación de PowerPoint</vt:lpstr>
      <vt:lpstr>Question</vt:lpstr>
      <vt:lpstr>Sources</vt:lpstr>
      <vt:lpstr>Clustering municipalities</vt:lpstr>
      <vt:lpstr>Living path to equality</vt:lpstr>
      <vt:lpstr>Ages 0 – 9, professional healthcare</vt:lpstr>
      <vt:lpstr>Ages 10 – 14, education and children</vt:lpstr>
      <vt:lpstr>Age 20: healthcare and education development</vt:lpstr>
      <vt:lpstr>Age 20-39: Working for money</vt:lpstr>
      <vt:lpstr>Conclusions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32</dc:title>
  <dc:creator>José Campo</dc:creator>
  <cp:lastModifiedBy>José Campo</cp:lastModifiedBy>
  <cp:revision>19</cp:revision>
  <dcterms:created xsi:type="dcterms:W3CDTF">2019-12-07T16:05:31Z</dcterms:created>
  <dcterms:modified xsi:type="dcterms:W3CDTF">2019-12-10T07:24:23Z</dcterms:modified>
</cp:coreProperties>
</file>