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Poppins"/>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280D81-5E9C-4808-BB8F-331B9B3A8FB1}">
  <a:tblStyle styleId="{50280D81-5E9C-4808-BB8F-331B9B3A8F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regular.fntdata"/><Relationship Id="rId25" Type="http://schemas.openxmlformats.org/officeDocument/2006/relationships/font" Target="fonts/PTSansNarrow-bold.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d2a913d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d2a913d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d5d81d89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d5d81d89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SLIDES_API149884781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SLIDES_API149884781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d2a913d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d2a913d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d2a913d3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d2a913d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SLIDES_API1498847818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SLIDES_API1498847818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d599980f6_1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d599980f6_1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d5d81d89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d5d81d89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149884781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149884781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149884781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149884781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498847818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498847818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d5d81d8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d5d81d8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SLIDES_API149884781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SLIDES_API149884781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S_API1498847818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S_API1498847818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SLIDES_API1498847818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SLIDES_API1498847818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d2a913d3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d2a913d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bg>
      <p:bgPr>
        <a:solidFill>
          <a:schemeClr val="dk1"/>
        </a:solidFill>
      </p:bgPr>
    </p:bg>
    <p:spTree>
      <p:nvGrpSpPr>
        <p:cNvPr id="62" name="Shape 62"/>
        <p:cNvGrpSpPr/>
        <p:nvPr/>
      </p:nvGrpSpPr>
      <p:grpSpPr>
        <a:xfrm>
          <a:off x="0" y="0"/>
          <a:ext cx="0" cy="0"/>
          <a:chOff x="0" y="0"/>
          <a:chExt cx="0" cy="0"/>
        </a:xfrm>
      </p:grpSpPr>
      <p:sp>
        <p:nvSpPr>
          <p:cNvPr id="63" name="Google Shape;63;p1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66" name="Google Shape;6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Slide 2">
  <p:cSld name="TITLE_AND_TWO_COLUMNS_1">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100"/>
              <a:buFont typeface="Poppins"/>
              <a:buNone/>
              <a:defRPr sz="2100">
                <a:latin typeface="Poppins"/>
                <a:ea typeface="Poppins"/>
                <a:cs typeface="Poppins"/>
                <a:sym typeface="Poppins"/>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9" name="Google Shape;69;p14"/>
          <p:cNvSpPr txBox="1"/>
          <p:nvPr>
            <p:ph idx="1" type="body"/>
          </p:nvPr>
        </p:nvSpPr>
        <p:spPr>
          <a:xfrm>
            <a:off x="311700" y="1298448"/>
            <a:ext cx="8522100" cy="3575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
        <p:nvSpPr>
          <p:cNvPr id="71" name="Google Shape;71;p14"/>
          <p:cNvSpPr txBox="1"/>
          <p:nvPr>
            <p:ph idx="2" type="title"/>
          </p:nvPr>
        </p:nvSpPr>
        <p:spPr>
          <a:xfrm>
            <a:off x="311700" y="146300"/>
            <a:ext cx="8520600" cy="29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Slide 1">
  <p:cSld name="TITLE_AND_TWO_COLUMNS_2">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100"/>
              <a:buFont typeface="Poppins"/>
              <a:buNone/>
              <a:defRPr sz="2100">
                <a:latin typeface="Poppins"/>
                <a:ea typeface="Poppins"/>
                <a:cs typeface="Poppins"/>
                <a:sym typeface="Poppins"/>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4" name="Google Shape;74;p15"/>
          <p:cNvSpPr txBox="1"/>
          <p:nvPr>
            <p:ph idx="1" type="body"/>
          </p:nvPr>
        </p:nvSpPr>
        <p:spPr>
          <a:xfrm>
            <a:off x="311700" y="1298448"/>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
        <p:nvSpPr>
          <p:cNvPr id="76" name="Google Shape;76;p15"/>
          <p:cNvSpPr txBox="1"/>
          <p:nvPr>
            <p:ph idx="2" type="title"/>
          </p:nvPr>
        </p:nvSpPr>
        <p:spPr>
          <a:xfrm>
            <a:off x="311700" y="146300"/>
            <a:ext cx="8520600" cy="29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200"/>
              <a:buNone/>
              <a:defRPr sz="1200">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77" name="Google Shape;77;p15"/>
          <p:cNvSpPr/>
          <p:nvPr>
            <p:ph idx="3" type="pic"/>
          </p:nvPr>
        </p:nvSpPr>
        <p:spPr>
          <a:xfrm>
            <a:off x="4937760" y="1298448"/>
            <a:ext cx="3502200" cy="3310200"/>
          </a:xfrm>
          <a:prstGeom prst="roundRect">
            <a:avLst>
              <a:gd fmla="val 0" name="adj"/>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docs.ragas.io/en/latest/" TargetMode="External"/><Relationship Id="rId4" Type="http://schemas.openxmlformats.org/officeDocument/2006/relationships/hyperlink" Target="https://deepeval.com/docs/getting-started" TargetMode="External"/><Relationship Id="rId5" Type="http://schemas.openxmlformats.org/officeDocument/2006/relationships/hyperlink" Target="https://www.comet.com/docs/opi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github.com/danielpetrov18/Evaluation-Approaches-for-Retrieval-Augmented-Generation-RAG-" TargetMode="External"/><Relationship Id="rId4" Type="http://schemas.openxmlformats.org/officeDocument/2006/relationships/hyperlink" Target="http://run.sh" TargetMode="External"/><Relationship Id="rId5" Type="http://schemas.openxmlformats.org/officeDocument/2006/relationships/hyperlink" Target="http://localhost:8501" TargetMode="Externa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sz="2700"/>
              <a:t>Evaluation Approaches for Retrieval- Augmented Generation (RAG)</a:t>
            </a:r>
            <a:endParaRPr sz="2700"/>
          </a:p>
        </p:txBody>
      </p:sp>
      <p:sp>
        <p:nvSpPr>
          <p:cNvPr id="83" name="Google Shape;83;p16"/>
          <p:cNvSpPr txBox="1"/>
          <p:nvPr>
            <p:ph idx="1" type="subTitle"/>
          </p:nvPr>
        </p:nvSpPr>
        <p:spPr>
          <a:xfrm>
            <a:off x="2450700" y="1833460"/>
            <a:ext cx="4242600" cy="73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Daniel Petrov  - a12028482</a:t>
            </a:r>
            <a:endParaRPr/>
          </a:p>
          <a:p>
            <a:pPr indent="0" lvl="0" marL="0" rtl="0" algn="ctr">
              <a:spcBef>
                <a:spcPts val="0"/>
              </a:spcBef>
              <a:spcAft>
                <a:spcPts val="0"/>
              </a:spcAft>
              <a:buNone/>
            </a:pPr>
            <a:r>
              <a:rPr lang="bg" sz="1200"/>
              <a:t>07 July, 2025</a:t>
            </a:r>
            <a:endParaRPr sz="1200"/>
          </a:p>
        </p:txBody>
      </p:sp>
      <p:sp>
        <p:nvSpPr>
          <p:cNvPr id="84" name="Google Shape;8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210475"/>
            <a:ext cx="8520600" cy="49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Evaluation Datasets</a:t>
            </a:r>
            <a:endParaRPr/>
          </a:p>
        </p:txBody>
      </p:sp>
      <p:pic>
        <p:nvPicPr>
          <p:cNvPr id="148" name="Google Shape;148;p25" title="dataset_example.png"/>
          <p:cNvPicPr preferRelativeResize="0"/>
          <p:nvPr/>
        </p:nvPicPr>
        <p:blipFill>
          <a:blip r:embed="rId3">
            <a:alphaModFix/>
          </a:blip>
          <a:stretch>
            <a:fillRect/>
          </a:stretch>
        </p:blipFill>
        <p:spPr>
          <a:xfrm>
            <a:off x="152400" y="857575"/>
            <a:ext cx="8839200" cy="4115869"/>
          </a:xfrm>
          <a:prstGeom prst="rect">
            <a:avLst/>
          </a:prstGeom>
          <a:noFill/>
          <a:ln>
            <a:noFill/>
          </a:ln>
        </p:spPr>
      </p:pic>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026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Metrics </a:t>
            </a:r>
            <a:endParaRPr/>
          </a:p>
        </p:txBody>
      </p:sp>
      <p:grpSp>
        <p:nvGrpSpPr>
          <p:cNvPr id="155" name="Google Shape;155;p26"/>
          <p:cNvGrpSpPr/>
          <p:nvPr/>
        </p:nvGrpSpPr>
        <p:grpSpPr>
          <a:xfrm>
            <a:off x="442913" y="910000"/>
            <a:ext cx="8258175" cy="838200"/>
            <a:chOff x="311700" y="1152425"/>
            <a:chExt cx="8258175" cy="838200"/>
          </a:xfrm>
        </p:grpSpPr>
        <p:pic>
          <p:nvPicPr>
            <p:cNvPr id="156" name="Google Shape;156;p26" title="Ragas-black.png"/>
            <p:cNvPicPr preferRelativeResize="0"/>
            <p:nvPr/>
          </p:nvPicPr>
          <p:blipFill>
            <a:blip r:embed="rId3">
              <a:alphaModFix/>
            </a:blip>
            <a:stretch>
              <a:fillRect/>
            </a:stretch>
          </p:blipFill>
          <p:spPr>
            <a:xfrm>
              <a:off x="311700" y="1152425"/>
              <a:ext cx="2628900" cy="838200"/>
            </a:xfrm>
            <a:prstGeom prst="rect">
              <a:avLst/>
            </a:prstGeom>
            <a:noFill/>
            <a:ln>
              <a:noFill/>
            </a:ln>
          </p:spPr>
        </p:pic>
        <p:pic>
          <p:nvPicPr>
            <p:cNvPr id="157" name="Google Shape;157;p26" title="DeepEval-black.png"/>
            <p:cNvPicPr preferRelativeResize="0"/>
            <p:nvPr/>
          </p:nvPicPr>
          <p:blipFill>
            <a:blip r:embed="rId4">
              <a:alphaModFix/>
            </a:blip>
            <a:stretch>
              <a:fillRect/>
            </a:stretch>
          </p:blipFill>
          <p:spPr>
            <a:xfrm>
              <a:off x="2940600" y="1152425"/>
              <a:ext cx="3305175" cy="838200"/>
            </a:xfrm>
            <a:prstGeom prst="rect">
              <a:avLst/>
            </a:prstGeom>
            <a:noFill/>
            <a:ln>
              <a:noFill/>
            </a:ln>
          </p:spPr>
        </p:pic>
        <p:pic>
          <p:nvPicPr>
            <p:cNvPr id="158" name="Google Shape;158;p26" title="Opik-black.png"/>
            <p:cNvPicPr preferRelativeResize="0"/>
            <p:nvPr/>
          </p:nvPicPr>
          <p:blipFill>
            <a:blip r:embed="rId5">
              <a:alphaModFix/>
            </a:blip>
            <a:stretch>
              <a:fillRect/>
            </a:stretch>
          </p:blipFill>
          <p:spPr>
            <a:xfrm>
              <a:off x="6245775" y="1152425"/>
              <a:ext cx="2324100" cy="838200"/>
            </a:xfrm>
            <a:prstGeom prst="rect">
              <a:avLst/>
            </a:prstGeom>
            <a:noFill/>
            <a:ln>
              <a:noFill/>
            </a:ln>
          </p:spPr>
        </p:pic>
      </p:grpSp>
      <p:sp>
        <p:nvSpPr>
          <p:cNvPr id="159" name="Google Shape;159;p26"/>
          <p:cNvSpPr txBox="1"/>
          <p:nvPr/>
        </p:nvSpPr>
        <p:spPr>
          <a:xfrm>
            <a:off x="442925" y="2110050"/>
            <a:ext cx="129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sz="1800">
                <a:solidFill>
                  <a:schemeClr val="accent3"/>
                </a:solidFill>
                <a:latin typeface="Open Sans"/>
                <a:ea typeface="Open Sans"/>
                <a:cs typeface="Open Sans"/>
                <a:sym typeface="Open Sans"/>
              </a:rPr>
              <a:t>Retrieval</a:t>
            </a:r>
            <a:endParaRPr b="1" sz="1800">
              <a:solidFill>
                <a:schemeClr val="accent3"/>
              </a:solidFill>
              <a:latin typeface="Open Sans"/>
              <a:ea typeface="Open Sans"/>
              <a:cs typeface="Open Sans"/>
              <a:sym typeface="Open Sans"/>
            </a:endParaRPr>
          </a:p>
        </p:txBody>
      </p:sp>
      <p:sp>
        <p:nvSpPr>
          <p:cNvPr id="160" name="Google Shape;160;p26"/>
          <p:cNvSpPr txBox="1"/>
          <p:nvPr/>
        </p:nvSpPr>
        <p:spPr>
          <a:xfrm>
            <a:off x="442925" y="4112400"/>
            <a:ext cx="1497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sz="1800">
                <a:solidFill>
                  <a:schemeClr val="accent1"/>
                </a:solidFill>
                <a:latin typeface="Open Sans"/>
                <a:ea typeface="Open Sans"/>
                <a:cs typeface="Open Sans"/>
                <a:sym typeface="Open Sans"/>
              </a:rPr>
              <a:t>Generation</a:t>
            </a:r>
            <a:endParaRPr b="1" sz="1800">
              <a:solidFill>
                <a:schemeClr val="accent1"/>
              </a:solidFill>
              <a:latin typeface="Open Sans"/>
              <a:ea typeface="Open Sans"/>
              <a:cs typeface="Open Sans"/>
              <a:sym typeface="Open Sans"/>
            </a:endParaRPr>
          </a:p>
        </p:txBody>
      </p:sp>
      <p:grpSp>
        <p:nvGrpSpPr>
          <p:cNvPr id="161" name="Google Shape;161;p26"/>
          <p:cNvGrpSpPr/>
          <p:nvPr/>
        </p:nvGrpSpPr>
        <p:grpSpPr>
          <a:xfrm>
            <a:off x="1125700" y="2731575"/>
            <a:ext cx="6576400" cy="1190250"/>
            <a:chOff x="1740125" y="2731575"/>
            <a:chExt cx="6576400" cy="1190250"/>
          </a:xfrm>
        </p:grpSpPr>
        <p:sp>
          <p:nvSpPr>
            <p:cNvPr id="162" name="Google Shape;162;p26"/>
            <p:cNvSpPr txBox="1"/>
            <p:nvPr/>
          </p:nvSpPr>
          <p:spPr>
            <a:xfrm>
              <a:off x="1740125" y="3141975"/>
              <a:ext cx="107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bg">
                  <a:latin typeface="Open Sans"/>
                  <a:ea typeface="Open Sans"/>
                  <a:cs typeface="Open Sans"/>
                  <a:sym typeface="Open Sans"/>
                </a:rPr>
                <a:t>user_input</a:t>
              </a:r>
              <a:endParaRPr>
                <a:latin typeface="Open Sans"/>
                <a:ea typeface="Open Sans"/>
                <a:cs typeface="Open Sans"/>
                <a:sym typeface="Open Sans"/>
              </a:endParaRPr>
            </a:p>
          </p:txBody>
        </p:sp>
        <p:cxnSp>
          <p:nvCxnSpPr>
            <p:cNvPr id="163" name="Google Shape;163;p26"/>
            <p:cNvCxnSpPr/>
            <p:nvPr/>
          </p:nvCxnSpPr>
          <p:spPr>
            <a:xfrm>
              <a:off x="3057500" y="2762325"/>
              <a:ext cx="10500" cy="11595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6"/>
            <p:cNvSpPr txBox="1"/>
            <p:nvPr/>
          </p:nvSpPr>
          <p:spPr>
            <a:xfrm>
              <a:off x="4996138" y="3111213"/>
              <a:ext cx="18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a:latin typeface="Open Sans"/>
                  <a:ea typeface="Open Sans"/>
                  <a:cs typeface="Open Sans"/>
                  <a:sym typeface="Open Sans"/>
                </a:rPr>
                <a:t>retrieved_contexts</a:t>
              </a:r>
              <a:endParaRPr>
                <a:latin typeface="Open Sans"/>
                <a:ea typeface="Open Sans"/>
                <a:cs typeface="Open Sans"/>
                <a:sym typeface="Open Sans"/>
              </a:endParaRPr>
            </a:p>
          </p:txBody>
        </p:sp>
        <p:sp>
          <p:nvSpPr>
            <p:cNvPr id="165" name="Google Shape;165;p26"/>
            <p:cNvSpPr txBox="1"/>
            <p:nvPr/>
          </p:nvSpPr>
          <p:spPr>
            <a:xfrm>
              <a:off x="3436750" y="3111213"/>
              <a:ext cx="1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a:latin typeface="Open Sans"/>
                  <a:ea typeface="Open Sans"/>
                  <a:cs typeface="Open Sans"/>
                  <a:sym typeface="Open Sans"/>
                </a:rPr>
                <a:t>response</a:t>
              </a:r>
              <a:endParaRPr>
                <a:latin typeface="Open Sans"/>
                <a:ea typeface="Open Sans"/>
                <a:cs typeface="Open Sans"/>
                <a:sym typeface="Open Sans"/>
              </a:endParaRPr>
            </a:p>
          </p:txBody>
        </p:sp>
        <p:sp>
          <p:nvSpPr>
            <p:cNvPr id="166" name="Google Shape;166;p26"/>
            <p:cNvSpPr txBox="1"/>
            <p:nvPr/>
          </p:nvSpPr>
          <p:spPr>
            <a:xfrm>
              <a:off x="7241325" y="3126600"/>
              <a:ext cx="1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a:latin typeface="Open Sans"/>
                  <a:ea typeface="Open Sans"/>
                  <a:cs typeface="Open Sans"/>
                  <a:sym typeface="Open Sans"/>
                </a:rPr>
                <a:t>reference</a:t>
              </a:r>
              <a:endParaRPr>
                <a:latin typeface="Open Sans"/>
                <a:ea typeface="Open Sans"/>
                <a:cs typeface="Open Sans"/>
                <a:sym typeface="Open Sans"/>
              </a:endParaRPr>
            </a:p>
          </p:txBody>
        </p:sp>
        <p:cxnSp>
          <p:nvCxnSpPr>
            <p:cNvPr id="167" name="Google Shape;167;p26"/>
            <p:cNvCxnSpPr/>
            <p:nvPr/>
          </p:nvCxnSpPr>
          <p:spPr>
            <a:xfrm>
              <a:off x="4659375" y="2731575"/>
              <a:ext cx="10500" cy="11595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6"/>
            <p:cNvCxnSpPr/>
            <p:nvPr/>
          </p:nvCxnSpPr>
          <p:spPr>
            <a:xfrm>
              <a:off x="6884800" y="2762325"/>
              <a:ext cx="10500" cy="1159500"/>
            </a:xfrm>
            <a:prstGeom prst="straightConnector1">
              <a:avLst/>
            </a:prstGeom>
            <a:noFill/>
            <a:ln cap="flat" cmpd="sng" w="9525">
              <a:solidFill>
                <a:schemeClr val="dk2"/>
              </a:solidFill>
              <a:prstDash val="solid"/>
              <a:round/>
              <a:headEnd len="med" w="med" type="none"/>
              <a:tailEnd len="med" w="med" type="none"/>
            </a:ln>
          </p:spPr>
        </p:cxnSp>
      </p:grpSp>
      <p:pic>
        <p:nvPicPr>
          <p:cNvPr id="169" name="Google Shape;169;p26"/>
          <p:cNvPicPr preferRelativeResize="0"/>
          <p:nvPr/>
        </p:nvPicPr>
        <p:blipFill>
          <a:blip r:embed="rId6">
            <a:alphaModFix/>
          </a:blip>
          <a:stretch>
            <a:fillRect/>
          </a:stretch>
        </p:blipFill>
        <p:spPr>
          <a:xfrm>
            <a:off x="2014150" y="2244963"/>
            <a:ext cx="2735797" cy="838200"/>
          </a:xfrm>
          <a:prstGeom prst="rect">
            <a:avLst/>
          </a:prstGeom>
          <a:noFill/>
          <a:ln>
            <a:noFill/>
          </a:ln>
        </p:spPr>
      </p:pic>
      <p:pic>
        <p:nvPicPr>
          <p:cNvPr id="170" name="Google Shape;170;p26"/>
          <p:cNvPicPr preferRelativeResize="0"/>
          <p:nvPr/>
        </p:nvPicPr>
        <p:blipFill>
          <a:blip r:embed="rId7">
            <a:alphaModFix/>
          </a:blip>
          <a:stretch>
            <a:fillRect/>
          </a:stretch>
        </p:blipFill>
        <p:spPr>
          <a:xfrm>
            <a:off x="5281425" y="2357138"/>
            <a:ext cx="1532598" cy="591112"/>
          </a:xfrm>
          <a:prstGeom prst="rect">
            <a:avLst/>
          </a:prstGeom>
          <a:noFill/>
          <a:ln>
            <a:noFill/>
          </a:ln>
        </p:spPr>
      </p:pic>
      <p:pic>
        <p:nvPicPr>
          <p:cNvPr id="171" name="Google Shape;171;p26"/>
          <p:cNvPicPr preferRelativeResize="0"/>
          <p:nvPr/>
        </p:nvPicPr>
        <p:blipFill>
          <a:blip r:embed="rId6">
            <a:alphaModFix/>
          </a:blip>
          <a:stretch>
            <a:fillRect/>
          </a:stretch>
        </p:blipFill>
        <p:spPr>
          <a:xfrm flipH="1" rot="10800000">
            <a:off x="1740125" y="3771800"/>
            <a:ext cx="1981375" cy="418600"/>
          </a:xfrm>
          <a:prstGeom prst="rect">
            <a:avLst/>
          </a:prstGeom>
          <a:noFill/>
          <a:ln>
            <a:noFill/>
          </a:ln>
        </p:spPr>
      </p:pic>
      <p:pic>
        <p:nvPicPr>
          <p:cNvPr id="172" name="Google Shape;172;p26"/>
          <p:cNvPicPr preferRelativeResize="0"/>
          <p:nvPr/>
        </p:nvPicPr>
        <p:blipFill>
          <a:blip r:embed="rId7">
            <a:alphaModFix/>
          </a:blip>
          <a:stretch>
            <a:fillRect/>
          </a:stretch>
        </p:blipFill>
        <p:spPr>
          <a:xfrm rot="10800000">
            <a:off x="3721500" y="3739062"/>
            <a:ext cx="1997750" cy="484075"/>
          </a:xfrm>
          <a:prstGeom prst="rect">
            <a:avLst/>
          </a:prstGeom>
          <a:noFill/>
          <a:ln>
            <a:noFill/>
          </a:ln>
        </p:spPr>
      </p:pic>
      <p:sp>
        <p:nvSpPr>
          <p:cNvPr id="173" name="Google Shape;173;p26"/>
          <p:cNvSpPr txBox="1"/>
          <p:nvPr/>
        </p:nvSpPr>
        <p:spPr>
          <a:xfrm>
            <a:off x="2014150" y="1798575"/>
            <a:ext cx="205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700">
                <a:solidFill>
                  <a:schemeClr val="accent3"/>
                </a:solidFill>
                <a:latin typeface="Open Sans"/>
                <a:ea typeface="Open Sans"/>
                <a:cs typeface="Open Sans"/>
                <a:sym typeface="Open Sans"/>
              </a:rPr>
              <a:t>Context Precision</a:t>
            </a:r>
            <a:endParaRPr sz="1700">
              <a:solidFill>
                <a:schemeClr val="accent3"/>
              </a:solidFill>
              <a:latin typeface="Open Sans"/>
              <a:ea typeface="Open Sans"/>
              <a:cs typeface="Open Sans"/>
              <a:sym typeface="Open Sans"/>
            </a:endParaRPr>
          </a:p>
        </p:txBody>
      </p:sp>
      <p:sp>
        <p:nvSpPr>
          <p:cNvPr id="174" name="Google Shape;174;p26"/>
          <p:cNvSpPr txBox="1"/>
          <p:nvPr/>
        </p:nvSpPr>
        <p:spPr>
          <a:xfrm>
            <a:off x="5206975" y="1798575"/>
            <a:ext cx="1681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700">
                <a:solidFill>
                  <a:schemeClr val="accent3"/>
                </a:solidFill>
                <a:latin typeface="Open Sans"/>
                <a:ea typeface="Open Sans"/>
                <a:cs typeface="Open Sans"/>
                <a:sym typeface="Open Sans"/>
              </a:rPr>
              <a:t>Context Recall</a:t>
            </a:r>
            <a:endParaRPr sz="1700">
              <a:solidFill>
                <a:schemeClr val="accent3"/>
              </a:solidFill>
              <a:latin typeface="Open Sans"/>
              <a:ea typeface="Open Sans"/>
              <a:cs typeface="Open Sans"/>
              <a:sym typeface="Open Sans"/>
            </a:endParaRPr>
          </a:p>
        </p:txBody>
      </p:sp>
      <p:sp>
        <p:nvSpPr>
          <p:cNvPr id="175" name="Google Shape;175;p26"/>
          <p:cNvSpPr txBox="1"/>
          <p:nvPr/>
        </p:nvSpPr>
        <p:spPr>
          <a:xfrm>
            <a:off x="1703150" y="4481275"/>
            <a:ext cx="205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700">
                <a:solidFill>
                  <a:schemeClr val="accent1"/>
                </a:solidFill>
                <a:latin typeface="Open Sans"/>
                <a:ea typeface="Open Sans"/>
                <a:cs typeface="Open Sans"/>
                <a:sym typeface="Open Sans"/>
              </a:rPr>
              <a:t>Answer Relevancy</a:t>
            </a:r>
            <a:endParaRPr sz="1700">
              <a:solidFill>
                <a:schemeClr val="accent1"/>
              </a:solidFill>
              <a:latin typeface="Open Sans"/>
              <a:ea typeface="Open Sans"/>
              <a:cs typeface="Open Sans"/>
              <a:sym typeface="Open Sans"/>
            </a:endParaRPr>
          </a:p>
        </p:txBody>
      </p:sp>
      <p:sp>
        <p:nvSpPr>
          <p:cNvPr id="176" name="Google Shape;176;p26"/>
          <p:cNvSpPr txBox="1"/>
          <p:nvPr/>
        </p:nvSpPr>
        <p:spPr>
          <a:xfrm>
            <a:off x="3865663" y="4481275"/>
            <a:ext cx="1412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700">
                <a:solidFill>
                  <a:schemeClr val="accent1"/>
                </a:solidFill>
                <a:latin typeface="Open Sans"/>
                <a:ea typeface="Open Sans"/>
                <a:cs typeface="Open Sans"/>
                <a:sym typeface="Open Sans"/>
              </a:rPr>
              <a:t>Faithfulness</a:t>
            </a:r>
            <a:endParaRPr sz="1700">
              <a:solidFill>
                <a:schemeClr val="accent1"/>
              </a:solidFill>
              <a:latin typeface="Open Sans"/>
              <a:ea typeface="Open Sans"/>
              <a:cs typeface="Open Sans"/>
              <a:sym typeface="Open Sans"/>
            </a:endParaRPr>
          </a:p>
        </p:txBody>
      </p:sp>
      <p:sp>
        <p:nvSpPr>
          <p:cNvPr id="177" name="Google Shape;17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pic>
        <p:nvPicPr>
          <p:cNvPr id="183" name="Google Shape;183;p27" title="ragas_summary_plot.png"/>
          <p:cNvPicPr preferRelativeResize="0"/>
          <p:nvPr/>
        </p:nvPicPr>
        <p:blipFill>
          <a:blip r:embed="rId3">
            <a:alphaModFix/>
          </a:blip>
          <a:stretch>
            <a:fillRect/>
          </a:stretch>
        </p:blipFill>
        <p:spPr>
          <a:xfrm>
            <a:off x="152400" y="1046038"/>
            <a:ext cx="8839204" cy="3051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pic>
        <p:nvPicPr>
          <p:cNvPr id="189" name="Google Shape;189;p28" title="deepeval_summary_plot.png"/>
          <p:cNvPicPr preferRelativeResize="0"/>
          <p:nvPr/>
        </p:nvPicPr>
        <p:blipFill>
          <a:blip r:embed="rId3">
            <a:alphaModFix/>
          </a:blip>
          <a:stretch>
            <a:fillRect/>
          </a:stretch>
        </p:blipFill>
        <p:spPr>
          <a:xfrm>
            <a:off x="152400" y="1128038"/>
            <a:ext cx="8839204" cy="28874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pic>
        <p:nvPicPr>
          <p:cNvPr id="195" name="Google Shape;195;p29" title="opik_summary_plot.png"/>
          <p:cNvPicPr preferRelativeResize="0"/>
          <p:nvPr/>
        </p:nvPicPr>
        <p:blipFill>
          <a:blip r:embed="rId3">
            <a:alphaModFix/>
          </a:blip>
          <a:stretch>
            <a:fillRect/>
          </a:stretch>
        </p:blipFill>
        <p:spPr>
          <a:xfrm>
            <a:off x="152400" y="1128038"/>
            <a:ext cx="8839204" cy="2887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Conclusion</a:t>
            </a:r>
            <a:endParaRPr/>
          </a:p>
        </p:txBody>
      </p:sp>
      <p:sp>
        <p:nvSpPr>
          <p:cNvPr id="201" name="Google Shape;201;p30"/>
          <p:cNvSpPr txBox="1"/>
          <p:nvPr>
            <p:ph idx="1" type="body"/>
          </p:nvPr>
        </p:nvSpPr>
        <p:spPr>
          <a:xfrm>
            <a:off x="311700" y="1266175"/>
            <a:ext cx="76362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a:t>Evaluation is mandatory for assessing the quality of a RAG application</a:t>
            </a:r>
            <a:endParaRPr/>
          </a:p>
          <a:p>
            <a:pPr indent="-317500" lvl="0" marL="457200" rtl="0" algn="l">
              <a:spcBef>
                <a:spcPts val="0"/>
              </a:spcBef>
              <a:spcAft>
                <a:spcPts val="0"/>
              </a:spcAft>
              <a:buSzPts val="1400"/>
              <a:buChar char="●"/>
            </a:pPr>
            <a:r>
              <a:rPr lang="bg"/>
              <a:t>An iterative process where trial and error leads to the best possible configuration</a:t>
            </a:r>
            <a:endParaRPr/>
          </a:p>
          <a:p>
            <a:pPr indent="-317500" lvl="0" marL="457200" rtl="0" algn="l">
              <a:spcBef>
                <a:spcPts val="0"/>
              </a:spcBef>
              <a:spcAft>
                <a:spcPts val="0"/>
              </a:spcAft>
              <a:buSzPts val="1400"/>
              <a:buChar char="●"/>
            </a:pPr>
            <a:r>
              <a:rPr lang="bg"/>
              <a:t>Still a developing field</a:t>
            </a:r>
            <a:endParaRPr/>
          </a:p>
          <a:p>
            <a:pPr indent="-317500" lvl="0" marL="457200" rtl="0" algn="l">
              <a:spcBef>
                <a:spcPts val="0"/>
              </a:spcBef>
              <a:spcAft>
                <a:spcPts val="0"/>
              </a:spcAft>
              <a:buSzPts val="1400"/>
              <a:buChar char="●"/>
            </a:pPr>
            <a:r>
              <a:rPr lang="bg"/>
              <a:t>Using LLM-as-a-judge is not cost effective (token usage)</a:t>
            </a:r>
            <a:endParaRPr/>
          </a:p>
          <a:p>
            <a:pPr indent="-317500" lvl="0" marL="457200" rtl="0" algn="l">
              <a:spcBef>
                <a:spcPts val="0"/>
              </a:spcBef>
              <a:spcAft>
                <a:spcPts val="0"/>
              </a:spcAft>
              <a:buSzPts val="1400"/>
              <a:buChar char="●"/>
            </a:pPr>
            <a:r>
              <a:rPr lang="bg"/>
              <a:t>High-quality models are required for proper evaluation</a:t>
            </a:r>
            <a:endParaRPr/>
          </a:p>
          <a:p>
            <a:pPr indent="-317500" lvl="0" marL="457200" rtl="0" algn="l">
              <a:spcBef>
                <a:spcPts val="0"/>
              </a:spcBef>
              <a:spcAft>
                <a:spcPts val="0"/>
              </a:spcAft>
              <a:buSzPts val="1400"/>
              <a:buChar char="●"/>
            </a:pPr>
            <a:r>
              <a:rPr lang="bg"/>
              <a:t>Large Language Model can suffer from self-preference bias which can negatively impact the evaluation process</a:t>
            </a:r>
            <a:endParaRPr/>
          </a:p>
          <a:p>
            <a:pPr indent="-317500" lvl="0" marL="457200" rtl="0" algn="l">
              <a:spcBef>
                <a:spcPts val="0"/>
              </a:spcBef>
              <a:spcAft>
                <a:spcPts val="0"/>
              </a:spcAft>
              <a:buSzPts val="1400"/>
              <a:buChar char="●"/>
            </a:pPr>
            <a:r>
              <a:rPr lang="bg"/>
              <a:t>Prompt engineering is non-trivial</a:t>
            </a:r>
            <a:endParaRPr/>
          </a:p>
          <a:p>
            <a:pPr indent="-317500" lvl="0" marL="457200" rtl="0" algn="l">
              <a:spcBef>
                <a:spcPts val="0"/>
              </a:spcBef>
              <a:spcAft>
                <a:spcPts val="0"/>
              </a:spcAft>
              <a:buSzPts val="1400"/>
              <a:buChar char="●"/>
            </a:pPr>
            <a:r>
              <a:rPr lang="bg"/>
              <a:t>In critical applications (e.g. medical, legal) human oversight still required</a:t>
            </a:r>
            <a:endParaRPr/>
          </a:p>
        </p:txBody>
      </p:sp>
      <p:sp>
        <p:nvSpPr>
          <p:cNvPr id="202" name="Google Shape;20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207500"/>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bg"/>
              <a:t>Sources</a:t>
            </a:r>
            <a:endParaRPr/>
          </a:p>
        </p:txBody>
      </p:sp>
      <p:sp>
        <p:nvSpPr>
          <p:cNvPr id="208" name="Google Shape;208;p31"/>
          <p:cNvSpPr txBox="1"/>
          <p:nvPr>
            <p:ph idx="1" type="body"/>
          </p:nvPr>
        </p:nvSpPr>
        <p:spPr>
          <a:xfrm>
            <a:off x="241825" y="794500"/>
            <a:ext cx="8757600" cy="4150500"/>
          </a:xfrm>
          <a:prstGeom prst="rect">
            <a:avLst/>
          </a:prstGeom>
        </p:spPr>
        <p:txBody>
          <a:bodyPr anchorCtr="0" anchor="t" bIns="91425" lIns="91425" spcFirstLastPara="1" rIns="91425" wrap="square" tIns="91425">
            <a:noAutofit/>
          </a:bodyPr>
          <a:lstStyle/>
          <a:p>
            <a:pPr indent="-292100" lvl="0" marL="457200" rtl="0" algn="l">
              <a:lnSpc>
                <a:spcPct val="130000"/>
              </a:lnSpc>
              <a:spcBef>
                <a:spcPts val="0"/>
              </a:spcBef>
              <a:spcAft>
                <a:spcPts val="0"/>
              </a:spcAft>
              <a:buSzPts val="1000"/>
              <a:buAutoNum type="arabicPeriod"/>
            </a:pPr>
            <a:r>
              <a:rPr lang="bg" sz="1000"/>
              <a:t>R. T. de Lima et al. (2024). Know Your RAG: Dataset Taxonomy and Generation Strategies for Evaluating RAG Systems. arXiv:2411.19710</a:t>
            </a:r>
            <a:endParaRPr sz="1000"/>
          </a:p>
          <a:p>
            <a:pPr indent="-292100" lvl="0" marL="457200" rtl="0" algn="l">
              <a:lnSpc>
                <a:spcPct val="130000"/>
              </a:lnSpc>
              <a:spcBef>
                <a:spcPts val="0"/>
              </a:spcBef>
              <a:spcAft>
                <a:spcPts val="0"/>
              </a:spcAft>
              <a:buSzPts val="1000"/>
              <a:buAutoNum type="arabicPeriod"/>
            </a:pPr>
            <a:r>
              <a:rPr lang="bg" sz="1000"/>
              <a:t>O. Ovadia et al. (2023). Fine‑Tuning or Retrieval? Comparing Knowledge Injection in LLMs. arXiv:2312.05934</a:t>
            </a:r>
            <a:endParaRPr sz="1000"/>
          </a:p>
          <a:p>
            <a:pPr indent="-292100" lvl="0" marL="457200" rtl="0" algn="l">
              <a:lnSpc>
                <a:spcPct val="130000"/>
              </a:lnSpc>
              <a:spcBef>
                <a:spcPts val="0"/>
              </a:spcBef>
              <a:spcAft>
                <a:spcPts val="0"/>
              </a:spcAft>
              <a:buSzPts val="1000"/>
              <a:buAutoNum type="arabicPeriod"/>
            </a:pPr>
            <a:r>
              <a:rPr lang="bg" sz="1000"/>
              <a:t>N. F. Liu et al. (2023). Lost in the Middle: How Language Models Use Long Contexts. arXiv:2307.03172</a:t>
            </a:r>
            <a:endParaRPr sz="1000"/>
          </a:p>
          <a:p>
            <a:pPr indent="-292100" lvl="0" marL="457200" rtl="0" algn="l">
              <a:lnSpc>
                <a:spcPct val="130000"/>
              </a:lnSpc>
              <a:spcBef>
                <a:spcPts val="0"/>
              </a:spcBef>
              <a:spcAft>
                <a:spcPts val="0"/>
              </a:spcAft>
              <a:buSzPts val="1000"/>
              <a:buAutoNum type="arabicPeriod"/>
            </a:pPr>
            <a:r>
              <a:rPr lang="bg" sz="1000"/>
              <a:t>S. Es et al. (2023). RAGas: Automated Evaluation of Retrieval Augmented Generation. arXiv:2309.15217</a:t>
            </a:r>
            <a:endParaRPr sz="1000"/>
          </a:p>
          <a:p>
            <a:pPr indent="-292100" lvl="0" marL="457200" rtl="0" algn="l">
              <a:lnSpc>
                <a:spcPct val="130000"/>
              </a:lnSpc>
              <a:spcBef>
                <a:spcPts val="0"/>
              </a:spcBef>
              <a:spcAft>
                <a:spcPts val="0"/>
              </a:spcAft>
              <a:buSzPts val="1000"/>
              <a:buAutoNum type="arabicPeriod"/>
            </a:pPr>
            <a:r>
              <a:rPr lang="bg" sz="1000"/>
              <a:t>P. Lewis et al. (2020). Retrieval‑Augmented Generation for Knowledge‑Intensive NLP Tasks. arXiv:2005.11401</a:t>
            </a:r>
            <a:endParaRPr sz="1000"/>
          </a:p>
          <a:p>
            <a:pPr indent="-292100" lvl="0" marL="457200" rtl="0" algn="l">
              <a:lnSpc>
                <a:spcPct val="130000"/>
              </a:lnSpc>
              <a:spcBef>
                <a:spcPts val="0"/>
              </a:spcBef>
              <a:spcAft>
                <a:spcPts val="0"/>
              </a:spcAft>
              <a:buSzPts val="1000"/>
              <a:buAutoNum type="arabicPeriod"/>
            </a:pPr>
            <a:r>
              <a:rPr lang="bg" sz="1000"/>
              <a:t>Ch. Singh et al. (2024). Rethinking Interpretability in the Era of Large Language Models. arXiv:2402.01761</a:t>
            </a:r>
            <a:endParaRPr sz="1000"/>
          </a:p>
          <a:p>
            <a:pPr indent="-292100" lvl="0" marL="457200" rtl="0" algn="l">
              <a:lnSpc>
                <a:spcPct val="130000"/>
              </a:lnSpc>
              <a:spcBef>
                <a:spcPts val="0"/>
              </a:spcBef>
              <a:spcAft>
                <a:spcPts val="0"/>
              </a:spcAft>
              <a:buSzPts val="1000"/>
              <a:buAutoNum type="arabicPeriod"/>
            </a:pPr>
            <a:r>
              <a:rPr lang="bg" sz="1000"/>
              <a:t>Y. Gao et al. (2023). Retrieval‑Augmented Generation for Large Language Models. arXiv:2312.10997</a:t>
            </a:r>
            <a:endParaRPr sz="1000"/>
          </a:p>
          <a:p>
            <a:pPr indent="-292100" lvl="0" marL="457200" rtl="0" algn="l">
              <a:lnSpc>
                <a:spcPct val="130000"/>
              </a:lnSpc>
              <a:spcBef>
                <a:spcPts val="0"/>
              </a:spcBef>
              <a:spcAft>
                <a:spcPts val="0"/>
              </a:spcAft>
              <a:buSzPts val="1000"/>
              <a:buAutoNum type="arabicPeriod"/>
            </a:pPr>
            <a:r>
              <a:rPr lang="bg" sz="1000"/>
              <a:t>N. McKenna et al. (2023). Sources of Hallucination by Large Language Models on Inference Tasks. arXiv:2305.14552</a:t>
            </a:r>
            <a:endParaRPr sz="1000"/>
          </a:p>
          <a:p>
            <a:pPr indent="-292100" lvl="0" marL="457200" rtl="0" algn="l">
              <a:lnSpc>
                <a:spcPct val="130000"/>
              </a:lnSpc>
              <a:spcBef>
                <a:spcPts val="0"/>
              </a:spcBef>
              <a:spcAft>
                <a:spcPts val="0"/>
              </a:spcAft>
              <a:buSzPts val="1000"/>
              <a:buAutoNum type="arabicPeriod"/>
            </a:pPr>
            <a:r>
              <a:rPr lang="bg" sz="1000"/>
              <a:t>H. Yu et al. (2024). Evaluation of Retrieval‑Augmented Generation: A Survey. arXiv:2405.07437</a:t>
            </a:r>
            <a:endParaRPr sz="1000"/>
          </a:p>
          <a:p>
            <a:pPr indent="-292100" lvl="0" marL="457200" rtl="0" algn="l">
              <a:lnSpc>
                <a:spcPct val="130000"/>
              </a:lnSpc>
              <a:spcBef>
                <a:spcPts val="0"/>
              </a:spcBef>
              <a:spcAft>
                <a:spcPts val="0"/>
              </a:spcAft>
              <a:buSzPts val="1000"/>
              <a:buAutoNum type="arabicPeriod"/>
            </a:pPr>
            <a:r>
              <a:rPr lang="bg" sz="1000"/>
              <a:t>L. Zheng et al. (2023). Judging LLM‑as‑a‑Judge with MT‑Bench and Chatbot Arena. arXiv:2306.05685</a:t>
            </a:r>
            <a:endParaRPr sz="1000"/>
          </a:p>
          <a:p>
            <a:pPr indent="-292100" lvl="0" marL="457200" rtl="0" algn="l">
              <a:lnSpc>
                <a:spcPct val="130000"/>
              </a:lnSpc>
              <a:spcBef>
                <a:spcPts val="0"/>
              </a:spcBef>
              <a:spcAft>
                <a:spcPts val="0"/>
              </a:spcAft>
              <a:buSzPts val="1000"/>
              <a:buAutoNum type="arabicPeriod"/>
            </a:pPr>
            <a:r>
              <a:rPr lang="bg" sz="1000"/>
              <a:t>Milvus (2024). Which traditional language‑generation metrics are applicable for evaluating RAG‑generated answers and what aspect of quality does each (BLEU, ROUGE, METEOR) capture. URL: https://milvus.io/ai-quick-reference/which-traditional-language-generation-metrics-are-applicable-for-evaluating-raggenerated-answers-and-what-aspect-of-quality-does-each-bleu-rouge-meteor-capture</a:t>
            </a:r>
            <a:endParaRPr sz="1000"/>
          </a:p>
          <a:p>
            <a:pPr indent="-292100" lvl="0" marL="457200" rtl="0" algn="l">
              <a:lnSpc>
                <a:spcPct val="130000"/>
              </a:lnSpc>
              <a:spcBef>
                <a:spcPts val="0"/>
              </a:spcBef>
              <a:spcAft>
                <a:spcPts val="0"/>
              </a:spcAft>
              <a:buSzPts val="1000"/>
              <a:buAutoNum type="arabicPeriod"/>
            </a:pPr>
            <a:r>
              <a:rPr lang="bg" sz="1000"/>
              <a:t>Ramachandran (2023). LLM Evaluation Metrics: RAG Offline Metrics – MRR, nDCG, ROUGE, BLEU. URL: https://medium.com/@ramachandran1985/llm-evaluation-metrics-rag-offline-metrics-mrr-ndcg-rouge-bleu-1145761da900</a:t>
            </a:r>
            <a:endParaRPr sz="1000"/>
          </a:p>
          <a:p>
            <a:pPr indent="-292100" lvl="0" marL="457200" rtl="0" algn="l">
              <a:lnSpc>
                <a:spcPct val="130000"/>
              </a:lnSpc>
              <a:spcBef>
                <a:spcPts val="0"/>
              </a:spcBef>
              <a:spcAft>
                <a:spcPts val="0"/>
              </a:spcAft>
              <a:buSzPts val="1000"/>
              <a:buAutoNum type="arabicPeriod"/>
            </a:pPr>
            <a:r>
              <a:rPr lang="bg" sz="1000"/>
              <a:t>RAGas documentation.  URL: https://docs.ragas.io/en/stable/</a:t>
            </a:r>
            <a:endParaRPr sz="1000"/>
          </a:p>
          <a:p>
            <a:pPr indent="-292100" lvl="0" marL="457200" rtl="0" algn="l">
              <a:lnSpc>
                <a:spcPct val="130000"/>
              </a:lnSpc>
              <a:spcBef>
                <a:spcPts val="0"/>
              </a:spcBef>
              <a:spcAft>
                <a:spcPts val="0"/>
              </a:spcAft>
              <a:buSzPts val="1000"/>
              <a:buAutoNum type="arabicPeriod"/>
            </a:pPr>
            <a:r>
              <a:rPr lang="bg" sz="1000"/>
              <a:t>DeepEval documentation.  URL: https://deepeval.com/docs/getting-started</a:t>
            </a:r>
            <a:endParaRPr sz="1000"/>
          </a:p>
          <a:p>
            <a:pPr indent="-292100" lvl="0" marL="457200" rtl="0" algn="l">
              <a:lnSpc>
                <a:spcPct val="130000"/>
              </a:lnSpc>
              <a:spcBef>
                <a:spcPts val="0"/>
              </a:spcBef>
              <a:spcAft>
                <a:spcPts val="0"/>
              </a:spcAft>
              <a:buSzPts val="1000"/>
              <a:buAutoNum type="arabicPeriod"/>
            </a:pPr>
            <a:r>
              <a:rPr lang="bg" sz="1000"/>
              <a:t>Comet Opik documentation. URL: https://www.comet.com/docs/opik/</a:t>
            </a:r>
            <a:endParaRPr sz="1000"/>
          </a:p>
        </p:txBody>
      </p:sp>
      <p:sp>
        <p:nvSpPr>
          <p:cNvPr id="209" name="Google Shape;20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bg"/>
              <a:t>Questions?</a:t>
            </a:r>
            <a:endParaRPr/>
          </a:p>
        </p:txBody>
      </p:sp>
      <p:sp>
        <p:nvSpPr>
          <p:cNvPr id="215" name="Google Shape;215;p32"/>
          <p:cNvSpPr txBox="1"/>
          <p:nvPr>
            <p:ph idx="1" type="subTitle"/>
          </p:nvPr>
        </p:nvSpPr>
        <p:spPr>
          <a:xfrm>
            <a:off x="2137250" y="2850014"/>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225600" y="445025"/>
            <a:ext cx="8692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Limitations of Standalone LLMs</a:t>
            </a:r>
            <a:endParaRPr/>
          </a:p>
        </p:txBody>
      </p:sp>
      <p:sp>
        <p:nvSpPr>
          <p:cNvPr id="90" name="Google Shape;90;p17"/>
          <p:cNvSpPr txBox="1"/>
          <p:nvPr>
            <p:ph idx="1" type="body"/>
          </p:nvPr>
        </p:nvSpPr>
        <p:spPr>
          <a:xfrm>
            <a:off x="310950" y="1017723"/>
            <a:ext cx="8522100" cy="3575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bg"/>
              <a:t>Hallucinations - </a:t>
            </a:r>
            <a:r>
              <a:rPr lang="bg"/>
              <a:t>confident presentation of factually incorrect information as the truth [6,8 - </a:t>
            </a:r>
            <a:r>
              <a:rPr lang="bg" sz="1000"/>
              <a:t>arXiv:2402.01761</a:t>
            </a:r>
            <a:r>
              <a:rPr lang="bg"/>
              <a:t>, </a:t>
            </a:r>
            <a:r>
              <a:rPr lang="bg" sz="1000"/>
              <a:t>arXiv:2305.14552</a:t>
            </a:r>
            <a:r>
              <a:rPr lang="bg"/>
              <a:t>]</a:t>
            </a:r>
            <a:endParaRPr/>
          </a:p>
          <a:p>
            <a:pPr indent="-317500" lvl="1" marL="914400" rtl="0" algn="l">
              <a:lnSpc>
                <a:spcPct val="115000"/>
              </a:lnSpc>
              <a:spcBef>
                <a:spcPts val="0"/>
              </a:spcBef>
              <a:spcAft>
                <a:spcPts val="0"/>
              </a:spcAft>
              <a:buSzPts val="1400"/>
              <a:buChar char="○"/>
            </a:pPr>
            <a:r>
              <a:rPr lang="bg"/>
              <a:t>Attestation bias</a:t>
            </a:r>
            <a:r>
              <a:rPr lang="bg"/>
              <a:t> - preference for known facts memorized during pre-training [8 - </a:t>
            </a:r>
            <a:r>
              <a:rPr lang="bg" sz="1000"/>
              <a:t>arXiv:2305.14552</a:t>
            </a:r>
            <a:r>
              <a:rPr lang="bg"/>
              <a:t>]</a:t>
            </a:r>
            <a:endParaRPr/>
          </a:p>
          <a:p>
            <a:pPr indent="-317500" lvl="1" marL="914400" rtl="0" algn="l">
              <a:lnSpc>
                <a:spcPct val="115000"/>
              </a:lnSpc>
              <a:spcBef>
                <a:spcPts val="0"/>
              </a:spcBef>
              <a:spcAft>
                <a:spcPts val="0"/>
              </a:spcAft>
              <a:buSzPts val="1400"/>
              <a:buChar char="○"/>
            </a:pPr>
            <a:r>
              <a:rPr lang="bg"/>
              <a:t>Relative frequency bias - tendency to favor statistically frequent terms (words or phrases that appear very frequently in natural language are more likely to be deemed as the truth, even if incorrect in NLI tasks) [8 - </a:t>
            </a:r>
            <a:r>
              <a:rPr lang="bg" sz="1000"/>
              <a:t>arXiv:2305.14552</a:t>
            </a:r>
            <a:r>
              <a:rPr lang="bg"/>
              <a:t>]</a:t>
            </a:r>
            <a:endParaRPr/>
          </a:p>
          <a:p>
            <a:pPr indent="-317500" lvl="0" marL="457200" rtl="0" algn="l">
              <a:lnSpc>
                <a:spcPct val="115000"/>
              </a:lnSpc>
              <a:spcBef>
                <a:spcPts val="0"/>
              </a:spcBef>
              <a:spcAft>
                <a:spcPts val="0"/>
              </a:spcAft>
              <a:buSzPts val="1400"/>
              <a:buChar char="●"/>
            </a:pPr>
            <a:r>
              <a:rPr lang="bg"/>
              <a:t>Black-box nature - difficult to trace or interpret the model's reasoning </a:t>
            </a:r>
            <a:r>
              <a:rPr lang="bg"/>
              <a:t>[6,8 - </a:t>
            </a:r>
            <a:r>
              <a:rPr lang="bg" sz="1000"/>
              <a:t>arXiv:2402.01761</a:t>
            </a:r>
            <a:r>
              <a:rPr lang="bg"/>
              <a:t>, </a:t>
            </a:r>
            <a:r>
              <a:rPr lang="bg" sz="1000"/>
              <a:t>arXiv:2305.14552</a:t>
            </a:r>
            <a:r>
              <a:rPr lang="bg"/>
              <a:t>]</a:t>
            </a:r>
            <a:endParaRPr/>
          </a:p>
          <a:p>
            <a:pPr indent="-317500" lvl="0" marL="457200" rtl="0" algn="l">
              <a:lnSpc>
                <a:spcPct val="115000"/>
              </a:lnSpc>
              <a:spcBef>
                <a:spcPts val="0"/>
              </a:spcBef>
              <a:spcAft>
                <a:spcPts val="0"/>
              </a:spcAft>
              <a:buSzPts val="1400"/>
              <a:buChar char="●"/>
            </a:pPr>
            <a:r>
              <a:rPr lang="bg"/>
              <a:t>Scaling limitations - LLMs are large (billions of parameters) and hard to steer precisely [2, 6 - </a:t>
            </a:r>
            <a:r>
              <a:rPr lang="bg" sz="1000"/>
              <a:t>arXiv:2312.05934, arXiv:2402.01761]</a:t>
            </a:r>
            <a:endParaRPr/>
          </a:p>
          <a:p>
            <a:pPr indent="-317500" lvl="0" marL="457200" rtl="0" algn="l">
              <a:lnSpc>
                <a:spcPct val="115000"/>
              </a:lnSpc>
              <a:spcBef>
                <a:spcPts val="0"/>
              </a:spcBef>
              <a:spcAft>
                <a:spcPts val="0"/>
              </a:spcAft>
              <a:buSzPts val="1400"/>
              <a:buChar char="●"/>
            </a:pPr>
            <a:r>
              <a:rPr lang="bg"/>
              <a:t>Static knowledge [2 - </a:t>
            </a:r>
            <a:r>
              <a:rPr lang="bg" sz="1000"/>
              <a:t>arXiv:2312.05934</a:t>
            </a:r>
            <a:r>
              <a:rPr lang="bg"/>
              <a:t>]</a:t>
            </a:r>
            <a:endParaRPr/>
          </a:p>
          <a:p>
            <a:pPr indent="-317500" lvl="1" marL="914400" rtl="0" algn="l">
              <a:lnSpc>
                <a:spcPct val="115000"/>
              </a:lnSpc>
              <a:spcBef>
                <a:spcPts val="0"/>
              </a:spcBef>
              <a:spcAft>
                <a:spcPts val="0"/>
              </a:spcAft>
              <a:buSzPts val="1400"/>
              <a:buChar char="○"/>
            </a:pPr>
            <a:r>
              <a:rPr lang="bg"/>
              <a:t>Difficult to expand and or modify [2 - </a:t>
            </a:r>
            <a:r>
              <a:rPr lang="bg" sz="1000"/>
              <a:t>arXiv:2312.05934</a:t>
            </a:r>
            <a:r>
              <a:rPr lang="bg"/>
              <a:t>]</a:t>
            </a:r>
            <a:endParaRPr/>
          </a:p>
          <a:p>
            <a:pPr indent="-317500" lvl="1" marL="914400" rtl="0" algn="l">
              <a:lnSpc>
                <a:spcPct val="115000"/>
              </a:lnSpc>
              <a:spcBef>
                <a:spcPts val="0"/>
              </a:spcBef>
              <a:spcAft>
                <a:spcPts val="0"/>
              </a:spcAft>
              <a:buSzPts val="1400"/>
              <a:buChar char="○"/>
            </a:pPr>
            <a:r>
              <a:rPr lang="bg"/>
              <a:t>Unsupervised fine-tuning - can lead to </a:t>
            </a:r>
            <a:r>
              <a:rPr i="1" lang="bg"/>
              <a:t>catastrophic forgetting </a:t>
            </a:r>
            <a:r>
              <a:rPr lang="bg"/>
              <a:t>[2 - </a:t>
            </a:r>
            <a:r>
              <a:rPr lang="bg" sz="1000"/>
              <a:t>arXiv:2312.05934</a:t>
            </a:r>
            <a:r>
              <a:rPr lang="bg"/>
              <a:t>]</a:t>
            </a:r>
            <a:endParaRPr/>
          </a:p>
          <a:p>
            <a:pPr indent="-317500" lvl="1" marL="914400" rtl="0" algn="l">
              <a:lnSpc>
                <a:spcPct val="115000"/>
              </a:lnSpc>
              <a:spcBef>
                <a:spcPts val="0"/>
              </a:spcBef>
              <a:spcAft>
                <a:spcPts val="0"/>
              </a:spcAft>
              <a:buSzPts val="1400"/>
              <a:buChar char="○"/>
            </a:pPr>
            <a:r>
              <a:rPr lang="bg"/>
              <a:t>In-context learning techniques [2 - </a:t>
            </a:r>
            <a:r>
              <a:rPr lang="bg" sz="1000"/>
              <a:t>arXiv:2312.05934</a:t>
            </a:r>
            <a:r>
              <a:rPr lang="bg"/>
              <a:t>]</a:t>
            </a:r>
            <a:endParaRPr/>
          </a:p>
          <a:p>
            <a:pPr indent="-317500" lvl="0" marL="457200" rtl="0" algn="l">
              <a:lnSpc>
                <a:spcPct val="115000"/>
              </a:lnSpc>
              <a:spcBef>
                <a:spcPts val="0"/>
              </a:spcBef>
              <a:spcAft>
                <a:spcPts val="0"/>
              </a:spcAft>
              <a:buSzPts val="1400"/>
              <a:buChar char="●"/>
            </a:pPr>
            <a:r>
              <a:rPr lang="bg"/>
              <a:t>A promising solution to these challenges: </a:t>
            </a:r>
            <a:r>
              <a:rPr i="1" lang="bg"/>
              <a:t>Retrieval-Augmented Generation </a:t>
            </a:r>
            <a:r>
              <a:rPr lang="bg"/>
              <a:t>(</a:t>
            </a:r>
            <a:r>
              <a:rPr b="1" lang="bg"/>
              <a:t>RAG</a:t>
            </a:r>
            <a:r>
              <a:rPr lang="bg"/>
              <a:t>)</a:t>
            </a:r>
            <a:endParaRPr/>
          </a:p>
          <a:p>
            <a:pPr indent="0" lvl="0" marL="0" rtl="0" algn="l">
              <a:spcBef>
                <a:spcPts val="1200"/>
              </a:spcBef>
              <a:spcAft>
                <a:spcPts val="1200"/>
              </a:spcAft>
              <a:buNone/>
            </a:pPr>
            <a:r>
              <a:t/>
            </a:r>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2188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What is RAG?</a:t>
            </a:r>
            <a:endParaRPr/>
          </a:p>
        </p:txBody>
      </p:sp>
      <p:sp>
        <p:nvSpPr>
          <p:cNvPr id="97" name="Google Shape;97;p18"/>
          <p:cNvSpPr txBox="1"/>
          <p:nvPr>
            <p:ph idx="1" type="body"/>
          </p:nvPr>
        </p:nvSpPr>
        <p:spPr>
          <a:xfrm>
            <a:off x="310950" y="791550"/>
            <a:ext cx="8522100" cy="397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a:t>Architecture - </a:t>
            </a:r>
            <a:r>
              <a:rPr lang="bg"/>
              <a:t>Hybrid Design [5, 7  - </a:t>
            </a:r>
            <a:r>
              <a:rPr lang="bg" sz="1000"/>
              <a:t>arXiv:2005.11401, arXiv:2312.10997]</a:t>
            </a:r>
            <a:endParaRPr/>
          </a:p>
          <a:p>
            <a:pPr indent="-317500" lvl="1" marL="1371600" rtl="0" algn="l">
              <a:spcBef>
                <a:spcPts val="0"/>
              </a:spcBef>
              <a:spcAft>
                <a:spcPts val="0"/>
              </a:spcAft>
              <a:buSzPts val="1400"/>
              <a:buChar char="○"/>
            </a:pPr>
            <a:r>
              <a:rPr lang="bg"/>
              <a:t>Combines </a:t>
            </a:r>
            <a:r>
              <a:rPr i="1" lang="bg"/>
              <a:t>retrieval-based</a:t>
            </a:r>
            <a:r>
              <a:rPr lang="bg"/>
              <a:t> methods with </a:t>
            </a:r>
            <a:r>
              <a:rPr i="1" lang="bg"/>
              <a:t>generative</a:t>
            </a:r>
            <a:r>
              <a:rPr lang="bg"/>
              <a:t> models - fully decoupled </a:t>
            </a:r>
            <a:endParaRPr/>
          </a:p>
          <a:p>
            <a:pPr indent="-317500" lvl="1" marL="1371600" rtl="0" algn="l">
              <a:spcBef>
                <a:spcPts val="0"/>
              </a:spcBef>
              <a:spcAft>
                <a:spcPts val="0"/>
              </a:spcAft>
              <a:buSzPts val="1400"/>
              <a:buChar char="○"/>
            </a:pPr>
            <a:r>
              <a:rPr lang="bg"/>
              <a:t>Enables dynamic knowledge injection without the need to retrain a model</a:t>
            </a:r>
            <a:endParaRPr/>
          </a:p>
          <a:p>
            <a:pPr indent="-317500" lvl="0" marL="457200" rtl="0" algn="l">
              <a:spcBef>
                <a:spcPts val="0"/>
              </a:spcBef>
              <a:spcAft>
                <a:spcPts val="0"/>
              </a:spcAft>
              <a:buSzPts val="1400"/>
              <a:buChar char="●"/>
            </a:pPr>
            <a:r>
              <a:rPr lang="bg"/>
              <a:t>Phases </a:t>
            </a:r>
            <a:r>
              <a:rPr lang="bg"/>
              <a:t>[5, 7, 9 - </a:t>
            </a:r>
            <a:r>
              <a:rPr lang="bg" sz="1000"/>
              <a:t>arXiv:2005.11401, arXiv:2312.10997, arXiv:2405.07437]</a:t>
            </a:r>
            <a:endParaRPr/>
          </a:p>
          <a:p>
            <a:pPr indent="-317500" lvl="1" marL="1371600" rtl="0" algn="l">
              <a:spcBef>
                <a:spcPts val="0"/>
              </a:spcBef>
              <a:spcAft>
                <a:spcPts val="0"/>
              </a:spcAft>
              <a:buSzPts val="1400"/>
              <a:buChar char="○"/>
            </a:pPr>
            <a:r>
              <a:rPr lang="bg"/>
              <a:t>Indexing</a:t>
            </a:r>
            <a:endParaRPr/>
          </a:p>
          <a:p>
            <a:pPr indent="-317500" lvl="2" marL="1828800" rtl="0" algn="l">
              <a:spcBef>
                <a:spcPts val="0"/>
              </a:spcBef>
              <a:spcAft>
                <a:spcPts val="0"/>
              </a:spcAft>
              <a:buSzPts val="1400"/>
              <a:buChar char="■"/>
            </a:pPr>
            <a:r>
              <a:rPr lang="bg"/>
              <a:t>Convert documents into searchable structures (e.g., embedding vectors)</a:t>
            </a:r>
            <a:endParaRPr/>
          </a:p>
          <a:p>
            <a:pPr indent="-317500" lvl="1" marL="1371600" rtl="0" algn="l">
              <a:spcBef>
                <a:spcPts val="0"/>
              </a:spcBef>
              <a:spcAft>
                <a:spcPts val="0"/>
              </a:spcAft>
              <a:buSzPts val="1400"/>
              <a:buChar char="○"/>
            </a:pPr>
            <a:r>
              <a:rPr lang="bg"/>
              <a:t>Searching</a:t>
            </a:r>
            <a:endParaRPr/>
          </a:p>
          <a:p>
            <a:pPr indent="-317500" lvl="2" marL="1828800" rtl="0" algn="l">
              <a:spcBef>
                <a:spcPts val="0"/>
              </a:spcBef>
              <a:spcAft>
                <a:spcPts val="0"/>
              </a:spcAft>
              <a:buSzPts val="1400"/>
              <a:buChar char="■"/>
            </a:pPr>
            <a:r>
              <a:rPr lang="bg"/>
              <a:t>Encodes the input query into an embedding</a:t>
            </a:r>
            <a:endParaRPr/>
          </a:p>
          <a:p>
            <a:pPr indent="-317500" lvl="2" marL="1828800" rtl="0" algn="l">
              <a:spcBef>
                <a:spcPts val="0"/>
              </a:spcBef>
              <a:spcAft>
                <a:spcPts val="0"/>
              </a:spcAft>
              <a:buSzPts val="1400"/>
              <a:buChar char="■"/>
            </a:pPr>
            <a:r>
              <a:rPr lang="bg"/>
              <a:t>Searches and returns the most semantically similar chunks</a:t>
            </a:r>
            <a:endParaRPr/>
          </a:p>
          <a:p>
            <a:pPr indent="-317500" lvl="1" marL="1371600" rtl="0" algn="l">
              <a:spcBef>
                <a:spcPts val="0"/>
              </a:spcBef>
              <a:spcAft>
                <a:spcPts val="0"/>
              </a:spcAft>
              <a:buSzPts val="1400"/>
              <a:buChar char="○"/>
            </a:pPr>
            <a:r>
              <a:rPr lang="bg"/>
              <a:t>Augmentation</a:t>
            </a:r>
            <a:endParaRPr/>
          </a:p>
          <a:p>
            <a:pPr indent="-317500" lvl="2" marL="1828800" rtl="0" algn="l">
              <a:spcBef>
                <a:spcPts val="0"/>
              </a:spcBef>
              <a:spcAft>
                <a:spcPts val="0"/>
              </a:spcAft>
              <a:buSzPts val="1400"/>
              <a:buChar char="■"/>
            </a:pPr>
            <a:r>
              <a:rPr lang="bg"/>
              <a:t>The query is augmented with the r</a:t>
            </a:r>
            <a:r>
              <a:rPr lang="bg"/>
              <a:t>etrieved context into a prompt</a:t>
            </a:r>
            <a:endParaRPr/>
          </a:p>
          <a:p>
            <a:pPr indent="-317500" lvl="2" marL="1828800" rtl="0" algn="l">
              <a:spcBef>
                <a:spcPts val="0"/>
              </a:spcBef>
              <a:spcAft>
                <a:spcPts val="0"/>
              </a:spcAft>
              <a:buSzPts val="1400"/>
              <a:buChar char="■"/>
            </a:pPr>
            <a:r>
              <a:rPr lang="bg"/>
              <a:t>Advanced strategies like CoT or Few-shot prompting</a:t>
            </a:r>
            <a:endParaRPr/>
          </a:p>
          <a:p>
            <a:pPr indent="-317500" lvl="1" marL="1371600" rtl="0" algn="l">
              <a:spcBef>
                <a:spcPts val="0"/>
              </a:spcBef>
              <a:spcAft>
                <a:spcPts val="0"/>
              </a:spcAft>
              <a:buSzPts val="1400"/>
              <a:buChar char="○"/>
            </a:pPr>
            <a:r>
              <a:rPr lang="bg"/>
              <a:t>Generation</a:t>
            </a:r>
            <a:endParaRPr/>
          </a:p>
          <a:p>
            <a:pPr indent="-317500" lvl="2" marL="1828800" rtl="0" algn="l">
              <a:spcBef>
                <a:spcPts val="0"/>
              </a:spcBef>
              <a:spcAft>
                <a:spcPts val="0"/>
              </a:spcAft>
              <a:buSzPts val="1400"/>
              <a:buChar char="■"/>
            </a:pPr>
            <a:r>
              <a:rPr lang="bg"/>
              <a:t>LLM generates a response conditioned on context and query</a:t>
            </a:r>
            <a:endParaRPr/>
          </a:p>
          <a:p>
            <a:pPr indent="-317500" lvl="0" marL="457200" rtl="0" algn="l">
              <a:spcBef>
                <a:spcPts val="0"/>
              </a:spcBef>
              <a:spcAft>
                <a:spcPts val="0"/>
              </a:spcAft>
              <a:buSzPts val="1400"/>
              <a:buChar char="●"/>
            </a:pPr>
            <a:r>
              <a:rPr lang="bg"/>
              <a:t>RAG mitigates the problems faced by standalone LLMs - </a:t>
            </a:r>
            <a:r>
              <a:rPr b="1" lang="bg"/>
              <a:t>DOES NOT FULLY</a:t>
            </a:r>
            <a:r>
              <a:rPr lang="bg"/>
              <a:t> solve them!</a:t>
            </a:r>
            <a:endParaRPr/>
          </a:p>
          <a:p>
            <a:pPr indent="0" lvl="0" marL="0" rtl="0" algn="l">
              <a:spcBef>
                <a:spcPts val="1200"/>
              </a:spcBef>
              <a:spcAft>
                <a:spcPts val="0"/>
              </a:spcAft>
              <a:buNone/>
            </a:pPr>
            <a:r>
              <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59925"/>
            <a:ext cx="8520600" cy="51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Why is Evaluation required?</a:t>
            </a:r>
            <a:endParaRPr/>
          </a:p>
        </p:txBody>
      </p:sp>
      <p:sp>
        <p:nvSpPr>
          <p:cNvPr id="104" name="Google Shape;104;p19"/>
          <p:cNvSpPr txBox="1"/>
          <p:nvPr>
            <p:ph idx="1" type="body"/>
          </p:nvPr>
        </p:nvSpPr>
        <p:spPr>
          <a:xfrm>
            <a:off x="310950" y="732625"/>
            <a:ext cx="8522100" cy="4186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a:t>Motivation - e</a:t>
            </a:r>
            <a:r>
              <a:rPr lang="bg"/>
              <a:t>valuation guides the continuous development and improvement by providing a quantifiable way to assess the performance of an RAG application [9 - </a:t>
            </a:r>
            <a:r>
              <a:rPr lang="bg" sz="1000"/>
              <a:t>arXiv:2405.07437]</a:t>
            </a:r>
            <a:endParaRPr/>
          </a:p>
          <a:p>
            <a:pPr indent="-317500" lvl="0" marL="457200" rtl="0" algn="l">
              <a:spcBef>
                <a:spcPts val="0"/>
              </a:spcBef>
              <a:spcAft>
                <a:spcPts val="0"/>
              </a:spcAft>
              <a:buSzPts val="1400"/>
              <a:buChar char="●"/>
            </a:pPr>
            <a:r>
              <a:rPr lang="bg"/>
              <a:t>Approaches</a:t>
            </a:r>
            <a:endParaRPr/>
          </a:p>
          <a:p>
            <a:pPr indent="-317500" lvl="1" marL="914400" rtl="0" algn="l">
              <a:spcBef>
                <a:spcPts val="0"/>
              </a:spcBef>
              <a:spcAft>
                <a:spcPts val="0"/>
              </a:spcAft>
              <a:buSzPts val="1400"/>
              <a:buChar char="○"/>
            </a:pPr>
            <a:r>
              <a:rPr lang="bg"/>
              <a:t>Human judgement</a:t>
            </a:r>
            <a:endParaRPr/>
          </a:p>
          <a:p>
            <a:pPr indent="-317500" lvl="1" marL="914400" rtl="0" algn="l">
              <a:spcBef>
                <a:spcPts val="0"/>
              </a:spcBef>
              <a:spcAft>
                <a:spcPts val="0"/>
              </a:spcAft>
              <a:buSzPts val="1400"/>
              <a:buChar char="○"/>
            </a:pPr>
            <a:r>
              <a:rPr lang="bg"/>
              <a:t>Automated </a:t>
            </a:r>
            <a:endParaRPr/>
          </a:p>
          <a:p>
            <a:pPr indent="-317500" lvl="2" marL="1371600" rtl="0" algn="l">
              <a:spcBef>
                <a:spcPts val="0"/>
              </a:spcBef>
              <a:spcAft>
                <a:spcPts val="0"/>
              </a:spcAft>
              <a:buSzPts val="1400"/>
              <a:buChar char="■"/>
            </a:pPr>
            <a:r>
              <a:rPr lang="bg"/>
              <a:t>Naïve / surface-level (e.g ROUGE, BLUE, etc) - quick but fail to capture semantic meaning and context influence while penalizing valid rephrasings [11, 12]</a:t>
            </a:r>
            <a:endParaRPr/>
          </a:p>
          <a:p>
            <a:pPr indent="-317500" lvl="2" marL="1371600" rtl="0" algn="l">
              <a:spcBef>
                <a:spcPts val="0"/>
              </a:spcBef>
              <a:spcAft>
                <a:spcPts val="0"/>
              </a:spcAft>
              <a:buSzPts val="1400"/>
              <a:buChar char="■"/>
            </a:pPr>
            <a:r>
              <a:rPr lang="bg"/>
              <a:t>Advanced (LLM-as-a-Judge) - uses configurable prompts and relies on an LLM to evaluate various aspects of an LLM application (closely aligned with human evaluation and highly scalable) [4, 9, 10 - </a:t>
            </a:r>
            <a:r>
              <a:rPr lang="bg" sz="1000"/>
              <a:t>arXiv:2309.15217, arXiv:2405.07437, arXiv:2306.05685]</a:t>
            </a:r>
            <a:endParaRPr/>
          </a:p>
          <a:p>
            <a:pPr indent="-317500" lvl="0" marL="457200" rtl="0" algn="l">
              <a:spcBef>
                <a:spcPts val="0"/>
              </a:spcBef>
              <a:spcAft>
                <a:spcPts val="0"/>
              </a:spcAft>
              <a:buSzPts val="1400"/>
              <a:buChar char="●"/>
            </a:pPr>
            <a:r>
              <a:rPr lang="bg"/>
              <a:t>Evaluation Dimensions</a:t>
            </a:r>
            <a:endParaRPr/>
          </a:p>
          <a:p>
            <a:pPr indent="-317500" lvl="1" marL="914400" rtl="0" algn="l">
              <a:spcBef>
                <a:spcPts val="0"/>
              </a:spcBef>
              <a:spcAft>
                <a:spcPts val="0"/>
              </a:spcAft>
              <a:buSzPts val="1400"/>
              <a:buChar char="○"/>
            </a:pPr>
            <a:r>
              <a:rPr b="1" lang="bg"/>
              <a:t>Retrieval </a:t>
            </a:r>
            <a:r>
              <a:rPr lang="bg"/>
              <a:t>- was the system able to retrieve </a:t>
            </a:r>
            <a:r>
              <a:rPr i="1" lang="bg"/>
              <a:t>all relevant information; was it properly ranked</a:t>
            </a:r>
            <a:r>
              <a:rPr lang="bg"/>
              <a:t> (Precision), is it </a:t>
            </a:r>
            <a:r>
              <a:rPr i="1" lang="bg"/>
              <a:t>complete</a:t>
            </a:r>
            <a:r>
              <a:rPr lang="bg"/>
              <a:t> (Recall) and </a:t>
            </a:r>
            <a:r>
              <a:rPr i="1" lang="bg"/>
              <a:t>query-relevant</a:t>
            </a:r>
            <a:r>
              <a:rPr lang="bg"/>
              <a:t> (Relevance)?</a:t>
            </a:r>
            <a:endParaRPr/>
          </a:p>
          <a:p>
            <a:pPr indent="-317500" lvl="1" marL="914400" rtl="0" algn="l">
              <a:spcBef>
                <a:spcPts val="0"/>
              </a:spcBef>
              <a:spcAft>
                <a:spcPts val="0"/>
              </a:spcAft>
              <a:buSzPts val="1400"/>
              <a:buChar char="○"/>
            </a:pPr>
            <a:r>
              <a:rPr b="1" lang="bg"/>
              <a:t>Generation</a:t>
            </a:r>
            <a:r>
              <a:rPr lang="bg"/>
              <a:t> - is the response grounded in the context (Faithfulness) and pertinent to the query (Response Relevance)?</a:t>
            </a:r>
            <a:endParaRPr/>
          </a:p>
          <a:p>
            <a:pPr indent="-317500" lvl="0" marL="457200" rtl="0" algn="l">
              <a:spcBef>
                <a:spcPts val="0"/>
              </a:spcBef>
              <a:spcAft>
                <a:spcPts val="0"/>
              </a:spcAft>
              <a:buSzPts val="1400"/>
              <a:buChar char="●"/>
            </a:pPr>
            <a:r>
              <a:rPr lang="bg"/>
              <a:t>Frameworks - </a:t>
            </a:r>
            <a:r>
              <a:rPr lang="bg" u="sng">
                <a:solidFill>
                  <a:schemeClr val="hlink"/>
                </a:solidFill>
                <a:hlinkClick r:id="rId3"/>
              </a:rPr>
              <a:t>Ragas</a:t>
            </a:r>
            <a:r>
              <a:rPr lang="bg"/>
              <a:t>, </a:t>
            </a:r>
            <a:r>
              <a:rPr lang="bg" u="sng">
                <a:solidFill>
                  <a:schemeClr val="hlink"/>
                </a:solidFill>
                <a:hlinkClick r:id="rId4"/>
              </a:rPr>
              <a:t>DeepEval</a:t>
            </a:r>
            <a:r>
              <a:rPr lang="bg"/>
              <a:t>, </a:t>
            </a:r>
            <a:r>
              <a:rPr lang="bg" u="sng">
                <a:solidFill>
                  <a:schemeClr val="hlink"/>
                </a:solidFill>
                <a:hlinkClick r:id="rId5"/>
              </a:rPr>
              <a:t>Opik</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Example of </a:t>
            </a:r>
            <a:r>
              <a:rPr lang="bg"/>
              <a:t>Naïve Approach</a:t>
            </a:r>
            <a:endParaRPr/>
          </a:p>
        </p:txBody>
      </p:sp>
      <p:pic>
        <p:nvPicPr>
          <p:cNvPr id="111" name="Google Shape;111;p20" title="naive_metrics_example.png"/>
          <p:cNvPicPr preferRelativeResize="0"/>
          <p:nvPr/>
        </p:nvPicPr>
        <p:blipFill>
          <a:blip r:embed="rId3">
            <a:alphaModFix/>
          </a:blip>
          <a:stretch>
            <a:fillRect/>
          </a:stretch>
        </p:blipFill>
        <p:spPr>
          <a:xfrm>
            <a:off x="152400" y="1170125"/>
            <a:ext cx="8839202" cy="3191934"/>
          </a:xfrm>
          <a:prstGeom prst="rect">
            <a:avLst/>
          </a:prstGeom>
          <a:noFill/>
          <a:ln>
            <a:noFill/>
          </a:ln>
        </p:spPr>
      </p:pic>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1583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Application Architecture</a:t>
            </a:r>
            <a:endParaRPr/>
          </a:p>
        </p:txBody>
      </p:sp>
      <p:pic>
        <p:nvPicPr>
          <p:cNvPr id="118" name="Google Shape;118;p21" title="rag-app.png"/>
          <p:cNvPicPr preferRelativeResize="0"/>
          <p:nvPr/>
        </p:nvPicPr>
        <p:blipFill>
          <a:blip r:embed="rId3">
            <a:alphaModFix/>
          </a:blip>
          <a:stretch>
            <a:fillRect/>
          </a:stretch>
        </p:blipFill>
        <p:spPr>
          <a:xfrm>
            <a:off x="142525" y="922850"/>
            <a:ext cx="6061001" cy="3434575"/>
          </a:xfrm>
          <a:prstGeom prst="rect">
            <a:avLst/>
          </a:prstGeom>
          <a:noFill/>
          <a:ln>
            <a:noFill/>
          </a:ln>
        </p:spPr>
      </p:pic>
      <p:sp>
        <p:nvSpPr>
          <p:cNvPr id="119" name="Google Shape;119;p21"/>
          <p:cNvSpPr txBox="1"/>
          <p:nvPr/>
        </p:nvSpPr>
        <p:spPr>
          <a:xfrm>
            <a:off x="5935500" y="630525"/>
            <a:ext cx="3208500" cy="29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bg" sz="800">
                <a:latin typeface="Open Sans"/>
                <a:ea typeface="Open Sans"/>
                <a:cs typeface="Open Sans"/>
                <a:sym typeface="Open Sans"/>
              </a:rPr>
              <a:t>You are a helpful assistant in a Retrieval-Augmented Generation (RAG) system.</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Your task is to answer the user's question using *only* the provided context below.</a:t>
            </a:r>
            <a:endParaRPr b="1" sz="800">
              <a:latin typeface="Open Sans"/>
              <a:ea typeface="Open Sans"/>
              <a:cs typeface="Open Sans"/>
              <a:sym typeface="Open Sans"/>
            </a:endParaRPr>
          </a:p>
          <a:p>
            <a:pPr indent="0" lvl="0" marL="0" rtl="0" algn="l">
              <a:spcBef>
                <a:spcPts val="0"/>
              </a:spcBef>
              <a:spcAft>
                <a:spcPts val="0"/>
              </a:spcAft>
              <a:buNone/>
            </a:pPr>
            <a:r>
              <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INSTRUCTIONS:</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 Answer concisely and clearly using only the information from the context.</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 If the context does not contain sufficient information to answer the question, state that clearly.</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 Do not speculate or make up information beyond what is in the context.</a:t>
            </a:r>
            <a:endParaRPr b="1" sz="800">
              <a:latin typeface="Open Sans"/>
              <a:ea typeface="Open Sans"/>
              <a:cs typeface="Open Sans"/>
              <a:sym typeface="Open Sans"/>
            </a:endParaRPr>
          </a:p>
          <a:p>
            <a:pPr indent="0" lvl="0" marL="0" rtl="0" algn="l">
              <a:spcBef>
                <a:spcPts val="0"/>
              </a:spcBef>
              <a:spcAft>
                <a:spcPts val="0"/>
              </a:spcAft>
              <a:buNone/>
            </a:pPr>
            <a:r>
              <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CONTEXT:</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{context}</a:t>
            </a:r>
            <a:endParaRPr b="1" sz="800">
              <a:latin typeface="Open Sans"/>
              <a:ea typeface="Open Sans"/>
              <a:cs typeface="Open Sans"/>
              <a:sym typeface="Open Sans"/>
            </a:endParaRPr>
          </a:p>
          <a:p>
            <a:pPr indent="0" lvl="0" marL="0" rtl="0" algn="l">
              <a:spcBef>
                <a:spcPts val="0"/>
              </a:spcBef>
              <a:spcAft>
                <a:spcPts val="0"/>
              </a:spcAft>
              <a:buNone/>
            </a:pPr>
            <a:r>
              <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QUESTION:</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{query}</a:t>
            </a:r>
            <a:endParaRPr b="1" sz="800">
              <a:latin typeface="Open Sans"/>
              <a:ea typeface="Open Sans"/>
              <a:cs typeface="Open Sans"/>
              <a:sym typeface="Open Sans"/>
            </a:endParaRPr>
          </a:p>
          <a:p>
            <a:pPr indent="0" lvl="0" marL="0" rtl="0" algn="l">
              <a:spcBef>
                <a:spcPts val="0"/>
              </a:spcBef>
              <a:spcAft>
                <a:spcPts val="0"/>
              </a:spcAft>
              <a:buNone/>
            </a:pPr>
            <a:r>
              <a:t/>
            </a:r>
            <a:endParaRPr b="1" sz="800">
              <a:latin typeface="Open Sans"/>
              <a:ea typeface="Open Sans"/>
              <a:cs typeface="Open Sans"/>
              <a:sym typeface="Open Sans"/>
            </a:endParaRPr>
          </a:p>
          <a:p>
            <a:pPr indent="0" lvl="0" marL="0" rtl="0" algn="l">
              <a:spcBef>
                <a:spcPts val="0"/>
              </a:spcBef>
              <a:spcAft>
                <a:spcPts val="0"/>
              </a:spcAft>
              <a:buNone/>
            </a:pPr>
            <a:r>
              <a:rPr b="1" lang="bg" sz="800">
                <a:latin typeface="Open Sans"/>
                <a:ea typeface="Open Sans"/>
                <a:cs typeface="Open Sans"/>
                <a:sym typeface="Open Sans"/>
              </a:rPr>
              <a:t>ANSWER:</a:t>
            </a:r>
            <a:endParaRPr b="1" sz="800">
              <a:latin typeface="Open Sans"/>
              <a:ea typeface="Open Sans"/>
              <a:cs typeface="Open Sans"/>
              <a:sym typeface="Open Sans"/>
            </a:endParaRPr>
          </a:p>
        </p:txBody>
      </p:sp>
      <p:cxnSp>
        <p:nvCxnSpPr>
          <p:cNvPr id="120" name="Google Shape;120;p21"/>
          <p:cNvCxnSpPr>
            <a:stCxn id="119" idx="1"/>
          </p:cNvCxnSpPr>
          <p:nvPr/>
        </p:nvCxnSpPr>
        <p:spPr>
          <a:xfrm flipH="1">
            <a:off x="5110500" y="2083875"/>
            <a:ext cx="825000" cy="1452900"/>
          </a:xfrm>
          <a:prstGeom prst="straightConnector1">
            <a:avLst/>
          </a:prstGeom>
          <a:noFill/>
          <a:ln cap="flat" cmpd="sng" w="9525">
            <a:solidFill>
              <a:schemeClr val="dk2"/>
            </a:solidFill>
            <a:prstDash val="solid"/>
            <a:round/>
            <a:headEnd len="med" w="med" type="none"/>
            <a:tailEnd len="med" w="med" type="triangle"/>
          </a:ln>
        </p:spPr>
      </p:cxn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22500"/>
            <a:ext cx="8520600" cy="54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a:t>Access and Usage</a:t>
            </a:r>
            <a:endParaRPr/>
          </a:p>
        </p:txBody>
      </p:sp>
      <p:sp>
        <p:nvSpPr>
          <p:cNvPr id="127" name="Google Shape;127;p22"/>
          <p:cNvSpPr txBox="1"/>
          <p:nvPr>
            <p:ph idx="1" type="body"/>
          </p:nvPr>
        </p:nvSpPr>
        <p:spPr>
          <a:xfrm>
            <a:off x="377425" y="1087825"/>
            <a:ext cx="4386900" cy="3575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bg"/>
              <a:t>Scan the QR code or visit the link:</a:t>
            </a:r>
            <a:endParaRPr/>
          </a:p>
          <a:p>
            <a:pPr indent="0" lvl="0" marL="0" rtl="0" algn="l">
              <a:spcBef>
                <a:spcPts val="1200"/>
              </a:spcBef>
              <a:spcAft>
                <a:spcPts val="0"/>
              </a:spcAft>
              <a:buNone/>
            </a:pPr>
            <a:r>
              <a:rPr lang="bg" sz="1200" u="sng">
                <a:solidFill>
                  <a:schemeClr val="hlink"/>
                </a:solidFill>
                <a:hlinkClick r:id="rId3"/>
              </a:rPr>
              <a:t>https://github.com/danielpetrov18/Evaluation-Approaches-for-Retrieval-Augmented-Generation-RAG-</a:t>
            </a:r>
            <a:endParaRPr/>
          </a:p>
          <a:p>
            <a:pPr indent="-317500" lvl="0" marL="457200" rtl="0" algn="l">
              <a:spcBef>
                <a:spcPts val="1200"/>
              </a:spcBef>
              <a:spcAft>
                <a:spcPts val="0"/>
              </a:spcAft>
              <a:buSzPts val="1400"/>
              <a:buChar char="●"/>
            </a:pPr>
            <a:r>
              <a:rPr lang="bg"/>
              <a:t>How to run the application:</a:t>
            </a:r>
            <a:endParaRPr/>
          </a:p>
          <a:p>
            <a:pPr indent="-317500" lvl="1" marL="914400" rtl="0" algn="l">
              <a:spcBef>
                <a:spcPts val="0"/>
              </a:spcBef>
              <a:spcAft>
                <a:spcPts val="0"/>
              </a:spcAft>
              <a:buSzPts val="1400"/>
              <a:buChar char="○"/>
            </a:pPr>
            <a:r>
              <a:rPr lang="bg"/>
              <a:t>Ensure you’re running it on Linux</a:t>
            </a:r>
            <a:endParaRPr/>
          </a:p>
          <a:p>
            <a:pPr indent="-317500" lvl="1" marL="914400" rtl="0" algn="l">
              <a:spcBef>
                <a:spcPts val="0"/>
              </a:spcBef>
              <a:spcAft>
                <a:spcPts val="0"/>
              </a:spcAft>
              <a:buSzPts val="1400"/>
              <a:buChar char="○"/>
            </a:pPr>
            <a:r>
              <a:rPr lang="bg"/>
              <a:t>Download the project and switch into the corresponding folder</a:t>
            </a:r>
            <a:endParaRPr/>
          </a:p>
          <a:p>
            <a:pPr indent="-317500" lvl="1" marL="914400" rtl="0" algn="l">
              <a:spcBef>
                <a:spcPts val="0"/>
              </a:spcBef>
              <a:spcAft>
                <a:spcPts val="0"/>
              </a:spcAft>
              <a:buSzPts val="1400"/>
              <a:buChar char="○"/>
            </a:pPr>
            <a:r>
              <a:rPr lang="bg"/>
              <a:t>Ensure no firewall is turned on - </a:t>
            </a:r>
            <a:r>
              <a:rPr i="1" lang="bg"/>
              <a:t>sudo ufw disable</a:t>
            </a:r>
            <a:endParaRPr i="1"/>
          </a:p>
          <a:p>
            <a:pPr indent="-317500" lvl="1" marL="914400" rtl="0" algn="l">
              <a:spcBef>
                <a:spcPts val="0"/>
              </a:spcBef>
              <a:spcAft>
                <a:spcPts val="0"/>
              </a:spcAft>
              <a:buSzPts val="1400"/>
              <a:buChar char="○"/>
            </a:pPr>
            <a:r>
              <a:rPr lang="bg"/>
              <a:t>Run the script in the root of the project - .</a:t>
            </a:r>
            <a:r>
              <a:rPr i="1" lang="bg"/>
              <a:t>/</a:t>
            </a:r>
            <a:r>
              <a:rPr i="1" lang="bg" u="sng">
                <a:solidFill>
                  <a:schemeClr val="hlink"/>
                </a:solidFill>
                <a:hlinkClick r:id="rId4"/>
              </a:rPr>
              <a:t>run.sh</a:t>
            </a:r>
            <a:endParaRPr/>
          </a:p>
          <a:p>
            <a:pPr indent="-317500" lvl="1" marL="914400" rtl="0" algn="l">
              <a:spcBef>
                <a:spcPts val="0"/>
              </a:spcBef>
              <a:spcAft>
                <a:spcPts val="0"/>
              </a:spcAft>
              <a:buSzPts val="1400"/>
              <a:buChar char="○"/>
            </a:pPr>
            <a:r>
              <a:rPr lang="bg"/>
              <a:t>Open </a:t>
            </a:r>
            <a:r>
              <a:rPr lang="bg" u="sng">
                <a:solidFill>
                  <a:schemeClr val="hlink"/>
                </a:solidFill>
                <a:hlinkClick r:id="rId5"/>
              </a:rPr>
              <a:t>http://localhost:8501</a:t>
            </a:r>
            <a:r>
              <a:rPr lang="bg"/>
              <a:t> in a browser of your choice</a:t>
            </a:r>
            <a:endParaRPr/>
          </a:p>
        </p:txBody>
      </p:sp>
      <p:pic>
        <p:nvPicPr>
          <p:cNvPr id="128" name="Google Shape;128;p22" title="rag_repo_qr.png"/>
          <p:cNvPicPr preferRelativeResize="0"/>
          <p:nvPr/>
        </p:nvPicPr>
        <p:blipFill>
          <a:blip r:embed="rId6">
            <a:alphaModFix/>
          </a:blip>
          <a:stretch>
            <a:fillRect/>
          </a:stretch>
        </p:blipFill>
        <p:spPr>
          <a:xfrm>
            <a:off x="4698625" y="763100"/>
            <a:ext cx="4075599" cy="4075600"/>
          </a:xfrm>
          <a:prstGeom prst="rect">
            <a:avLst/>
          </a:prstGeom>
          <a:noFill/>
          <a:ln>
            <a:noFill/>
          </a:ln>
        </p:spPr>
      </p:pic>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1005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bg" sz="3600"/>
              <a:t>Live Demo</a:t>
            </a:r>
            <a:endParaRPr sz="3600"/>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688" y="49675"/>
            <a:ext cx="8520600" cy="513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bg"/>
              <a:t>Experiments</a:t>
            </a:r>
            <a:endParaRPr/>
          </a:p>
        </p:txBody>
      </p:sp>
      <p:graphicFrame>
        <p:nvGraphicFramePr>
          <p:cNvPr id="141" name="Google Shape;141;p24"/>
          <p:cNvGraphicFramePr/>
          <p:nvPr/>
        </p:nvGraphicFramePr>
        <p:xfrm>
          <a:off x="1149563" y="562675"/>
          <a:ext cx="3000000" cy="3000000"/>
        </p:xfrm>
        <a:graphic>
          <a:graphicData uri="http://schemas.openxmlformats.org/drawingml/2006/table">
            <a:tbl>
              <a:tblPr>
                <a:noFill/>
                <a:tableStyleId>{50280D81-5E9C-4808-BB8F-331B9B3A8FB1}</a:tableStyleId>
              </a:tblPr>
              <a:tblGrid>
                <a:gridCol w="863725"/>
                <a:gridCol w="1269825"/>
                <a:gridCol w="1634550"/>
                <a:gridCol w="3076775"/>
              </a:tblGrid>
              <a:tr h="387750">
                <a:tc>
                  <a:txBody>
                    <a:bodyPr/>
                    <a:lstStyle/>
                    <a:p>
                      <a:pPr indent="0" lvl="0" marL="0" rtl="0" algn="ctr">
                        <a:spcBef>
                          <a:spcPts val="0"/>
                        </a:spcBef>
                        <a:spcAft>
                          <a:spcPts val="0"/>
                        </a:spcAft>
                        <a:buNone/>
                      </a:pPr>
                      <a:r>
                        <a:rPr b="1" lang="bg"/>
                        <a:t>top-k</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bg"/>
                        <a:t>chunk size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bg"/>
                        <a:t>chunk overlap</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bg"/>
                        <a:t>chat model</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750">
                <a:tc>
                  <a:txBody>
                    <a:bodyPr/>
                    <a:lstStyle/>
                    <a:p>
                      <a:pPr indent="0" lvl="0" marL="0" rtl="0" algn="ctr">
                        <a:spcBef>
                          <a:spcPts val="0"/>
                        </a:spcBef>
                        <a:spcAft>
                          <a:spcPts val="0"/>
                        </a:spcAft>
                        <a:buNone/>
                      </a:pPr>
                      <a:r>
                        <a:rPr lang="bg"/>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512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llama3.1:8b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750">
                <a:tc>
                  <a:txBody>
                    <a:bodyPr/>
                    <a:lstStyle/>
                    <a:p>
                      <a:pPr indent="0" lvl="0" marL="0" rtl="0" algn="ctr">
                        <a:spcBef>
                          <a:spcPts val="0"/>
                        </a:spcBef>
                        <a:spcAft>
                          <a:spcPts val="0"/>
                        </a:spcAft>
                        <a:buNone/>
                      </a:pPr>
                      <a:r>
                        <a:rPr lang="bg"/>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512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llama3.1:8b-instruct-q4_1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750">
                <a:tc>
                  <a:txBody>
                    <a:bodyPr/>
                    <a:lstStyle/>
                    <a:p>
                      <a:pPr indent="0" lvl="0" marL="0" rtl="0" algn="ctr">
                        <a:spcBef>
                          <a:spcPts val="0"/>
                        </a:spcBef>
                        <a:spcAft>
                          <a:spcPts val="0"/>
                        </a:spcAft>
                        <a:buNone/>
                      </a:pPr>
                      <a:r>
                        <a:rPr lang="bg"/>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512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bg"/>
                        <a:t>deepseek-r1:7b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7750">
                <a:tc>
                  <a:txBody>
                    <a:bodyPr/>
                    <a:lstStyle/>
                    <a:p>
                      <a:pPr indent="0" lvl="0" marL="0" rtl="0" algn="ctr">
                        <a:spcBef>
                          <a:spcPts val="0"/>
                        </a:spcBef>
                        <a:spcAft>
                          <a:spcPts val="0"/>
                        </a:spcAft>
                        <a:buNone/>
                      </a:pPr>
                      <a:r>
                        <a:rPr lang="bg"/>
                        <a:t>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bg"/>
                        <a:t>768</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bg"/>
                        <a:t>64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bg"/>
                        <a:t>llama3.1:8b </a:t>
                      </a:r>
                      <a:endParaRPr/>
                    </a:p>
                  </a:txBody>
                  <a:tcPr marT="91425" marB="91425" marR="91425" marL="91425">
                    <a:lnT cap="flat" cmpd="sng" w="9525">
                      <a:solidFill>
                        <a:srgbClr val="9E9E9E"/>
                      </a:solidFill>
                      <a:prstDash val="solid"/>
                      <a:round/>
                      <a:headEnd len="sm" w="sm" type="none"/>
                      <a:tailEnd len="sm" w="sm" type="none"/>
                    </a:lnT>
                  </a:tcPr>
                </a:tc>
              </a:tr>
              <a:tr h="372875">
                <a:tc>
                  <a:txBody>
                    <a:bodyPr/>
                    <a:lstStyle/>
                    <a:p>
                      <a:pPr indent="0" lvl="0" marL="0" rtl="0" algn="ctr">
                        <a:spcBef>
                          <a:spcPts val="0"/>
                        </a:spcBef>
                        <a:spcAft>
                          <a:spcPts val="0"/>
                        </a:spcAft>
                        <a:buNone/>
                      </a:pPr>
                      <a:r>
                        <a:rPr lang="bg"/>
                        <a:t>5</a:t>
                      </a:r>
                      <a:endParaRPr/>
                    </a:p>
                  </a:txBody>
                  <a:tcPr marT="91425" marB="91425" marR="91425" marL="91425"/>
                </a:tc>
                <a:tc>
                  <a:txBody>
                    <a:bodyPr/>
                    <a:lstStyle/>
                    <a:p>
                      <a:pPr indent="0" lvl="0" marL="0" rtl="0" algn="ctr">
                        <a:spcBef>
                          <a:spcPts val="0"/>
                        </a:spcBef>
                        <a:spcAft>
                          <a:spcPts val="0"/>
                        </a:spcAft>
                        <a:buNone/>
                      </a:pPr>
                      <a:r>
                        <a:rPr lang="bg"/>
                        <a:t>768</a:t>
                      </a:r>
                      <a:endParaRPr/>
                    </a:p>
                  </a:txBody>
                  <a:tcPr marT="91425" marB="91425" marR="91425" marL="91425"/>
                </a:tc>
                <a:tc>
                  <a:txBody>
                    <a:bodyPr/>
                    <a:lstStyle/>
                    <a:p>
                      <a:pPr indent="0" lvl="0" marL="0" rtl="0" algn="ctr">
                        <a:spcBef>
                          <a:spcPts val="0"/>
                        </a:spcBef>
                        <a:spcAft>
                          <a:spcPts val="0"/>
                        </a:spcAft>
                        <a:buNone/>
                      </a:pPr>
                      <a:r>
                        <a:rPr lang="bg"/>
                        <a:t>64</a:t>
                      </a:r>
                      <a:endParaRPr/>
                    </a:p>
                  </a:txBody>
                  <a:tcPr marT="91425" marB="91425" marR="91425" marL="91425"/>
                </a:tc>
                <a:tc>
                  <a:txBody>
                    <a:bodyPr/>
                    <a:lstStyle/>
                    <a:p>
                      <a:pPr indent="0" lvl="0" marL="0" rtl="0" algn="ctr">
                        <a:spcBef>
                          <a:spcPts val="0"/>
                        </a:spcBef>
                        <a:spcAft>
                          <a:spcPts val="0"/>
                        </a:spcAft>
                        <a:buNone/>
                      </a:pPr>
                      <a:r>
                        <a:rPr lang="bg"/>
                        <a:t>llama3.1:8b-instruct-q4_1 </a:t>
                      </a:r>
                      <a:endParaRPr/>
                    </a:p>
                  </a:txBody>
                  <a:tcPr marT="91425" marB="91425" marR="91425" marL="91425"/>
                </a:tc>
              </a:tr>
              <a:tr h="372875">
                <a:tc>
                  <a:txBody>
                    <a:bodyPr/>
                    <a:lstStyle/>
                    <a:p>
                      <a:pPr indent="0" lvl="0" marL="0" rtl="0" algn="ctr">
                        <a:spcBef>
                          <a:spcPts val="0"/>
                        </a:spcBef>
                        <a:spcAft>
                          <a:spcPts val="0"/>
                        </a:spcAft>
                        <a:buNone/>
                      </a:pPr>
                      <a:r>
                        <a:rPr lang="bg"/>
                        <a:t>5</a:t>
                      </a:r>
                      <a:endParaRPr/>
                    </a:p>
                  </a:txBody>
                  <a:tcPr marT="91425" marB="91425" marR="91425" marL="91425"/>
                </a:tc>
                <a:tc>
                  <a:txBody>
                    <a:bodyPr/>
                    <a:lstStyle/>
                    <a:p>
                      <a:pPr indent="0" lvl="0" marL="0" rtl="0" algn="ctr">
                        <a:spcBef>
                          <a:spcPts val="0"/>
                        </a:spcBef>
                        <a:spcAft>
                          <a:spcPts val="0"/>
                        </a:spcAft>
                        <a:buNone/>
                      </a:pPr>
                      <a:r>
                        <a:rPr lang="bg"/>
                        <a:t>1024</a:t>
                      </a:r>
                      <a:endParaRPr/>
                    </a:p>
                  </a:txBody>
                  <a:tcPr marT="91425" marB="91425" marR="91425" marL="91425"/>
                </a:tc>
                <a:tc>
                  <a:txBody>
                    <a:bodyPr/>
                    <a:lstStyle/>
                    <a:p>
                      <a:pPr indent="0" lvl="0" marL="0" rtl="0" algn="ctr">
                        <a:spcBef>
                          <a:spcPts val="0"/>
                        </a:spcBef>
                        <a:spcAft>
                          <a:spcPts val="0"/>
                        </a:spcAft>
                        <a:buNone/>
                      </a:pPr>
                      <a:r>
                        <a:rPr lang="bg"/>
                        <a:t>128</a:t>
                      </a:r>
                      <a:endParaRPr/>
                    </a:p>
                  </a:txBody>
                  <a:tcPr marT="91425" marB="91425" marR="91425" marL="91425"/>
                </a:tc>
                <a:tc>
                  <a:txBody>
                    <a:bodyPr/>
                    <a:lstStyle/>
                    <a:p>
                      <a:pPr indent="0" lvl="0" marL="0" rtl="0" algn="ctr">
                        <a:spcBef>
                          <a:spcPts val="0"/>
                        </a:spcBef>
                        <a:spcAft>
                          <a:spcPts val="0"/>
                        </a:spcAft>
                        <a:buNone/>
                      </a:pPr>
                      <a:r>
                        <a:rPr lang="bg"/>
                        <a:t>llama3.1:8b </a:t>
                      </a:r>
                      <a:endParaRPr/>
                    </a:p>
                  </a:txBody>
                  <a:tcPr marT="91425" marB="91425" marR="91425" marL="91425"/>
                </a:tc>
              </a:tr>
              <a:tr h="372875">
                <a:tc>
                  <a:txBody>
                    <a:bodyPr/>
                    <a:lstStyle/>
                    <a:p>
                      <a:pPr indent="0" lvl="0" marL="0" rtl="0" algn="ctr">
                        <a:spcBef>
                          <a:spcPts val="0"/>
                        </a:spcBef>
                        <a:spcAft>
                          <a:spcPts val="0"/>
                        </a:spcAft>
                        <a:buNone/>
                      </a:pPr>
                      <a:r>
                        <a:rPr lang="bg"/>
                        <a:t>5</a:t>
                      </a:r>
                      <a:endParaRPr/>
                    </a:p>
                  </a:txBody>
                  <a:tcPr marT="91425" marB="91425" marR="91425" marL="91425"/>
                </a:tc>
                <a:tc>
                  <a:txBody>
                    <a:bodyPr/>
                    <a:lstStyle/>
                    <a:p>
                      <a:pPr indent="0" lvl="0" marL="0" rtl="0" algn="ctr">
                        <a:spcBef>
                          <a:spcPts val="0"/>
                        </a:spcBef>
                        <a:spcAft>
                          <a:spcPts val="0"/>
                        </a:spcAft>
                        <a:buNone/>
                      </a:pPr>
                      <a:r>
                        <a:rPr lang="bg"/>
                        <a:t>1024</a:t>
                      </a:r>
                      <a:endParaRPr/>
                    </a:p>
                  </a:txBody>
                  <a:tcPr marT="91425" marB="91425" marR="91425" marL="91425"/>
                </a:tc>
                <a:tc>
                  <a:txBody>
                    <a:bodyPr/>
                    <a:lstStyle/>
                    <a:p>
                      <a:pPr indent="0" lvl="0" marL="0" rtl="0" algn="ctr">
                        <a:spcBef>
                          <a:spcPts val="0"/>
                        </a:spcBef>
                        <a:spcAft>
                          <a:spcPts val="0"/>
                        </a:spcAft>
                        <a:buNone/>
                      </a:pPr>
                      <a:r>
                        <a:rPr lang="bg"/>
                        <a:t>128</a:t>
                      </a:r>
                      <a:endParaRPr/>
                    </a:p>
                  </a:txBody>
                  <a:tcPr marT="91425" marB="91425" marR="91425" marL="91425"/>
                </a:tc>
                <a:tc>
                  <a:txBody>
                    <a:bodyPr/>
                    <a:lstStyle/>
                    <a:p>
                      <a:pPr indent="0" lvl="0" marL="0" rtl="0" algn="ctr">
                        <a:spcBef>
                          <a:spcPts val="0"/>
                        </a:spcBef>
                        <a:spcAft>
                          <a:spcPts val="0"/>
                        </a:spcAft>
                        <a:buNone/>
                      </a:pPr>
                      <a:r>
                        <a:rPr lang="bg"/>
                        <a:t>llama3.1:8b (RAG fusion)</a:t>
                      </a:r>
                      <a:endParaRPr/>
                    </a:p>
                  </a:txBody>
                  <a:tcPr marT="91425" marB="91425" marR="91425" marL="91425"/>
                </a:tc>
              </a:tr>
              <a:tr h="372875">
                <a:tc>
                  <a:txBody>
                    <a:bodyPr/>
                    <a:lstStyle/>
                    <a:p>
                      <a:pPr indent="0" lvl="0" marL="0" rtl="0" algn="ctr">
                        <a:spcBef>
                          <a:spcPts val="0"/>
                        </a:spcBef>
                        <a:spcAft>
                          <a:spcPts val="0"/>
                        </a:spcAft>
                        <a:buNone/>
                      </a:pPr>
                      <a:r>
                        <a:rPr lang="bg"/>
                        <a:t>5</a:t>
                      </a:r>
                      <a:endParaRPr/>
                    </a:p>
                  </a:txBody>
                  <a:tcPr marT="91425" marB="91425" marR="91425" marL="91425"/>
                </a:tc>
                <a:tc>
                  <a:txBody>
                    <a:bodyPr/>
                    <a:lstStyle/>
                    <a:p>
                      <a:pPr indent="0" lvl="0" marL="0" rtl="0" algn="ctr">
                        <a:spcBef>
                          <a:spcPts val="0"/>
                        </a:spcBef>
                        <a:spcAft>
                          <a:spcPts val="0"/>
                        </a:spcAft>
                        <a:buNone/>
                      </a:pPr>
                      <a:r>
                        <a:rPr lang="bg"/>
                        <a:t>1024</a:t>
                      </a:r>
                      <a:endParaRPr/>
                    </a:p>
                  </a:txBody>
                  <a:tcPr marT="91425" marB="91425" marR="91425" marL="91425"/>
                </a:tc>
                <a:tc>
                  <a:txBody>
                    <a:bodyPr/>
                    <a:lstStyle/>
                    <a:p>
                      <a:pPr indent="0" lvl="0" marL="0" rtl="0" algn="ctr">
                        <a:spcBef>
                          <a:spcPts val="0"/>
                        </a:spcBef>
                        <a:spcAft>
                          <a:spcPts val="0"/>
                        </a:spcAft>
                        <a:buNone/>
                      </a:pPr>
                      <a:r>
                        <a:rPr lang="bg"/>
                        <a:t>128</a:t>
                      </a:r>
                      <a:endParaRPr/>
                    </a:p>
                  </a:txBody>
                  <a:tcPr marT="91425" marB="91425" marR="91425" marL="91425"/>
                </a:tc>
                <a:tc>
                  <a:txBody>
                    <a:bodyPr/>
                    <a:lstStyle/>
                    <a:p>
                      <a:pPr indent="0" lvl="0" marL="0" rtl="0" algn="ctr">
                        <a:spcBef>
                          <a:spcPts val="0"/>
                        </a:spcBef>
                        <a:spcAft>
                          <a:spcPts val="0"/>
                        </a:spcAft>
                        <a:buNone/>
                      </a:pPr>
                      <a:r>
                        <a:rPr lang="bg"/>
                        <a:t>llama3.1:8b-instruct-q4_1</a:t>
                      </a:r>
                      <a:endParaRPr/>
                    </a:p>
                  </a:txBody>
                  <a:tcPr marT="91425" marB="91425" marR="91425" marL="91425"/>
                </a:tc>
              </a:tr>
              <a:tr h="372875">
                <a:tc>
                  <a:txBody>
                    <a:bodyPr/>
                    <a:lstStyle/>
                    <a:p>
                      <a:pPr indent="0" lvl="0" marL="0" rtl="0" algn="ctr">
                        <a:spcBef>
                          <a:spcPts val="0"/>
                        </a:spcBef>
                        <a:spcAft>
                          <a:spcPts val="0"/>
                        </a:spcAft>
                        <a:buNone/>
                      </a:pPr>
                      <a:r>
                        <a:rPr lang="bg"/>
                        <a:t>5</a:t>
                      </a:r>
                      <a:endParaRPr/>
                    </a:p>
                  </a:txBody>
                  <a:tcPr marT="91425" marB="91425" marR="91425" marL="91425"/>
                </a:tc>
                <a:tc>
                  <a:txBody>
                    <a:bodyPr/>
                    <a:lstStyle/>
                    <a:p>
                      <a:pPr indent="0" lvl="0" marL="0" rtl="0" algn="ctr">
                        <a:spcBef>
                          <a:spcPts val="0"/>
                        </a:spcBef>
                        <a:spcAft>
                          <a:spcPts val="0"/>
                        </a:spcAft>
                        <a:buNone/>
                      </a:pPr>
                      <a:r>
                        <a:rPr lang="bg"/>
                        <a:t>1024</a:t>
                      </a:r>
                      <a:endParaRPr/>
                    </a:p>
                  </a:txBody>
                  <a:tcPr marT="91425" marB="91425" marR="91425" marL="91425"/>
                </a:tc>
                <a:tc>
                  <a:txBody>
                    <a:bodyPr/>
                    <a:lstStyle/>
                    <a:p>
                      <a:pPr indent="0" lvl="0" marL="0" rtl="0" algn="ctr">
                        <a:spcBef>
                          <a:spcPts val="0"/>
                        </a:spcBef>
                        <a:spcAft>
                          <a:spcPts val="0"/>
                        </a:spcAft>
                        <a:buNone/>
                      </a:pPr>
                      <a:r>
                        <a:rPr lang="bg"/>
                        <a:t>128</a:t>
                      </a:r>
                      <a:endParaRPr/>
                    </a:p>
                  </a:txBody>
                  <a:tcPr marT="91425" marB="91425" marR="91425" marL="91425"/>
                </a:tc>
                <a:tc>
                  <a:txBody>
                    <a:bodyPr/>
                    <a:lstStyle/>
                    <a:p>
                      <a:pPr indent="0" lvl="0" marL="0" rtl="0" algn="ctr">
                        <a:spcBef>
                          <a:spcPts val="0"/>
                        </a:spcBef>
                        <a:spcAft>
                          <a:spcPts val="0"/>
                        </a:spcAft>
                        <a:buNone/>
                      </a:pPr>
                      <a:r>
                        <a:rPr lang="bg"/>
                        <a:t>deepseek-r1:7b     </a:t>
                      </a:r>
                      <a:endParaRPr/>
                    </a:p>
                  </a:txBody>
                  <a:tcPr marT="91425" marB="91425" marR="91425" marL="91425"/>
                </a:tc>
              </a:tr>
              <a:tr h="372875">
                <a:tc>
                  <a:txBody>
                    <a:bodyPr/>
                    <a:lstStyle/>
                    <a:p>
                      <a:pPr indent="0" lvl="0" marL="0" rtl="0" algn="ctr">
                        <a:spcBef>
                          <a:spcPts val="0"/>
                        </a:spcBef>
                        <a:spcAft>
                          <a:spcPts val="0"/>
                        </a:spcAft>
                        <a:buNone/>
                      </a:pPr>
                      <a:r>
                        <a:rPr lang="bg"/>
                        <a:t>10</a:t>
                      </a:r>
                      <a:endParaRPr/>
                    </a:p>
                  </a:txBody>
                  <a:tcPr marT="91425" marB="91425" marR="91425" marL="91425"/>
                </a:tc>
                <a:tc>
                  <a:txBody>
                    <a:bodyPr/>
                    <a:lstStyle/>
                    <a:p>
                      <a:pPr indent="0" lvl="0" marL="0" rtl="0" algn="ctr">
                        <a:spcBef>
                          <a:spcPts val="0"/>
                        </a:spcBef>
                        <a:spcAft>
                          <a:spcPts val="0"/>
                        </a:spcAft>
                        <a:buNone/>
                      </a:pPr>
                      <a:r>
                        <a:rPr lang="bg"/>
                        <a:t>2048</a:t>
                      </a:r>
                      <a:endParaRPr/>
                    </a:p>
                  </a:txBody>
                  <a:tcPr marT="91425" marB="91425" marR="91425" marL="91425"/>
                </a:tc>
                <a:tc>
                  <a:txBody>
                    <a:bodyPr/>
                    <a:lstStyle/>
                    <a:p>
                      <a:pPr indent="0" lvl="0" marL="0" rtl="0" algn="ctr">
                        <a:spcBef>
                          <a:spcPts val="0"/>
                        </a:spcBef>
                        <a:spcAft>
                          <a:spcPts val="0"/>
                        </a:spcAft>
                        <a:buNone/>
                      </a:pPr>
                      <a:r>
                        <a:rPr lang="bg"/>
                        <a:t>256</a:t>
                      </a:r>
                      <a:endParaRPr/>
                    </a:p>
                  </a:txBody>
                  <a:tcPr marT="91425" marB="91425" marR="91425" marL="91425"/>
                </a:tc>
                <a:tc>
                  <a:txBody>
                    <a:bodyPr/>
                    <a:lstStyle/>
                    <a:p>
                      <a:pPr indent="0" lvl="0" marL="0" rtl="0" algn="ctr">
                        <a:spcBef>
                          <a:spcPts val="0"/>
                        </a:spcBef>
                        <a:spcAft>
                          <a:spcPts val="0"/>
                        </a:spcAft>
                        <a:buNone/>
                      </a:pPr>
                      <a:r>
                        <a:rPr lang="bg"/>
                        <a:t>llama3.1:8b  </a:t>
                      </a:r>
                      <a:endParaRPr/>
                    </a:p>
                  </a:txBody>
                  <a:tcPr marT="91425" marB="91425" marR="91425" marL="91425"/>
                </a:tc>
              </a:tr>
            </a:tbl>
          </a:graphicData>
        </a:graphic>
      </p:graphicFrame>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